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 id="257" r:id="rId19"/>
    <p:sldId id="25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2" d="100"/>
          <a:sy n="162" d="100"/>
        </p:scale>
        <p:origin x="1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DA1C2504-7B15-4EC1-BF28-DB423B10ED56}"/>
    <pc:docChg chg="custSel addSld modSld">
      <pc:chgData name="Sandro Assek" userId="c00f4fa3-2fb0-4ff2-817b-9b12cde38168" providerId="ADAL" clId="{DA1C2504-7B15-4EC1-BF28-DB423B10ED56}" dt="2023-05-18T17:06:23.913" v="9" actId="1076"/>
      <pc:docMkLst>
        <pc:docMk/>
      </pc:docMkLst>
      <pc:sldChg chg="add">
        <pc:chgData name="Sandro Assek" userId="c00f4fa3-2fb0-4ff2-817b-9b12cde38168" providerId="ADAL" clId="{DA1C2504-7B15-4EC1-BF28-DB423B10ED56}" dt="2023-05-18T16:59:12.799" v="1"/>
        <pc:sldMkLst>
          <pc:docMk/>
          <pc:sldMk cId="3427417969" sldId="257"/>
        </pc:sldMkLst>
      </pc:sldChg>
      <pc:sldChg chg="addSp delSp modSp add">
        <pc:chgData name="Sandro Assek" userId="c00f4fa3-2fb0-4ff2-817b-9b12cde38168" providerId="ADAL" clId="{DA1C2504-7B15-4EC1-BF28-DB423B10ED56}" dt="2023-05-18T17:06:23.913" v="9" actId="1076"/>
        <pc:sldMkLst>
          <pc:docMk/>
          <pc:sldMk cId="2906451323" sldId="258"/>
        </pc:sldMkLst>
        <pc:picChg chg="add del mod">
          <ac:chgData name="Sandro Assek" userId="c00f4fa3-2fb0-4ff2-817b-9b12cde38168" providerId="ADAL" clId="{DA1C2504-7B15-4EC1-BF28-DB423B10ED56}" dt="2023-05-18T17:06:20.708" v="7" actId="478"/>
          <ac:picMkLst>
            <pc:docMk/>
            <pc:sldMk cId="2906451323" sldId="258"/>
            <ac:picMk id="4" creationId="{FC5D2C34-535D-430F-A9E8-94BB6BE5CC44}"/>
          </ac:picMkLst>
        </pc:picChg>
        <pc:picChg chg="add mod">
          <ac:chgData name="Sandro Assek" userId="c00f4fa3-2fb0-4ff2-817b-9b12cde38168" providerId="ADAL" clId="{DA1C2504-7B15-4EC1-BF28-DB423B10ED56}" dt="2023-05-18T17:06:23.913" v="9" actId="1076"/>
          <ac:picMkLst>
            <pc:docMk/>
            <pc:sldMk cId="2906451323" sldId="258"/>
            <ac:picMk id="5" creationId="{7CEF41D2-6AF6-43DD-8DE5-E14FE0BA7467}"/>
          </ac:picMkLst>
        </pc:picChg>
      </pc:sldChg>
      <pc:sldChg chg="modSp">
        <pc:chgData name="Sandro Assek" userId="c00f4fa3-2fb0-4ff2-817b-9b12cde38168" providerId="ADAL" clId="{DA1C2504-7B15-4EC1-BF28-DB423B10ED56}" dt="2023-05-18T16:16:22.344" v="0" actId="20577"/>
        <pc:sldMkLst>
          <pc:docMk/>
          <pc:sldMk cId="981419773" sldId="272"/>
        </pc:sldMkLst>
        <pc:graphicFrameChg chg="modGraphic">
          <ac:chgData name="Sandro Assek" userId="c00f4fa3-2fb0-4ff2-817b-9b12cde38168" providerId="ADAL" clId="{DA1C2504-7B15-4EC1-BF28-DB423B10ED56}" dt="2023-05-18T16:16:22.344" v="0" actId="20577"/>
          <ac:graphicFrameMkLst>
            <pc:docMk/>
            <pc:sldMk cId="981419773" sldId="272"/>
            <ac:graphicFrameMk id="6" creationId="{C02F67C5-7F67-4C22-BEF4-3314403CC47E}"/>
          </ac:graphicFrameMkLst>
        </pc:graphicFrameChg>
      </pc:sldChg>
    </pc:docChg>
  </pc:docChgLst>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1982830"/>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1982830"/>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normAutofit fontScale="77500" lnSpcReduction="20000"/>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a:p>
            <a:endParaRPr lang="de-DE" dirty="0"/>
          </a:p>
          <a:p>
            <a:pPr marL="0" indent="0">
              <a:buNone/>
            </a:pPr>
            <a:r>
              <a:rPr lang="de-DE" dirty="0"/>
              <a:t>A classifier with higher number of estimators might perform even better but in order to keep training-time decent we did not consider more than 400 for now</a:t>
            </a:r>
          </a:p>
          <a:p>
            <a:endParaRPr lang="de-DE" dirty="0"/>
          </a:p>
          <a:p>
            <a:endParaRPr lang="de-DE" dirty="0"/>
          </a:p>
          <a:p>
            <a:endParaRPr lang="de-DE" dirty="0"/>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4A86D-AA0A-4442-95A2-F29FB7F82063}"/>
              </a:ext>
            </a:extLst>
          </p:cNvPr>
          <p:cNvSpPr>
            <a:spLocks noGrp="1"/>
          </p:cNvSpPr>
          <p:nvPr>
            <p:ph type="title"/>
          </p:nvPr>
        </p:nvSpPr>
        <p:spPr/>
        <p:txBody>
          <a:bodyPr/>
          <a:lstStyle/>
          <a:p>
            <a:r>
              <a:rPr lang="de-DE" dirty="0"/>
              <a:t>SVM </a:t>
            </a:r>
            <a:r>
              <a:rPr lang="de-DE" dirty="0" err="1"/>
              <a:t>Classifier</a:t>
            </a:r>
            <a:r>
              <a:rPr lang="de-DE" dirty="0"/>
              <a:t>: Settings</a:t>
            </a:r>
            <a:endParaRPr lang="de-AT" dirty="0"/>
          </a:p>
        </p:txBody>
      </p:sp>
      <p:sp>
        <p:nvSpPr>
          <p:cNvPr id="3" name="Inhaltsplatzhalter 2">
            <a:extLst>
              <a:ext uri="{FF2B5EF4-FFF2-40B4-BE49-F238E27FC236}">
                <a16:creationId xmlns:a16="http://schemas.microsoft.com/office/drawing/2014/main" id="{ED91605F-63E9-4380-AAE2-52936831E3E6}"/>
              </a:ext>
            </a:extLst>
          </p:cNvPr>
          <p:cNvSpPr>
            <a:spLocks noGrp="1"/>
          </p:cNvSpPr>
          <p:nvPr>
            <p:ph idx="1"/>
          </p:nvPr>
        </p:nvSpPr>
        <p:spPr>
          <a:xfrm>
            <a:off x="788565" y="4049615"/>
            <a:ext cx="11031523" cy="5103172"/>
          </a:xfrm>
        </p:spPr>
        <p:txBody>
          <a:bodyPr>
            <a:normAutofit/>
          </a:bodyPr>
          <a:lstStyle/>
          <a:p>
            <a:r>
              <a:rPr lang="en-US" sz="1800" dirty="0"/>
              <a:t>Plot shows differences in terms of features for each kernel split into different gamma values and chosen tolerances</a:t>
            </a:r>
          </a:p>
          <a:p>
            <a:r>
              <a:rPr lang="en-US" sz="1800" dirty="0"/>
              <a:t>No overfitting occurrence on trained combinations</a:t>
            </a:r>
          </a:p>
          <a:p>
            <a:r>
              <a:rPr lang="en-US" sz="1800" dirty="0"/>
              <a:t>In almost all cases linear kernel underperforms poly and </a:t>
            </a:r>
            <a:r>
              <a:rPr lang="en-US" sz="1800" dirty="0" err="1"/>
              <a:t>rbf</a:t>
            </a:r>
            <a:r>
              <a:rPr lang="en-US" sz="1800" dirty="0"/>
              <a:t> kernel -&gt; there is no linear assumption on the data</a:t>
            </a:r>
          </a:p>
          <a:p>
            <a:r>
              <a:rPr lang="en-US" sz="1800" dirty="0"/>
              <a:t>Surprising: No real differences between different parameters for gamma and </a:t>
            </a:r>
            <a:r>
              <a:rPr lang="en-US" sz="1800" dirty="0" err="1"/>
              <a:t>tol</a:t>
            </a:r>
            <a:r>
              <a:rPr lang="en-US" sz="1800" dirty="0"/>
              <a:t>. throughout all kernel combinations. Expected changes for </a:t>
            </a:r>
            <a:r>
              <a:rPr lang="en-US" sz="1800" dirty="0" err="1"/>
              <a:t>tol</a:t>
            </a:r>
            <a:r>
              <a:rPr lang="en-US" sz="1800" dirty="0"/>
              <a:t> as it defines how quickly a model converges. Smaller </a:t>
            </a:r>
            <a:r>
              <a:rPr lang="en-US" sz="1800" dirty="0" err="1"/>
              <a:t>tol</a:t>
            </a:r>
            <a:r>
              <a:rPr lang="en-US" sz="1800" dirty="0"/>
              <a:t> results in more iterations but more precise results </a:t>
            </a:r>
          </a:p>
          <a:p>
            <a:endParaRPr lang="en-US" sz="1800" dirty="0"/>
          </a:p>
          <a:p>
            <a:endParaRPr lang="en-US" sz="1800" dirty="0"/>
          </a:p>
        </p:txBody>
      </p:sp>
      <p:pic>
        <p:nvPicPr>
          <p:cNvPr id="4" name="Grafik 3">
            <a:extLst>
              <a:ext uri="{FF2B5EF4-FFF2-40B4-BE49-F238E27FC236}">
                <a16:creationId xmlns:a16="http://schemas.microsoft.com/office/drawing/2014/main" id="{C57987E9-F188-4A09-9A8A-2FCD942DC4EA}"/>
              </a:ext>
            </a:extLst>
          </p:cNvPr>
          <p:cNvPicPr>
            <a:picLocks noChangeAspect="1"/>
          </p:cNvPicPr>
          <p:nvPr/>
        </p:nvPicPr>
        <p:blipFill>
          <a:blip r:embed="rId2"/>
          <a:stretch>
            <a:fillRect/>
          </a:stretch>
        </p:blipFill>
        <p:spPr>
          <a:xfrm>
            <a:off x="788565" y="1388425"/>
            <a:ext cx="8321879" cy="2453440"/>
          </a:xfrm>
          <a:prstGeom prst="rect">
            <a:avLst/>
          </a:prstGeom>
        </p:spPr>
      </p:pic>
      <p:sp>
        <p:nvSpPr>
          <p:cNvPr id="5" name="Textfeld 4">
            <a:extLst>
              <a:ext uri="{FF2B5EF4-FFF2-40B4-BE49-F238E27FC236}">
                <a16:creationId xmlns:a16="http://schemas.microsoft.com/office/drawing/2014/main" id="{7766CD02-B7C2-4790-A724-AD135CE7D5E9}"/>
              </a:ext>
            </a:extLst>
          </p:cNvPr>
          <p:cNvSpPr txBox="1"/>
          <p:nvPr/>
        </p:nvSpPr>
        <p:spPr>
          <a:xfrm>
            <a:off x="9110444" y="1388425"/>
            <a:ext cx="2944536" cy="2185214"/>
          </a:xfrm>
          <a:prstGeom prst="rect">
            <a:avLst/>
          </a:prstGeom>
          <a:noFill/>
        </p:spPr>
        <p:txBody>
          <a:bodyPr wrap="square" rtlCol="0">
            <a:spAutoFit/>
          </a:bodyPr>
          <a:lstStyle/>
          <a:p>
            <a:r>
              <a:rPr lang="en-US" dirty="0"/>
              <a:t>Show different Macro F1-score results of following parameter combination:</a:t>
            </a:r>
          </a:p>
          <a:p>
            <a:pPr lvl="1"/>
            <a:r>
              <a:rPr lang="en-US" sz="1600" dirty="0"/>
              <a:t>features=[20, 50]</a:t>
            </a:r>
          </a:p>
          <a:p>
            <a:pPr lvl="1"/>
            <a:r>
              <a:rPr lang="en-US" sz="1600" dirty="0"/>
              <a:t>kernel=[‘linear‘, ‘poly’, ‘</a:t>
            </a:r>
            <a:r>
              <a:rPr lang="en-US" sz="1600" dirty="0" err="1"/>
              <a:t>rbf</a:t>
            </a:r>
            <a:r>
              <a:rPr lang="en-US" sz="1600" dirty="0"/>
              <a:t>’]</a:t>
            </a:r>
          </a:p>
          <a:p>
            <a:pPr lvl="1"/>
            <a:r>
              <a:rPr lang="en-US" sz="1600" dirty="0"/>
              <a:t>gamma=[‘auto’, ‘scale’]</a:t>
            </a:r>
          </a:p>
          <a:p>
            <a:pPr lvl="1"/>
            <a:r>
              <a:rPr lang="en-US" sz="1600" dirty="0" err="1"/>
              <a:t>tol</a:t>
            </a:r>
            <a:r>
              <a:rPr lang="en-US" sz="1600" dirty="0"/>
              <a:t>=[1e-4, 1e-3, 1e-2]</a:t>
            </a:r>
          </a:p>
          <a:p>
            <a:endParaRPr lang="de-AT" dirty="0"/>
          </a:p>
        </p:txBody>
      </p:sp>
    </p:spTree>
    <p:extLst>
      <p:ext uri="{BB962C8B-B14F-4D97-AF65-F5344CB8AC3E}">
        <p14:creationId xmlns:p14="http://schemas.microsoft.com/office/powerpoint/2010/main" val="34274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32616-C75C-4953-8098-50F38FAB4D40}"/>
              </a:ext>
            </a:extLst>
          </p:cNvPr>
          <p:cNvSpPr>
            <a:spLocks noGrp="1"/>
          </p:cNvSpPr>
          <p:nvPr>
            <p:ph type="title"/>
          </p:nvPr>
        </p:nvSpPr>
        <p:spPr/>
        <p:txBody>
          <a:bodyPr/>
          <a:lstStyle/>
          <a:p>
            <a:r>
              <a:rPr lang="de-DE" dirty="0"/>
              <a:t>SVM </a:t>
            </a:r>
            <a:r>
              <a:rPr lang="de-DE" dirty="0" err="1"/>
              <a:t>Classifier</a:t>
            </a:r>
            <a:r>
              <a:rPr lang="de-DE" dirty="0"/>
              <a:t>: Parameter Search / Best Parameters</a:t>
            </a:r>
            <a:endParaRPr lang="de-AT" dirty="0"/>
          </a:p>
        </p:txBody>
      </p:sp>
      <p:sp>
        <p:nvSpPr>
          <p:cNvPr id="3" name="Inhaltsplatzhalter 2">
            <a:extLst>
              <a:ext uri="{FF2B5EF4-FFF2-40B4-BE49-F238E27FC236}">
                <a16:creationId xmlns:a16="http://schemas.microsoft.com/office/drawing/2014/main" id="{CCA20B45-F363-426F-9CED-DA06F29AC2AB}"/>
              </a:ext>
            </a:extLst>
          </p:cNvPr>
          <p:cNvSpPr>
            <a:spLocks noGrp="1"/>
          </p:cNvSpPr>
          <p:nvPr>
            <p:ph idx="1"/>
          </p:nvPr>
        </p:nvSpPr>
        <p:spPr/>
        <p:txBody>
          <a:bodyPr>
            <a:normAutofit lnSpcReduction="10000"/>
          </a:bodyPr>
          <a:lstStyle/>
          <a:p>
            <a:r>
              <a:rPr lang="en-US" dirty="0"/>
              <a:t>Run Grid-search with the following parameters:</a:t>
            </a:r>
          </a:p>
          <a:p>
            <a:pPr lvl="1"/>
            <a:r>
              <a:rPr lang="en-US" dirty="0"/>
              <a:t>features=[20, 50]</a:t>
            </a:r>
          </a:p>
          <a:p>
            <a:pPr lvl="1"/>
            <a:r>
              <a:rPr lang="en-US" dirty="0"/>
              <a:t>kernel=[‘poly’, ‘</a:t>
            </a:r>
            <a:r>
              <a:rPr lang="en-US" dirty="0" err="1"/>
              <a:t>rbf</a:t>
            </a:r>
            <a:r>
              <a:rPr lang="en-US" dirty="0"/>
              <a:t>’]</a:t>
            </a:r>
          </a:p>
          <a:p>
            <a:pPr lvl="1"/>
            <a:r>
              <a:rPr lang="en-US" dirty="0"/>
              <a:t>gamma=[‘auto’]</a:t>
            </a:r>
          </a:p>
          <a:p>
            <a:pPr lvl="1"/>
            <a:r>
              <a:rPr lang="en-US" dirty="0" err="1"/>
              <a:t>tol</a:t>
            </a:r>
            <a:r>
              <a:rPr lang="en-US" dirty="0"/>
              <a:t>=[1e-3]</a:t>
            </a:r>
          </a:p>
          <a:p>
            <a:pPr lvl="1"/>
            <a:r>
              <a:rPr lang="en-US" dirty="0"/>
              <a:t>degree=[3,7,9,12] only for kernel=poly</a:t>
            </a:r>
          </a:p>
          <a:p>
            <a:r>
              <a:rPr lang="en-US" dirty="0"/>
              <a:t>Resulting best parameter combination:</a:t>
            </a:r>
          </a:p>
          <a:p>
            <a:pPr lvl="1"/>
            <a:r>
              <a:rPr lang="en-US" dirty="0"/>
              <a:t>features=50</a:t>
            </a:r>
          </a:p>
          <a:p>
            <a:pPr lvl="1"/>
            <a:r>
              <a:rPr lang="en-US" dirty="0"/>
              <a:t>kernel=‘</a:t>
            </a:r>
            <a:r>
              <a:rPr lang="en-US" dirty="0" err="1"/>
              <a:t>rbf</a:t>
            </a:r>
            <a:r>
              <a:rPr lang="en-US" dirty="0"/>
              <a:t>’</a:t>
            </a:r>
          </a:p>
          <a:p>
            <a:pPr lvl="1"/>
            <a:r>
              <a:rPr lang="en-US" dirty="0"/>
              <a:t>gamma=‘auto’</a:t>
            </a:r>
          </a:p>
          <a:p>
            <a:pPr lvl="1"/>
            <a:r>
              <a:rPr lang="en-US" dirty="0" err="1"/>
              <a:t>tol</a:t>
            </a:r>
            <a:r>
              <a:rPr lang="en-US" dirty="0"/>
              <a:t>=1e-3</a:t>
            </a:r>
          </a:p>
          <a:p>
            <a:pPr lvl="1"/>
            <a:endParaRPr lang="en-US" dirty="0"/>
          </a:p>
        </p:txBody>
      </p:sp>
      <p:pic>
        <p:nvPicPr>
          <p:cNvPr id="5" name="Grafik 4">
            <a:extLst>
              <a:ext uri="{FF2B5EF4-FFF2-40B4-BE49-F238E27FC236}">
                <a16:creationId xmlns:a16="http://schemas.microsoft.com/office/drawing/2014/main" id="{7CEF41D2-6AF6-43DD-8DE5-E14FE0BA7467}"/>
              </a:ext>
            </a:extLst>
          </p:cNvPr>
          <p:cNvPicPr>
            <a:picLocks noChangeAspect="1"/>
          </p:cNvPicPr>
          <p:nvPr/>
        </p:nvPicPr>
        <p:blipFill>
          <a:blip r:embed="rId2"/>
          <a:stretch>
            <a:fillRect/>
          </a:stretch>
        </p:blipFill>
        <p:spPr>
          <a:xfrm>
            <a:off x="7677368" y="2162350"/>
            <a:ext cx="4219575" cy="4676775"/>
          </a:xfrm>
          <a:prstGeom prst="rect">
            <a:avLst/>
          </a:prstGeom>
        </p:spPr>
      </p:pic>
    </p:spTree>
    <p:extLst>
      <p:ext uri="{BB962C8B-B14F-4D97-AF65-F5344CB8AC3E}">
        <p14:creationId xmlns:p14="http://schemas.microsoft.com/office/powerpoint/2010/main" val="290645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3067851151"/>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r>
                        <a:rPr lang="de-DE" sz="1400" dirty="0"/>
                        <a:t>-</a:t>
                      </a:r>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1807</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lpstr>SVM Classifier: Settings</vt:lpstr>
      <vt:lpstr>SVM Classifier: Parameter Search / Best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15</cp:revision>
  <dcterms:created xsi:type="dcterms:W3CDTF">2023-05-16T13:59:20Z</dcterms:created>
  <dcterms:modified xsi:type="dcterms:W3CDTF">2023-05-18T17:29:11Z</dcterms:modified>
</cp:coreProperties>
</file>