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2" r:id="rId1"/>
  </p:sldMasterIdLst>
  <p:notesMasterIdLst>
    <p:notesMasterId r:id="rId33"/>
  </p:notesMasterIdLst>
  <p:sldIdLst>
    <p:sldId id="256" r:id="rId2"/>
    <p:sldId id="2147481623" r:id="rId3"/>
    <p:sldId id="257" r:id="rId4"/>
    <p:sldId id="2147481643" r:id="rId5"/>
    <p:sldId id="258" r:id="rId6"/>
    <p:sldId id="2147481644" r:id="rId7"/>
    <p:sldId id="259" r:id="rId8"/>
    <p:sldId id="2147481654" r:id="rId9"/>
    <p:sldId id="2147481657" r:id="rId10"/>
    <p:sldId id="2147481658" r:id="rId11"/>
    <p:sldId id="2147481645" r:id="rId12"/>
    <p:sldId id="2147481653" r:id="rId13"/>
    <p:sldId id="2147481646" r:id="rId14"/>
    <p:sldId id="2147481659" r:id="rId15"/>
    <p:sldId id="2147481660" r:id="rId16"/>
    <p:sldId id="2147481647" r:id="rId17"/>
    <p:sldId id="2147481631" r:id="rId18"/>
    <p:sldId id="2147481661" r:id="rId19"/>
    <p:sldId id="2147481662" r:id="rId20"/>
    <p:sldId id="2147481648" r:id="rId21"/>
    <p:sldId id="2147481633" r:id="rId22"/>
    <p:sldId id="2147481649" r:id="rId23"/>
    <p:sldId id="2147481665" r:id="rId24"/>
    <p:sldId id="2147481666" r:id="rId25"/>
    <p:sldId id="2147481650" r:id="rId26"/>
    <p:sldId id="2147481638" r:id="rId27"/>
    <p:sldId id="2147481651" r:id="rId28"/>
    <p:sldId id="261" r:id="rId29"/>
    <p:sldId id="2147481652" r:id="rId30"/>
    <p:sldId id="2147481664" r:id="rId31"/>
    <p:sldId id="262" r:id="rId3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4"/>
    </p:embeddedFont>
    <p:embeddedFont>
      <p:font typeface="Catamaran" panose="020B0604020202020204" charset="0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aleway" pitchFamily="2" charset="-52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711" autoAdjust="0"/>
  </p:normalViewPr>
  <p:slideViewPr>
    <p:cSldViewPr snapToGrid="0">
      <p:cViewPr varScale="1">
        <p:scale>
          <a:sx n="122" d="100"/>
          <a:sy n="122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4825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893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125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2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0618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59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047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40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990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59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61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9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8425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119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107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3344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18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66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052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417f79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417f79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9417f79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9417f79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1240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0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21e8d2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21e8d2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08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457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8aed68a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8aed68a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15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70150" y="831575"/>
            <a:ext cx="33009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770150" y="2192250"/>
            <a:ext cx="33009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5161900" y="83157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t="13651" b="17785"/>
          <a:stretch/>
        </p:blipFill>
        <p:spPr>
          <a:xfrm>
            <a:off x="0" y="4597050"/>
            <a:ext cx="6071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6" Type="http://schemas.openxmlformats.org/officeDocument/2006/relationships/slide" Target="slide7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slide" Target="slide5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otse/credit-risk-datas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46.xml"/><Relationship Id="rId16" Type="http://schemas.openxmlformats.org/officeDocument/2006/relationships/slide" Target="slide7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5" Type="http://schemas.openxmlformats.org/officeDocument/2006/relationships/slide" Target="slide5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notesSlide" Target="../notesSlides/notesSlide16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57.xml"/><Relationship Id="rId16" Type="http://schemas.openxmlformats.org/officeDocument/2006/relationships/slide" Target="slide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" Target="slide5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slide" Target="slide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" Target="slide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notesSlide" Target="../notesSlides/notesSlide20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6" Type="http://schemas.openxmlformats.org/officeDocument/2006/relationships/slide" Target="slide7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" Target="slide5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13" Type="http://schemas.openxmlformats.org/officeDocument/2006/relationships/notesSlide" Target="../notesSlides/notesSlide22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1.xml"/><Relationship Id="rId16" Type="http://schemas.openxmlformats.org/officeDocument/2006/relationships/slide" Target="slide7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tags" Target="../tags/tag90.xml"/><Relationship Id="rId5" Type="http://schemas.openxmlformats.org/officeDocument/2006/relationships/tags" Target="../tags/tag84.xml"/><Relationship Id="rId15" Type="http://schemas.openxmlformats.org/officeDocument/2006/relationships/slide" Target="slide5.xml"/><Relationship Id="rId10" Type="http://schemas.openxmlformats.org/officeDocument/2006/relationships/tags" Target="../tags/tag89.xml"/><Relationship Id="rId4" Type="http://schemas.openxmlformats.org/officeDocument/2006/relationships/tags" Target="../tags/tag83.xml"/><Relationship Id="rId9" Type="http://schemas.openxmlformats.org/officeDocument/2006/relationships/tags" Target="../tags/tag88.xml"/><Relationship Id="rId1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notesSlide" Target="../notesSlides/notesSlide25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92.xml"/><Relationship Id="rId16" Type="http://schemas.openxmlformats.org/officeDocument/2006/relationships/slide" Target="slide7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slide" Target="slide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notesSlide" Target="../notesSlides/notesSlide27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03.xml"/><Relationship Id="rId16" Type="http://schemas.openxmlformats.org/officeDocument/2006/relationships/slide" Target="slide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slide" Target="slide5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notesSlide" Target="../notesSlides/notesSlide29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14.xml"/><Relationship Id="rId16" Type="http://schemas.openxmlformats.org/officeDocument/2006/relationships/slide" Target="slide7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slide" Target="slide5.xml"/><Relationship Id="rId10" Type="http://schemas.openxmlformats.org/officeDocument/2006/relationships/tags" Target="../tags/tag122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otse/credit-risk-dataset" TargetMode="External"/><Relationship Id="rId7" Type="http://schemas.openxmlformats.org/officeDocument/2006/relationships/hyperlink" Target="https://github.com/ip200/venn-aber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model-calibration-explained-a-visual-guide-with-code-examples-for-beginners-55f368bafe72/" TargetMode="External"/><Relationship Id="rId5" Type="http://schemas.openxmlformats.org/officeDocument/2006/relationships/hyperlink" Target="https://arxiv.org/pdf/1511.00213" TargetMode="External"/><Relationship Id="rId4" Type="http://schemas.openxmlformats.org/officeDocument/2006/relationships/hyperlink" Target="https://arxiv.org/pdf/1211.002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6" Type="http://schemas.openxmlformats.org/officeDocument/2006/relationships/slide" Target="slide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slide" Target="slide5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6" Type="http://schemas.openxmlformats.org/officeDocument/2006/relationships/slide" Target="slide7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slide" Target="slide5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Importance of Being Calibrated: A Study on Probability Calibration and Interval Estimation for Binary Classification</a:t>
            </a:r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Elisa </a:t>
            </a:r>
            <a:r>
              <a:rPr lang="en-US" b="1" dirty="0" err="1"/>
              <a:t>Terzini</a:t>
            </a:r>
            <a:r>
              <a:rPr lang="it" b="1" dirty="0"/>
              <a:t>, Sezer Mezgil, Sandro Khizanishvili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Statistical Learning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/>
              <a:t>Sapienza University of Rome</a:t>
            </a:r>
            <a:endParaRPr sz="1200" dirty="0"/>
          </a:p>
        </p:txBody>
      </p:sp>
      <p:sp>
        <p:nvSpPr>
          <p:cNvPr id="65" name="Google Shape;65;p6"/>
          <p:cNvSpPr txBox="1"/>
          <p:nvPr/>
        </p:nvSpPr>
        <p:spPr>
          <a:xfrm>
            <a:off x="4133489" y="4352231"/>
            <a:ext cx="1108211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Sep 2025</a:t>
            </a:r>
            <a:endParaRPr sz="1300" b="1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392248" y="4749851"/>
            <a:ext cx="6912507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Calibration Methods: Cross Venn-</a:t>
            </a:r>
            <a:r>
              <a:rPr lang="en-US" sz="1600" dirty="0" err="1"/>
              <a:t>Abers</a:t>
            </a:r>
            <a:r>
              <a:rPr lang="en-US" sz="1600" dirty="0"/>
              <a:t> predictors (CVAPs)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/>
              <p:nvPr/>
            </p:nvSpPr>
            <p:spPr>
              <a:xfrm>
                <a:off x="93133" y="1396256"/>
                <a:ext cx="4107454" cy="214819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A CVAP is just a combination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𝐾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IVAPs, where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𝐾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is the parameter of the algorithm.</a:t>
                </a:r>
              </a:p>
              <a:p>
                <a:pPr lvl="0" algn="just"/>
                <a:endParaRPr lang="en-US" sz="1000" b="1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Algorithm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:</a:t>
                </a: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Split the training set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𝑇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𝐾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folds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𝑇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. . . 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𝑇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</m:oMath>
                </a14:m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for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𝑘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dPr>
                      <m:e>
                        <m: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1, . . . , </m:t>
                        </m:r>
                        <m: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𝐾</m:t>
                        </m:r>
                      </m:e>
                    </m:d>
                  </m:oMath>
                </a14:m>
                <a:endParaRPr lang="en-US" sz="100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Catamaran"/>
                </a:endParaRPr>
              </a:p>
              <a:p>
                <a:pPr lvl="2" algn="just"/>
                <a:r>
                  <a:rPr lang="en-US" sz="1000" dirty="0">
                    <a:solidFill>
                      <a:schemeClr val="accent1"/>
                    </a:solidFill>
                    <a:cs typeface="Catamaran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Sup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(</m:t>
                        </m:r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0</m:t>
                        </m:r>
                      </m:sub>
                      <m:sup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p>
                    </m:sSubSup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sSubSup>
                      <m:sSubSup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Sup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  <m:sup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p>
                    </m:sSubSup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</m:t>
                    </m:r>
                    <m:r>
                      <a:rPr lang="en-US" sz="10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≔</m:t>
                    </m:r>
                    <m:r>
                      <m:rPr>
                        <m:sty m:val="p"/>
                      </m:rPr>
                      <a:rPr lang="en-US" sz="10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IVAP</m:t>
                    </m:r>
                    <m:r>
                      <a:rPr lang="en-US" sz="10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(</m:t>
                    </m:r>
                    <m:r>
                      <m:rPr>
                        <m:sty m:val="p"/>
                      </m:rPr>
                      <a:rPr lang="en-US" sz="10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T</m:t>
                    </m:r>
                    <m:r>
                      <m:rPr>
                        <m:lit/>
                      </m:rP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</m:t>
                    </m:r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\ </m:t>
                    </m:r>
                    <m:sSub>
                      <m:sSubPr>
                        <m:ctrlP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𝑇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𝑇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</m:t>
                    </m:r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𝑥</m:t>
                    </m:r>
                    <m:r>
                      <a:rPr lang="en-US" sz="1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</m:t>
                    </m:r>
                  </m:oMath>
                </a14:m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 startAt="3"/>
                </a:pP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return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𝐺𝑀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𝐺𝑀</m:t>
                        </m:r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(1−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)+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𝐺𝑀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(</m:t>
                            </m:r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)</m:t>
                        </m:r>
                      </m:den>
                    </m:f>
                  </m:oMath>
                </a14:m>
                <a:endParaRPr lang="en-US" sz="1200" b="1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</p:txBody>
          </p:sp>
        </mc:Choice>
        <mc:Fallback xmlns="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3" y="1396256"/>
                <a:ext cx="4107454" cy="2148190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1DED7E2-7CEE-7FFE-EBCB-9C9D677A3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436" y="1126347"/>
            <a:ext cx="4487380" cy="28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11</a:t>
            </a:fld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799" y="4813033"/>
            <a:ext cx="7278263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01993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286726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644750" y="4783653"/>
            <a:ext cx="6780768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Our Dataset &amp; Experimental Setup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1D87F9-273E-30D5-3B1E-9FBD4EC88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19869"/>
              </p:ext>
            </p:extLst>
          </p:nvPr>
        </p:nvGraphicFramePr>
        <p:xfrm>
          <a:off x="880015" y="3207735"/>
          <a:ext cx="7545503" cy="13047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1803718">
                  <a:extLst>
                    <a:ext uri="{9D8B030D-6E8A-4147-A177-3AD203B41FA5}">
                      <a16:colId xmlns:a16="http://schemas.microsoft.com/office/drawing/2014/main" val="735470082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1695097">
                  <a:extLst>
                    <a:ext uri="{9D8B030D-6E8A-4147-A177-3AD203B41FA5}">
                      <a16:colId xmlns:a16="http://schemas.microsoft.com/office/drawing/2014/main" val="1624788661"/>
                    </a:ext>
                  </a:extLst>
                </a:gridCol>
                <a:gridCol w="1677503">
                  <a:extLst>
                    <a:ext uri="{9D8B030D-6E8A-4147-A177-3AD203B41FA5}">
                      <a16:colId xmlns:a16="http://schemas.microsoft.com/office/drawing/2014/main" val="432519644"/>
                    </a:ext>
                  </a:extLst>
                </a:gridCol>
              </a:tblGrid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  <a:sym typeface="Arial"/>
                        </a:rPr>
                        <a:t>Calibration Methods Applied </a:t>
                      </a:r>
                      <a:endParaRPr lang="en-US" sz="10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Interval Estimation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Discrimination Evaluation Metrics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Calibration Evaluation Metrics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8813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Platt’s Method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Isotonic Regression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Venn-</a:t>
                      </a:r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Abers</a:t>
                      </a: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Venn-</a:t>
                      </a:r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Abers</a:t>
                      </a: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500 samples Bootstrap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(2.5% , 97.5%)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ROC AUC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KS statistics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 Loss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Brier Score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ECE (Expected Calibration Error)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45128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XGBoost</a:t>
                      </a: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Venn-</a:t>
                      </a:r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Abers</a:t>
                      </a: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  <a:p>
                      <a:pPr algn="ctr"/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A358327-D70B-2A98-3724-4D6CC4BC2703}"/>
              </a:ext>
            </a:extLst>
          </p:cNvPr>
          <p:cNvSpPr txBox="1"/>
          <p:nvPr/>
        </p:nvSpPr>
        <p:spPr>
          <a:xfrm>
            <a:off x="1644750" y="801383"/>
            <a:ext cx="6033788" cy="22635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1457B6-C6B4-1600-9DFA-2DED6CAB5CF2}"/>
              </a:ext>
            </a:extLst>
          </p:cNvPr>
          <p:cNvCxnSpPr>
            <a:cxnSpLocks/>
          </p:cNvCxnSpPr>
          <p:nvPr/>
        </p:nvCxnSpPr>
        <p:spPr>
          <a:xfrm>
            <a:off x="4671170" y="1272646"/>
            <a:ext cx="0" cy="1662639"/>
          </a:xfrm>
          <a:prstGeom prst="line">
            <a:avLst/>
          </a:prstGeom>
          <a:ln>
            <a:solidFill>
              <a:srgbClr val="AD050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3;p7">
            <a:extLst>
              <a:ext uri="{FF2B5EF4-FFF2-40B4-BE49-F238E27FC236}">
                <a16:creationId xmlns:a16="http://schemas.microsoft.com/office/drawing/2014/main" id="{4077C930-0B5F-691D-9E4C-C2A58D187D72}"/>
              </a:ext>
            </a:extLst>
          </p:cNvPr>
          <p:cNvSpPr txBox="1"/>
          <p:nvPr/>
        </p:nvSpPr>
        <p:spPr>
          <a:xfrm>
            <a:off x="1807399" y="1351354"/>
            <a:ext cx="2773471" cy="171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Credit Risk Data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Source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  <a:hlinkClick r:id="rId3"/>
              </a:rPr>
              <a:t>Kaggle</a:t>
            </a:r>
            <a:endParaRPr lang="en-US" sz="1000" dirty="0">
              <a:solidFill>
                <a:schemeClr val="accent1"/>
              </a:solidFill>
              <a:latin typeface="Catamaran"/>
              <a:cs typeface="Catamaran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Objective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: Binary classification task to predict customer default (Default vs. No Default).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Size: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32,461 instances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Features: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11 features (e.g., income, loan amount, credit history)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Class Balance: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78% No Default (0); 22% Default (1)</a:t>
            </a:r>
          </a:p>
        </p:txBody>
      </p:sp>
      <p:sp>
        <p:nvSpPr>
          <p:cNvPr id="20" name="Google Shape;73;p7">
            <a:extLst>
              <a:ext uri="{FF2B5EF4-FFF2-40B4-BE49-F238E27FC236}">
                <a16:creationId xmlns:a16="http://schemas.microsoft.com/office/drawing/2014/main" id="{0F5160F6-D95F-4BB1-8898-D0CC2F3D937B}"/>
              </a:ext>
            </a:extLst>
          </p:cNvPr>
          <p:cNvSpPr txBox="1"/>
          <p:nvPr/>
        </p:nvSpPr>
        <p:spPr>
          <a:xfrm>
            <a:off x="4763556" y="1351353"/>
            <a:ext cx="2843734" cy="171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Simulated Data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Source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: Beta distribution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Objective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: To study calibration in an idealized setting with known ground truth, we simulated 'model scores' from two distinct </a:t>
            </a: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Beta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 distributions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Size: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1,000 / 10,000 / 50,000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Catamaran"/>
                <a:cs typeface="Catamaran"/>
              </a:rPr>
              <a:t>Class Balance: </a:t>
            </a:r>
            <a:r>
              <a:rPr lang="en-US" sz="1000" dirty="0">
                <a:solidFill>
                  <a:schemeClr val="accent1"/>
                </a:solidFill>
                <a:latin typeface="Catamaran"/>
                <a:cs typeface="Catamaran"/>
              </a:rPr>
              <a:t>5%, 10%, 20%, 30%, 40%, 50%</a:t>
            </a:r>
          </a:p>
        </p:txBody>
      </p:sp>
      <p:sp>
        <p:nvSpPr>
          <p:cNvPr id="16" name="Google Shape;73;p7">
            <a:extLst>
              <a:ext uri="{FF2B5EF4-FFF2-40B4-BE49-F238E27FC236}">
                <a16:creationId xmlns:a16="http://schemas.microsoft.com/office/drawing/2014/main" id="{EB4EAC4C-5FA2-FA9D-8C1D-928294A4E954}"/>
              </a:ext>
            </a:extLst>
          </p:cNvPr>
          <p:cNvSpPr txBox="1"/>
          <p:nvPr/>
        </p:nvSpPr>
        <p:spPr>
          <a:xfrm>
            <a:off x="4307760" y="837303"/>
            <a:ext cx="726820" cy="3351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 lang="en-US" b="1" i="1" dirty="0">
              <a:solidFill>
                <a:schemeClr val="bg1">
                  <a:lumMod val="9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04315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38444" y="4779051"/>
            <a:ext cx="7372208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495937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273368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14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711361" y="4693841"/>
            <a:ext cx="6775019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ADF3-28BD-2A24-A8C2-94E9381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413" y="977171"/>
            <a:ext cx="3410010" cy="3500798"/>
          </a:xfrm>
          <a:ln>
            <a:solidFill>
              <a:srgbClr val="C00000"/>
            </a:solidFill>
          </a:ln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EDA:  </a:t>
            </a:r>
            <a:r>
              <a:rPr lang="en-US" sz="1000" dirty="0"/>
              <a:t>Before any data preprocessing we explored our dataset.</a:t>
            </a:r>
          </a:p>
          <a:p>
            <a:pPr marL="488950" indent="-342900">
              <a:buFont typeface="+mj-lt"/>
              <a:buAutoNum type="arabicPeriod"/>
            </a:pPr>
            <a:endParaRPr lang="en-US" sz="1000" dirty="0"/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Dataset Split</a:t>
            </a:r>
            <a:r>
              <a:rPr lang="en-US" sz="1000" dirty="0"/>
              <a:t>: The dataset was first divided into three sets: training, validation, and test.</a:t>
            </a:r>
          </a:p>
          <a:p>
            <a:pPr marL="488950" indent="-342900">
              <a:buFont typeface="+mj-lt"/>
              <a:buAutoNum type="arabicPeriod"/>
            </a:pPr>
            <a:endParaRPr lang="en-US" sz="1000" dirty="0"/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Outlier Capping</a:t>
            </a:r>
            <a:r>
              <a:rPr lang="en-US" sz="1000" dirty="0"/>
              <a:t>: We capped outlier values in the features to reduce their impact on model performance.</a:t>
            </a:r>
          </a:p>
          <a:p>
            <a:pPr marL="488950" indent="-342900">
              <a:buFont typeface="+mj-lt"/>
              <a:buAutoNum type="arabicPeriod"/>
            </a:pPr>
            <a:endParaRPr lang="en-US" sz="1000" dirty="0"/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Missing Value Imputation</a:t>
            </a:r>
            <a:r>
              <a:rPr lang="en-US" sz="1000" dirty="0"/>
              <a:t>: Missing values in the dataset were handled by applying appropriate imputation methods to ensure data completeness.</a:t>
            </a:r>
          </a:p>
          <a:p>
            <a:pPr marL="488950" indent="-342900">
              <a:buFont typeface="+mj-lt"/>
              <a:buAutoNum type="arabicPeriod"/>
            </a:pPr>
            <a:endParaRPr lang="en-US" sz="1000" dirty="0"/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Target Encoding for Categorical Features</a:t>
            </a:r>
            <a:r>
              <a:rPr lang="en-US" sz="1000" dirty="0"/>
              <a:t>: Categorical features were encoded using target encoding, where the mean of the target variable for each category was used to represent the categorical feature.</a:t>
            </a:r>
          </a:p>
        </p:txBody>
      </p:sp>
      <p:pic>
        <p:nvPicPr>
          <p:cNvPr id="17" name="Picture 16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2ABFC330-F292-A87E-BF09-00C512D6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22936"/>
            <a:ext cx="1984419" cy="1482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62BE9E-F08C-ADBC-8D4C-A46084B95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54" y="2498732"/>
            <a:ext cx="2448844" cy="184742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C3090F-D931-5531-7C77-C8012AB2E9EF}"/>
              </a:ext>
            </a:extLst>
          </p:cNvPr>
          <p:cNvCxnSpPr>
            <a:cxnSpLocks/>
          </p:cNvCxnSpPr>
          <p:nvPr/>
        </p:nvCxnSpPr>
        <p:spPr>
          <a:xfrm>
            <a:off x="4402442" y="908504"/>
            <a:ext cx="0" cy="363813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1FEE611-0FE8-3F3D-2387-E74144A48DFA}"/>
              </a:ext>
            </a:extLst>
          </p:cNvPr>
          <p:cNvSpPr txBox="1"/>
          <p:nvPr/>
        </p:nvSpPr>
        <p:spPr>
          <a:xfrm>
            <a:off x="4784227" y="1676984"/>
            <a:ext cx="832553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home_ownership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loan_intent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loan_grade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cb_person_default_on_file</a:t>
            </a:r>
            <a:endParaRPr lang="en-US" sz="450" dirty="0">
              <a:solidFill>
                <a:schemeClr val="accent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2BC9F-F191-0256-22C6-28EFC22B830A}"/>
              </a:ext>
            </a:extLst>
          </p:cNvPr>
          <p:cNvSpPr txBox="1"/>
          <p:nvPr/>
        </p:nvSpPr>
        <p:spPr>
          <a:xfrm>
            <a:off x="5669599" y="1271584"/>
            <a:ext cx="886820" cy="81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person_age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person_income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person_emp_length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loan_amnt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loan_int_rate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loan_percent_income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450" dirty="0" err="1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cb_person_cred_hist_length</a:t>
            </a:r>
            <a:r>
              <a:rPr lang="en-US" sz="450" dirty="0">
                <a:solidFill>
                  <a:schemeClr val="accent1"/>
                </a:solidFill>
                <a:latin typeface="Catamaran"/>
                <a:cs typeface="Catamaran"/>
                <a:sym typeface="Catamaran"/>
              </a:rPr>
              <a:t>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Credit Risk Data Preparation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EA98E-DD72-0916-EFC4-0FBDE039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912" y="935707"/>
            <a:ext cx="1919172" cy="148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15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11038" y="4749851"/>
            <a:ext cx="6912505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ADF3-28BD-2A24-A8C2-94E9381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583023"/>
            <a:ext cx="3410010" cy="2282719"/>
          </a:xfrm>
          <a:ln>
            <a:solidFill>
              <a:srgbClr val="C00000"/>
            </a:solidFill>
          </a:ln>
        </p:spPr>
        <p:txBody>
          <a:bodyPr/>
          <a:lstStyle/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Correlation Analysis</a:t>
            </a:r>
            <a:r>
              <a:rPr lang="en-US" sz="1100" dirty="0"/>
              <a:t>:</a:t>
            </a:r>
            <a:r>
              <a:rPr lang="en-US" sz="1400" dirty="0"/>
              <a:t> </a:t>
            </a:r>
            <a:r>
              <a:rPr lang="en-US" sz="1000" dirty="0"/>
              <a:t>We calculated the correlations between features and identified highly correlated ones. Features with high correlation were dropped based on their relevance and interpretability.</a:t>
            </a:r>
          </a:p>
          <a:p>
            <a:pPr marL="488950" indent="-342900">
              <a:buFont typeface="+mj-lt"/>
              <a:buAutoNum type="arabicPeriod"/>
            </a:pPr>
            <a:endParaRPr lang="en-US" sz="1000" dirty="0"/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Stability Check with PSI</a:t>
            </a:r>
            <a:r>
              <a:rPr lang="en-US" sz="1100" dirty="0"/>
              <a:t>: </a:t>
            </a:r>
            <a:r>
              <a:rPr lang="en-US" sz="1000" dirty="0"/>
              <a:t>To ensure feature stability, we used </a:t>
            </a:r>
            <a:r>
              <a:rPr lang="en-US" sz="1000" b="1" dirty="0"/>
              <a:t>Population Stability Index (PSI)</a:t>
            </a:r>
            <a:r>
              <a:rPr lang="en-US" sz="1000" dirty="0"/>
              <a:t> to compare feature distributions across the training and validation sets. This helped us identify features that might cause data drift or instability.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E99013-16C5-9FE4-8C15-B47F3B55D9E3}"/>
              </a:ext>
            </a:extLst>
          </p:cNvPr>
          <p:cNvCxnSpPr>
            <a:cxnSpLocks/>
          </p:cNvCxnSpPr>
          <p:nvPr/>
        </p:nvCxnSpPr>
        <p:spPr>
          <a:xfrm>
            <a:off x="4442068" y="871775"/>
            <a:ext cx="0" cy="363813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35C7393-9807-E632-4D38-43DD96C32F6C}"/>
              </a:ext>
            </a:extLst>
          </p:cNvPr>
          <p:cNvSpPr txBox="1">
            <a:spLocks/>
          </p:cNvSpPr>
          <p:nvPr/>
        </p:nvSpPr>
        <p:spPr>
          <a:xfrm>
            <a:off x="5309740" y="3688441"/>
            <a:ext cx="3156236" cy="8711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Correlation exclusion:</a:t>
            </a:r>
            <a:r>
              <a:rPr lang="en-US" sz="1000" b="1" dirty="0"/>
              <a:t>  </a:t>
            </a: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‘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person_age</a:t>
            </a:r>
            <a:r>
              <a:rPr lang="en-US" sz="1000" dirty="0">
                <a:solidFill>
                  <a:schemeClr val="bg2"/>
                </a:solidFill>
                <a:latin typeface="Consolas" panose="020B0609020204030204" pitchFamily="49" charset="0"/>
              </a:rPr>
              <a:t>’</a:t>
            </a:r>
            <a:r>
              <a:rPr lang="en-US" sz="1000" b="1" dirty="0">
                <a:solidFill>
                  <a:schemeClr val="bg2"/>
                </a:solidFill>
                <a:latin typeface="Consolas" panose="020B0609020204030204" pitchFamily="49" charset="0"/>
              </a:rPr>
              <a:t> , ‘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loan_int_rate</a:t>
            </a:r>
            <a:r>
              <a:rPr lang="en-US" sz="10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488950" indent="-342900">
              <a:buFont typeface="+mj-lt"/>
              <a:buAutoNum type="arabicPeriod"/>
            </a:pPr>
            <a:r>
              <a:rPr lang="en-US" sz="1100" b="1" dirty="0"/>
              <a:t>PSI exclusion: </a:t>
            </a:r>
            <a:r>
              <a:rPr lang="en-US" sz="1000" dirty="0"/>
              <a:t>All features are stable!</a:t>
            </a:r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A36C0-28F3-5DAC-F2FA-CDD895C1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19" y="659828"/>
            <a:ext cx="3718387" cy="297679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2B37656-77FA-4B72-710E-FEB763961C3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70;p7">
            <a:extLst>
              <a:ext uri="{FF2B5EF4-FFF2-40B4-BE49-F238E27FC236}">
                <a16:creationId xmlns:a16="http://schemas.microsoft.com/office/drawing/2014/main" id="{2008926F-D553-5122-4285-43CFAB39BCDE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Credit Risk Data Preparation (Feature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23634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16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805794"/>
            <a:ext cx="7121502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08048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174398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17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87717" y="4749851"/>
            <a:ext cx="6961085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9E99013-16C5-9FE4-8C15-B47F3B55D9E3}"/>
              </a:ext>
            </a:extLst>
          </p:cNvPr>
          <p:cNvCxnSpPr>
            <a:cxnSpLocks/>
          </p:cNvCxnSpPr>
          <p:nvPr/>
        </p:nvCxnSpPr>
        <p:spPr>
          <a:xfrm>
            <a:off x="4467280" y="752684"/>
            <a:ext cx="0" cy="363813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EDC38E-5805-5E4E-4DAE-34A8D8AFE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272" y="720431"/>
            <a:ext cx="2835607" cy="335100"/>
          </a:xfrm>
        </p:spPr>
        <p:txBody>
          <a:bodyPr/>
          <a:lstStyle/>
          <a:p>
            <a:pPr marL="146050" indent="0" algn="ctr">
              <a:buNone/>
            </a:pPr>
            <a:r>
              <a:rPr lang="en-US" b="1" dirty="0"/>
              <a:t>Logistic Regression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5063DBA-BA74-2BB6-2410-659F1993647E}"/>
              </a:ext>
            </a:extLst>
          </p:cNvPr>
          <p:cNvSpPr txBox="1">
            <a:spLocks/>
          </p:cNvSpPr>
          <p:nvPr/>
        </p:nvSpPr>
        <p:spPr>
          <a:xfrm>
            <a:off x="4913087" y="723235"/>
            <a:ext cx="283560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46050" indent="0" algn="ctr">
              <a:buFont typeface="Catamaran"/>
              <a:buNone/>
            </a:pPr>
            <a:r>
              <a:rPr lang="en-US" b="1" dirty="0" err="1"/>
              <a:t>XGBoost</a:t>
            </a:r>
            <a:endParaRPr lang="en-US" b="1" dirty="0"/>
          </a:p>
        </p:txBody>
      </p:sp>
      <p:cxnSp>
        <p:nvCxnSpPr>
          <p:cNvPr id="14" name="LineBasicStrong 15">
            <a:extLst>
              <a:ext uri="{FF2B5EF4-FFF2-40B4-BE49-F238E27FC236}">
                <a16:creationId xmlns:a16="http://schemas.microsoft.com/office/drawing/2014/main" id="{B03D0A58-8C92-A4FA-59AC-223793702115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806679" y="1096159"/>
            <a:ext cx="3219179" cy="0"/>
          </a:xfrm>
          <a:prstGeom prst="straightConnector1">
            <a:avLst/>
          </a:prstGeom>
          <a:ln w="12700" cap="flat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BasicStrong 15">
            <a:extLst>
              <a:ext uri="{FF2B5EF4-FFF2-40B4-BE49-F238E27FC236}">
                <a16:creationId xmlns:a16="http://schemas.microsoft.com/office/drawing/2014/main" id="{70AFBFA3-BF72-021F-1EAD-8AAD0BE08F5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4784989" y="1060080"/>
            <a:ext cx="3219179" cy="0"/>
          </a:xfrm>
          <a:prstGeom prst="straightConnector1">
            <a:avLst/>
          </a:prstGeom>
          <a:ln w="12700" cap="flat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008CAFF-C45B-9B9B-DD08-D0E13FE0D8F1}"/>
              </a:ext>
            </a:extLst>
          </p:cNvPr>
          <p:cNvSpPr txBox="1">
            <a:spLocks/>
          </p:cNvSpPr>
          <p:nvPr/>
        </p:nvSpPr>
        <p:spPr>
          <a:xfrm>
            <a:off x="592547" y="1150492"/>
            <a:ext cx="3638368" cy="3169140"/>
          </a:xfrm>
          <a:prstGeom prst="rect">
            <a:avLst/>
          </a:prstGeom>
          <a:noFill/>
          <a:ln>
            <a:solidFill>
              <a:srgbClr val="AD05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000" b="1" dirty="0"/>
          </a:p>
          <a:p>
            <a:pPr marL="146050" indent="0">
              <a:buNone/>
            </a:pPr>
            <a:r>
              <a:rPr lang="en-US" sz="800" dirty="0"/>
              <a:t>					</a:t>
            </a:r>
          </a:p>
          <a:p>
            <a:pPr marL="146050" indent="0">
              <a:buNone/>
            </a:pP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536768-57B9-A627-8A70-FC76A9270149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70;p7">
            <a:extLst>
              <a:ext uri="{FF2B5EF4-FFF2-40B4-BE49-F238E27FC236}">
                <a16:creationId xmlns:a16="http://schemas.microsoft.com/office/drawing/2014/main" id="{61258824-1C0D-82E6-0AEC-D68848F2C8D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Results on Credit Risk Data: Accuracy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FAF3E81-B21E-F379-955C-374EAC157576}"/>
              </a:ext>
            </a:extLst>
          </p:cNvPr>
          <p:cNvSpPr txBox="1">
            <a:spLocks/>
          </p:cNvSpPr>
          <p:nvPr/>
        </p:nvSpPr>
        <p:spPr>
          <a:xfrm>
            <a:off x="4672219" y="1139418"/>
            <a:ext cx="3638368" cy="3169140"/>
          </a:xfrm>
          <a:prstGeom prst="rect">
            <a:avLst/>
          </a:prstGeom>
          <a:noFill/>
          <a:ln>
            <a:solidFill>
              <a:srgbClr val="AD0505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000" b="1" dirty="0"/>
          </a:p>
          <a:p>
            <a:pPr marL="146050" indent="0">
              <a:buNone/>
            </a:pPr>
            <a:r>
              <a:rPr lang="en-US" sz="800" dirty="0"/>
              <a:t>					</a:t>
            </a:r>
          </a:p>
          <a:p>
            <a:pPr marL="146050" indent="0">
              <a:buNone/>
            </a:pPr>
            <a:endParaRPr lang="en-US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E7D7D6-675A-A055-04E0-67DBC3CF4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176" y="2209026"/>
            <a:ext cx="3500616" cy="20742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46BC00-0AAD-4804-5342-E36F71EAA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35" y="2245105"/>
            <a:ext cx="3416591" cy="2038209"/>
          </a:xfrm>
          <a:prstGeom prst="rect">
            <a:avLst/>
          </a:prstGeom>
        </p:spPr>
      </p:pic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56AFA6E-5163-4BF3-C05F-A87C8B63A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2455"/>
              </p:ext>
            </p:extLst>
          </p:nvPr>
        </p:nvGraphicFramePr>
        <p:xfrm>
          <a:off x="5467624" y="1214136"/>
          <a:ext cx="2047557" cy="8957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47992">
                  <a:extLst>
                    <a:ext uri="{9D8B030D-6E8A-4147-A177-3AD203B41FA5}">
                      <a16:colId xmlns:a16="http://schemas.microsoft.com/office/drawing/2014/main" val="3702242858"/>
                    </a:ext>
                  </a:extLst>
                </a:gridCol>
              </a:tblGrid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ROC 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KS statistics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EE68332-73B2-AE49-A6E0-860155CF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26528"/>
              </p:ext>
            </p:extLst>
          </p:nvPr>
        </p:nvGraphicFramePr>
        <p:xfrm>
          <a:off x="1387951" y="1242160"/>
          <a:ext cx="2047557" cy="8957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47992">
                  <a:extLst>
                    <a:ext uri="{9D8B030D-6E8A-4147-A177-3AD203B41FA5}">
                      <a16:colId xmlns:a16="http://schemas.microsoft.com/office/drawing/2014/main" val="3702242858"/>
                    </a:ext>
                  </a:extLst>
                </a:gridCol>
              </a:tblGrid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ROC 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KS statistics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7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18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75192" y="4749851"/>
            <a:ext cx="6954824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536768-57B9-A627-8A70-FC76A9270149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70;p7">
            <a:extLst>
              <a:ext uri="{FF2B5EF4-FFF2-40B4-BE49-F238E27FC236}">
                <a16:creationId xmlns:a16="http://schemas.microsoft.com/office/drawing/2014/main" id="{61258824-1C0D-82E6-0AEC-D68848F2C8D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Results on Credit Risk Data: Calibration (Logistic Regression)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BE33D6-89B4-F739-AB46-8B04F2853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51887"/>
              </p:ext>
            </p:extLst>
          </p:nvPr>
        </p:nvGraphicFramePr>
        <p:xfrm>
          <a:off x="6257335" y="593749"/>
          <a:ext cx="2461851" cy="16927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56066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</a:tblGrid>
              <a:tr h="23908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Valid/</a:t>
                      </a:r>
                      <a:r>
                        <a:rPr lang="en-US" sz="800" b="1" i="0" u="none" strike="noStrike" cap="non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Calib</a:t>
                      </a: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Platt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Isotonic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9218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Bootstrap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28190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558CF96D-1F4F-AB68-5833-34E17A3AB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" y="540156"/>
            <a:ext cx="5834177" cy="3644494"/>
          </a:xfrm>
          <a:prstGeom prst="rect">
            <a:avLst/>
          </a:prstGeom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50095AE-2A75-0D18-D107-07116F27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92451"/>
              </p:ext>
            </p:extLst>
          </p:nvPr>
        </p:nvGraphicFramePr>
        <p:xfrm>
          <a:off x="6257335" y="2608626"/>
          <a:ext cx="2461851" cy="16927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56066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</a:tblGrid>
              <a:tr h="23908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Test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Platt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Isotonic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0.385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0.356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9218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Bootstrap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2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0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19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550349" y="4758601"/>
            <a:ext cx="6985953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536768-57B9-A627-8A70-FC76A9270149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70;p7">
            <a:extLst>
              <a:ext uri="{FF2B5EF4-FFF2-40B4-BE49-F238E27FC236}">
                <a16:creationId xmlns:a16="http://schemas.microsoft.com/office/drawing/2014/main" id="{61258824-1C0D-82E6-0AEC-D68848F2C8D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Results on Credit Risk Data: Calibration (</a:t>
            </a:r>
            <a:r>
              <a:rPr lang="en-US" sz="1600" dirty="0" err="1"/>
              <a:t>XGBoost</a:t>
            </a:r>
            <a:r>
              <a:rPr lang="en-US" sz="1600" dirty="0"/>
              <a:t>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BE33D6-89B4-F739-AB46-8B04F2853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01977"/>
              </p:ext>
            </p:extLst>
          </p:nvPr>
        </p:nvGraphicFramePr>
        <p:xfrm>
          <a:off x="6257335" y="593749"/>
          <a:ext cx="2461851" cy="14969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56066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</a:tblGrid>
              <a:tr h="23908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Valid/</a:t>
                      </a:r>
                      <a:r>
                        <a:rPr lang="en-US" sz="800" b="1" i="0" u="none" strike="noStrike" cap="non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Calib</a:t>
                      </a: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Platt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Isotonic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921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50095AE-2A75-0D18-D107-07116F274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14927"/>
              </p:ext>
            </p:extLst>
          </p:nvPr>
        </p:nvGraphicFramePr>
        <p:xfrm>
          <a:off x="6257335" y="2608626"/>
          <a:ext cx="2461851" cy="149690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56066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</a:tblGrid>
              <a:tr h="239082">
                <a:tc gridSpan="4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Test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Platt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Isotonic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921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54B13AD-775F-91C6-5925-BDE4B8AAE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33" y="593749"/>
            <a:ext cx="5854500" cy="362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771263"/>
            <a:ext cx="7121502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495937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12218"/>
            <a:ext cx="4383753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372817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20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83507" y="4817905"/>
            <a:ext cx="7052795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20159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138658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21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36298" y="4771127"/>
            <a:ext cx="6943614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3C3644-C6D2-0259-40CC-72C1BCD33BB1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70;p7">
            <a:extLst>
              <a:ext uri="{FF2B5EF4-FFF2-40B4-BE49-F238E27FC236}">
                <a16:creationId xmlns:a16="http://schemas.microsoft.com/office/drawing/2014/main" id="{56CBA34D-F5DB-A9DB-6DE6-7F3E5089B807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Simulated Data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0274B490-E5A4-B850-4EB7-26DD9D38555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5147" y="843157"/>
                <a:ext cx="4116853" cy="3597320"/>
              </a:xfrm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pPr marL="57150" indent="0">
                  <a:buNone/>
                </a:pPr>
                <a:endParaRPr lang="en-US" sz="1100" b="1" dirty="0"/>
              </a:p>
              <a:p>
                <a:pPr marL="57150" indent="0">
                  <a:buNone/>
                </a:pPr>
                <a:r>
                  <a:rPr lang="en-US" sz="1100" b="1" dirty="0"/>
                  <a:t>For Class 0 :</a:t>
                </a:r>
              </a:p>
              <a:p>
                <a:pPr marL="344488" indent="-254000">
                  <a:lnSpc>
                    <a:spcPct val="100000"/>
                  </a:lnSpc>
                </a:pPr>
                <a:r>
                  <a:rPr lang="en-US" sz="1000" dirty="0">
                    <a:latin typeface="Catamaran" panose="020B0604020202020204" charset="0"/>
                    <a:cs typeface="Catamaran" panose="020B0604020202020204" charset="0"/>
                  </a:rPr>
                  <a:t>70% of samples: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𝑩𝒆𝒕𝒂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b="1" dirty="0">
                    <a:latin typeface="Catamaran" panose="020B0604020202020204" charset="0"/>
                    <a:cs typeface="Catamaran" panose="020B0604020202020204" charset="0"/>
                  </a:rPr>
                  <a:t> </a:t>
                </a:r>
                <a:r>
                  <a:rPr lang="en-US" sz="1000" dirty="0">
                    <a:latin typeface="Catamaran" panose="020B0604020202020204" charset="0"/>
                    <a:cs typeface="Catamaran" panose="020B0604020202020204" charset="0"/>
                  </a:rPr>
                  <a:t>(Accurate, low-confidence predictions)</a:t>
                </a:r>
              </a:p>
              <a:p>
                <a:pPr marL="344488" indent="-254000">
                  <a:lnSpc>
                    <a:spcPct val="100000"/>
                  </a:lnSpc>
                </a:pPr>
                <a:r>
                  <a:rPr lang="en-US" sz="1000" dirty="0">
                    <a:latin typeface="Catamaran" panose="020B0604020202020204" charset="0"/>
                    <a:cs typeface="Catamaran" panose="020B0604020202020204" charset="0"/>
                  </a:rPr>
                  <a:t>30% of samples: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𝑩𝒆𝒕𝒂</m:t>
                    </m:r>
                    <m:d>
                      <m:dPr>
                        <m:ctrlPr>
                          <a:rPr lang="en-US" sz="1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en-US" sz="1000" dirty="0">
                    <a:latin typeface="Catamaran" panose="020B0604020202020204" charset="0"/>
                    <a:cs typeface="Catamaran" panose="020B0604020202020204" charset="0"/>
                  </a:rPr>
                  <a:t> (Overconfident errors)</a:t>
                </a:r>
              </a:p>
              <a:p>
                <a:pPr marL="344488" indent="-254000">
                  <a:lnSpc>
                    <a:spcPct val="100000"/>
                  </a:lnSpc>
                </a:pPr>
                <a:endParaRPr lang="en-US" sz="1200" dirty="0">
                  <a:latin typeface="Catamaran" panose="020B0604020202020204" charset="0"/>
                  <a:cs typeface="Catamaran" panose="020B0604020202020204" charset="0"/>
                </a:endParaRPr>
              </a:p>
              <a:p>
                <a:pPr marL="90488" indent="0">
                  <a:lnSpc>
                    <a:spcPct val="100000"/>
                  </a:lnSpc>
                  <a:buNone/>
                </a:pPr>
                <a:r>
                  <a:rPr lang="en-US" sz="1100" b="1" dirty="0"/>
                  <a:t>For Class 1 :</a:t>
                </a:r>
              </a:p>
              <a:p>
                <a:pPr marL="344488" indent="-254000">
                  <a:lnSpc>
                    <a:spcPct val="100000"/>
                  </a:lnSpc>
                </a:pPr>
                <a:r>
                  <a:rPr lang="en-US" sz="1000" dirty="0"/>
                  <a:t>70% of samples: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𝑩𝒆𝒕𝒂</m:t>
                    </m:r>
                    <m:d>
                      <m:dPr>
                        <m:ctrlPr>
                          <a:rPr lang="en-US" sz="1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000" dirty="0"/>
                  <a:t> (Accurate, high-confidence predictions).</a:t>
                </a:r>
              </a:p>
              <a:p>
                <a:pPr marL="344488" indent="-254000">
                  <a:lnSpc>
                    <a:spcPct val="100000"/>
                  </a:lnSpc>
                </a:pPr>
                <a:r>
                  <a:rPr lang="en-US" sz="1000" dirty="0"/>
                  <a:t>30% of samples: 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𝑩𝒆𝒕𝒂</m:t>
                    </m:r>
                    <m:d>
                      <m:dPr>
                        <m:ctrlPr>
                          <a:rPr lang="en-US" sz="1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sz="1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/>
                  <a:t>(Underconfident errors)</a:t>
                </a:r>
              </a:p>
              <a:p>
                <a:pPr marL="344488" indent="-254000">
                  <a:lnSpc>
                    <a:spcPct val="100000"/>
                  </a:lnSpc>
                </a:pPr>
                <a:endParaRPr lang="en-US" dirty="0"/>
              </a:p>
              <a:p>
                <a:pPr marL="90488" indent="0">
                  <a:lnSpc>
                    <a:spcPct val="100000"/>
                  </a:lnSpc>
                  <a:buNone/>
                </a:pPr>
                <a:r>
                  <a:rPr lang="en-US" sz="1400" b="1" dirty="0"/>
                  <a:t>	</a:t>
                </a:r>
              </a:p>
              <a:p>
                <a:pPr marL="261938" indent="-171450">
                  <a:lnSpc>
                    <a:spcPct val="100000"/>
                  </a:lnSpc>
                </a:pPr>
                <a:r>
                  <a:rPr lang="en-US" sz="1100" b="1" dirty="0"/>
                  <a:t>Dataset Size: </a:t>
                </a:r>
                <a:r>
                  <a:rPr lang="en-US" sz="1100" dirty="0"/>
                  <a:t>1,000 / 10,000 / 50,000;</a:t>
                </a:r>
              </a:p>
              <a:p>
                <a:pPr marL="261938" indent="-171450">
                  <a:lnSpc>
                    <a:spcPct val="100000"/>
                  </a:lnSpc>
                </a:pPr>
                <a:endParaRPr lang="en-US" sz="1100" dirty="0"/>
              </a:p>
              <a:p>
                <a:pPr marL="261938" indent="-171450">
                  <a:lnSpc>
                    <a:spcPct val="100000"/>
                  </a:lnSpc>
                </a:pPr>
                <a:r>
                  <a:rPr lang="en-US" sz="1100" b="1" dirty="0"/>
                  <a:t>Class Imbalance: </a:t>
                </a:r>
                <a:r>
                  <a:rPr lang="en-US" sz="1100" dirty="0"/>
                  <a:t>5%, 10%, 20%, 30%, 40%, 50% positive class prevalence</a:t>
                </a:r>
              </a:p>
              <a:p>
                <a:pPr marL="261938" indent="-171450">
                  <a:lnSpc>
                    <a:spcPct val="100000"/>
                  </a:lnSpc>
                </a:pPr>
                <a:endParaRPr lang="en-US" sz="1000" b="1" dirty="0"/>
              </a:p>
              <a:p>
                <a:pPr marL="90488" indent="0">
                  <a:lnSpc>
                    <a:spcPct val="100000"/>
                  </a:lnSpc>
                  <a:buNone/>
                </a:pPr>
                <a:r>
                  <a:rPr lang="en-US" sz="1000" dirty="0"/>
                  <a:t>This resulted in a grid of </a:t>
                </a:r>
                <a:r>
                  <a:rPr lang="en-US" sz="1000" b="1" dirty="0"/>
                  <a:t>3 x 6 = 18 </a:t>
                </a:r>
                <a:r>
                  <a:rPr lang="en-US" sz="1000" dirty="0"/>
                  <a:t>distinct simulation scenarios, allowing us to draw strong conclusions about the performance and reliability of </a:t>
                </a:r>
                <a:r>
                  <a:rPr lang="en-US" sz="1000" b="1" dirty="0"/>
                  <a:t>Platt Scaling</a:t>
                </a:r>
                <a:r>
                  <a:rPr lang="en-US" sz="1000" dirty="0"/>
                  <a:t>, </a:t>
                </a:r>
                <a:r>
                  <a:rPr lang="en-US" sz="1000" b="1" dirty="0"/>
                  <a:t>Isotonic Regression</a:t>
                </a:r>
                <a:r>
                  <a:rPr lang="en-US" sz="1000" dirty="0"/>
                  <a:t>, and </a:t>
                </a:r>
                <a:r>
                  <a:rPr lang="en-US" sz="1000" b="1" dirty="0"/>
                  <a:t>Venn-</a:t>
                </a:r>
                <a:r>
                  <a:rPr lang="en-US" sz="1000" b="1" dirty="0" err="1"/>
                  <a:t>Abers</a:t>
                </a:r>
                <a:r>
                  <a:rPr lang="en-US" sz="1000" dirty="0"/>
                  <a:t> under a wide range of conditions.</a:t>
                </a:r>
              </a:p>
            </p:txBody>
          </p:sp>
        </mc:Choice>
        <mc:Fallback xmlns="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0274B490-E5A4-B850-4EB7-26DD9D385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147" y="843157"/>
                <a:ext cx="4116853" cy="3597320"/>
              </a:xfrm>
              <a:blipFill>
                <a:blip r:embed="rId3"/>
                <a:stretch>
                  <a:fillRect b="-168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73;p7">
            <a:extLst>
              <a:ext uri="{FF2B5EF4-FFF2-40B4-BE49-F238E27FC236}">
                <a16:creationId xmlns:a16="http://schemas.microsoft.com/office/drawing/2014/main" id="{E5C26309-FECF-DF79-1102-78088B903F06}"/>
              </a:ext>
            </a:extLst>
          </p:cNvPr>
          <p:cNvSpPr txBox="1"/>
          <p:nvPr/>
        </p:nvSpPr>
        <p:spPr>
          <a:xfrm>
            <a:off x="1520885" y="863512"/>
            <a:ext cx="1985375" cy="3116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Data Generation Process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b="1" i="1" dirty="0">
              <a:solidFill>
                <a:schemeClr val="bg1">
                  <a:lumMod val="9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73;p7">
            <a:extLst>
              <a:ext uri="{FF2B5EF4-FFF2-40B4-BE49-F238E27FC236}">
                <a16:creationId xmlns:a16="http://schemas.microsoft.com/office/drawing/2014/main" id="{4B20106D-AC57-67B3-7DAB-30DC88D5E742}"/>
              </a:ext>
            </a:extLst>
          </p:cNvPr>
          <p:cNvSpPr txBox="1"/>
          <p:nvPr/>
        </p:nvSpPr>
        <p:spPr>
          <a:xfrm>
            <a:off x="1616309" y="2666661"/>
            <a:ext cx="1985375" cy="3116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dirty="0">
                <a:solidFill>
                  <a:schemeClr val="bg1">
                    <a:lumMod val="9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Simulation Scenarios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b="1" i="1" dirty="0">
              <a:solidFill>
                <a:schemeClr val="bg1">
                  <a:lumMod val="9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D5F6E6-A11A-B358-2086-34D43318E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244" y="1135954"/>
            <a:ext cx="4239893" cy="28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22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823639"/>
            <a:ext cx="7297052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495937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5491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23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30034" y="4749851"/>
            <a:ext cx="6816757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1E83C0-ED62-3E10-197C-103B14DEBA6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70;p7">
            <a:extLst>
              <a:ext uri="{FF2B5EF4-FFF2-40B4-BE49-F238E27FC236}">
                <a16:creationId xmlns:a16="http://schemas.microsoft.com/office/drawing/2014/main" id="{CA6C6D59-9F64-7A20-D1E4-0F4F39A02480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Results on Simulated Data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01674C-FB5B-F08B-D54F-FC3A127B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32022"/>
              </p:ext>
            </p:extLst>
          </p:nvPr>
        </p:nvGraphicFramePr>
        <p:xfrm>
          <a:off x="791466" y="639888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E5A3F3-4CFF-9829-96D5-39CC955B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3404"/>
              </p:ext>
            </p:extLst>
          </p:nvPr>
        </p:nvGraphicFramePr>
        <p:xfrm>
          <a:off x="3583607" y="639888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0.218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3C7A30D-9AE4-F273-2088-73EDFAA1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84491"/>
              </p:ext>
            </p:extLst>
          </p:nvPr>
        </p:nvGraphicFramePr>
        <p:xfrm>
          <a:off x="6556476" y="639888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ECE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0.207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5D94C01-E62F-A87B-582C-F09431E4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05025"/>
              </p:ext>
            </p:extLst>
          </p:nvPr>
        </p:nvGraphicFramePr>
        <p:xfrm>
          <a:off x="791466" y="2675027"/>
          <a:ext cx="1976787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6174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1010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87764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396042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415797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2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0.609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0.720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0.637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7390465-8C7C-1ED0-A620-F64FBE8C7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44235"/>
              </p:ext>
            </p:extLst>
          </p:nvPr>
        </p:nvGraphicFramePr>
        <p:xfrm>
          <a:off x="3583607" y="2675027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2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0.479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750177C-465D-46D9-CD83-B4B7E1C2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91815"/>
              </p:ext>
            </p:extLst>
          </p:nvPr>
        </p:nvGraphicFramePr>
        <p:xfrm>
          <a:off x="6556474" y="2675027"/>
          <a:ext cx="1976788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2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7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2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Log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0.406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0.493</a:t>
                      </a:r>
                      <a:endParaRPr lang="en-US" sz="600" b="1" dirty="0">
                        <a:solidFill>
                          <a:srgbClr val="92D050"/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0.488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0.552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0.550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28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24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430034" y="4749851"/>
            <a:ext cx="6816757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1E83C0-ED62-3E10-197C-103B14DEBA6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70;p7">
            <a:extLst>
              <a:ext uri="{FF2B5EF4-FFF2-40B4-BE49-F238E27FC236}">
                <a16:creationId xmlns:a16="http://schemas.microsoft.com/office/drawing/2014/main" id="{CA6C6D59-9F64-7A20-D1E4-0F4F39A02480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Results on Simulated Data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E5A3F3-4CFF-9829-96D5-39CC955BB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27981"/>
              </p:ext>
            </p:extLst>
          </p:nvPr>
        </p:nvGraphicFramePr>
        <p:xfrm>
          <a:off x="3583607" y="990617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rgbClr val="FFFF0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0.190</a:t>
                      </a:r>
                      <a:endParaRPr lang="en-US" sz="600" b="1" dirty="0">
                        <a:solidFill>
                          <a:srgbClr val="92D050"/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3C7A30D-9AE4-F273-2088-73EDFAA1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96708"/>
              </p:ext>
            </p:extLst>
          </p:nvPr>
        </p:nvGraphicFramePr>
        <p:xfrm>
          <a:off x="6559517" y="990617"/>
          <a:ext cx="1976785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2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rgbClr val="FFFF0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0.188</a:t>
                      </a:r>
                      <a:endParaRPr lang="en-US" sz="600" b="1" dirty="0">
                        <a:solidFill>
                          <a:srgbClr val="92D050"/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89F500EC-86B4-62EA-C5FC-A78A15D5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40084"/>
              </p:ext>
            </p:extLst>
          </p:nvPr>
        </p:nvGraphicFramePr>
        <p:xfrm>
          <a:off x="759243" y="990617"/>
          <a:ext cx="1976786" cy="19318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82123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407351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393896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  <a:gridCol w="402305">
                  <a:extLst>
                    <a:ext uri="{9D8B030D-6E8A-4147-A177-3AD203B41FA5}">
                      <a16:colId xmlns:a16="http://schemas.microsoft.com/office/drawing/2014/main" val="1331918043"/>
                    </a:ext>
                  </a:extLst>
                </a:gridCol>
                <a:gridCol w="391111">
                  <a:extLst>
                    <a:ext uri="{9D8B030D-6E8A-4147-A177-3AD203B41FA5}">
                      <a16:colId xmlns:a16="http://schemas.microsoft.com/office/drawing/2014/main" val="3110813919"/>
                    </a:ext>
                  </a:extLst>
                </a:gridCol>
              </a:tblGrid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rgbClr val="FFFF0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Brier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2072"/>
                  </a:ext>
                </a:extLst>
              </a:tr>
              <a:tr h="239082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Size = 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8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70793"/>
                  </a:ext>
                </a:extLst>
              </a:tr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600" b="1" i="0" u="none" strike="noStrike" cap="none" dirty="0">
                        <a:solidFill>
                          <a:schemeClr val="bg1">
                            <a:lumMod val="95000"/>
                          </a:schemeClr>
                        </a:solidFill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RW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6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0.206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1" i="0" u="none" strike="noStrike" cap="none" dirty="0">
                          <a:solidFill>
                            <a:srgbClr val="92D050"/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72219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6011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u="none" strike="noStrike" cap="none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0.193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solidFill>
                            <a:srgbClr val="92D050"/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05467"/>
                  </a:ext>
                </a:extLst>
              </a:tr>
            </a:tbl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486D83-8073-9185-276B-7353BF05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1939" y="3212995"/>
            <a:ext cx="4600122" cy="1246339"/>
          </a:xfrm>
          <a:ln>
            <a:solidFill>
              <a:srgbClr val="C00000"/>
            </a:solidFill>
          </a:ln>
        </p:spPr>
        <p:txBody>
          <a:bodyPr/>
          <a:lstStyle/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i="1" dirty="0"/>
              <a:t>Platt’s Scaling</a:t>
            </a:r>
            <a:r>
              <a:rPr lang="en-US" sz="1100" dirty="0"/>
              <a:t>:</a:t>
            </a:r>
            <a:r>
              <a:rPr lang="en-US" sz="1400" dirty="0"/>
              <a:t> </a:t>
            </a:r>
            <a:r>
              <a:rPr lang="en-US" sz="1000" dirty="0"/>
              <a:t>ECE – </a:t>
            </a:r>
            <a:r>
              <a:rPr lang="en-US" sz="1000" b="1" dirty="0"/>
              <a:t>4/18</a:t>
            </a:r>
            <a:r>
              <a:rPr lang="en-US" sz="1000" dirty="0"/>
              <a:t>; Log Loss - </a:t>
            </a:r>
            <a:r>
              <a:rPr lang="en-US" sz="1000" b="1" dirty="0"/>
              <a:t>9/18</a:t>
            </a:r>
            <a:r>
              <a:rPr lang="en-US" sz="1000" dirty="0"/>
              <a:t>; Brier Score – </a:t>
            </a:r>
            <a:r>
              <a:rPr lang="en-US" sz="1000" b="1" dirty="0"/>
              <a:t>13/18</a:t>
            </a:r>
            <a:r>
              <a:rPr lang="en-US" sz="1000" dirty="0"/>
              <a:t>;</a:t>
            </a:r>
          </a:p>
          <a:p>
            <a:r>
              <a:rPr lang="en-US" sz="1100" i="1" dirty="0"/>
              <a:t>Isotonic Regression</a:t>
            </a:r>
            <a:r>
              <a:rPr lang="en-US" sz="1100" dirty="0"/>
              <a:t>: </a:t>
            </a:r>
            <a:r>
              <a:rPr lang="en-US" sz="1000" dirty="0"/>
              <a:t>ECE – </a:t>
            </a:r>
            <a:r>
              <a:rPr lang="en-US" sz="1000" b="1" dirty="0"/>
              <a:t>12/18</a:t>
            </a:r>
            <a:r>
              <a:rPr lang="en-US" sz="1000" dirty="0"/>
              <a:t>; Log Loss – </a:t>
            </a:r>
            <a:r>
              <a:rPr lang="en-US" sz="1000" b="1" dirty="0"/>
              <a:t>6/18</a:t>
            </a:r>
            <a:r>
              <a:rPr lang="en-US" sz="1000" dirty="0"/>
              <a:t>; Brier Score – </a:t>
            </a:r>
            <a:r>
              <a:rPr lang="en-US" sz="1000" b="1" dirty="0"/>
              <a:t>11/18</a:t>
            </a:r>
            <a:r>
              <a:rPr lang="en-US" sz="1000" dirty="0"/>
              <a:t>;</a:t>
            </a:r>
          </a:p>
          <a:p>
            <a:r>
              <a:rPr lang="en-US" sz="1100" i="1" dirty="0"/>
              <a:t>Inductive Venn-</a:t>
            </a:r>
            <a:r>
              <a:rPr lang="en-US" sz="1100" i="1" dirty="0" err="1"/>
              <a:t>Abers</a:t>
            </a:r>
            <a:r>
              <a:rPr lang="en-US" sz="1100" b="1" dirty="0"/>
              <a:t>: </a:t>
            </a:r>
            <a:r>
              <a:rPr lang="en-US" sz="1000" dirty="0"/>
              <a:t>ECE – </a:t>
            </a:r>
            <a:r>
              <a:rPr lang="en-US" sz="1000" b="1" dirty="0"/>
              <a:t>12/18</a:t>
            </a:r>
            <a:r>
              <a:rPr lang="en-US" sz="1000" dirty="0"/>
              <a:t>; Log Loss – </a:t>
            </a:r>
            <a:r>
              <a:rPr lang="en-US" sz="1000" b="1" dirty="0"/>
              <a:t>13/18</a:t>
            </a:r>
            <a:r>
              <a:rPr lang="en-US" sz="1000" dirty="0"/>
              <a:t>; Brier Score – </a:t>
            </a:r>
            <a:r>
              <a:rPr lang="en-US" sz="1000" b="1" dirty="0"/>
              <a:t>13/18</a:t>
            </a:r>
            <a:r>
              <a:rPr lang="en-US" sz="1000" dirty="0"/>
              <a:t>; </a:t>
            </a:r>
            <a:endParaRPr lang="en-US" sz="1100" b="1" dirty="0"/>
          </a:p>
        </p:txBody>
      </p:sp>
      <p:sp>
        <p:nvSpPr>
          <p:cNvPr id="6" name="Google Shape;73;p7">
            <a:extLst>
              <a:ext uri="{FF2B5EF4-FFF2-40B4-BE49-F238E27FC236}">
                <a16:creationId xmlns:a16="http://schemas.microsoft.com/office/drawing/2014/main" id="{0E96D0F6-F0A2-2EE3-2393-A4670439F0F7}"/>
              </a:ext>
            </a:extLst>
          </p:cNvPr>
          <p:cNvSpPr txBox="1"/>
          <p:nvPr/>
        </p:nvSpPr>
        <p:spPr>
          <a:xfrm>
            <a:off x="3579312" y="3307645"/>
            <a:ext cx="1985375" cy="31164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chemeClr val="bg1">
                    <a:lumMod val="95000"/>
                  </a:schemeClr>
                </a:solidFill>
                <a:latin typeface="Catamaran"/>
                <a:ea typeface="Catamaran"/>
                <a:cs typeface="Catamaran"/>
                <a:sym typeface="Catamaran"/>
              </a:rPr>
              <a:t>Overall Performance </a:t>
            </a:r>
            <a:endParaRPr lang="en-US" sz="1100" b="1" i="1" dirty="0">
              <a:solidFill>
                <a:schemeClr val="bg1">
                  <a:lumMod val="95000"/>
                </a:schemeClr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73814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25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9923" y="4803323"/>
            <a:ext cx="7001550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495937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1108643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26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386194" y="4861391"/>
            <a:ext cx="7150108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7F4455-B149-2549-D6BA-B4497910C413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70;p7">
            <a:extLst>
              <a:ext uri="{FF2B5EF4-FFF2-40B4-BE49-F238E27FC236}">
                <a16:creationId xmlns:a16="http://schemas.microsoft.com/office/drawing/2014/main" id="{FC118A04-42AA-57DF-FACD-8149C0ED2A1F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Probability Intervals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9FC23F7-F321-2263-2230-5EC3A74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19632"/>
              </p:ext>
            </p:extLst>
          </p:nvPr>
        </p:nvGraphicFramePr>
        <p:xfrm>
          <a:off x="472339" y="1673107"/>
          <a:ext cx="3698757" cy="17492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413286585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705427897"/>
                    </a:ext>
                  </a:extLst>
                </a:gridCol>
                <a:gridCol w="1567697">
                  <a:extLst>
                    <a:ext uri="{9D8B030D-6E8A-4147-A177-3AD203B41FA5}">
                      <a16:colId xmlns:a16="http://schemas.microsoft.com/office/drawing/2014/main" val="136782701"/>
                    </a:ext>
                  </a:extLst>
                </a:gridCol>
              </a:tblGrid>
              <a:tr h="23908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800" b="1" i="0" u="none" strike="noStrike" cap="none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tamaran" panose="020B0604020202020204" charset="0"/>
                          <a:ea typeface="+mn-ea"/>
                          <a:cs typeface="Catamaran" panose="020B0604020202020204" charset="0"/>
                          <a:sym typeface="Arial"/>
                        </a:rPr>
                        <a:t>Average Interval Width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668371"/>
                  </a:ext>
                </a:extLst>
              </a:tr>
              <a:tr h="20112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XGBoost</a:t>
                      </a: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920635"/>
                  </a:ext>
                </a:extLst>
              </a:tr>
              <a:tr h="2299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XGBoost</a:t>
                      </a: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 (Mean)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1442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Logistic Reg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IVAP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16808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Logistic Reg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 (Mean)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0.0081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447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XGBoost</a:t>
                      </a:r>
                      <a:endParaRPr lang="en-US" sz="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 (Min, Max)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41923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Logistic Reg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CVAP (Min, Max)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0.0514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487916"/>
                  </a:ext>
                </a:extLst>
              </a:tr>
              <a:tr h="1958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Logistic Reg (Bootstrap)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(2.5%, 97.5%)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atamaran" panose="020B0604020202020204" charset="0"/>
                          <a:cs typeface="Catamaran" panose="020B0604020202020204" charset="0"/>
                        </a:rPr>
                        <a:t>0.0627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80714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2103705E-F200-CA84-EB89-5DA95B9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71" y="613420"/>
            <a:ext cx="3478631" cy="203253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A53FCF-5EB0-9BFD-A1DB-2730C0A9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72" y="2775398"/>
            <a:ext cx="3478636" cy="21056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C499F6-4D07-F8C4-2D4C-8FBC6B89AB10}"/>
              </a:ext>
            </a:extLst>
          </p:cNvPr>
          <p:cNvCxnSpPr>
            <a:cxnSpLocks/>
          </p:cNvCxnSpPr>
          <p:nvPr/>
        </p:nvCxnSpPr>
        <p:spPr>
          <a:xfrm>
            <a:off x="4473383" y="871775"/>
            <a:ext cx="0" cy="3638132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91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27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811216"/>
            <a:ext cx="7001550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01992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216322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28</a:t>
            </a:fld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2"/>
          </p:nvPr>
        </p:nvSpPr>
        <p:spPr>
          <a:xfrm>
            <a:off x="1414799" y="4779100"/>
            <a:ext cx="6896219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645450" y="914747"/>
            <a:ext cx="7853100" cy="345057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000" b="1" dirty="0"/>
              <a:t>Calibration is a Crucial, Separate Property from Accuracy:  </a:t>
            </a:r>
            <a:r>
              <a:rPr lang="en-US" sz="1000" dirty="0"/>
              <a:t>a model can be highly accurate yet poorly calibrated, making its probability scores misleading and untrustworthy for real-world risk assessment. Explicitly measuring and improving calibration is essential for any application relying on probabilistic predictions.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000" b="1" dirty="0"/>
              <a:t>The Best Calibration Method is Context-Dependent:</a:t>
            </a:r>
          </a:p>
          <a:p>
            <a:pPr marL="742950" lvl="2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Platt Scaling: </a:t>
            </a:r>
            <a:r>
              <a:rPr lang="en-US" sz="1000" dirty="0">
                <a:sym typeface="Arial"/>
              </a:rPr>
              <a:t>A good, fast default for simple models like Logistic Regression.</a:t>
            </a:r>
          </a:p>
          <a:p>
            <a:pPr marL="742950" lvl="2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Isotonic Regression:</a:t>
            </a:r>
            <a:r>
              <a:rPr lang="en-US" sz="1000" dirty="0">
                <a:sym typeface="Arial"/>
              </a:rPr>
              <a:t> Powerful but can overfit on small datasets. Excellent for larger, well-behaved datasets.</a:t>
            </a:r>
          </a:p>
          <a:p>
            <a:pPr marL="742950" lvl="2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000" b="1" dirty="0">
                <a:sym typeface="Arial"/>
              </a:rPr>
              <a:t>Venn-</a:t>
            </a:r>
            <a:r>
              <a:rPr lang="en-US" sz="1000" b="1" dirty="0" err="1">
                <a:sym typeface="Arial"/>
              </a:rPr>
              <a:t>Abers</a:t>
            </a:r>
            <a:r>
              <a:rPr lang="en-US" sz="1000" b="1" dirty="0">
                <a:sym typeface="Arial"/>
              </a:rPr>
              <a:t> Predictors:</a:t>
            </a:r>
            <a:r>
              <a:rPr lang="en-US" sz="1000" dirty="0">
                <a:sym typeface="Arial"/>
              </a:rPr>
              <a:t> Provide robust, distribution-free calibration guarantees and are highly competitive, especially on complex models like </a:t>
            </a:r>
            <a:r>
              <a:rPr lang="en-US" sz="1000" dirty="0" err="1">
                <a:sym typeface="Arial"/>
              </a:rPr>
              <a:t>XGBoost</a:t>
            </a:r>
            <a:r>
              <a:rPr lang="en-US" sz="1000" dirty="0">
                <a:sym typeface="Arial"/>
              </a:rPr>
              <a:t>. They offer a unique advantage: inherently valid probability intervals.</a:t>
            </a:r>
          </a:p>
          <a:p>
            <a:pPr marL="4572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None/>
            </a:pPr>
            <a:endParaRPr lang="en-US" sz="1000" dirty="0">
              <a:sym typeface="Arial"/>
            </a:endParaRPr>
          </a:p>
          <a:p>
            <a:pPr marL="285750" lvl="1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+mj-lt"/>
              <a:buAutoNum type="arabicPeriod" startAt="3"/>
            </a:pPr>
            <a:r>
              <a:rPr lang="en-US" sz="1000" b="1" dirty="0">
                <a:sym typeface="Arial"/>
              </a:rPr>
              <a:t>For Precise Uncertainty Quantification, Venn-</a:t>
            </a:r>
            <a:r>
              <a:rPr lang="en-US" sz="1000" b="1" dirty="0" err="1">
                <a:sym typeface="Arial"/>
              </a:rPr>
              <a:t>Abers</a:t>
            </a:r>
            <a:r>
              <a:rPr lang="en-US" sz="1000" b="1" dirty="0">
                <a:sym typeface="Arial"/>
              </a:rPr>
              <a:t> is Superior: </a:t>
            </a:r>
            <a:r>
              <a:rPr lang="en-US" sz="1000" dirty="0">
                <a:sym typeface="Arial"/>
              </a:rPr>
              <a:t>Our results demonstrate that Venn-</a:t>
            </a:r>
            <a:r>
              <a:rPr lang="en-US" sz="1000" dirty="0" err="1">
                <a:sym typeface="Arial"/>
              </a:rPr>
              <a:t>Abers</a:t>
            </a:r>
            <a:r>
              <a:rPr lang="en-US" sz="1000" dirty="0">
                <a:sym typeface="Arial"/>
              </a:rPr>
              <a:t> predictors (IVAP and CVAP mean) generate prediction intervals that are significantly tighter than traditional bootstrap methods, while maintaining validity. This makes them ideal for applications requiring precise uncertainty estimates.</a:t>
            </a:r>
          </a:p>
          <a:p>
            <a:pPr marL="285750" lvl="1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0"/>
              <a:buFont typeface="+mj-lt"/>
              <a:buAutoNum type="arabicPeriod" startAt="3"/>
            </a:pPr>
            <a:endParaRPr lang="en-US" sz="1000" b="1" dirty="0">
              <a:sym typeface="Arial"/>
            </a:endParaRPr>
          </a:p>
          <a:p>
            <a:pPr marL="742950" lvl="2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Font typeface="Arial" panose="020B0604020202020204" pitchFamily="34" charset="0"/>
              <a:buChar char="•"/>
            </a:pPr>
            <a:endParaRPr lang="en-US" sz="1000" dirty="0"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1BE46CB-6A13-9AFB-467E-0B3B404F2921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70;p7">
            <a:extLst>
              <a:ext uri="{FF2B5EF4-FFF2-40B4-BE49-F238E27FC236}">
                <a16:creationId xmlns:a16="http://schemas.microsoft.com/office/drawing/2014/main" id="{EEAC0AB6-2E67-C715-FBEA-C415FB52BC26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Conclusion &amp; Key Takeaways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814047"/>
            <a:ext cx="7001550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495936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36707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21238" y="4749851"/>
            <a:ext cx="6983725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</p:txBody>
      </p:sp>
      <p:sp>
        <p:nvSpPr>
          <p:cNvPr id="73" name="Google Shape;73;p7"/>
          <p:cNvSpPr txBox="1"/>
          <p:nvPr/>
        </p:nvSpPr>
        <p:spPr>
          <a:xfrm>
            <a:off x="718566" y="970288"/>
            <a:ext cx="3683876" cy="1636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Question: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A model predicts a 20% chance of positive class. What does this actually mean?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171450" lvl="2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For a </a:t>
            </a:r>
            <a:r>
              <a:rPr lang="en-US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well-calibrated model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, over many predictions,  a model that gives a 20% probability score should be correct </a:t>
            </a:r>
            <a:r>
              <a:rPr lang="en-US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approximately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 20% of the time for similar predictions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7CE4FC-5CBB-CAAC-715D-A087F9904B85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558092" y="585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Introduction &amp; Motivation: Can We Trust a Model's Confidence?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2B256D2-D43C-AB7A-4017-D632F8D3B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446815"/>
                  </p:ext>
                </p:extLst>
              </p:nvPr>
            </p:nvGraphicFramePr>
            <p:xfrm>
              <a:off x="4896869" y="1059735"/>
              <a:ext cx="3639433" cy="32206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376763">
                      <a:extLst>
                        <a:ext uri="{9D8B030D-6E8A-4147-A177-3AD203B41FA5}">
                          <a16:colId xmlns:a16="http://schemas.microsoft.com/office/drawing/2014/main" val="2413286585"/>
                        </a:ext>
                      </a:extLst>
                    </a:gridCol>
                    <a:gridCol w="1253416">
                      <a:extLst>
                        <a:ext uri="{9D8B030D-6E8A-4147-A177-3AD203B41FA5}">
                          <a16:colId xmlns:a16="http://schemas.microsoft.com/office/drawing/2014/main" val="735470082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1624788661"/>
                        </a:ext>
                      </a:extLst>
                    </a:gridCol>
                  </a:tblGrid>
                  <a:tr h="460228"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cap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tamaran" panose="020B0604020202020204" charset="0"/>
                              <a:ea typeface="+mn-ea"/>
                              <a:cs typeface="Catamaran" panose="020B0604020202020204" charset="0"/>
                              <a:sym typeface="Arial"/>
                            </a:rPr>
                            <a:t>Predicted Probability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u="none" strike="noStrike" cap="non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tamaran" panose="020B0604020202020204" charset="0"/>
                                  <a:sym typeface="Arial"/>
                                </a:rPr>
                                <m:t>𝑷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1200" b="1" i="1" u="none" strike="noStrike" cap="none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tamaran" panose="020B0604020202020204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u="none" strike="noStrike" cap="none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tamaran" panose="020B0604020202020204" charset="0"/>
                                      <a:sym typeface="Arial"/>
                                    </a:rPr>
                                    <m:t>𝒀</m:t>
                                  </m:r>
                                  <m:r>
                                    <a:rPr lang="en-US" sz="1200" b="1" i="1" u="none" strike="noStrike" cap="none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tamaran" panose="020B0604020202020204" charset="0"/>
                                      <a:sym typeface="Arial"/>
                                    </a:rPr>
                                    <m:t>=</m:t>
                                  </m:r>
                                  <m:r>
                                    <a:rPr lang="en-US" sz="1200" b="1" i="1" u="none" strike="noStrike" cap="none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Catamaran" panose="020B0604020202020204" charset="0"/>
                                      <a:sym typeface="Arial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1200" b="1" i="1" u="none" strike="noStrike" cap="non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tamaran" panose="020B0604020202020204" charset="0"/>
                                  <a:sym typeface="Arial"/>
                                </a:rPr>
                                <m:t>𝑿</m:t>
                              </m:r>
                              <m:r>
                                <a:rPr lang="en-US" sz="1200" b="1" i="1" u="none" strike="noStrike" cap="non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tamaran" panose="020B0604020202020204" charset="0"/>
                                  <a:sym typeface="Arial"/>
                                </a:rPr>
                                <m:t>=</m:t>
                              </m:r>
                              <m:r>
                                <a:rPr lang="en-US" sz="1200" b="1" i="1" u="none" strike="noStrike" cap="non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tamaran" panose="020B0604020202020204" charset="0"/>
                                  <a:sym typeface="Arial"/>
                                </a:rPr>
                                <m:t>𝒙</m:t>
                              </m:r>
                              <m:r>
                                <a:rPr lang="en-US" sz="1200" b="1" i="1" u="none" strike="noStrike" cap="none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tamaran" panose="020B0604020202020204" charset="0"/>
                                  <a:sym typeface="Arial"/>
                                </a:rPr>
                                <m:t>)</m:t>
                              </m:r>
                            </m:oMath>
                          </a14:m>
                          <a:endParaRPr lang="en-US" sz="1200" b="1" i="0" u="none" strike="noStrike" cap="non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tamaran" panose="020B0604020202020204" charset="0"/>
                            <a:ea typeface="+mn-ea"/>
                            <a:cs typeface="Catamaran" panose="020B0604020202020204" charset="0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D05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u="none" strike="noStrike" cap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  <a:sym typeface="Arial"/>
                            </a:rPr>
                            <a:t>True Outcome</a:t>
                          </a:r>
                          <a:endParaRPr lang="en-US" sz="1200" b="1" i="0" u="none" strike="noStrike" cap="non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tamaran" panose="020B0604020202020204" charset="0"/>
                            <a:ea typeface="+mn-ea"/>
                            <a:cs typeface="Catamaran" panose="020B0604020202020204" charset="0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D05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cap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tamaran" panose="020B0604020202020204" charset="0"/>
                              <a:ea typeface="+mn-ea"/>
                              <a:cs typeface="Catamaran" panose="020B0604020202020204" charset="0"/>
                              <a:sym typeface="Arial"/>
                            </a:rPr>
                            <a:t>Observed 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D050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668371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920635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14426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115470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6306760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6867186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449382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9758652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949821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8317485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52799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2B256D2-D43C-AB7A-4017-D632F8D3BC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5446815"/>
                  </p:ext>
                </p:extLst>
              </p:nvPr>
            </p:nvGraphicFramePr>
            <p:xfrm>
              <a:off x="4896869" y="1059735"/>
              <a:ext cx="3639433" cy="32206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376763">
                      <a:extLst>
                        <a:ext uri="{9D8B030D-6E8A-4147-A177-3AD203B41FA5}">
                          <a16:colId xmlns:a16="http://schemas.microsoft.com/office/drawing/2014/main" val="2413286585"/>
                        </a:ext>
                      </a:extLst>
                    </a:gridCol>
                    <a:gridCol w="1253416">
                      <a:extLst>
                        <a:ext uri="{9D8B030D-6E8A-4147-A177-3AD203B41FA5}">
                          <a16:colId xmlns:a16="http://schemas.microsoft.com/office/drawing/2014/main" val="735470082"/>
                        </a:ext>
                      </a:extLst>
                    </a:gridCol>
                    <a:gridCol w="1009254">
                      <a:extLst>
                        <a:ext uri="{9D8B030D-6E8A-4147-A177-3AD203B41FA5}">
                          <a16:colId xmlns:a16="http://schemas.microsoft.com/office/drawing/2014/main" val="16247886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952" r="-165487" b="-40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u="none" strike="noStrike" cap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  <a:sym typeface="Arial"/>
                            </a:rPr>
                            <a:t>True Outcome</a:t>
                          </a:r>
                          <a:endParaRPr lang="en-US" sz="1200" b="1" i="0" u="none" strike="noStrike" cap="none" dirty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tamaran" panose="020B0604020202020204" charset="0"/>
                            <a:ea typeface="+mn-ea"/>
                            <a:cs typeface="Catamaran" panose="020B0604020202020204" charset="0"/>
                            <a:sym typeface="Arial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D050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:r>
                            <a:rPr lang="en-US" sz="1200" b="1" i="0" u="none" strike="noStrike" cap="none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tamaran" panose="020B0604020202020204" charset="0"/>
                              <a:ea typeface="+mn-ea"/>
                              <a:cs typeface="Catamaran" panose="020B0604020202020204" charset="0"/>
                              <a:sym typeface="Arial"/>
                            </a:rPr>
                            <a:t>Observed 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AD050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7668371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1920635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14426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6115470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6306760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>
                            <a:solidFill>
                              <a:schemeClr val="bg2">
                                <a:lumMod val="75000"/>
                                <a:lumOff val="25000"/>
                              </a:schemeClr>
                            </a:solidFill>
                            <a:latin typeface="Catamaran" panose="020B0604020202020204" charset="0"/>
                            <a:cs typeface="Catamaran" panose="020B060402020202020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6867186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46449382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29758652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949821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8317485"/>
                      </a:ext>
                    </a:extLst>
                  </a:tr>
                  <a:tr h="2580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2">
                                  <a:lumMod val="75000"/>
                                  <a:lumOff val="25000"/>
                                </a:schemeClr>
                              </a:solidFill>
                              <a:latin typeface="Catamaran" panose="020B0604020202020204" charset="0"/>
                              <a:cs typeface="Catamaran" panose="020B0604020202020204" charset="0"/>
                            </a:rPr>
                            <a:t>1/5 = 0.2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9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52799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Google Shape;73;p7">
            <a:extLst>
              <a:ext uri="{FF2B5EF4-FFF2-40B4-BE49-F238E27FC236}">
                <a16:creationId xmlns:a16="http://schemas.microsoft.com/office/drawing/2014/main" id="{8EB718C8-1001-7D6C-7B21-F34B9C6DE28C}"/>
              </a:ext>
            </a:extLst>
          </p:cNvPr>
          <p:cNvSpPr txBox="1"/>
          <p:nvPr/>
        </p:nvSpPr>
        <p:spPr>
          <a:xfrm>
            <a:off x="718566" y="2758066"/>
            <a:ext cx="3683876" cy="1135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But: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Most powerful modern algorithms (e.g., SVM, GBM, Random Forests, Logistic Regression ….) are naturally "scoring classifiers". They excel at discrimination (ranking instances) but are often </a:t>
            </a:r>
            <a:r>
              <a:rPr lang="en-US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poorly calibrated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lang="en-US" sz="1200" b="1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30</a:t>
            </a:fld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7284526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683202" y="1096983"/>
            <a:ext cx="7853100" cy="2949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dirty="0"/>
              <a:t>Dataset - </a:t>
            </a:r>
            <a:r>
              <a:rPr lang="en-US" sz="1000" dirty="0">
                <a:hlinkClick r:id="rId3"/>
              </a:rPr>
              <a:t>https://www.kaggle.com/datasets/laotse/credit-risk-dataset</a:t>
            </a: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dirty="0"/>
              <a:t>Vovk, Vladimir, Ivan </a:t>
            </a:r>
            <a:r>
              <a:rPr lang="en-US" sz="1000" dirty="0" err="1"/>
              <a:t>Petej</a:t>
            </a:r>
            <a:r>
              <a:rPr lang="en-US" sz="1000" dirty="0"/>
              <a:t>. "Venn-</a:t>
            </a:r>
            <a:r>
              <a:rPr lang="en-US" sz="1000" dirty="0" err="1"/>
              <a:t>Abers</a:t>
            </a:r>
            <a:r>
              <a:rPr lang="en-US" sz="1000" dirty="0"/>
              <a:t> predictors". Proceedings of the Thirtieth Conference on Uncertainty in Artificial Intelligence (2014) (</a:t>
            </a:r>
            <a:r>
              <a:rPr lang="en-US" sz="1000" dirty="0" err="1"/>
              <a:t>arxiv</a:t>
            </a:r>
            <a:r>
              <a:rPr lang="en-US" sz="1000" dirty="0"/>
              <a:t> version </a:t>
            </a:r>
            <a:r>
              <a:rPr lang="en-US" sz="1000" dirty="0">
                <a:hlinkClick r:id="rId4"/>
              </a:rPr>
              <a:t>https://arxiv.org/pdf/1211.0025</a:t>
            </a:r>
            <a:r>
              <a:rPr lang="en-US" sz="1000" dirty="0"/>
              <a:t>)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dirty="0"/>
              <a:t>Vovk, Vladimir, Ivan </a:t>
            </a:r>
            <a:r>
              <a:rPr lang="en-US" sz="1000" dirty="0" err="1"/>
              <a:t>Petej</a:t>
            </a:r>
            <a:r>
              <a:rPr lang="en-US" sz="1000" dirty="0"/>
              <a:t> and Valentina Fedorova. "Large-scale probabilistic predictors with and without guarantees of validity." Advances in Neural Information Processing Systems 28 (2015) (</a:t>
            </a:r>
            <a:r>
              <a:rPr lang="en-US" sz="1000" dirty="0" err="1"/>
              <a:t>arxiv</a:t>
            </a:r>
            <a:r>
              <a:rPr lang="en-US" sz="1000" dirty="0"/>
              <a:t> version </a:t>
            </a:r>
            <a:r>
              <a:rPr lang="en-US" sz="1000" dirty="0">
                <a:hlinkClick r:id="rId5"/>
              </a:rPr>
              <a:t>https://arxiv.org/pdf/1511.00213)</a:t>
            </a: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dirty="0"/>
              <a:t>Model Calibration, Explained- </a:t>
            </a:r>
            <a:r>
              <a:rPr lang="en-US" sz="1000" dirty="0">
                <a:hlinkClick r:id="rId6"/>
              </a:rPr>
              <a:t>https://towardsdatascience.com/model-calibration-explained-a-visual-guide-with-code-examples-for-beginners-55f368bafe72/</a:t>
            </a:r>
            <a:endParaRPr lang="en-US" sz="1000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000" dirty="0">
                <a:sym typeface="Arial"/>
              </a:rPr>
              <a:t>Venn-</a:t>
            </a:r>
            <a:r>
              <a:rPr lang="en-US" sz="1000" dirty="0" err="1">
                <a:sym typeface="Arial"/>
              </a:rPr>
              <a:t>Abers</a:t>
            </a:r>
            <a:r>
              <a:rPr lang="en-US" sz="1000" dirty="0">
                <a:sym typeface="Arial"/>
              </a:rPr>
              <a:t> implementation - </a:t>
            </a:r>
            <a:r>
              <a:rPr lang="en-US" sz="1000" dirty="0">
                <a:sym typeface="Arial"/>
                <a:hlinkClick r:id="rId7"/>
              </a:rPr>
              <a:t>https://github.com/ip200/venn-abers</a:t>
            </a:r>
            <a:endParaRPr lang="en-US" sz="1000" dirty="0"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95BF9E-034F-FCC9-FD2C-4B96A9FD2105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70;p7">
            <a:extLst>
              <a:ext uri="{FF2B5EF4-FFF2-40B4-BE49-F238E27FC236}">
                <a16:creationId xmlns:a16="http://schemas.microsoft.com/office/drawing/2014/main" id="{EA8C82BD-3023-ABCF-3D9F-ED49D188AB14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7163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the attention!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3959625" y="4493900"/>
            <a:ext cx="1507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Sep 2025</a:t>
            </a:r>
            <a:endParaRPr sz="13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765182"/>
            <a:ext cx="7001550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01992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65226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Calibration Methods: Platt, Isotonic, and Venn-</a:t>
            </a:r>
            <a:r>
              <a:rPr lang="en-US" sz="1200" b="1" dirty="0" err="1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Abers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Intervals: Bootstrap vs. Venn-</a:t>
            </a:r>
            <a:r>
              <a:rPr lang="en-US" sz="1200" b="1" kern="1200" dirty="0" err="1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Abers</a:t>
            </a:r>
            <a:endParaRPr lang="en-US" sz="1200" b="1" kern="1200" dirty="0">
              <a:solidFill>
                <a:schemeClr val="tx2"/>
              </a:solidFill>
              <a:latin typeface="Catamaran" panose="020B0604020202020204" charset="0"/>
              <a:ea typeface="+mn-ea"/>
              <a:cs typeface="Catamaran" panose="020B0604020202020204" charset="0"/>
            </a:endParaRP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128031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2"/>
          </p:nvPr>
        </p:nvSpPr>
        <p:spPr>
          <a:xfrm>
            <a:off x="1475192" y="4735891"/>
            <a:ext cx="6867142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C5BB27-14A7-88CF-E4E3-D6491A4AA4DD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70;p7">
            <a:extLst>
              <a:ext uri="{FF2B5EF4-FFF2-40B4-BE49-F238E27FC236}">
                <a16:creationId xmlns:a16="http://schemas.microsoft.com/office/drawing/2014/main" id="{D607F83E-7AE6-01B2-59EE-5D59597FCE9D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Accuracy is Not Enough: Discrimination vs. Calibration</a:t>
            </a:r>
          </a:p>
        </p:txBody>
      </p:sp>
      <p:sp>
        <p:nvSpPr>
          <p:cNvPr id="10" name="Google Shape;73;p7">
            <a:extLst>
              <a:ext uri="{FF2B5EF4-FFF2-40B4-BE49-F238E27FC236}">
                <a16:creationId xmlns:a16="http://schemas.microsoft.com/office/drawing/2014/main" id="{F28DBCF6-BA82-3320-A3AA-D0A0AE53C41F}"/>
              </a:ext>
            </a:extLst>
          </p:cNvPr>
          <p:cNvSpPr txBox="1"/>
          <p:nvPr/>
        </p:nvSpPr>
        <p:spPr>
          <a:xfrm>
            <a:off x="830596" y="961399"/>
            <a:ext cx="3935184" cy="1636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Discrimination vs Calibration: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Two models that are equally accurate (70% correct) show different levels of confidence in their predictions. </a:t>
            </a:r>
            <a:r>
              <a:rPr lang="en-US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Model A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 uses </a:t>
            </a:r>
            <a:r>
              <a:rPr lang="en-US" sz="1200" b="1" i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well-calibrated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 probabilities while </a:t>
            </a:r>
            <a:r>
              <a:rPr lang="en-US" sz="1200" b="1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Model B </a:t>
            </a:r>
            <a:r>
              <a:rPr lang="en-US" sz="1200" dirty="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only uses extreme probabilities.</a:t>
            </a:r>
            <a:endParaRPr lang="en-US" sz="1300" dirty="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579DF1-EE9C-69BF-FE7B-F178CCF79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10" y="593749"/>
            <a:ext cx="2859592" cy="3774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73;p7">
                <a:extLst>
                  <a:ext uri="{FF2B5EF4-FFF2-40B4-BE49-F238E27FC236}">
                    <a16:creationId xmlns:a16="http://schemas.microsoft.com/office/drawing/2014/main" id="{2C2653AC-E555-DE82-9BA6-D14355F1982B}"/>
                  </a:ext>
                </a:extLst>
              </p:cNvPr>
              <p:cNvSpPr txBox="1"/>
              <p:nvPr/>
            </p:nvSpPr>
            <p:spPr>
              <a:xfrm>
                <a:off x="830596" y="2965416"/>
                <a:ext cx="3935184" cy="169136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 b="1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Formal Definition: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300" b="1" dirty="0">
                  <a:solidFill>
                    <a:schemeClr val="accent1"/>
                  </a:solidFill>
                  <a:latin typeface="Catamaran" panose="020B0604020202020204" charset="0"/>
                  <a:ea typeface="Cambria Math" panose="02040503050406030204" pitchFamily="18" charset="0"/>
                  <a:cs typeface="Catamaran" panose="020B0604020202020204" charset="0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A random variable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𝑷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 taking values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[0, 1] 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is </a:t>
                </a:r>
                <a:r>
                  <a:rPr lang="en-US" sz="1200" b="1" i="1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well-calibrated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  for a random variable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𝒀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 taking values in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tamaran" panose="020B0604020202020204" charset="0"/>
                        <a:sym typeface="Catamaran"/>
                      </a:rPr>
                      <m:t>{0, 1}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 panose="020B0604020202020204" charset="0"/>
                    <a:ea typeface="Cambria Math" panose="02040503050406030204" pitchFamily="18" charset="0"/>
                    <a:cs typeface="Catamaran" panose="020B0604020202020204" charset="0"/>
                    <a:sym typeface="Catamaran"/>
                  </a:rPr>
                  <a:t> if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accent1"/>
                  </a:solidFill>
                  <a:latin typeface="Catamaran" panose="020B0604020202020204" charset="0"/>
                  <a:ea typeface="Cambria Math" panose="02040503050406030204" pitchFamily="18" charset="0"/>
                  <a:cs typeface="Catamaran" panose="020B0604020202020204" charset="0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tamaran"/>
                          <a:sym typeface="Catamaran"/>
                        </a:rPr>
                        <m:t>𝔼</m:t>
                      </m:r>
                      <m:d>
                        <m:dPr>
                          <m:endChr m:val="|"/>
                          <m:ctrlPr>
                            <a:rPr lang="en-US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tamaran"/>
                              <a:sym typeface="Catamaran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tamaran"/>
                              <a:sym typeface="Catamaran"/>
                            </a:rPr>
                            <m:t>𝒀</m:t>
                          </m:r>
                          <m:r>
                            <a:rPr lang="en-US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tamaran"/>
                              <a:sym typeface="Catamaran"/>
                            </a:rPr>
                            <m:t> 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tamaran"/>
                          <a:sym typeface="Catamaran"/>
                        </a:rPr>
                        <m:t> </m:t>
                      </m:r>
                      <m:r>
                        <a:rPr lang="en-US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tamaran"/>
                          <a:sym typeface="Catamaran"/>
                        </a:rPr>
                        <m:t>𝑷</m:t>
                      </m:r>
                      <m:r>
                        <a:rPr lang="en-US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tamaran"/>
                          <a:sym typeface="Catamaran"/>
                        </a:rPr>
                        <m:t>) ≈</m:t>
                      </m:r>
                      <m:r>
                        <a:rPr lang="en-US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tamaran"/>
                          <a:sym typeface="Catamaran"/>
                        </a:rPr>
                        <m:t>𝑷</m:t>
                      </m:r>
                    </m:oMath>
                  </m:oMathPara>
                </a14:m>
                <a:endParaRPr lang="en-US" sz="12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𝑷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 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is the prediction made by a probabilistic predictor for </a:t>
                </a:r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𝒀</m:t>
                    </m:r>
                  </m:oMath>
                </a14:m>
                <a:endParaRPr lang="en-US" sz="12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mc:Choice>
        <mc:Fallback xmlns="">
          <p:sp>
            <p:nvSpPr>
              <p:cNvPr id="12" name="Google Shape;73;p7">
                <a:extLst>
                  <a:ext uri="{FF2B5EF4-FFF2-40B4-BE49-F238E27FC236}">
                    <a16:creationId xmlns:a16="http://schemas.microsoft.com/office/drawing/2014/main" id="{2C2653AC-E555-DE82-9BA6-D14355F19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96" y="2965416"/>
                <a:ext cx="3935184" cy="1691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836507" y="2036550"/>
            <a:ext cx="263240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Agenda</a:t>
            </a:r>
            <a:endParaRPr dirty="0"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2"/>
          </p:nvPr>
        </p:nvSpPr>
        <p:spPr>
          <a:xfrm>
            <a:off x="1414800" y="4740228"/>
            <a:ext cx="7001550" cy="3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  <a:endParaRPr sz="900" dirty="0"/>
          </a:p>
        </p:txBody>
      </p:sp>
      <p:pic>
        <p:nvPicPr>
          <p:cNvPr id="3" name="Picture 2" descr="A credit score gauge with a needle and a needle&#10;&#10;Description automatically generated with medium confidence">
            <a:extLst>
              <a:ext uri="{FF2B5EF4-FFF2-40B4-BE49-F238E27FC236}">
                <a16:creationId xmlns:a16="http://schemas.microsoft.com/office/drawing/2014/main" id="{9FCF091F-D737-673B-5DF8-C50E86D44B9B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30" y="1838522"/>
            <a:ext cx="3875320" cy="21785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92F66-DD98-00C1-7C0B-03704970C3A5}"/>
              </a:ext>
            </a:extLst>
          </p:cNvPr>
          <p:cNvSpPr/>
          <p:nvPr/>
        </p:nvSpPr>
        <p:spPr>
          <a:xfrm>
            <a:off x="4215460" y="501992"/>
            <a:ext cx="4869542" cy="43073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9F4115F-1744-27F1-D226-BAC0AD24BF0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4528427" y="888657"/>
            <a:ext cx="4383753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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" indent="-21031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‒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5544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3816" indent="-14630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̶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Introduction &amp; Motivation: Can We Trust a Model's Confidence?</a:t>
            </a:r>
            <a:endParaRPr lang="en-US" sz="1200" b="1" dirty="0">
              <a:solidFill>
                <a:schemeClr val="tx2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9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5F05BD8C-75CB-F6C3-0243-14FC44DD4137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4528427" y="125187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Accuracy is Not Enough: Discrimination vs. Calibration</a:t>
            </a:r>
          </a:p>
        </p:txBody>
      </p:sp>
      <p:sp>
        <p:nvSpPr>
          <p:cNvPr id="10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123AAC5C-157B-3B55-1942-784B8E41094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541030" y="1576677"/>
            <a:ext cx="3771900" cy="342900"/>
          </a:xfrm>
          <a:prstGeom prst="rect">
            <a:avLst/>
          </a:prstGeom>
          <a:solidFill>
            <a:srgbClr val="AD0505"/>
          </a:solidFill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200" b="1" kern="1200" dirty="0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Calibration Methods: Platt, Isotonic, and Venn-</a:t>
            </a:r>
            <a:r>
              <a:rPr lang="en-US" sz="1200" b="1" kern="1200" dirty="0" err="1">
                <a:solidFill>
                  <a:schemeClr val="bg1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Abers</a:t>
            </a:r>
            <a:endParaRPr lang="en-US" sz="1200" b="1" kern="1200" dirty="0">
              <a:solidFill>
                <a:schemeClr val="bg1"/>
              </a:solidFill>
              <a:latin typeface="Catamaran" panose="020B0604020202020204" charset="0"/>
              <a:ea typeface="+mn-ea"/>
              <a:cs typeface="Catamaran" panose="020B0604020202020204" charset="0"/>
            </a:endParaRPr>
          </a:p>
        </p:txBody>
      </p:sp>
      <p:sp>
        <p:nvSpPr>
          <p:cNvPr id="11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1D71953-C189-D7AC-2058-78E041D15A4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541030" y="189530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Our Dataset &amp; Experimental Setup</a:t>
            </a:r>
          </a:p>
        </p:txBody>
      </p:sp>
      <p:sp>
        <p:nvSpPr>
          <p:cNvPr id="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B9483475-6B13-5D88-E5DA-364A402874D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541030" y="219558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dirty="0">
                <a:solidFill>
                  <a:schemeClr val="tx2"/>
                </a:solidFill>
                <a:latin typeface="Catamaran" panose="020B0604020202020204" charset="0"/>
                <a:cs typeface="Catamaran" panose="020B0604020202020204" charset="0"/>
              </a:rPr>
              <a:t>Credit Risk Data Preparation</a:t>
            </a:r>
          </a:p>
        </p:txBody>
      </p:sp>
      <p:sp>
        <p:nvSpPr>
          <p:cNvPr id="5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4D24E2A4-6D94-D815-011C-BAA1A62F5CE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571999" y="2549209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Credit Risk Data: Accuracy vs. Calibration</a:t>
            </a:r>
          </a:p>
        </p:txBody>
      </p:sp>
      <p:sp>
        <p:nvSpPr>
          <p:cNvPr id="6" name="Text Placeholder 4">
            <a:hlinkClick r:id="rId16" action="ppaction://hlinksldjump"/>
            <a:extLst>
              <a:ext uri="{FF2B5EF4-FFF2-40B4-BE49-F238E27FC236}">
                <a16:creationId xmlns:a16="http://schemas.microsoft.com/office/drawing/2014/main" id="{C2B4952A-8A57-D05F-3B50-2CEFE72A6D9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571999" y="2867988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Simulated Data Generation</a:t>
            </a:r>
          </a:p>
        </p:txBody>
      </p:sp>
      <p:sp>
        <p:nvSpPr>
          <p:cNvPr id="7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EA41B23B-5539-B73B-D142-61DFF193CB5C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71999" y="3203114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Results on Simulated Data</a:t>
            </a:r>
          </a:p>
        </p:txBody>
      </p:sp>
      <p:sp>
        <p:nvSpPr>
          <p:cNvPr id="12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325B2701-BD25-5A24-828A-83B799D3CA36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571999" y="3523363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Probability Intervals</a:t>
            </a:r>
          </a:p>
        </p:txBody>
      </p:sp>
      <p:sp>
        <p:nvSpPr>
          <p:cNvPr id="13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F01DA9CA-794C-F524-1E5D-32A8A79BE53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571999" y="4111396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References</a:t>
            </a:r>
          </a:p>
        </p:txBody>
      </p:sp>
      <p:sp>
        <p:nvSpPr>
          <p:cNvPr id="14" name="Text Placeholder 4">
            <a:hlinkClick r:id="rId15" action="ppaction://hlinksldjump"/>
            <a:extLst>
              <a:ext uri="{FF2B5EF4-FFF2-40B4-BE49-F238E27FC236}">
                <a16:creationId xmlns:a16="http://schemas.microsoft.com/office/drawing/2014/main" id="{22F063E4-4560-D8D6-F089-D6DE28E564A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571999" y="3824320"/>
            <a:ext cx="37719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9056" tIns="69056" rIns="0" bIns="67866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Segoe UI" panose="020B0502040204020203" pitchFamily="34" charset="0"/>
              <a:buChar char="​"/>
            </a:pPr>
            <a:r>
              <a:rPr lang="en-US" sz="1200" b="1" kern="1200" dirty="0">
                <a:solidFill>
                  <a:schemeClr val="tx2"/>
                </a:solidFill>
                <a:latin typeface="Catamaran" panose="020B0604020202020204" charset="0"/>
                <a:ea typeface="+mn-ea"/>
                <a:cs typeface="Catamaran" panose="020B0604020202020204" charset="0"/>
              </a:rPr>
              <a:t>Conclusion &amp; Key Takeaways</a:t>
            </a:r>
          </a:p>
        </p:txBody>
      </p:sp>
    </p:spTree>
    <p:extLst>
      <p:ext uri="{BB962C8B-B14F-4D97-AF65-F5344CB8AC3E}">
        <p14:creationId xmlns:p14="http://schemas.microsoft.com/office/powerpoint/2010/main" val="3753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392248" y="4749851"/>
            <a:ext cx="6854543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Calibration Methods: Platt’s method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30B69B-E4E8-FFB5-C76E-55B7CD6A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9" y="1259047"/>
            <a:ext cx="4386013" cy="2825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/>
              <p:nvPr/>
            </p:nvSpPr>
            <p:spPr>
              <a:xfrm>
                <a:off x="185987" y="1586806"/>
                <a:ext cx="4168010" cy="227940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Platt’s method uses sigmoid:</a:t>
                </a:r>
              </a:p>
              <a:p>
                <a:pPr lvl="1" algn="just"/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	</a:t>
                </a:r>
              </a:p>
              <a:p>
                <a:pPr lvl="1" algn="just"/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tamaran"/>
                            <a:cs typeface="Catamaran"/>
                            <a:sym typeface="Catamaran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≔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exp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⁡(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𝐴𝑠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Where A &lt; 0 and B are parameters that are determined via MLE.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Pros: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Simple, fast, less prone to overfitting on small datasets.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171450" lvl="8" indent="-171450" algn="just"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Cons: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Makes a strong assumption that the distortion in scores follows a sigmoid shape.</a:t>
                </a: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mc:Choice>
        <mc:Fallback xmlns="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7" y="1586806"/>
                <a:ext cx="4168010" cy="2279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392248" y="4749851"/>
            <a:ext cx="6854543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Calibration Methods: Isotonic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/>
              <p:nvPr/>
            </p:nvSpPr>
            <p:spPr>
              <a:xfrm>
                <a:off x="185987" y="1271410"/>
                <a:ext cx="3683560" cy="249740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A </a:t>
                </a: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non-parametric approach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that fits a flexible, step-wise function to the model's scores.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	</a:t>
                </a: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Fit an </a:t>
                </a: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isotonic regression model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 (a.k.a. a non-decreasing step function) to the pairs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dPr>
                      <m:e>
                        <m:r>
                          <a:rPr lang="en-US" sz="12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  <m:d>
                          <m:dPr>
                            <m:ctrlPr>
                              <a:rPr lang="en-US" sz="12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Catamaran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using </a:t>
                </a: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PAVA.</a:t>
                </a: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cs typeface="Catamaran"/>
                    <a:sym typeface="Catamaran"/>
                  </a:rPr>
                  <a:t>Pros: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cs typeface="Catamaran"/>
                    <a:sym typeface="Catamaran"/>
                  </a:rPr>
                  <a:t> Highly flexible. Can learn any non-decreasing calibration pattern. Often more accurate than Platt when we have enough data.</a:t>
                </a: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accent1"/>
                  </a:solidFill>
                  <a:latin typeface="Catamaran"/>
                  <a:cs typeface="Catamaran"/>
                  <a:sym typeface="Catamaran"/>
                </a:endParaRPr>
              </a:p>
              <a:p>
                <a:pPr marL="171450" lvl="0" indent="-1714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dirty="0">
                    <a:solidFill>
                      <a:schemeClr val="accent1"/>
                    </a:solidFill>
                    <a:latin typeface="Catamaran"/>
                    <a:cs typeface="Catamaran"/>
                    <a:sym typeface="Catamaran"/>
                  </a:rPr>
                  <a:t>Cons:</a:t>
                </a:r>
                <a:r>
                  <a:rPr lang="en-US" sz="1200" dirty="0">
                    <a:solidFill>
                      <a:schemeClr val="accent1"/>
                    </a:solidFill>
                    <a:latin typeface="Catamaran"/>
                    <a:cs typeface="Catamaran"/>
                    <a:sym typeface="Catamaran"/>
                  </a:rPr>
                  <a:t> Prone to overfitting on small datasets. Requires more data to reliably learn the function.</a:t>
                </a:r>
              </a:p>
            </p:txBody>
          </p:sp>
        </mc:Choice>
        <mc:Fallback xmlns="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7" y="1271410"/>
                <a:ext cx="3683560" cy="2497403"/>
              </a:xfrm>
              <a:prstGeom prst="rect">
                <a:avLst/>
              </a:prstGeom>
              <a:blipFill>
                <a:blip r:embed="rId3"/>
                <a:stretch>
                  <a:fillRect b="-24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12A32E-971E-B397-C36B-A900C3301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661" y="1006855"/>
            <a:ext cx="4858352" cy="3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2"/>
          </p:nvPr>
        </p:nvSpPr>
        <p:spPr>
          <a:xfrm>
            <a:off x="1392248" y="4749851"/>
            <a:ext cx="6987663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Statistical Learning - </a:t>
            </a:r>
            <a:r>
              <a:rPr lang="en-US" sz="900" dirty="0"/>
              <a:t>The Importance of Being Calibrated: A Study on Probability Calibration and Interval Estimation for Binary Classification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02F970-8DA1-794D-C184-C6241054F2EB}"/>
              </a:ext>
            </a:extLst>
          </p:cNvPr>
          <p:cNvSpPr/>
          <p:nvPr/>
        </p:nvSpPr>
        <p:spPr>
          <a:xfrm>
            <a:off x="472339" y="58549"/>
            <a:ext cx="407676" cy="383512"/>
          </a:xfrm>
          <a:prstGeom prst="ellipse">
            <a:avLst/>
          </a:prstGeom>
          <a:solidFill>
            <a:srgbClr val="AD0505"/>
          </a:solidFill>
          <a:ln>
            <a:solidFill>
              <a:srgbClr val="AD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Google Shape;70;p7">
            <a:extLst>
              <a:ext uri="{FF2B5EF4-FFF2-40B4-BE49-F238E27FC236}">
                <a16:creationId xmlns:a16="http://schemas.microsoft.com/office/drawing/2014/main" id="{C65463CC-4A7C-13C9-1895-A7B5B3E5B1F9}"/>
              </a:ext>
            </a:extLst>
          </p:cNvPr>
          <p:cNvSpPr txBox="1">
            <a:spLocks/>
          </p:cNvSpPr>
          <p:nvPr/>
        </p:nvSpPr>
        <p:spPr>
          <a:xfrm>
            <a:off x="558092" y="5854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tamaran"/>
              <a:buNone/>
              <a:defRPr sz="2600" b="1" i="0" u="none" strike="noStrike" cap="none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Calibration Methods: Inductive Venn-</a:t>
            </a:r>
            <a:r>
              <a:rPr lang="en-US" sz="1600" dirty="0" err="1"/>
              <a:t>Abers</a:t>
            </a:r>
            <a:r>
              <a:rPr lang="en-US" sz="1600" dirty="0"/>
              <a:t> predictors (IVAPs)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/>
              <p:nvPr/>
            </p:nvSpPr>
            <p:spPr>
              <a:xfrm>
                <a:off x="348136" y="851794"/>
                <a:ext cx="4107454" cy="353857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IVAPs are a specific class of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Venn predictors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that utilize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isotonic regression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to calibrate probabilistic predictions.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endParaRPr lang="en-US" sz="10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Output: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Unlike traditional probabilistic predictors that issue a single probability, IVAPs produce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multi-probabilistic predictions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[</m:t>
                    </m:r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0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]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.</a:t>
                </a:r>
                <a:endParaRPr lang="en-US" sz="1000" b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Theoretical Validity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: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is guaranteed to be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perfectly calibrated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under the </a:t>
                </a:r>
                <a:r>
                  <a:rPr lang="en-US" sz="1000" dirty="0" err="1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i.i.d.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assumption.</a:t>
                </a:r>
              </a:p>
              <a:p>
                <a:pPr marL="171450" lvl="0" indent="-171450" algn="just">
                  <a:buFont typeface="Arial" panose="020B0604020202020204" pitchFamily="34" charset="0"/>
                  <a:buChar char="•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Algorithm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:</a:t>
                </a: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Divide the training set of size l into two subsets, the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proper training set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𝑚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and the </a:t>
                </a:r>
                <a:r>
                  <a:rPr lang="en-US" sz="1000" b="1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calibration set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𝑘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, so that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𝑙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= 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𝑚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+ 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𝑘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.</m:t>
                    </m:r>
                  </m:oMath>
                </a14:m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Train the scoring algorithm on the proper training set</a:t>
                </a: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Find the scores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. . . 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of the calibration objects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 </m:t>
                        </m:r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𝑥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. . . 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𝑥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.</a:t>
                </a: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When a new test object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𝑥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arrives, compute its score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𝑠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. Fit isotonic regression to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(</m:t>
                    </m:r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𝑦</m:t>
                        </m:r>
                      </m:e>
                      <m: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), . . . ,(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𝑦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𝑘</m:t>
                        </m:r>
                      </m:sub>
                    </m:sSub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,(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𝑠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0) 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obtaining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𝑓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. Fit isotonic regression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1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 . . . ,</m:t>
                    </m:r>
                    <m:d>
                      <m:d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𝑘</m:t>
                            </m:r>
                          </m:sub>
                        </m:sSub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</m:ctrlPr>
                          </m:sSubPr>
                          <m:e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0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d>
                      <m:d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d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𝑠</m:t>
                        </m:r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, 1</m:t>
                        </m:r>
                      </m:e>
                    </m:d>
                    <m:r>
                      <a:rPr lang="en-US" sz="10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obtaining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. The </a:t>
                </a:r>
                <a:r>
                  <a:rPr lang="en-US" sz="1000" dirty="0" err="1">
                    <a:solidFill>
                      <a:schemeClr val="accent1"/>
                    </a:solidFill>
                    <a:latin typeface="Catamaran"/>
                    <a:cs typeface="Catamaran"/>
                  </a:rPr>
                  <a:t>multiprobability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prediction for the label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𝑦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𝑥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is the pair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(</m:t>
                    </m:r>
                    <m:sSub>
                      <m:sSubPr>
                        <m:ctrlPr>
                          <a:rPr lang="en-US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0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sSub>
                      <m:sSubPr>
                        <m:ctrlP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𝑝</m:t>
                        </m:r>
                      </m:e>
                      <m:sub>
                        <m:r>
                          <a:rPr lang="en-US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 :=(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𝑓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1000" dirty="0">
                        <a:solidFill>
                          <a:schemeClr val="accent1"/>
                        </a:solidFill>
                        <a:latin typeface="Catamaran"/>
                        <a:cs typeface="Catamaran"/>
                      </a:rPr>
                      <m:t>(</m:t>
                    </m:r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𝑠</m:t>
                    </m:r>
                    <m:r>
                      <m:rPr>
                        <m:nor/>
                      </m:rPr>
                      <a:rPr lang="en-US" sz="1000" dirty="0">
                        <a:solidFill>
                          <a:schemeClr val="accent1"/>
                        </a:solidFill>
                        <a:latin typeface="Catamaran"/>
                        <a:cs typeface="Catamaran"/>
                      </a:rPr>
                      <m:t>)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𝑓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000" dirty="0">
                        <a:solidFill>
                          <a:schemeClr val="accent1"/>
                        </a:solidFill>
                        <a:latin typeface="Catamaran"/>
                        <a:cs typeface="Catamaran"/>
                      </a:rPr>
                      <m:t>(</m:t>
                    </m:r>
                    <m:r>
                      <a:rPr lang="en-US" sz="10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𝑠</m:t>
                    </m:r>
                    <m:r>
                      <m:rPr>
                        <m:nor/>
                      </m:rPr>
                      <a:rPr lang="en-US" sz="1000" dirty="0">
                        <a:solidFill>
                          <a:schemeClr val="accent1"/>
                        </a:solidFill>
                        <a:latin typeface="Catamaran"/>
                        <a:cs typeface="Catamaran"/>
                      </a:rPr>
                      <m:t>)</m:t>
                    </m:r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</a:rPr>
                      <m:t>)</m:t>
                    </m:r>
                  </m:oMath>
                </a14:m>
                <a:r>
                  <a:rPr lang="en-US" sz="1000" dirty="0">
                    <a:solidFill>
                      <a:schemeClr val="accent1"/>
                    </a:solidFill>
                    <a:latin typeface="Catamaran"/>
                    <a:cs typeface="Catamaran"/>
                  </a:rPr>
                  <a:t>.</a:t>
                </a: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marL="228600" lvl="0" indent="-228600" algn="just">
                  <a:buFont typeface="+mj-lt"/>
                  <a:buAutoNum type="arabicPeriod"/>
                </a:pPr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  <a:p>
                <a:pPr lvl="0" algn="just"/>
                <a:endParaRPr lang="en-US" sz="1000" dirty="0">
                  <a:solidFill>
                    <a:schemeClr val="accent1"/>
                  </a:solidFill>
                  <a:latin typeface="Catamaran"/>
                  <a:cs typeface="Catamaran"/>
                </a:endParaRPr>
              </a:p>
            </p:txBody>
          </p:sp>
        </mc:Choice>
        <mc:Fallback xmlns="">
          <p:sp>
            <p:nvSpPr>
              <p:cNvPr id="18" name="Google Shape;73;p7">
                <a:extLst>
                  <a:ext uri="{FF2B5EF4-FFF2-40B4-BE49-F238E27FC236}">
                    <a16:creationId xmlns:a16="http://schemas.microsoft.com/office/drawing/2014/main" id="{A062E98F-3CBF-0FB9-2B9A-80B19D4A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36" y="851794"/>
                <a:ext cx="4107454" cy="3538579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73;p7">
                <a:extLst>
                  <a:ext uri="{FF2B5EF4-FFF2-40B4-BE49-F238E27FC236}">
                    <a16:creationId xmlns:a16="http://schemas.microsoft.com/office/drawing/2014/main" id="{86A6C2DE-028B-9297-BDF4-DC9616CAE2C0}"/>
                  </a:ext>
                </a:extLst>
              </p:cNvPr>
              <p:cNvSpPr txBox="1"/>
              <p:nvPr/>
            </p:nvSpPr>
            <p:spPr>
              <a:xfrm>
                <a:off x="5672202" y="3988340"/>
                <a:ext cx="2932993" cy="804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Using </a:t>
                </a:r>
                <a:r>
                  <a:rPr lang="en-US" sz="1000" i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log loss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corresponding</a:t>
                </a:r>
                <a:r>
                  <a:rPr lang="en-US" sz="1000" i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minimax probabilistic prediction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tamaran"/>
                        <a:cs typeface="Catamaran"/>
                        <a:sym typeface="Catamaran"/>
                      </a:rPr>
                      <m:t>𝑝</m:t>
                    </m:r>
                  </m:oMath>
                </a14:m>
                <a:r>
                  <a:rPr lang="en-US" sz="1000" i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 </a:t>
                </a:r>
                <a:r>
                  <a:rPr lang="en-US" sz="1000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is:</a:t>
                </a:r>
              </a:p>
              <a:p>
                <a:pPr lvl="0"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atamaran"/>
                        <a:sym typeface="Catamaran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Catamaran"/>
                            <a:sym typeface="Catamaran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Catamaran"/>
                                <a:sym typeface="Catamaran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solidFill>
                    <a:schemeClr val="accent1"/>
                  </a:solidFill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mc:Choice>
        <mc:Fallback xmlns="">
          <p:sp>
            <p:nvSpPr>
              <p:cNvPr id="2" name="Google Shape;73;p7">
                <a:extLst>
                  <a:ext uri="{FF2B5EF4-FFF2-40B4-BE49-F238E27FC236}">
                    <a16:creationId xmlns:a16="http://schemas.microsoft.com/office/drawing/2014/main" id="{86A6C2DE-028B-9297-BDF4-DC9616CAE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202" y="3988340"/>
                <a:ext cx="2932993" cy="8040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E05719C-1133-B4E1-0C0B-86E4785ED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002" y="953227"/>
            <a:ext cx="4572000" cy="29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90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St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MGWzbiTuxWVg6rFPhYq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p.5HlxMwvZ0DOI9BFvew"/>
</p:tagLst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5227</TotalTime>
  <Words>3623</Words>
  <Application>Microsoft Office PowerPoint</Application>
  <PresentationFormat>On-screen Show (16:9)</PresentationFormat>
  <Paragraphs>909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Raleway</vt:lpstr>
      <vt:lpstr>Cambria Math</vt:lpstr>
      <vt:lpstr>Catamaran</vt:lpstr>
      <vt:lpstr>Consolas</vt:lpstr>
      <vt:lpstr>Arial</vt:lpstr>
      <vt:lpstr>Segoe UI</vt:lpstr>
      <vt:lpstr>Streamline</vt:lpstr>
      <vt:lpstr>The Importance of Being Calibrated: A Study on Probability Calibration and Interval Estimation for Binary Classification</vt:lpstr>
      <vt:lpstr>Agenda</vt:lpstr>
      <vt:lpstr>Introduction &amp; Motivation: Can We Trust a Model's Confidence?</vt:lpstr>
      <vt:lpstr>Agenda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PowerPoint Presentation</vt:lpstr>
      <vt:lpstr>Agenda</vt:lpstr>
      <vt:lpstr>PowerPoint Presentation</vt:lpstr>
      <vt:lpstr>Agenda</vt:lpstr>
      <vt:lpstr>PowerPoint Presentation</vt:lpstr>
      <vt:lpstr>Agenda</vt:lpstr>
      <vt:lpstr>PowerPoint Presentation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Sandro Khizanishvili</cp:lastModifiedBy>
  <cp:revision>80</cp:revision>
  <dcterms:modified xsi:type="dcterms:W3CDTF">2025-09-14T23:16:37Z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{4D5F5C65-5A8A-40C0-871B-B28632C08195}</vt:lpwstr>
  </property>
  <property fmtid="{D5CDD505-2E9C-101B-9397-08002B2CF9AE}" pid="3" name="DLPManualFileClassificationLastModifiedBy">
    <vt:lpwstr>BOG0\skhizanishvili</vt:lpwstr>
  </property>
  <property fmtid="{D5CDD505-2E9C-101B-9397-08002B2CF9AE}" pid="4" name="DLPManualFileClassificationLastModificationDate">
    <vt:lpwstr>1734010669</vt:lpwstr>
  </property>
  <property fmtid="{D5CDD505-2E9C-101B-9397-08002B2CF9AE}" pid="5" name="DLPManualFileClassificationVersion">
    <vt:lpwstr>11.11.0.138</vt:lpwstr>
  </property>
</Properties>
</file>