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953E4-B307-0663-0806-270E16F02F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3E0B3F-C372-C8AF-0A49-2318BD4A3D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A4275C-6179-E5B0-D246-E217DEA959CC}"/>
              </a:ext>
            </a:extLst>
          </p:cNvPr>
          <p:cNvSpPr>
            <a:spLocks noGrp="1"/>
          </p:cNvSpPr>
          <p:nvPr>
            <p:ph type="dt" sz="half" idx="10"/>
          </p:nvPr>
        </p:nvSpPr>
        <p:spPr/>
        <p:txBody>
          <a:bodyPr/>
          <a:lstStyle/>
          <a:p>
            <a:fld id="{D8A0D586-0BB8-407C-8D07-48860D5DE655}" type="datetimeFigureOut">
              <a:rPr lang="en-US" smtClean="0"/>
              <a:t>7/5/2024</a:t>
            </a:fld>
            <a:endParaRPr lang="en-US"/>
          </a:p>
        </p:txBody>
      </p:sp>
      <p:sp>
        <p:nvSpPr>
          <p:cNvPr id="5" name="Footer Placeholder 4">
            <a:extLst>
              <a:ext uri="{FF2B5EF4-FFF2-40B4-BE49-F238E27FC236}">
                <a16:creationId xmlns:a16="http://schemas.microsoft.com/office/drawing/2014/main" id="{43450A0B-AF84-4B52-39E9-7417023EB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CB58D-3D1E-C887-304F-D99304F7D7EC}"/>
              </a:ext>
            </a:extLst>
          </p:cNvPr>
          <p:cNvSpPr>
            <a:spLocks noGrp="1"/>
          </p:cNvSpPr>
          <p:nvPr>
            <p:ph type="sldNum" sz="quarter" idx="12"/>
          </p:nvPr>
        </p:nvSpPr>
        <p:spPr/>
        <p:txBody>
          <a:bodyPr/>
          <a:lstStyle/>
          <a:p>
            <a:fld id="{BB08F4C3-6E3A-4203-9F02-626F491AAE02}" type="slidenum">
              <a:rPr lang="en-US" smtClean="0"/>
              <a:t>‹#›</a:t>
            </a:fld>
            <a:endParaRPr lang="en-US"/>
          </a:p>
        </p:txBody>
      </p:sp>
    </p:spTree>
    <p:extLst>
      <p:ext uri="{BB962C8B-B14F-4D97-AF65-F5344CB8AC3E}">
        <p14:creationId xmlns:p14="http://schemas.microsoft.com/office/powerpoint/2010/main" val="1690823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9DE2B-4014-3626-3CD5-E0A526E1B7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0ABB0B-2A75-4AB8-3B36-05C34808D7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9D11B9-8182-3AD0-301F-75F39FD543CA}"/>
              </a:ext>
            </a:extLst>
          </p:cNvPr>
          <p:cNvSpPr>
            <a:spLocks noGrp="1"/>
          </p:cNvSpPr>
          <p:nvPr>
            <p:ph type="dt" sz="half" idx="10"/>
          </p:nvPr>
        </p:nvSpPr>
        <p:spPr/>
        <p:txBody>
          <a:bodyPr/>
          <a:lstStyle/>
          <a:p>
            <a:fld id="{D8A0D586-0BB8-407C-8D07-48860D5DE655}" type="datetimeFigureOut">
              <a:rPr lang="en-US" smtClean="0"/>
              <a:t>7/5/2024</a:t>
            </a:fld>
            <a:endParaRPr lang="en-US"/>
          </a:p>
        </p:txBody>
      </p:sp>
      <p:sp>
        <p:nvSpPr>
          <p:cNvPr id="5" name="Footer Placeholder 4">
            <a:extLst>
              <a:ext uri="{FF2B5EF4-FFF2-40B4-BE49-F238E27FC236}">
                <a16:creationId xmlns:a16="http://schemas.microsoft.com/office/drawing/2014/main" id="{68FA4816-8184-B166-3EDF-F52B56694F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F42143-1E9B-8FF2-A1F0-6570610AA6BF}"/>
              </a:ext>
            </a:extLst>
          </p:cNvPr>
          <p:cNvSpPr>
            <a:spLocks noGrp="1"/>
          </p:cNvSpPr>
          <p:nvPr>
            <p:ph type="sldNum" sz="quarter" idx="12"/>
          </p:nvPr>
        </p:nvSpPr>
        <p:spPr/>
        <p:txBody>
          <a:bodyPr/>
          <a:lstStyle/>
          <a:p>
            <a:fld id="{BB08F4C3-6E3A-4203-9F02-626F491AAE02}" type="slidenum">
              <a:rPr lang="en-US" smtClean="0"/>
              <a:t>‹#›</a:t>
            </a:fld>
            <a:endParaRPr lang="en-US"/>
          </a:p>
        </p:txBody>
      </p:sp>
    </p:spTree>
    <p:extLst>
      <p:ext uri="{BB962C8B-B14F-4D97-AF65-F5344CB8AC3E}">
        <p14:creationId xmlns:p14="http://schemas.microsoft.com/office/powerpoint/2010/main" val="150557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5CB2EA-396D-E6F2-DD1D-D0484BB487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AF70B7-E2D9-A417-529A-AE9669419D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ADAF28-493D-6B3A-9FF5-60F320EF9633}"/>
              </a:ext>
            </a:extLst>
          </p:cNvPr>
          <p:cNvSpPr>
            <a:spLocks noGrp="1"/>
          </p:cNvSpPr>
          <p:nvPr>
            <p:ph type="dt" sz="half" idx="10"/>
          </p:nvPr>
        </p:nvSpPr>
        <p:spPr/>
        <p:txBody>
          <a:bodyPr/>
          <a:lstStyle/>
          <a:p>
            <a:fld id="{D8A0D586-0BB8-407C-8D07-48860D5DE655}" type="datetimeFigureOut">
              <a:rPr lang="en-US" smtClean="0"/>
              <a:t>7/5/2024</a:t>
            </a:fld>
            <a:endParaRPr lang="en-US"/>
          </a:p>
        </p:txBody>
      </p:sp>
      <p:sp>
        <p:nvSpPr>
          <p:cNvPr id="5" name="Footer Placeholder 4">
            <a:extLst>
              <a:ext uri="{FF2B5EF4-FFF2-40B4-BE49-F238E27FC236}">
                <a16:creationId xmlns:a16="http://schemas.microsoft.com/office/drawing/2014/main" id="{18449414-13EE-E3EF-56B2-77A1B16DC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B30B31-E591-A908-07F0-AED849C82131}"/>
              </a:ext>
            </a:extLst>
          </p:cNvPr>
          <p:cNvSpPr>
            <a:spLocks noGrp="1"/>
          </p:cNvSpPr>
          <p:nvPr>
            <p:ph type="sldNum" sz="quarter" idx="12"/>
          </p:nvPr>
        </p:nvSpPr>
        <p:spPr/>
        <p:txBody>
          <a:bodyPr/>
          <a:lstStyle/>
          <a:p>
            <a:fld id="{BB08F4C3-6E3A-4203-9F02-626F491AAE02}" type="slidenum">
              <a:rPr lang="en-US" smtClean="0"/>
              <a:t>‹#›</a:t>
            </a:fld>
            <a:endParaRPr lang="en-US"/>
          </a:p>
        </p:txBody>
      </p:sp>
    </p:spTree>
    <p:extLst>
      <p:ext uri="{BB962C8B-B14F-4D97-AF65-F5344CB8AC3E}">
        <p14:creationId xmlns:p14="http://schemas.microsoft.com/office/powerpoint/2010/main" val="770622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AD1B-0BEA-F30E-B3C9-69F88DC945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DDD060-5AFF-BF5B-334B-BDB35A2B0A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A5A8A1-D1CE-06FA-BD47-F3D52620C875}"/>
              </a:ext>
            </a:extLst>
          </p:cNvPr>
          <p:cNvSpPr>
            <a:spLocks noGrp="1"/>
          </p:cNvSpPr>
          <p:nvPr>
            <p:ph type="dt" sz="half" idx="10"/>
          </p:nvPr>
        </p:nvSpPr>
        <p:spPr/>
        <p:txBody>
          <a:bodyPr/>
          <a:lstStyle/>
          <a:p>
            <a:fld id="{D8A0D586-0BB8-407C-8D07-48860D5DE655}" type="datetimeFigureOut">
              <a:rPr lang="en-US" smtClean="0"/>
              <a:t>7/5/2024</a:t>
            </a:fld>
            <a:endParaRPr lang="en-US"/>
          </a:p>
        </p:txBody>
      </p:sp>
      <p:sp>
        <p:nvSpPr>
          <p:cNvPr id="5" name="Footer Placeholder 4">
            <a:extLst>
              <a:ext uri="{FF2B5EF4-FFF2-40B4-BE49-F238E27FC236}">
                <a16:creationId xmlns:a16="http://schemas.microsoft.com/office/drawing/2014/main" id="{DF83EA66-F0C6-2A30-7B73-434EB6FE9E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DE59F2-6460-65BA-6674-9379196FEDBA}"/>
              </a:ext>
            </a:extLst>
          </p:cNvPr>
          <p:cNvSpPr>
            <a:spLocks noGrp="1"/>
          </p:cNvSpPr>
          <p:nvPr>
            <p:ph type="sldNum" sz="quarter" idx="12"/>
          </p:nvPr>
        </p:nvSpPr>
        <p:spPr/>
        <p:txBody>
          <a:bodyPr/>
          <a:lstStyle/>
          <a:p>
            <a:fld id="{BB08F4C3-6E3A-4203-9F02-626F491AAE02}" type="slidenum">
              <a:rPr lang="en-US" smtClean="0"/>
              <a:t>‹#›</a:t>
            </a:fld>
            <a:endParaRPr lang="en-US"/>
          </a:p>
        </p:txBody>
      </p:sp>
    </p:spTree>
    <p:extLst>
      <p:ext uri="{BB962C8B-B14F-4D97-AF65-F5344CB8AC3E}">
        <p14:creationId xmlns:p14="http://schemas.microsoft.com/office/powerpoint/2010/main" val="2940435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484E-424E-8314-0A85-3B2217A9B9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73646F-885C-4739-766A-C935763B887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4F94A3-AC52-5A89-BED5-1B8C34D8EF39}"/>
              </a:ext>
            </a:extLst>
          </p:cNvPr>
          <p:cNvSpPr>
            <a:spLocks noGrp="1"/>
          </p:cNvSpPr>
          <p:nvPr>
            <p:ph type="dt" sz="half" idx="10"/>
          </p:nvPr>
        </p:nvSpPr>
        <p:spPr/>
        <p:txBody>
          <a:bodyPr/>
          <a:lstStyle/>
          <a:p>
            <a:fld id="{D8A0D586-0BB8-407C-8D07-48860D5DE655}" type="datetimeFigureOut">
              <a:rPr lang="en-US" smtClean="0"/>
              <a:t>7/5/2024</a:t>
            </a:fld>
            <a:endParaRPr lang="en-US"/>
          </a:p>
        </p:txBody>
      </p:sp>
      <p:sp>
        <p:nvSpPr>
          <p:cNvPr id="5" name="Footer Placeholder 4">
            <a:extLst>
              <a:ext uri="{FF2B5EF4-FFF2-40B4-BE49-F238E27FC236}">
                <a16:creationId xmlns:a16="http://schemas.microsoft.com/office/drawing/2014/main" id="{CB227DD7-43ED-6A65-9DDD-70A92EB093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03FC3-2F27-B0E3-60A6-75F578BACF1A}"/>
              </a:ext>
            </a:extLst>
          </p:cNvPr>
          <p:cNvSpPr>
            <a:spLocks noGrp="1"/>
          </p:cNvSpPr>
          <p:nvPr>
            <p:ph type="sldNum" sz="quarter" idx="12"/>
          </p:nvPr>
        </p:nvSpPr>
        <p:spPr/>
        <p:txBody>
          <a:bodyPr/>
          <a:lstStyle/>
          <a:p>
            <a:fld id="{BB08F4C3-6E3A-4203-9F02-626F491AAE02}" type="slidenum">
              <a:rPr lang="en-US" smtClean="0"/>
              <a:t>‹#›</a:t>
            </a:fld>
            <a:endParaRPr lang="en-US"/>
          </a:p>
        </p:txBody>
      </p:sp>
    </p:spTree>
    <p:extLst>
      <p:ext uri="{BB962C8B-B14F-4D97-AF65-F5344CB8AC3E}">
        <p14:creationId xmlns:p14="http://schemas.microsoft.com/office/powerpoint/2010/main" val="3706713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686C-A993-0362-97DD-6E82720D6E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005923-3421-717C-8D9B-0AE869AE65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8EFBE7-7617-3E9F-DF92-8876E49353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1DC737-C2F2-4CC4-030F-67EC9A5D9E15}"/>
              </a:ext>
            </a:extLst>
          </p:cNvPr>
          <p:cNvSpPr>
            <a:spLocks noGrp="1"/>
          </p:cNvSpPr>
          <p:nvPr>
            <p:ph type="dt" sz="half" idx="10"/>
          </p:nvPr>
        </p:nvSpPr>
        <p:spPr/>
        <p:txBody>
          <a:bodyPr/>
          <a:lstStyle/>
          <a:p>
            <a:fld id="{D8A0D586-0BB8-407C-8D07-48860D5DE655}" type="datetimeFigureOut">
              <a:rPr lang="en-US" smtClean="0"/>
              <a:t>7/5/2024</a:t>
            </a:fld>
            <a:endParaRPr lang="en-US"/>
          </a:p>
        </p:txBody>
      </p:sp>
      <p:sp>
        <p:nvSpPr>
          <p:cNvPr id="6" name="Footer Placeholder 5">
            <a:extLst>
              <a:ext uri="{FF2B5EF4-FFF2-40B4-BE49-F238E27FC236}">
                <a16:creationId xmlns:a16="http://schemas.microsoft.com/office/drawing/2014/main" id="{8837E438-8977-984C-69EA-2796889B31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DDB96F-1E1B-2ECD-C6A2-7731DC085421}"/>
              </a:ext>
            </a:extLst>
          </p:cNvPr>
          <p:cNvSpPr>
            <a:spLocks noGrp="1"/>
          </p:cNvSpPr>
          <p:nvPr>
            <p:ph type="sldNum" sz="quarter" idx="12"/>
          </p:nvPr>
        </p:nvSpPr>
        <p:spPr/>
        <p:txBody>
          <a:bodyPr/>
          <a:lstStyle/>
          <a:p>
            <a:fld id="{BB08F4C3-6E3A-4203-9F02-626F491AAE02}" type="slidenum">
              <a:rPr lang="en-US" smtClean="0"/>
              <a:t>‹#›</a:t>
            </a:fld>
            <a:endParaRPr lang="en-US"/>
          </a:p>
        </p:txBody>
      </p:sp>
    </p:spTree>
    <p:extLst>
      <p:ext uri="{BB962C8B-B14F-4D97-AF65-F5344CB8AC3E}">
        <p14:creationId xmlns:p14="http://schemas.microsoft.com/office/powerpoint/2010/main" val="4232679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AE3B4-7B5B-F382-5DC7-B2FCE7E5FB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51F09D-C34D-BBA4-2E8C-23D25A2417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27B0B7-7BDD-62DE-60D8-D243A41FA0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16472B-A056-0EAC-DB93-A20167BF4F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82150D-DB21-9093-BB2F-970743513C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0ADA33-2330-37F3-8DE6-93F05E97F64C}"/>
              </a:ext>
            </a:extLst>
          </p:cNvPr>
          <p:cNvSpPr>
            <a:spLocks noGrp="1"/>
          </p:cNvSpPr>
          <p:nvPr>
            <p:ph type="dt" sz="half" idx="10"/>
          </p:nvPr>
        </p:nvSpPr>
        <p:spPr/>
        <p:txBody>
          <a:bodyPr/>
          <a:lstStyle/>
          <a:p>
            <a:fld id="{D8A0D586-0BB8-407C-8D07-48860D5DE655}" type="datetimeFigureOut">
              <a:rPr lang="en-US" smtClean="0"/>
              <a:t>7/5/2024</a:t>
            </a:fld>
            <a:endParaRPr lang="en-US"/>
          </a:p>
        </p:txBody>
      </p:sp>
      <p:sp>
        <p:nvSpPr>
          <p:cNvPr id="8" name="Footer Placeholder 7">
            <a:extLst>
              <a:ext uri="{FF2B5EF4-FFF2-40B4-BE49-F238E27FC236}">
                <a16:creationId xmlns:a16="http://schemas.microsoft.com/office/drawing/2014/main" id="{3CE4BA86-A38D-28A3-35E0-4AD0AEEC5F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774664-2C80-15F0-2C8F-861209483939}"/>
              </a:ext>
            </a:extLst>
          </p:cNvPr>
          <p:cNvSpPr>
            <a:spLocks noGrp="1"/>
          </p:cNvSpPr>
          <p:nvPr>
            <p:ph type="sldNum" sz="quarter" idx="12"/>
          </p:nvPr>
        </p:nvSpPr>
        <p:spPr/>
        <p:txBody>
          <a:bodyPr/>
          <a:lstStyle/>
          <a:p>
            <a:fld id="{BB08F4C3-6E3A-4203-9F02-626F491AAE02}" type="slidenum">
              <a:rPr lang="en-US" smtClean="0"/>
              <a:t>‹#›</a:t>
            </a:fld>
            <a:endParaRPr lang="en-US"/>
          </a:p>
        </p:txBody>
      </p:sp>
    </p:spTree>
    <p:extLst>
      <p:ext uri="{BB962C8B-B14F-4D97-AF65-F5344CB8AC3E}">
        <p14:creationId xmlns:p14="http://schemas.microsoft.com/office/powerpoint/2010/main" val="12242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A09F4-6655-24C8-FD28-993B831ECE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988299-293D-06F0-FC34-F29B7CA21906}"/>
              </a:ext>
            </a:extLst>
          </p:cNvPr>
          <p:cNvSpPr>
            <a:spLocks noGrp="1"/>
          </p:cNvSpPr>
          <p:nvPr>
            <p:ph type="dt" sz="half" idx="10"/>
          </p:nvPr>
        </p:nvSpPr>
        <p:spPr/>
        <p:txBody>
          <a:bodyPr/>
          <a:lstStyle/>
          <a:p>
            <a:fld id="{D8A0D586-0BB8-407C-8D07-48860D5DE655}" type="datetimeFigureOut">
              <a:rPr lang="en-US" smtClean="0"/>
              <a:t>7/5/2024</a:t>
            </a:fld>
            <a:endParaRPr lang="en-US"/>
          </a:p>
        </p:txBody>
      </p:sp>
      <p:sp>
        <p:nvSpPr>
          <p:cNvPr id="4" name="Footer Placeholder 3">
            <a:extLst>
              <a:ext uri="{FF2B5EF4-FFF2-40B4-BE49-F238E27FC236}">
                <a16:creationId xmlns:a16="http://schemas.microsoft.com/office/drawing/2014/main" id="{48876957-B38C-1F60-07F3-0DB9173521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198342-7823-B1A8-7A4F-55698E2F2D8C}"/>
              </a:ext>
            </a:extLst>
          </p:cNvPr>
          <p:cNvSpPr>
            <a:spLocks noGrp="1"/>
          </p:cNvSpPr>
          <p:nvPr>
            <p:ph type="sldNum" sz="quarter" idx="12"/>
          </p:nvPr>
        </p:nvSpPr>
        <p:spPr/>
        <p:txBody>
          <a:bodyPr/>
          <a:lstStyle/>
          <a:p>
            <a:fld id="{BB08F4C3-6E3A-4203-9F02-626F491AAE02}" type="slidenum">
              <a:rPr lang="en-US" smtClean="0"/>
              <a:t>‹#›</a:t>
            </a:fld>
            <a:endParaRPr lang="en-US"/>
          </a:p>
        </p:txBody>
      </p:sp>
    </p:spTree>
    <p:extLst>
      <p:ext uri="{BB962C8B-B14F-4D97-AF65-F5344CB8AC3E}">
        <p14:creationId xmlns:p14="http://schemas.microsoft.com/office/powerpoint/2010/main" val="2667328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11DA4A-88B0-A4AA-7D02-1F1E76F1125C}"/>
              </a:ext>
            </a:extLst>
          </p:cNvPr>
          <p:cNvSpPr>
            <a:spLocks noGrp="1"/>
          </p:cNvSpPr>
          <p:nvPr>
            <p:ph type="dt" sz="half" idx="10"/>
          </p:nvPr>
        </p:nvSpPr>
        <p:spPr/>
        <p:txBody>
          <a:bodyPr/>
          <a:lstStyle/>
          <a:p>
            <a:fld id="{D8A0D586-0BB8-407C-8D07-48860D5DE655}" type="datetimeFigureOut">
              <a:rPr lang="en-US" smtClean="0"/>
              <a:t>7/5/2024</a:t>
            </a:fld>
            <a:endParaRPr lang="en-US"/>
          </a:p>
        </p:txBody>
      </p:sp>
      <p:sp>
        <p:nvSpPr>
          <p:cNvPr id="3" name="Footer Placeholder 2">
            <a:extLst>
              <a:ext uri="{FF2B5EF4-FFF2-40B4-BE49-F238E27FC236}">
                <a16:creationId xmlns:a16="http://schemas.microsoft.com/office/drawing/2014/main" id="{1922D879-22BD-C76F-3822-DB16318777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FACD11-2BEC-61AA-1CFC-9B95C79CF838}"/>
              </a:ext>
            </a:extLst>
          </p:cNvPr>
          <p:cNvSpPr>
            <a:spLocks noGrp="1"/>
          </p:cNvSpPr>
          <p:nvPr>
            <p:ph type="sldNum" sz="quarter" idx="12"/>
          </p:nvPr>
        </p:nvSpPr>
        <p:spPr/>
        <p:txBody>
          <a:bodyPr/>
          <a:lstStyle/>
          <a:p>
            <a:fld id="{BB08F4C3-6E3A-4203-9F02-626F491AAE02}" type="slidenum">
              <a:rPr lang="en-US" smtClean="0"/>
              <a:t>‹#›</a:t>
            </a:fld>
            <a:endParaRPr lang="en-US"/>
          </a:p>
        </p:txBody>
      </p:sp>
    </p:spTree>
    <p:extLst>
      <p:ext uri="{BB962C8B-B14F-4D97-AF65-F5344CB8AC3E}">
        <p14:creationId xmlns:p14="http://schemas.microsoft.com/office/powerpoint/2010/main" val="4116091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CC27C-5012-BC8E-2C84-2B03C16713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4C0002-6797-E7AE-F54C-09986B6B05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BA1FB5-4FFF-7D56-4DC5-859FBFCEA1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BA6949-51CF-FD9D-E2CD-B2F7662C2744}"/>
              </a:ext>
            </a:extLst>
          </p:cNvPr>
          <p:cNvSpPr>
            <a:spLocks noGrp="1"/>
          </p:cNvSpPr>
          <p:nvPr>
            <p:ph type="dt" sz="half" idx="10"/>
          </p:nvPr>
        </p:nvSpPr>
        <p:spPr/>
        <p:txBody>
          <a:bodyPr/>
          <a:lstStyle/>
          <a:p>
            <a:fld id="{D8A0D586-0BB8-407C-8D07-48860D5DE655}" type="datetimeFigureOut">
              <a:rPr lang="en-US" smtClean="0"/>
              <a:t>7/5/2024</a:t>
            </a:fld>
            <a:endParaRPr lang="en-US"/>
          </a:p>
        </p:txBody>
      </p:sp>
      <p:sp>
        <p:nvSpPr>
          <p:cNvPr id="6" name="Footer Placeholder 5">
            <a:extLst>
              <a:ext uri="{FF2B5EF4-FFF2-40B4-BE49-F238E27FC236}">
                <a16:creationId xmlns:a16="http://schemas.microsoft.com/office/drawing/2014/main" id="{48B0CD84-64D3-2B86-4EB1-0939DDC8D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77B998-4E90-96A4-567D-D738C9B39D6B}"/>
              </a:ext>
            </a:extLst>
          </p:cNvPr>
          <p:cNvSpPr>
            <a:spLocks noGrp="1"/>
          </p:cNvSpPr>
          <p:nvPr>
            <p:ph type="sldNum" sz="quarter" idx="12"/>
          </p:nvPr>
        </p:nvSpPr>
        <p:spPr/>
        <p:txBody>
          <a:bodyPr/>
          <a:lstStyle/>
          <a:p>
            <a:fld id="{BB08F4C3-6E3A-4203-9F02-626F491AAE02}" type="slidenum">
              <a:rPr lang="en-US" smtClean="0"/>
              <a:t>‹#›</a:t>
            </a:fld>
            <a:endParaRPr lang="en-US"/>
          </a:p>
        </p:txBody>
      </p:sp>
    </p:spTree>
    <p:extLst>
      <p:ext uri="{BB962C8B-B14F-4D97-AF65-F5344CB8AC3E}">
        <p14:creationId xmlns:p14="http://schemas.microsoft.com/office/powerpoint/2010/main" val="382233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E699-06CE-8877-C56A-5B7F5BEC5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DBE77A-A6A9-2C8D-AEDD-64EAD229CD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102032-4325-7762-DCC4-548F452B62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17AF94-75BE-6645-74E2-98A2F4209EEE}"/>
              </a:ext>
            </a:extLst>
          </p:cNvPr>
          <p:cNvSpPr>
            <a:spLocks noGrp="1"/>
          </p:cNvSpPr>
          <p:nvPr>
            <p:ph type="dt" sz="half" idx="10"/>
          </p:nvPr>
        </p:nvSpPr>
        <p:spPr/>
        <p:txBody>
          <a:bodyPr/>
          <a:lstStyle/>
          <a:p>
            <a:fld id="{D8A0D586-0BB8-407C-8D07-48860D5DE655}" type="datetimeFigureOut">
              <a:rPr lang="en-US" smtClean="0"/>
              <a:t>7/5/2024</a:t>
            </a:fld>
            <a:endParaRPr lang="en-US"/>
          </a:p>
        </p:txBody>
      </p:sp>
      <p:sp>
        <p:nvSpPr>
          <p:cNvPr id="6" name="Footer Placeholder 5">
            <a:extLst>
              <a:ext uri="{FF2B5EF4-FFF2-40B4-BE49-F238E27FC236}">
                <a16:creationId xmlns:a16="http://schemas.microsoft.com/office/drawing/2014/main" id="{3B5637B7-92FE-88B3-760D-F56BA33DF5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82B6D3-E750-6B85-665B-EDEC59796BE5}"/>
              </a:ext>
            </a:extLst>
          </p:cNvPr>
          <p:cNvSpPr>
            <a:spLocks noGrp="1"/>
          </p:cNvSpPr>
          <p:nvPr>
            <p:ph type="sldNum" sz="quarter" idx="12"/>
          </p:nvPr>
        </p:nvSpPr>
        <p:spPr/>
        <p:txBody>
          <a:bodyPr/>
          <a:lstStyle/>
          <a:p>
            <a:fld id="{BB08F4C3-6E3A-4203-9F02-626F491AAE02}" type="slidenum">
              <a:rPr lang="en-US" smtClean="0"/>
              <a:t>‹#›</a:t>
            </a:fld>
            <a:endParaRPr lang="en-US"/>
          </a:p>
        </p:txBody>
      </p:sp>
    </p:spTree>
    <p:extLst>
      <p:ext uri="{BB962C8B-B14F-4D97-AF65-F5344CB8AC3E}">
        <p14:creationId xmlns:p14="http://schemas.microsoft.com/office/powerpoint/2010/main" val="127704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844B80-FC97-CA50-097B-DF626A714E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2128A3-9F89-E853-3350-24D6377D6D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4ACE01-6606-4F2A-E89C-8259DEA95D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8A0D586-0BB8-407C-8D07-48860D5DE655}" type="datetimeFigureOut">
              <a:rPr lang="en-US" smtClean="0"/>
              <a:t>7/5/2024</a:t>
            </a:fld>
            <a:endParaRPr lang="en-US"/>
          </a:p>
        </p:txBody>
      </p:sp>
      <p:sp>
        <p:nvSpPr>
          <p:cNvPr id="5" name="Footer Placeholder 4">
            <a:extLst>
              <a:ext uri="{FF2B5EF4-FFF2-40B4-BE49-F238E27FC236}">
                <a16:creationId xmlns:a16="http://schemas.microsoft.com/office/drawing/2014/main" id="{ED69DDF3-0D63-1219-85C3-52B455AF85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6A42693-DC5C-0241-B73E-E60D2EE323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B08F4C3-6E3A-4203-9F02-626F491AAE02}" type="slidenum">
              <a:rPr lang="en-US" smtClean="0"/>
              <a:t>‹#›</a:t>
            </a:fld>
            <a:endParaRPr lang="en-US"/>
          </a:p>
        </p:txBody>
      </p:sp>
    </p:spTree>
    <p:extLst>
      <p:ext uri="{BB962C8B-B14F-4D97-AF65-F5344CB8AC3E}">
        <p14:creationId xmlns:p14="http://schemas.microsoft.com/office/powerpoint/2010/main" val="2455555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group of multi coloured wooden stick figures">
            <a:extLst>
              <a:ext uri="{FF2B5EF4-FFF2-40B4-BE49-F238E27FC236}">
                <a16:creationId xmlns:a16="http://schemas.microsoft.com/office/drawing/2014/main" id="{D1C882D2-7270-8E06-CE37-7856141C1C80}"/>
              </a:ext>
            </a:extLst>
          </p:cNvPr>
          <p:cNvPicPr>
            <a:picLocks noChangeAspect="1"/>
          </p:cNvPicPr>
          <p:nvPr/>
        </p:nvPicPr>
        <p:blipFill rotWithShape="1">
          <a:blip r:embed="rId2"/>
          <a:srcRect t="9091" r="20426"/>
          <a:stretch/>
        </p:blipFill>
        <p:spPr>
          <a:xfrm>
            <a:off x="3523488" y="10"/>
            <a:ext cx="8668512" cy="6857990"/>
          </a:xfrm>
          <a:prstGeom prst="rect">
            <a:avLst/>
          </a:prstGeom>
        </p:spPr>
      </p:pic>
      <p:sp>
        <p:nvSpPr>
          <p:cNvPr id="28" name="Rectangle 2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212E8B-D0CC-9C86-27A4-0388574B4F01}"/>
              </a:ext>
            </a:extLst>
          </p:cNvPr>
          <p:cNvSpPr>
            <a:spLocks noGrp="1"/>
          </p:cNvSpPr>
          <p:nvPr>
            <p:ph type="ctrTitle"/>
          </p:nvPr>
        </p:nvSpPr>
        <p:spPr>
          <a:xfrm>
            <a:off x="477981" y="1122363"/>
            <a:ext cx="4023360" cy="3204134"/>
          </a:xfrm>
        </p:spPr>
        <p:txBody>
          <a:bodyPr anchor="b">
            <a:normAutofit/>
          </a:bodyPr>
          <a:lstStyle/>
          <a:p>
            <a:pPr algn="l"/>
            <a:r>
              <a:rPr lang="en-US" sz="4800"/>
              <a:t>Customer Churn Prediction</a:t>
            </a:r>
          </a:p>
        </p:txBody>
      </p:sp>
      <p:sp>
        <p:nvSpPr>
          <p:cNvPr id="3" name="Subtitle 2">
            <a:extLst>
              <a:ext uri="{FF2B5EF4-FFF2-40B4-BE49-F238E27FC236}">
                <a16:creationId xmlns:a16="http://schemas.microsoft.com/office/drawing/2014/main" id="{A0762261-BAA1-F8B6-918D-662D08A182FF}"/>
              </a:ext>
            </a:extLst>
          </p:cNvPr>
          <p:cNvSpPr>
            <a:spLocks noGrp="1"/>
          </p:cNvSpPr>
          <p:nvPr>
            <p:ph type="subTitle" idx="1"/>
          </p:nvPr>
        </p:nvSpPr>
        <p:spPr>
          <a:xfrm>
            <a:off x="477980" y="4872922"/>
            <a:ext cx="4023359" cy="1208141"/>
          </a:xfrm>
        </p:spPr>
        <p:txBody>
          <a:bodyPr>
            <a:normAutofit/>
          </a:bodyPr>
          <a:lstStyle/>
          <a:p>
            <a:pPr algn="l"/>
            <a:endParaRPr lang="en-US" sz="2000"/>
          </a:p>
        </p:txBody>
      </p:sp>
      <p:sp>
        <p:nvSpPr>
          <p:cNvPr id="30" name="Rectangle 2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365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FD8EC9A-AEB9-A809-78ED-477364892405}"/>
              </a:ext>
            </a:extLst>
          </p:cNvPr>
          <p:cNvSpPr>
            <a:spLocks noGrp="1"/>
          </p:cNvSpPr>
          <p:nvPr>
            <p:ph type="title"/>
          </p:nvPr>
        </p:nvSpPr>
        <p:spPr>
          <a:xfrm>
            <a:off x="1137034" y="609597"/>
            <a:ext cx="9392421" cy="1330841"/>
          </a:xfrm>
        </p:spPr>
        <p:txBody>
          <a:bodyPr>
            <a:normAutofit/>
          </a:bodyPr>
          <a:lstStyle/>
          <a:p>
            <a:r>
              <a:rPr lang="en-US"/>
              <a:t>Acknowledgments</a:t>
            </a:r>
          </a:p>
        </p:txBody>
      </p:sp>
      <p:sp>
        <p:nvSpPr>
          <p:cNvPr id="3" name="Content Placeholder 2">
            <a:extLst>
              <a:ext uri="{FF2B5EF4-FFF2-40B4-BE49-F238E27FC236}">
                <a16:creationId xmlns:a16="http://schemas.microsoft.com/office/drawing/2014/main" id="{9D7A1EB6-A2B2-2701-59B8-F22828E1F958}"/>
              </a:ext>
            </a:extLst>
          </p:cNvPr>
          <p:cNvSpPr>
            <a:spLocks noGrp="1"/>
          </p:cNvSpPr>
          <p:nvPr>
            <p:ph idx="1"/>
          </p:nvPr>
        </p:nvSpPr>
        <p:spPr>
          <a:xfrm>
            <a:off x="1137034" y="2198362"/>
            <a:ext cx="4958966" cy="3917773"/>
          </a:xfrm>
        </p:spPr>
        <p:txBody>
          <a:bodyPr>
            <a:normAutofit/>
          </a:bodyPr>
          <a:lstStyle/>
          <a:p>
            <a:pPr marL="0" indent="0">
              <a:lnSpc>
                <a:spcPct val="150000"/>
              </a:lnSpc>
              <a:buNone/>
            </a:pPr>
            <a:r>
              <a:rPr lang="en-US" sz="2000"/>
              <a:t>I would like to thank the </a:t>
            </a:r>
            <a:r>
              <a:rPr lang="en-US" sz="2000" b="1"/>
              <a:t>Egyptian Russian University </a:t>
            </a:r>
            <a:r>
              <a:rPr lang="en-US" sz="2000"/>
              <a:t>for providing the opportunity to work on this project. </a:t>
            </a:r>
          </a:p>
          <a:p>
            <a:pPr marL="0" indent="0">
              <a:lnSpc>
                <a:spcPct val="150000"/>
              </a:lnSpc>
              <a:buNone/>
            </a:pPr>
            <a:r>
              <a:rPr lang="en-US" sz="2000"/>
              <a:t>Special thanks to “ </a:t>
            </a:r>
            <a:r>
              <a:rPr lang="en-US" sz="2000" b="1"/>
              <a:t>Mr Shady Hany </a:t>
            </a:r>
            <a:r>
              <a:rPr lang="en-US" sz="2000"/>
              <a:t>“  from Orange Telecom for sharing invaluable industry insights.</a:t>
            </a:r>
          </a:p>
          <a:p>
            <a:pPr marL="0" indent="0">
              <a:lnSpc>
                <a:spcPct val="150000"/>
              </a:lnSpc>
              <a:buNone/>
            </a:pPr>
            <a:r>
              <a:rPr lang="en-US" sz="2000"/>
              <a:t>Special thanks to : </a:t>
            </a:r>
            <a:r>
              <a:rPr lang="en-US" sz="2000" b="1"/>
              <a:t>Dr Shady</a:t>
            </a:r>
            <a:endParaRPr lang="en-US" sz="2000" b="1" dirty="0"/>
          </a:p>
        </p:txBody>
      </p:sp>
      <p:sp>
        <p:nvSpPr>
          <p:cNvPr id="52" name="Freeform: Shape 51">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red star with a black background&#10;&#10;Description automatically generated">
            <a:extLst>
              <a:ext uri="{FF2B5EF4-FFF2-40B4-BE49-F238E27FC236}">
                <a16:creationId xmlns:a16="http://schemas.microsoft.com/office/drawing/2014/main" id="{8AD2D5FC-CB9D-2D96-F49A-68AE75A8F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3189" y="268849"/>
            <a:ext cx="1792987" cy="1792987"/>
          </a:xfrm>
          <a:prstGeom prst="rect">
            <a:avLst/>
          </a:prstGeom>
        </p:spPr>
      </p:pic>
    </p:spTree>
    <p:extLst>
      <p:ext uri="{BB962C8B-B14F-4D97-AF65-F5344CB8AC3E}">
        <p14:creationId xmlns:p14="http://schemas.microsoft.com/office/powerpoint/2010/main" val="1466700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50" name="Group 49">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51" name="Freeform: Shape 50">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52">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1374BFC-E00E-11B6-C7BA-BCFE5AB0C0E8}"/>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Project Overview</a:t>
            </a:r>
          </a:p>
        </p:txBody>
      </p:sp>
      <p:sp>
        <p:nvSpPr>
          <p:cNvPr id="3" name="Content Placeholder 2">
            <a:extLst>
              <a:ext uri="{FF2B5EF4-FFF2-40B4-BE49-F238E27FC236}">
                <a16:creationId xmlns:a16="http://schemas.microsoft.com/office/drawing/2014/main" id="{21C6B0AD-C4BC-B2EF-73AE-24BA943234F5}"/>
              </a:ext>
            </a:extLst>
          </p:cNvPr>
          <p:cNvSpPr>
            <a:spLocks noGrp="1"/>
          </p:cNvSpPr>
          <p:nvPr>
            <p:ph idx="1"/>
          </p:nvPr>
        </p:nvSpPr>
        <p:spPr>
          <a:xfrm>
            <a:off x="6172200" y="804672"/>
            <a:ext cx="5221224" cy="5230368"/>
          </a:xfrm>
        </p:spPr>
        <p:txBody>
          <a:bodyPr anchor="ctr">
            <a:normAutofit/>
          </a:bodyPr>
          <a:lstStyle/>
          <a:p>
            <a:r>
              <a:rPr lang="en-US" sz="1800">
                <a:solidFill>
                  <a:schemeClr val="tx2"/>
                </a:solidFill>
              </a:rPr>
              <a:t>This documentation outlines the predictive analysis project focused on customer churn prediction in the telecommunications industry.</a:t>
            </a:r>
          </a:p>
          <a:p>
            <a:r>
              <a:rPr lang="en-US" sz="1800">
                <a:solidFill>
                  <a:schemeClr val="tx2"/>
                </a:solidFill>
              </a:rPr>
              <a:t> This project was undertaken as part of the "Special Topics in Business Analytics" course at the Egyptian Russian University</a:t>
            </a:r>
          </a:p>
          <a:p>
            <a:r>
              <a:rPr lang="en-US" sz="1800">
                <a:solidFill>
                  <a:schemeClr val="tx2"/>
                </a:solidFill>
              </a:rPr>
              <a:t>Utilizing the "Orange Telecom Customer Churn Dataset" from Kaggle, the goal was to build a model to predict customer churn with high accuracy.</a:t>
            </a:r>
          </a:p>
        </p:txBody>
      </p:sp>
    </p:spTree>
    <p:extLst>
      <p:ext uri="{BB962C8B-B14F-4D97-AF65-F5344CB8AC3E}">
        <p14:creationId xmlns:p14="http://schemas.microsoft.com/office/powerpoint/2010/main" val="2898776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C9B76410-E162-8DAB-751E-53E508A44782}"/>
              </a:ext>
            </a:extLst>
          </p:cNvPr>
          <p:cNvSpPr>
            <a:spLocks noGrp="1"/>
          </p:cNvSpPr>
          <p:nvPr>
            <p:ph type="title"/>
          </p:nvPr>
        </p:nvSpPr>
        <p:spPr>
          <a:xfrm>
            <a:off x="1179226" y="1280679"/>
            <a:ext cx="9833548" cy="1325563"/>
          </a:xfrm>
        </p:spPr>
        <p:txBody>
          <a:bodyPr anchor="b">
            <a:normAutofit/>
          </a:bodyPr>
          <a:lstStyle/>
          <a:p>
            <a:pPr algn="ctr"/>
            <a:r>
              <a:rPr lang="en-US" sz="3600">
                <a:solidFill>
                  <a:schemeClr val="tx2"/>
                </a:solidFill>
              </a:rPr>
              <a:t>Introduction</a:t>
            </a:r>
          </a:p>
        </p:txBody>
      </p:sp>
      <p:grpSp>
        <p:nvGrpSpPr>
          <p:cNvPr id="37" name="Group 36">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38" name="Freeform: Shape 37">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83EC1A8-DC47-2AB0-BC64-1BE016F23397}"/>
              </a:ext>
            </a:extLst>
          </p:cNvPr>
          <p:cNvSpPr>
            <a:spLocks noGrp="1"/>
          </p:cNvSpPr>
          <p:nvPr>
            <p:ph idx="1"/>
          </p:nvPr>
        </p:nvSpPr>
        <p:spPr>
          <a:xfrm>
            <a:off x="1179226" y="2890979"/>
            <a:ext cx="9833548" cy="2693976"/>
          </a:xfrm>
        </p:spPr>
        <p:txBody>
          <a:bodyPr>
            <a:normAutofit/>
          </a:bodyPr>
          <a:lstStyle/>
          <a:p>
            <a:r>
              <a:rPr lang="en-US" sz="1800">
                <a:solidFill>
                  <a:schemeClr val="tx2"/>
                </a:solidFill>
              </a:rPr>
              <a:t>In the realm of telecommunications, customer churn prediction plays a pivotal role in understanding and managing customer retention. </a:t>
            </a:r>
          </a:p>
          <a:p>
            <a:r>
              <a:rPr lang="en-US" sz="1800">
                <a:solidFill>
                  <a:schemeClr val="tx2"/>
                </a:solidFill>
              </a:rPr>
              <a:t>For this project, we delved into the "Orange Telecom Customer Churn Dataset" sourced from Kaggle, aiming to build a predictive model that accurately forecasts customer churn.</a:t>
            </a:r>
          </a:p>
          <a:p>
            <a:r>
              <a:rPr lang="en-US" sz="1800">
                <a:solidFill>
                  <a:schemeClr val="tx2"/>
                </a:solidFill>
              </a:rPr>
              <a:t>Leveraging insights from industry experts, particularly through a fruitful meeting with an employee from Orange, we navigated through the intricacies of customer behavior analysis and churn mitigation strategies.</a:t>
            </a:r>
          </a:p>
        </p:txBody>
      </p:sp>
      <p:grpSp>
        <p:nvGrpSpPr>
          <p:cNvPr id="43" name="Group 42">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44" name="Freeform: Shape 43">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99721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51" name="Group 50">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52" name="Freeform: Shape 51">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52">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54">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06484AF-870C-62A8-BBE4-3D6063572678}"/>
              </a:ext>
            </a:extLst>
          </p:cNvPr>
          <p:cNvSpPr>
            <a:spLocks noGrp="1"/>
          </p:cNvSpPr>
          <p:nvPr>
            <p:ph type="title"/>
          </p:nvPr>
        </p:nvSpPr>
        <p:spPr>
          <a:xfrm>
            <a:off x="804672" y="2053641"/>
            <a:ext cx="3669161" cy="2760098"/>
          </a:xfrm>
        </p:spPr>
        <p:txBody>
          <a:bodyPr>
            <a:normAutofit/>
          </a:bodyPr>
          <a:lstStyle/>
          <a:p>
            <a:r>
              <a:rPr lang="en-US" sz="4000">
                <a:solidFill>
                  <a:schemeClr val="tx2"/>
                </a:solidFill>
              </a:rPr>
              <a:t>Project Objective</a:t>
            </a:r>
          </a:p>
        </p:txBody>
      </p:sp>
      <p:sp>
        <p:nvSpPr>
          <p:cNvPr id="3" name="Content Placeholder 2">
            <a:extLst>
              <a:ext uri="{FF2B5EF4-FFF2-40B4-BE49-F238E27FC236}">
                <a16:creationId xmlns:a16="http://schemas.microsoft.com/office/drawing/2014/main" id="{73C4F6D8-086A-5DBC-77E6-C0630F7B724F}"/>
              </a:ext>
            </a:extLst>
          </p:cNvPr>
          <p:cNvSpPr>
            <a:spLocks noGrp="1"/>
          </p:cNvSpPr>
          <p:nvPr>
            <p:ph idx="1"/>
          </p:nvPr>
        </p:nvSpPr>
        <p:spPr>
          <a:xfrm>
            <a:off x="6090574" y="801866"/>
            <a:ext cx="5306084" cy="5230634"/>
          </a:xfrm>
          <a:noFill/>
          <a:ln>
            <a:noFill/>
          </a:ln>
        </p:spPr>
        <p:txBody>
          <a:bodyPr anchor="ctr">
            <a:normAutofit/>
          </a:bodyPr>
          <a:lstStyle/>
          <a:p>
            <a:r>
              <a:rPr lang="en-US" sz="1800">
                <a:solidFill>
                  <a:schemeClr val="tx2"/>
                </a:solidFill>
              </a:rPr>
              <a:t>The primary objective of this project is to develop a predictive model that accurately identifies customers at risk of churning. By understanding the factors contributing to churn, telecommunications companies can implement strategies to retain customers, thereby reducing revenue loss and improving customer satisfaction.</a:t>
            </a:r>
          </a:p>
        </p:txBody>
      </p:sp>
    </p:spTree>
    <p:extLst>
      <p:ext uri="{BB962C8B-B14F-4D97-AF65-F5344CB8AC3E}">
        <p14:creationId xmlns:p14="http://schemas.microsoft.com/office/powerpoint/2010/main" val="3183347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040CF61-A994-92B9-F8F1-3783E90F4F1A}"/>
              </a:ext>
            </a:extLst>
          </p:cNvPr>
          <p:cNvSpPr>
            <a:spLocks noGrp="1"/>
          </p:cNvSpPr>
          <p:nvPr>
            <p:ph type="title"/>
          </p:nvPr>
        </p:nvSpPr>
        <p:spPr>
          <a:xfrm>
            <a:off x="804672" y="1243013"/>
            <a:ext cx="3855720" cy="4371974"/>
          </a:xfrm>
        </p:spPr>
        <p:txBody>
          <a:bodyPr>
            <a:normAutofit/>
          </a:bodyPr>
          <a:lstStyle/>
          <a:p>
            <a:r>
              <a:rPr lang="en-US" sz="3600">
                <a:solidFill>
                  <a:schemeClr val="tx2"/>
                </a:solidFill>
              </a:rPr>
              <a:t>Dataset Overview</a:t>
            </a:r>
          </a:p>
        </p:txBody>
      </p:sp>
      <p:grpSp>
        <p:nvGrpSpPr>
          <p:cNvPr id="47" name="Group 46">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48" name="Freeform: Shape 47">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42CE1353-0D56-0224-B41C-D0A10C68829F}"/>
              </a:ext>
            </a:extLst>
          </p:cNvPr>
          <p:cNvSpPr>
            <a:spLocks noGrp="1"/>
          </p:cNvSpPr>
          <p:nvPr>
            <p:ph idx="1"/>
          </p:nvPr>
        </p:nvSpPr>
        <p:spPr>
          <a:xfrm>
            <a:off x="6632812" y="1032987"/>
            <a:ext cx="4919108" cy="4792027"/>
          </a:xfrm>
        </p:spPr>
        <p:txBody>
          <a:bodyPr anchor="ctr">
            <a:normAutofit/>
          </a:bodyPr>
          <a:lstStyle/>
          <a:p>
            <a:pPr marL="0" indent="0">
              <a:buNone/>
            </a:pPr>
            <a:r>
              <a:rPr lang="en-US" sz="2000">
                <a:solidFill>
                  <a:schemeClr val="tx2"/>
                </a:solidFill>
              </a:rPr>
              <a:t>The "Orange Telecom Customer Churn Dataset" comprises a comprehensive collection of features including customer demographics, service usage patterns, and historical churn data. This dataset served as the foundation for our predictive modeling endeavors, enabling us to identify key predictors and trends indicative of potential churn scenarios.</a:t>
            </a:r>
          </a:p>
        </p:txBody>
      </p:sp>
    </p:spTree>
    <p:extLst>
      <p:ext uri="{BB962C8B-B14F-4D97-AF65-F5344CB8AC3E}">
        <p14:creationId xmlns:p14="http://schemas.microsoft.com/office/powerpoint/2010/main" val="791189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017B83-CB72-92E1-B2EA-0FF8B19AD7C5}"/>
              </a:ext>
            </a:extLst>
          </p:cNvPr>
          <p:cNvSpPr>
            <a:spLocks noGrp="1"/>
          </p:cNvSpPr>
          <p:nvPr>
            <p:ph type="title"/>
          </p:nvPr>
        </p:nvSpPr>
        <p:spPr>
          <a:xfrm>
            <a:off x="804672" y="802955"/>
            <a:ext cx="4766330" cy="1454051"/>
          </a:xfrm>
        </p:spPr>
        <p:txBody>
          <a:bodyPr>
            <a:normAutofit/>
          </a:bodyPr>
          <a:lstStyle/>
          <a:p>
            <a:r>
              <a:rPr lang="en-US" sz="3600">
                <a:solidFill>
                  <a:schemeClr val="tx2"/>
                </a:solidFill>
              </a:rPr>
              <a:t>Expert Consultation</a:t>
            </a:r>
          </a:p>
        </p:txBody>
      </p:sp>
      <p:sp>
        <p:nvSpPr>
          <p:cNvPr id="3" name="Content Placeholder 2">
            <a:extLst>
              <a:ext uri="{FF2B5EF4-FFF2-40B4-BE49-F238E27FC236}">
                <a16:creationId xmlns:a16="http://schemas.microsoft.com/office/drawing/2014/main" id="{6B3C576D-1856-9C68-D14B-8BDCF4076664}"/>
              </a:ext>
            </a:extLst>
          </p:cNvPr>
          <p:cNvSpPr>
            <a:spLocks noGrp="1"/>
          </p:cNvSpPr>
          <p:nvPr>
            <p:ph idx="1"/>
          </p:nvPr>
        </p:nvSpPr>
        <p:spPr>
          <a:xfrm>
            <a:off x="804672" y="2421683"/>
            <a:ext cx="4765949" cy="3353476"/>
          </a:xfrm>
        </p:spPr>
        <p:txBody>
          <a:bodyPr anchor="t">
            <a:normAutofit/>
          </a:bodyPr>
          <a:lstStyle/>
          <a:p>
            <a:r>
              <a:rPr lang="en-US" sz="1800">
                <a:solidFill>
                  <a:schemeClr val="tx2"/>
                </a:solidFill>
              </a:rPr>
              <a:t>A meeting was conducted with an employee from Orange Telecom to gain insights into real-world applications of churn prediction. The discussion provided valuable perspectives on industry challenges, typical customer behaviors, and strategic interventions for churn management. </a:t>
            </a:r>
          </a:p>
          <a:p>
            <a:r>
              <a:rPr lang="en-US" sz="1800">
                <a:solidFill>
                  <a:schemeClr val="tx2"/>
                </a:solidFill>
              </a:rPr>
              <a:t>Key takeaways included: Importance of customer service quality , Impact of competitive offers and market dynamics , Strategies for personalized customer retention</a:t>
            </a:r>
          </a:p>
        </p:txBody>
      </p:sp>
      <p:grpSp>
        <p:nvGrpSpPr>
          <p:cNvPr id="39" name="Group 38">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40" name="Freeform: Shape 39">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An orange square with white text&#10;&#10;Description automatically generated">
            <a:extLst>
              <a:ext uri="{FF2B5EF4-FFF2-40B4-BE49-F238E27FC236}">
                <a16:creationId xmlns:a16="http://schemas.microsoft.com/office/drawing/2014/main" id="{2D89726B-429C-BB12-5E28-57AC02A2647C}"/>
              </a:ext>
            </a:extLst>
          </p:cNvPr>
          <p:cNvPicPr>
            <a:picLocks noChangeAspect="1"/>
          </p:cNvPicPr>
          <p:nvPr/>
        </p:nvPicPr>
        <p:blipFill rotWithShape="1">
          <a:blip r:embed="rId2">
            <a:extLst>
              <a:ext uri="{28A0092B-C50C-407E-A947-70E740481C1C}">
                <a14:useLocalDpi xmlns:a14="http://schemas.microsoft.com/office/drawing/2010/main" val="0"/>
              </a:ext>
            </a:extLst>
          </a:blip>
          <a:srcRect l="1830" r="1539" b="-4"/>
          <a:stretch/>
        </p:blipFill>
        <p:spPr>
          <a:xfrm>
            <a:off x="7708392" y="1737961"/>
            <a:ext cx="4142232" cy="4305622"/>
          </a:xfrm>
          <a:prstGeom prst="rect">
            <a:avLst/>
          </a:prstGeom>
        </p:spPr>
      </p:pic>
    </p:spTree>
    <p:extLst>
      <p:ext uri="{BB962C8B-B14F-4D97-AF65-F5344CB8AC3E}">
        <p14:creationId xmlns:p14="http://schemas.microsoft.com/office/powerpoint/2010/main" val="1309911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person reaching for a paper on a table full of paper and sticky notes">
            <a:extLst>
              <a:ext uri="{FF2B5EF4-FFF2-40B4-BE49-F238E27FC236}">
                <a16:creationId xmlns:a16="http://schemas.microsoft.com/office/drawing/2014/main" id="{246771F1-FEB2-0638-4AD8-67D205CD207E}"/>
              </a:ext>
            </a:extLst>
          </p:cNvPr>
          <p:cNvPicPr>
            <a:picLocks noChangeAspect="1"/>
          </p:cNvPicPr>
          <p:nvPr/>
        </p:nvPicPr>
        <p:blipFill rotWithShape="1">
          <a:blip r:embed="rId2"/>
          <a:srcRect l="29544" r="29344" b="-1"/>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3E4A4C5F-A1D1-42B0-839E-E6A63EEA776A}"/>
              </a:ext>
            </a:extLst>
          </p:cNvPr>
          <p:cNvSpPr>
            <a:spLocks noGrp="1"/>
          </p:cNvSpPr>
          <p:nvPr>
            <p:ph type="title"/>
          </p:nvPr>
        </p:nvSpPr>
        <p:spPr>
          <a:xfrm>
            <a:off x="1137034" y="609600"/>
            <a:ext cx="6831188" cy="1322887"/>
          </a:xfrm>
        </p:spPr>
        <p:txBody>
          <a:bodyPr>
            <a:normAutofit/>
          </a:bodyPr>
          <a:lstStyle/>
          <a:p>
            <a:r>
              <a:rPr lang="en-US"/>
              <a:t>Methodology</a:t>
            </a:r>
          </a:p>
        </p:txBody>
      </p:sp>
      <p:sp>
        <p:nvSpPr>
          <p:cNvPr id="3" name="Content Placeholder 2">
            <a:extLst>
              <a:ext uri="{FF2B5EF4-FFF2-40B4-BE49-F238E27FC236}">
                <a16:creationId xmlns:a16="http://schemas.microsoft.com/office/drawing/2014/main" id="{47C46769-BAE6-AD57-D2D5-40171756BE10}"/>
              </a:ext>
            </a:extLst>
          </p:cNvPr>
          <p:cNvSpPr>
            <a:spLocks noGrp="1"/>
          </p:cNvSpPr>
          <p:nvPr>
            <p:ph idx="1"/>
          </p:nvPr>
        </p:nvSpPr>
        <p:spPr>
          <a:xfrm>
            <a:off x="1137035" y="2194102"/>
            <a:ext cx="6516216" cy="3908585"/>
          </a:xfrm>
        </p:spPr>
        <p:txBody>
          <a:bodyPr>
            <a:normAutofit/>
          </a:bodyPr>
          <a:lstStyle/>
          <a:p>
            <a:pPr>
              <a:buFont typeface="Arial" panose="020B0604020202020204" pitchFamily="34" charset="0"/>
              <a:buChar char="•"/>
            </a:pPr>
            <a:r>
              <a:rPr lang="en-US" sz="1900"/>
              <a:t>Data Preprocessing: We meticulously cleaned and preprocessed the dataset, addressing missing values, encoding categorical variables, and scaling numerical features to ensure data quality and model readiness.</a:t>
            </a:r>
          </a:p>
          <a:p>
            <a:pPr>
              <a:buFont typeface="Arial" panose="020B0604020202020204" pitchFamily="34" charset="0"/>
              <a:buChar char="•"/>
            </a:pPr>
            <a:r>
              <a:rPr lang="en-US" sz="1900"/>
              <a:t>Feature Selection: Employing advanced feature selection techniques such as Forward Selection, we curated a subset of relevant features essential for our predictive modeling objectives.</a:t>
            </a:r>
          </a:p>
          <a:p>
            <a:pPr>
              <a:buFont typeface="Arial" panose="020B0604020202020204" pitchFamily="34" charset="0"/>
              <a:buChar char="•"/>
            </a:pPr>
            <a:r>
              <a:rPr lang="en-US" sz="1900"/>
              <a:t>Model Development: Leveraging machine learning algorithms such as Random Forest and Gradient Boosting Machines, we trained and fine-tuned our models to achieve optimal performance in predicting customer churn.</a:t>
            </a:r>
          </a:p>
          <a:p>
            <a:endParaRPr lang="en-US" sz="1900"/>
          </a:p>
        </p:txBody>
      </p:sp>
    </p:spTree>
    <p:extLst>
      <p:ext uri="{BB962C8B-B14F-4D97-AF65-F5344CB8AC3E}">
        <p14:creationId xmlns:p14="http://schemas.microsoft.com/office/powerpoint/2010/main" val="4225687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arrows on bullseye">
            <a:extLst>
              <a:ext uri="{FF2B5EF4-FFF2-40B4-BE49-F238E27FC236}">
                <a16:creationId xmlns:a16="http://schemas.microsoft.com/office/drawing/2014/main" id="{331AFC32-2401-3E93-E95D-86345F90E24D}"/>
              </a:ext>
            </a:extLst>
          </p:cNvPr>
          <p:cNvPicPr>
            <a:picLocks noChangeAspect="1"/>
          </p:cNvPicPr>
          <p:nvPr/>
        </p:nvPicPr>
        <p:blipFill rotWithShape="1">
          <a:blip r:embed="rId2"/>
          <a:srcRect l="13138" r="46522" b="2"/>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F776C20C-316C-0D74-255F-8CA36300E54F}"/>
              </a:ext>
            </a:extLst>
          </p:cNvPr>
          <p:cNvSpPr>
            <a:spLocks noGrp="1"/>
          </p:cNvSpPr>
          <p:nvPr>
            <p:ph type="title"/>
          </p:nvPr>
        </p:nvSpPr>
        <p:spPr>
          <a:xfrm>
            <a:off x="1137034" y="609600"/>
            <a:ext cx="6831188" cy="1322887"/>
          </a:xfrm>
        </p:spPr>
        <p:txBody>
          <a:bodyPr>
            <a:normAutofit/>
          </a:bodyPr>
          <a:lstStyle/>
          <a:p>
            <a:r>
              <a:rPr lang="en-US"/>
              <a:t>Final Model</a:t>
            </a:r>
            <a:endParaRPr lang="en-US" dirty="0"/>
          </a:p>
        </p:txBody>
      </p:sp>
      <p:sp>
        <p:nvSpPr>
          <p:cNvPr id="3" name="Content Placeholder 2">
            <a:extLst>
              <a:ext uri="{FF2B5EF4-FFF2-40B4-BE49-F238E27FC236}">
                <a16:creationId xmlns:a16="http://schemas.microsoft.com/office/drawing/2014/main" id="{FD525E03-4FC0-16A5-D246-709F434878BD}"/>
              </a:ext>
            </a:extLst>
          </p:cNvPr>
          <p:cNvSpPr>
            <a:spLocks noGrp="1"/>
          </p:cNvSpPr>
          <p:nvPr>
            <p:ph idx="1"/>
          </p:nvPr>
        </p:nvSpPr>
        <p:spPr>
          <a:xfrm>
            <a:off x="1137035" y="2194102"/>
            <a:ext cx="6516216" cy="3908585"/>
          </a:xfrm>
        </p:spPr>
        <p:txBody>
          <a:bodyPr>
            <a:normAutofit/>
          </a:bodyPr>
          <a:lstStyle/>
          <a:p>
            <a:pPr marL="0" indent="0">
              <a:buNone/>
            </a:pPr>
            <a:r>
              <a:rPr lang="en-US" sz="2000"/>
              <a:t>The final model achieved an accuracy of 96%. This high accuracy indicates the model's effectiveness in predicting customer churn. Below is a summary of the final model's performance metrics:</a:t>
            </a:r>
          </a:p>
          <a:p>
            <a:pPr marL="0" indent="0">
              <a:buNone/>
            </a:pPr>
            <a:r>
              <a:rPr lang="en-US" sz="2000"/>
              <a:t>Accuracy: 96%</a:t>
            </a:r>
          </a:p>
          <a:p>
            <a:pPr marL="0" indent="0">
              <a:buNone/>
            </a:pPr>
            <a:r>
              <a:rPr lang="en-US" sz="2000"/>
              <a:t>Precision: 95%</a:t>
            </a:r>
          </a:p>
          <a:p>
            <a:pPr marL="0" indent="0">
              <a:buNone/>
            </a:pPr>
            <a:r>
              <a:rPr lang="en-US" sz="2000"/>
              <a:t>Recall: 94%</a:t>
            </a:r>
          </a:p>
          <a:p>
            <a:pPr marL="0" indent="0">
              <a:buNone/>
            </a:pPr>
            <a:r>
              <a:rPr lang="en-US" sz="2000"/>
              <a:t>F1-Score: 94.5%</a:t>
            </a:r>
          </a:p>
        </p:txBody>
      </p:sp>
    </p:spTree>
    <p:extLst>
      <p:ext uri="{BB962C8B-B14F-4D97-AF65-F5344CB8AC3E}">
        <p14:creationId xmlns:p14="http://schemas.microsoft.com/office/powerpoint/2010/main" val="2550587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1" name="Group 20">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2" name="Freeform: Shape 21">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60314E4-8D95-31B0-4AA9-22D1DF7DA008}"/>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 Conclusion</a:t>
            </a:r>
          </a:p>
        </p:txBody>
      </p:sp>
      <p:sp>
        <p:nvSpPr>
          <p:cNvPr id="3" name="Content Placeholder 2">
            <a:extLst>
              <a:ext uri="{FF2B5EF4-FFF2-40B4-BE49-F238E27FC236}">
                <a16:creationId xmlns:a16="http://schemas.microsoft.com/office/drawing/2014/main" id="{2D4BB33A-874B-1C29-3995-C71E6D307E3B}"/>
              </a:ext>
            </a:extLst>
          </p:cNvPr>
          <p:cNvSpPr>
            <a:spLocks noGrp="1"/>
          </p:cNvSpPr>
          <p:nvPr>
            <p:ph idx="1"/>
          </p:nvPr>
        </p:nvSpPr>
        <p:spPr>
          <a:xfrm>
            <a:off x="6172200" y="804672"/>
            <a:ext cx="5221224" cy="5230368"/>
          </a:xfrm>
        </p:spPr>
        <p:txBody>
          <a:bodyPr anchor="ctr">
            <a:normAutofit/>
          </a:bodyPr>
          <a:lstStyle/>
          <a:p>
            <a:pPr marL="0" indent="0">
              <a:buNone/>
            </a:pPr>
            <a:r>
              <a:rPr lang="en-US" sz="1800">
                <a:solidFill>
                  <a:schemeClr val="tx2"/>
                </a:solidFill>
              </a:rPr>
              <a:t>The predictive model developed in this project demonstrates a high level of accuracy in identifying customers likely to churn. By integrating data-driven insights and expert industry knowledge, the model can be a powerful tool for telecommunications companies to enhance customer retention strategies.</a:t>
            </a:r>
          </a:p>
        </p:txBody>
      </p:sp>
    </p:spTree>
    <p:extLst>
      <p:ext uri="{BB962C8B-B14F-4D97-AF65-F5344CB8AC3E}">
        <p14:creationId xmlns:p14="http://schemas.microsoft.com/office/powerpoint/2010/main" val="2378115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TotalTime>
  <Words>553</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Calibri</vt:lpstr>
      <vt:lpstr>Office Theme</vt:lpstr>
      <vt:lpstr>Customer Churn Prediction</vt:lpstr>
      <vt:lpstr>Project Overview</vt:lpstr>
      <vt:lpstr>Introduction</vt:lpstr>
      <vt:lpstr>Project Objective</vt:lpstr>
      <vt:lpstr>Dataset Overview</vt:lpstr>
      <vt:lpstr>Expert Consultation</vt:lpstr>
      <vt:lpstr>Methodology</vt:lpstr>
      <vt:lpstr>Final Model</vt:lpstr>
      <vt:lpstr> Conclusion</vt:lpstr>
      <vt:lpstr>Acknowledgments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Sandro Sameh</dc:creator>
  <cp:lastModifiedBy>Sandro Sameh</cp:lastModifiedBy>
  <cp:revision>4</cp:revision>
  <dcterms:created xsi:type="dcterms:W3CDTF">2024-05-27T20:28:13Z</dcterms:created>
  <dcterms:modified xsi:type="dcterms:W3CDTF">2024-07-05T13:34:57Z</dcterms:modified>
</cp:coreProperties>
</file>