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6" r:id="rId2"/>
    <p:sldId id="262" r:id="rId3"/>
    <p:sldId id="313" r:id="rId4"/>
    <p:sldId id="314" r:id="rId5"/>
    <p:sldId id="315" r:id="rId6"/>
    <p:sldId id="320" r:id="rId7"/>
    <p:sldId id="305" r:id="rId8"/>
    <p:sldId id="317" r:id="rId9"/>
    <p:sldId id="308" r:id="rId10"/>
    <p:sldId id="318" r:id="rId11"/>
    <p:sldId id="319" r:id="rId12"/>
    <p:sldId id="321" r:id="rId13"/>
    <p:sldId id="322" r:id="rId14"/>
    <p:sldId id="31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1B16"/>
    <a:srgbClr val="800000"/>
    <a:srgbClr val="D96709"/>
    <a:srgbClr val="09A7AB"/>
    <a:srgbClr val="99CC00"/>
    <a:srgbClr val="669900"/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50"/>
  </p:normalViewPr>
  <p:slideViewPr>
    <p:cSldViewPr>
      <p:cViewPr varScale="1">
        <p:scale>
          <a:sx n="65" d="100"/>
          <a:sy n="65" d="100"/>
        </p:scale>
        <p:origin x="9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7FB3D-CA2F-9B4E-AE1C-D66054431060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6E087-4515-F345-BDD3-690B9CCEA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3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12192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8"/>
            <a:ext cx="12192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98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12192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1"/>
            <a:ext cx="12192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8"/>
            <a:ext cx="12192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40"/>
            <a:ext cx="12192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3" r:id="rId3"/>
    <p:sldLayoutId id="2147483650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8BAD103-9B65-40C5-9BDB-953CBD73B4F3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906956E-6500-DE0C-7FB0-23133EC7B356}"/>
              </a:ext>
            </a:extLst>
          </p:cNvPr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 TOUR MINHA CIDADE E VOCÊ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3B2655B-7068-09A6-7C99-399806AD56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2" t="23817" r="16760" b="22634"/>
          <a:stretch/>
        </p:blipFill>
        <p:spPr>
          <a:xfrm>
            <a:off x="2975273" y="1700808"/>
            <a:ext cx="6221709" cy="2808028"/>
          </a:xfrm>
          <a:prstGeom prst="rect">
            <a:avLst/>
          </a:prstGeom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9E706D7A-5F43-68BE-F13D-50CC4D08DA09}"/>
              </a:ext>
            </a:extLst>
          </p:cNvPr>
          <p:cNvSpPr txBox="1">
            <a:spLocks/>
          </p:cNvSpPr>
          <p:nvPr/>
        </p:nvSpPr>
        <p:spPr>
          <a:xfrm>
            <a:off x="1078368" y="4796867"/>
            <a:ext cx="10094296" cy="5610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Desenvolvimento do Aplicativo São Roque e Você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3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AAF2FF5-C5CF-4B65-B141-0461FAC0C7C0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41EA625-A2E9-59DD-0927-E40526D270F1}"/>
              </a:ext>
            </a:extLst>
          </p:cNvPr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 TOUR MINHA CIDADE E VOCÊ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A9C4D2-8FD1-A92A-115B-053172B55C3B}"/>
              </a:ext>
            </a:extLst>
          </p:cNvPr>
          <p:cNvSpPr txBox="1">
            <a:spLocks/>
          </p:cNvSpPr>
          <p:nvPr/>
        </p:nvSpPr>
        <p:spPr>
          <a:xfrm>
            <a:off x="361184" y="1478822"/>
            <a:ext cx="4150640" cy="5610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Padrão </a:t>
            </a:r>
            <a:r>
              <a:rPr lang="pt-BR" sz="3600" dirty="0" err="1"/>
              <a:t>Observer</a:t>
            </a:r>
            <a:endParaRPr lang="pt-BR" sz="36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B638D2F-44B1-9240-C10C-B1E17884F3DD}"/>
              </a:ext>
            </a:extLst>
          </p:cNvPr>
          <p:cNvSpPr txBox="1"/>
          <p:nvPr/>
        </p:nvSpPr>
        <p:spPr>
          <a:xfrm>
            <a:off x="6102709" y="2420888"/>
            <a:ext cx="60312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effectLst/>
                <a:ea typeface="Times New Roman" panose="02020603050405020304" pitchFamily="18" charset="0"/>
              </a:rPr>
              <a:t>Responsável por informar a todo sistema a modificação de um componente, este modelo é um dos mais utilizados em aplicações SPA (</a:t>
            </a:r>
            <a:r>
              <a:rPr lang="pt-BR" sz="2000" i="1" dirty="0">
                <a:effectLst/>
                <a:ea typeface="Times New Roman" panose="02020603050405020304" pitchFamily="18" charset="0"/>
              </a:rPr>
              <a:t>single </a:t>
            </a:r>
            <a:r>
              <a:rPr lang="pt-BR" sz="2000" i="1" dirty="0" err="1">
                <a:effectLst/>
                <a:ea typeface="Times New Roman" panose="02020603050405020304" pitchFamily="18" charset="0"/>
              </a:rPr>
              <a:t>page</a:t>
            </a:r>
            <a:r>
              <a:rPr lang="pt-BR" sz="2000" i="1" dirty="0">
                <a:effectLst/>
                <a:ea typeface="Times New Roman" panose="02020603050405020304" pitchFamily="18" charset="0"/>
              </a:rPr>
              <a:t> </a:t>
            </a:r>
            <a:r>
              <a:rPr lang="pt-BR" sz="2000" i="1" dirty="0" err="1">
                <a:effectLst/>
                <a:ea typeface="Times New Roman" panose="02020603050405020304" pitchFamily="18" charset="0"/>
              </a:rPr>
              <a:t>application</a:t>
            </a:r>
            <a:r>
              <a:rPr lang="pt-BR" sz="2000" dirty="0">
                <a:ea typeface="Times New Roman" panose="02020603050405020304" pitchFamily="18" charset="0"/>
              </a:rPr>
              <a:t>), </a:t>
            </a:r>
            <a:r>
              <a:rPr lang="pt-BR" sz="2000" dirty="0">
                <a:effectLst/>
                <a:ea typeface="Times New Roman" panose="02020603050405020304" pitchFamily="18" charset="0"/>
              </a:rPr>
              <a:t>que tem como objetivo a reutilização de componentes da página, mudando somente o que for necessário, tornando a aplicação mais leve e evitando gasto de dados do cliente. </a:t>
            </a:r>
          </a:p>
        </p:txBody>
      </p:sp>
      <p:pic>
        <p:nvPicPr>
          <p:cNvPr id="3076" name="Picture 4" descr="Aplicando o padrão Observer na programação Reativa | by Henrique Santos |  Medium">
            <a:extLst>
              <a:ext uri="{FF2B5EF4-FFF2-40B4-BE49-F238E27FC236}">
                <a16:creationId xmlns:a16="http://schemas.microsoft.com/office/drawing/2014/main" id="{6B559574-A59B-B588-54FB-886D629C2E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85"/>
          <a:stretch/>
        </p:blipFill>
        <p:spPr bwMode="auto">
          <a:xfrm>
            <a:off x="361184" y="2177954"/>
            <a:ext cx="5545119" cy="290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375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AAF2FF5-C5CF-4B65-B141-0461FAC0C7C0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41EA625-A2E9-59DD-0927-E40526D270F1}"/>
              </a:ext>
            </a:extLst>
          </p:cNvPr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 TOUR MINHA CIDADE E VOCÊ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A9C4D2-8FD1-A92A-115B-053172B55C3B}"/>
              </a:ext>
            </a:extLst>
          </p:cNvPr>
          <p:cNvSpPr txBox="1">
            <a:spLocks/>
          </p:cNvSpPr>
          <p:nvPr/>
        </p:nvSpPr>
        <p:spPr>
          <a:xfrm>
            <a:off x="361184" y="1478822"/>
            <a:ext cx="4150640" cy="5610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API Pública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B638D2F-44B1-9240-C10C-B1E17884F3DD}"/>
              </a:ext>
            </a:extLst>
          </p:cNvPr>
          <p:cNvSpPr txBox="1"/>
          <p:nvPr/>
        </p:nvSpPr>
        <p:spPr>
          <a:xfrm>
            <a:off x="7186800" y="2421651"/>
            <a:ext cx="481385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dirty="0" err="1">
                <a:solidFill>
                  <a:srgbClr val="000000"/>
                </a:solidFill>
                <a:effectLst/>
              </a:rPr>
              <a:t>Lorem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ipsum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sit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gravida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nibh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Integer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aliquam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imperdiet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libero, vitae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mollis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diam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semper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a. Nunc quis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elementum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ligula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, eu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feugiat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tortor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. Ut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ligula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diam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mattis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ullamcorper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metus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volutpat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suscipit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orci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. </a:t>
            </a:r>
            <a:endParaRPr lang="pt-BR" sz="20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4098" name="Picture 2" descr="O que é uma API e para que serve?">
            <a:extLst>
              <a:ext uri="{FF2B5EF4-FFF2-40B4-BE49-F238E27FC236}">
                <a16:creationId xmlns:a16="http://schemas.microsoft.com/office/drawing/2014/main" id="{3539DEEC-8D4B-9E2B-9315-B697DB69C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4" y="2068928"/>
            <a:ext cx="660443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29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AAF2FF5-C5CF-4B65-B141-0461FAC0C7C0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41EA625-A2E9-59DD-0927-E40526D270F1}"/>
              </a:ext>
            </a:extLst>
          </p:cNvPr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 TOUR MINHA CIDADE E VOCÊ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A9C4D2-8FD1-A92A-115B-053172B55C3B}"/>
              </a:ext>
            </a:extLst>
          </p:cNvPr>
          <p:cNvSpPr txBox="1">
            <a:spLocks/>
          </p:cNvSpPr>
          <p:nvPr/>
        </p:nvSpPr>
        <p:spPr>
          <a:xfrm>
            <a:off x="361184" y="1478822"/>
            <a:ext cx="4150640" cy="5610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Funcionalidades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B638D2F-44B1-9240-C10C-B1E17884F3DD}"/>
              </a:ext>
            </a:extLst>
          </p:cNvPr>
          <p:cNvSpPr txBox="1"/>
          <p:nvPr/>
        </p:nvSpPr>
        <p:spPr>
          <a:xfrm>
            <a:off x="361184" y="2060848"/>
            <a:ext cx="51587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 err="1">
                <a:solidFill>
                  <a:srgbClr val="000000"/>
                </a:solidFill>
                <a:effectLst/>
              </a:rPr>
              <a:t>Lorem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ipsum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sit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 err="1">
                <a:solidFill>
                  <a:srgbClr val="000000"/>
                </a:solidFill>
                <a:effectLst/>
              </a:rPr>
              <a:t>Lorem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ipsum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sit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. </a:t>
            </a:r>
            <a:endParaRPr lang="pt-BR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 err="1">
                <a:solidFill>
                  <a:srgbClr val="000000"/>
                </a:solidFill>
                <a:effectLst/>
              </a:rPr>
              <a:t>Lorem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ipsum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sit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. </a:t>
            </a:r>
            <a:endParaRPr lang="pt-BR" sz="20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 err="1">
                <a:solidFill>
                  <a:srgbClr val="000000"/>
                </a:solidFill>
                <a:effectLst/>
              </a:rPr>
              <a:t>Lorem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ipsum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sit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pt-BR" sz="2000" b="0" i="0" dirty="0">
                <a:solidFill>
                  <a:srgbClr val="000000"/>
                </a:solidFill>
                <a:effectLst/>
              </a:rPr>
              <a:t>. </a:t>
            </a:r>
            <a:endParaRPr lang="pt-BR" sz="2000" dirty="0">
              <a:effectLst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41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361184" y="2177954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Aos professores do curso de Sistemas para Internet da Fatec São Roque, pelo conhecimento transmitido através da dedicação ao ensino. À cidade de São Roque, para o qual se aplica o desenvolvimento do trabalho. 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498FB5E-E1FE-4250-8A66-C200BB4FEC18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008A37F-311B-0575-666A-0E624C50EE8D}"/>
              </a:ext>
            </a:extLst>
          </p:cNvPr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 TOUR MINHA CIDADE E VOCÊ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592C5A-13CA-3868-FE7C-E09979D48BA1}"/>
              </a:ext>
            </a:extLst>
          </p:cNvPr>
          <p:cNvSpPr txBox="1">
            <a:spLocks/>
          </p:cNvSpPr>
          <p:nvPr/>
        </p:nvSpPr>
        <p:spPr>
          <a:xfrm>
            <a:off x="361184" y="1478822"/>
            <a:ext cx="4150640" cy="5610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Agradecimentos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DF407C5-713C-0145-B68A-1E3EB4BC0134}"/>
              </a:ext>
            </a:extLst>
          </p:cNvPr>
          <p:cNvSpPr txBox="1"/>
          <p:nvPr/>
        </p:nvSpPr>
        <p:spPr>
          <a:xfrm>
            <a:off x="6600056" y="4544564"/>
            <a:ext cx="5359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informática me distanciou dos livros, não da leitura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</a:p>
          <a:p>
            <a:pPr algn="r"/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Jeziel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L. Carvalho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19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374168" y="2177954"/>
            <a:ext cx="11194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Desenvolvemos um sistema completo, bem estruturado e programado com seus padrões, buscando sempre a promoção da segurança e da integridade dos dados, com todos os tratamentos da informação, levando ao mínimo o nível de erros causado por usuários. Visando atender a sociedade 5.0, que tem como  objetivo prover serviços necessários para o bem estar comum a qualquer hora, em qualquer lugar através da tecnologia. O aplicativo São Roque e </a:t>
            </a:r>
            <a:r>
              <a:rPr lang="pt-BR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Você, </a:t>
            </a:r>
            <a:r>
              <a:rPr lang="pt-BR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 tornou uma ferramenta simples e fácil de ser utilizado e passível de futuras manutenções facilmente. 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498FB5E-E1FE-4250-8A66-C200BB4FEC18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008A37F-311B-0575-666A-0E624C50EE8D}"/>
              </a:ext>
            </a:extLst>
          </p:cNvPr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 TOUR MINHA CIDADE E VOCÊ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592C5A-13CA-3868-FE7C-E09979D48BA1}"/>
              </a:ext>
            </a:extLst>
          </p:cNvPr>
          <p:cNvSpPr txBox="1">
            <a:spLocks/>
          </p:cNvSpPr>
          <p:nvPr/>
        </p:nvSpPr>
        <p:spPr>
          <a:xfrm>
            <a:off x="361184" y="1478822"/>
            <a:ext cx="4150640" cy="5610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64848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F9841735-3843-4FA8-967F-01AF67F42DD5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4799855" y="1823363"/>
            <a:ext cx="70770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3200" b="1" dirty="0"/>
              <a:t>ALLAN DE ABREU TRINDADE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allan.trindade@fatec.sp.gov.br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Orientadora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3200" b="1" dirty="0" err="1"/>
              <a:t>Professora</a:t>
            </a:r>
            <a:r>
              <a:rPr lang="en-US" sz="3200" b="1" dirty="0"/>
              <a:t> Mestre Adriana Paula Borges 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 TOUR MINHA CIDADE E VOCÊ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vatar">
            <a:extLst>
              <a:ext uri="{FF2B5EF4-FFF2-40B4-BE49-F238E27FC236}">
                <a16:creationId xmlns:a16="http://schemas.microsoft.com/office/drawing/2014/main" id="{F5403822-5A7A-C076-DD46-A4A47E4A6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5" y="2165070"/>
            <a:ext cx="2971666" cy="25200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2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F9841735-3843-4FA8-967F-01AF67F42DD5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4799855" y="1823363"/>
            <a:ext cx="70770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3200" b="1" dirty="0"/>
              <a:t>CAROLINA ISSA KAJI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carolina.kaji@fatec.sp.gov.br</a:t>
            </a:r>
            <a:endParaRPr lang="en-US" sz="2000" b="1" dirty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Orientadora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3200" b="1" dirty="0" err="1"/>
              <a:t>Professora</a:t>
            </a:r>
            <a:r>
              <a:rPr lang="en-US" sz="3200" b="1" dirty="0"/>
              <a:t> Mestre Adriana Paula Borges 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 TOUR MINHA CIDADE E VOCÊ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9527B83-3BD1-3770-FCF7-DEC820CB7AF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0" y="2163600"/>
            <a:ext cx="2973600" cy="25200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3492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F9841735-3843-4FA8-967F-01AF67F42DD5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4799855" y="1823363"/>
            <a:ext cx="73822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pt-BR" sz="3200" b="1" dirty="0"/>
              <a:t>RAFAEL AUGUSTO DA CRUZ NOGUEIRA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rafael.nogueira12@fatec.sp.gov.br</a:t>
            </a:r>
            <a:endParaRPr lang="en-US" sz="2000" b="1" dirty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Orientadora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3200" b="1" dirty="0" err="1"/>
              <a:t>Professora</a:t>
            </a:r>
            <a:r>
              <a:rPr lang="en-US" sz="3200" b="1" dirty="0"/>
              <a:t> Mestre Adriana Paula Borges 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 TOUR MINHA CIDADE E VOCÊ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89093EB-1E16-321D-CCF6-239B729503B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0" y="2163600"/>
            <a:ext cx="2973600" cy="25200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51791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F9841735-3843-4FA8-967F-01AF67F42DD5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4799855" y="1823363"/>
            <a:ext cx="73822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pt-BR" sz="3200" b="1" dirty="0"/>
              <a:t>SANDRO AMÂNCIO DE SÁ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sandro.sa@fatec.sp.gov.br</a:t>
            </a:r>
            <a:endParaRPr lang="en-US" sz="2000" b="1" dirty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Orientadora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3200" b="1" dirty="0" err="1"/>
              <a:t>Professora</a:t>
            </a:r>
            <a:r>
              <a:rPr lang="en-US" sz="3200" b="1" dirty="0"/>
              <a:t> Mestre Adriana Paula Borges 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 TOUR MINHA CIDADE E VOCÊ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A1F37C8-A834-5B7B-1D49-5EDC72505B4A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0" y="2163600"/>
            <a:ext cx="2973600" cy="25200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56900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8BAD103-9B65-40C5-9BDB-953CBD73B4F3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906956E-6500-DE0C-7FB0-23133EC7B356}"/>
              </a:ext>
            </a:extLst>
          </p:cNvPr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 TOUR MINHA CIDADE E VOCÊ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7B0F436-B4A4-32F6-AE94-E303212D7CB8}"/>
              </a:ext>
            </a:extLst>
          </p:cNvPr>
          <p:cNvSpPr txBox="1">
            <a:spLocks/>
          </p:cNvSpPr>
          <p:nvPr/>
        </p:nvSpPr>
        <p:spPr>
          <a:xfrm>
            <a:off x="374168" y="1478822"/>
            <a:ext cx="2121432" cy="561079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O Problema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53C6AE8-1327-CFF7-1707-ACF696313EE1}"/>
              </a:ext>
            </a:extLst>
          </p:cNvPr>
          <p:cNvSpPr txBox="1">
            <a:spLocks/>
          </p:cNvSpPr>
          <p:nvPr/>
        </p:nvSpPr>
        <p:spPr>
          <a:xfrm>
            <a:off x="334780" y="2060848"/>
            <a:ext cx="11502695" cy="26336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200" dirty="0" err="1"/>
              <a:t>Lorem</a:t>
            </a:r>
            <a:r>
              <a:rPr lang="pt-BR" sz="2200" dirty="0"/>
              <a:t> ipsum </a:t>
            </a:r>
            <a:r>
              <a:rPr lang="pt-BR" sz="2200" dirty="0" err="1"/>
              <a:t>dolor</a:t>
            </a:r>
            <a:r>
              <a:rPr lang="pt-BR" sz="2200" dirty="0"/>
              <a:t> </a:t>
            </a:r>
            <a:r>
              <a:rPr lang="pt-BR" sz="2200" dirty="0" err="1"/>
              <a:t>sit</a:t>
            </a:r>
            <a:r>
              <a:rPr lang="pt-BR" sz="2200" dirty="0"/>
              <a:t> </a:t>
            </a:r>
            <a:r>
              <a:rPr lang="pt-BR" sz="2200" dirty="0" err="1"/>
              <a:t>amet</a:t>
            </a:r>
            <a:r>
              <a:rPr lang="pt-BR" sz="2200" dirty="0"/>
              <a:t>, </a:t>
            </a:r>
            <a:r>
              <a:rPr lang="pt-BR" sz="2200" dirty="0" err="1"/>
              <a:t>consectetur</a:t>
            </a:r>
            <a:r>
              <a:rPr lang="pt-BR" sz="2200" dirty="0"/>
              <a:t> </a:t>
            </a:r>
            <a:r>
              <a:rPr lang="pt-BR" sz="2200" dirty="0" err="1"/>
              <a:t>adipiscing</a:t>
            </a:r>
            <a:r>
              <a:rPr lang="pt-BR" sz="2200" dirty="0"/>
              <a:t> </a:t>
            </a:r>
            <a:r>
              <a:rPr lang="pt-BR" sz="2200" dirty="0" err="1"/>
              <a:t>elit</a:t>
            </a:r>
            <a:r>
              <a:rPr lang="pt-BR" sz="2200" dirty="0"/>
              <a:t>. </a:t>
            </a:r>
            <a:r>
              <a:rPr lang="pt-BR" sz="2200" dirty="0" err="1"/>
              <a:t>Pellentesque</a:t>
            </a:r>
            <a:r>
              <a:rPr lang="pt-BR" sz="2200" dirty="0"/>
              <a:t> </a:t>
            </a:r>
            <a:r>
              <a:rPr lang="pt-BR" sz="2200" dirty="0" err="1"/>
              <a:t>sed</a:t>
            </a:r>
            <a:r>
              <a:rPr lang="pt-BR" sz="2200" dirty="0"/>
              <a:t> gravida </a:t>
            </a:r>
            <a:r>
              <a:rPr lang="pt-BR" sz="2200" dirty="0" err="1"/>
              <a:t>nibh</a:t>
            </a:r>
            <a:r>
              <a:rPr lang="pt-BR" sz="2200" dirty="0"/>
              <a:t>. </a:t>
            </a:r>
            <a:r>
              <a:rPr lang="pt-BR" sz="2200" dirty="0" err="1"/>
              <a:t>Integer</a:t>
            </a:r>
            <a:r>
              <a:rPr lang="pt-BR" sz="2200" dirty="0"/>
              <a:t> </a:t>
            </a:r>
            <a:r>
              <a:rPr lang="pt-BR" sz="2200" dirty="0" err="1"/>
              <a:t>aliquam</a:t>
            </a:r>
            <a:r>
              <a:rPr lang="pt-BR" sz="2200" dirty="0"/>
              <a:t> </a:t>
            </a:r>
            <a:r>
              <a:rPr lang="pt-BR" sz="2200" dirty="0" err="1"/>
              <a:t>imperdiet</a:t>
            </a:r>
            <a:r>
              <a:rPr lang="pt-BR" sz="2200" dirty="0"/>
              <a:t> libero, vitae </a:t>
            </a:r>
            <a:r>
              <a:rPr lang="pt-BR" sz="2200" dirty="0" err="1"/>
              <a:t>mollis</a:t>
            </a:r>
            <a:r>
              <a:rPr lang="pt-BR" sz="2200" dirty="0"/>
              <a:t> </a:t>
            </a:r>
            <a:r>
              <a:rPr lang="pt-BR" sz="2200" dirty="0" err="1"/>
              <a:t>diam</a:t>
            </a:r>
            <a:r>
              <a:rPr lang="pt-BR" sz="2200" dirty="0"/>
              <a:t> </a:t>
            </a:r>
            <a:r>
              <a:rPr lang="pt-BR" sz="2200" dirty="0" err="1"/>
              <a:t>semper</a:t>
            </a:r>
            <a:r>
              <a:rPr lang="pt-BR" sz="2200" dirty="0"/>
              <a:t> a. Nunc quis </a:t>
            </a:r>
            <a:r>
              <a:rPr lang="pt-BR" sz="2200" dirty="0" err="1"/>
              <a:t>elementum</a:t>
            </a:r>
            <a:r>
              <a:rPr lang="pt-BR" sz="2200" dirty="0"/>
              <a:t> </a:t>
            </a:r>
            <a:r>
              <a:rPr lang="pt-BR" sz="2200" dirty="0" err="1"/>
              <a:t>ligula</a:t>
            </a:r>
            <a:r>
              <a:rPr lang="pt-BR" sz="2200" dirty="0"/>
              <a:t>, eu </a:t>
            </a:r>
            <a:r>
              <a:rPr lang="pt-BR" sz="2200" dirty="0" err="1"/>
              <a:t>feugiat</a:t>
            </a:r>
            <a:r>
              <a:rPr lang="pt-BR" sz="2200" dirty="0"/>
              <a:t> </a:t>
            </a:r>
            <a:r>
              <a:rPr lang="pt-BR" sz="2200" dirty="0" err="1"/>
              <a:t>tortor</a:t>
            </a:r>
            <a:r>
              <a:rPr lang="pt-BR" sz="2200" dirty="0"/>
              <a:t>. Ut </a:t>
            </a:r>
            <a:r>
              <a:rPr lang="pt-BR" sz="2200" dirty="0" err="1"/>
              <a:t>ligula</a:t>
            </a:r>
            <a:r>
              <a:rPr lang="pt-BR" sz="2200" dirty="0"/>
              <a:t> </a:t>
            </a:r>
            <a:r>
              <a:rPr lang="pt-BR" sz="2200" dirty="0" err="1"/>
              <a:t>diam</a:t>
            </a:r>
            <a:r>
              <a:rPr lang="pt-BR" sz="2200" dirty="0"/>
              <a:t>, </a:t>
            </a:r>
            <a:r>
              <a:rPr lang="pt-BR" sz="2200" dirty="0" err="1"/>
              <a:t>mattis</a:t>
            </a:r>
            <a:r>
              <a:rPr lang="pt-BR" sz="2200" dirty="0"/>
              <a:t> </a:t>
            </a:r>
            <a:r>
              <a:rPr lang="pt-BR" sz="2200" dirty="0" err="1"/>
              <a:t>ullamcorper</a:t>
            </a:r>
            <a:r>
              <a:rPr lang="pt-BR" sz="2200" dirty="0"/>
              <a:t> </a:t>
            </a:r>
            <a:r>
              <a:rPr lang="pt-BR" sz="2200" dirty="0" err="1"/>
              <a:t>metus</a:t>
            </a:r>
            <a:r>
              <a:rPr lang="pt-BR" sz="2200" dirty="0"/>
              <a:t> </a:t>
            </a:r>
            <a:r>
              <a:rPr lang="pt-BR" sz="2200" dirty="0" err="1"/>
              <a:t>sed</a:t>
            </a:r>
            <a:r>
              <a:rPr lang="pt-BR" sz="2200" dirty="0"/>
              <a:t>, </a:t>
            </a:r>
            <a:r>
              <a:rPr lang="pt-BR" sz="2200" dirty="0" err="1"/>
              <a:t>volutpat</a:t>
            </a:r>
            <a:r>
              <a:rPr lang="pt-BR" sz="2200" dirty="0"/>
              <a:t> </a:t>
            </a:r>
            <a:r>
              <a:rPr lang="pt-BR" sz="2200" dirty="0" err="1"/>
              <a:t>suscipit</a:t>
            </a:r>
            <a:r>
              <a:rPr lang="pt-BR" sz="2200" dirty="0"/>
              <a:t> </a:t>
            </a:r>
            <a:r>
              <a:rPr lang="pt-BR" sz="2200" dirty="0" err="1"/>
              <a:t>orci</a:t>
            </a:r>
            <a:r>
              <a:rPr lang="pt-BR" sz="2200" dirty="0"/>
              <a:t>. </a:t>
            </a:r>
            <a:r>
              <a:rPr lang="pt-BR" sz="2200" dirty="0" err="1"/>
              <a:t>Praesent</a:t>
            </a:r>
            <a:r>
              <a:rPr lang="pt-BR" sz="2200" dirty="0"/>
              <a:t> </a:t>
            </a:r>
            <a:r>
              <a:rPr lang="pt-BR" sz="2200" dirty="0" err="1"/>
              <a:t>nec</a:t>
            </a:r>
            <a:r>
              <a:rPr lang="pt-BR" sz="2200" dirty="0"/>
              <a:t> sem </a:t>
            </a:r>
            <a:r>
              <a:rPr lang="pt-BR" sz="2200" dirty="0" err="1"/>
              <a:t>sagittis</a:t>
            </a:r>
            <a:r>
              <a:rPr lang="pt-BR" sz="2200" dirty="0"/>
              <a:t>, </a:t>
            </a:r>
            <a:r>
              <a:rPr lang="pt-BR" sz="2200" dirty="0" err="1"/>
              <a:t>condimentum</a:t>
            </a:r>
            <a:r>
              <a:rPr lang="pt-BR" sz="2200" dirty="0"/>
              <a:t> </a:t>
            </a:r>
            <a:r>
              <a:rPr lang="pt-BR" sz="2200" dirty="0" err="1"/>
              <a:t>nibh</a:t>
            </a:r>
            <a:r>
              <a:rPr lang="pt-BR" sz="2200" dirty="0"/>
              <a:t> eu, </a:t>
            </a:r>
            <a:r>
              <a:rPr lang="pt-BR" sz="2200" dirty="0" err="1"/>
              <a:t>dignissim</a:t>
            </a:r>
            <a:r>
              <a:rPr lang="pt-BR" sz="2200" dirty="0"/>
              <a:t> </a:t>
            </a:r>
            <a:r>
              <a:rPr lang="pt-BR" sz="2200" dirty="0" err="1"/>
              <a:t>enim</a:t>
            </a:r>
            <a:r>
              <a:rPr lang="pt-BR" sz="2200" dirty="0"/>
              <a:t>. </a:t>
            </a:r>
            <a:r>
              <a:rPr lang="pt-BR" sz="2200" dirty="0" err="1"/>
              <a:t>Mauris</a:t>
            </a:r>
            <a:r>
              <a:rPr lang="pt-BR" sz="2200" dirty="0"/>
              <a:t> </a:t>
            </a:r>
            <a:r>
              <a:rPr lang="pt-BR" sz="2200" dirty="0" err="1"/>
              <a:t>blandit</a:t>
            </a:r>
            <a:r>
              <a:rPr lang="pt-BR" sz="2200" dirty="0"/>
              <a:t> </a:t>
            </a:r>
            <a:r>
              <a:rPr lang="pt-BR" sz="2200" dirty="0" err="1"/>
              <a:t>mattis</a:t>
            </a:r>
            <a:r>
              <a:rPr lang="pt-BR" sz="2200" dirty="0"/>
              <a:t> </a:t>
            </a:r>
            <a:r>
              <a:rPr lang="pt-BR" sz="2200" dirty="0" err="1"/>
              <a:t>malesuada</a:t>
            </a:r>
            <a:r>
              <a:rPr lang="pt-BR" sz="2200" dirty="0"/>
              <a:t>. </a:t>
            </a:r>
            <a:r>
              <a:rPr lang="pt-BR" sz="2200" dirty="0" err="1"/>
              <a:t>Donec</a:t>
            </a:r>
            <a:r>
              <a:rPr lang="pt-BR" sz="2200" dirty="0"/>
              <a:t> justo </a:t>
            </a:r>
            <a:r>
              <a:rPr lang="pt-BR" sz="2200" dirty="0" err="1"/>
              <a:t>dolor</a:t>
            </a:r>
            <a:r>
              <a:rPr lang="pt-BR" sz="2200" dirty="0"/>
              <a:t>, </a:t>
            </a:r>
            <a:r>
              <a:rPr lang="pt-BR" sz="2200" dirty="0" err="1"/>
              <a:t>maximus</a:t>
            </a:r>
            <a:r>
              <a:rPr lang="pt-BR" sz="2200" dirty="0"/>
              <a:t> a </a:t>
            </a:r>
            <a:r>
              <a:rPr lang="pt-BR" sz="2200" dirty="0" err="1"/>
              <a:t>turpis</a:t>
            </a:r>
            <a:r>
              <a:rPr lang="pt-BR" sz="2200" dirty="0"/>
              <a:t> </a:t>
            </a:r>
            <a:r>
              <a:rPr lang="pt-BR" sz="2200" dirty="0" err="1"/>
              <a:t>vel</a:t>
            </a:r>
            <a:r>
              <a:rPr lang="pt-BR" sz="2200" dirty="0"/>
              <a:t>, </a:t>
            </a:r>
            <a:r>
              <a:rPr lang="pt-BR" sz="2200" dirty="0" err="1"/>
              <a:t>rhoncus</a:t>
            </a:r>
            <a:r>
              <a:rPr lang="pt-BR" sz="2200" dirty="0"/>
              <a:t> </a:t>
            </a:r>
            <a:r>
              <a:rPr lang="pt-BR" sz="2200" dirty="0" err="1"/>
              <a:t>porttitor</a:t>
            </a:r>
            <a:r>
              <a:rPr lang="pt-BR" sz="2200" dirty="0"/>
              <a:t> </a:t>
            </a:r>
            <a:r>
              <a:rPr lang="pt-BR" sz="2200" dirty="0" err="1"/>
              <a:t>eros</a:t>
            </a:r>
            <a:r>
              <a:rPr lang="pt-BR" sz="2200" dirty="0"/>
              <a:t>. </a:t>
            </a:r>
            <a:r>
              <a:rPr lang="pt-BR" sz="2200" dirty="0" err="1"/>
              <a:t>Vivamus</a:t>
            </a:r>
            <a:r>
              <a:rPr lang="pt-BR" sz="2200" dirty="0"/>
              <a:t> </a:t>
            </a:r>
            <a:r>
              <a:rPr lang="pt-BR" sz="2200" dirty="0" err="1"/>
              <a:t>interdum</a:t>
            </a:r>
            <a:r>
              <a:rPr lang="pt-BR" sz="2200" dirty="0"/>
              <a:t> </a:t>
            </a:r>
            <a:r>
              <a:rPr lang="pt-BR" sz="2200" dirty="0" err="1"/>
              <a:t>malesuada</a:t>
            </a:r>
            <a:r>
              <a:rPr lang="pt-BR" sz="2200" dirty="0"/>
              <a:t> </a:t>
            </a:r>
            <a:r>
              <a:rPr lang="pt-BR" sz="2200" dirty="0" err="1"/>
              <a:t>velit</a:t>
            </a:r>
            <a:r>
              <a:rPr lang="pt-BR" sz="2200" dirty="0"/>
              <a:t> </a:t>
            </a:r>
            <a:r>
              <a:rPr lang="pt-BR" sz="2200" dirty="0" err="1"/>
              <a:t>vel</a:t>
            </a:r>
            <a:r>
              <a:rPr lang="pt-BR" sz="2200" dirty="0"/>
              <a:t> </a:t>
            </a:r>
            <a:r>
              <a:rPr lang="pt-BR" sz="2200" dirty="0" err="1"/>
              <a:t>feugiat</a:t>
            </a:r>
            <a:r>
              <a:rPr lang="pt-B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61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8BAD103-9B65-40C5-9BDB-953CBD73B4F3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906956E-6500-DE0C-7FB0-23133EC7B356}"/>
              </a:ext>
            </a:extLst>
          </p:cNvPr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 TOUR MINHA CIDADE E VOCÊ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7B0F436-B4A4-32F6-AE94-E303212D7CB8}"/>
              </a:ext>
            </a:extLst>
          </p:cNvPr>
          <p:cNvSpPr txBox="1">
            <a:spLocks/>
          </p:cNvSpPr>
          <p:nvPr/>
        </p:nvSpPr>
        <p:spPr>
          <a:xfrm>
            <a:off x="374168" y="1478822"/>
            <a:ext cx="1798831" cy="561079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A Solução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53C6AE8-1327-CFF7-1707-ACF696313EE1}"/>
              </a:ext>
            </a:extLst>
          </p:cNvPr>
          <p:cNvSpPr txBox="1">
            <a:spLocks/>
          </p:cNvSpPr>
          <p:nvPr/>
        </p:nvSpPr>
        <p:spPr>
          <a:xfrm>
            <a:off x="334780" y="2060848"/>
            <a:ext cx="11017803" cy="26336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200" dirty="0"/>
              <a:t>O objetivo principal do projeto é desenvolver um portal, no qual reúnam as informações turísticas da cidade de São Roque, conectando e facilitando a comunicação entre os usuários finais e o comércio local apresentando todos os pontos turísticos, gastronômicos, as hospedagens, comércio local, eventos e infraestrutura geral, com o máximo de detalhamento possível através de um App </a:t>
            </a:r>
          </a:p>
        </p:txBody>
      </p:sp>
    </p:spTree>
    <p:extLst>
      <p:ext uri="{BB962C8B-B14F-4D97-AF65-F5344CB8AC3E}">
        <p14:creationId xmlns:p14="http://schemas.microsoft.com/office/powerpoint/2010/main" val="70908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8BAD103-9B65-40C5-9BDB-953CBD73B4F3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906956E-6500-DE0C-7FB0-23133EC7B356}"/>
              </a:ext>
            </a:extLst>
          </p:cNvPr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 TOUR MINHA CIDADE E VOCÊ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7B0F436-B4A4-32F6-AE94-E303212D7CB8}"/>
              </a:ext>
            </a:extLst>
          </p:cNvPr>
          <p:cNvSpPr txBox="1">
            <a:spLocks/>
          </p:cNvSpPr>
          <p:nvPr/>
        </p:nvSpPr>
        <p:spPr>
          <a:xfrm>
            <a:off x="361184" y="1478822"/>
            <a:ext cx="4150640" cy="5610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Características Técnicas 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53C6AE8-1327-CFF7-1707-ACF696313EE1}"/>
              </a:ext>
            </a:extLst>
          </p:cNvPr>
          <p:cNvSpPr txBox="1">
            <a:spLocks/>
          </p:cNvSpPr>
          <p:nvPr/>
        </p:nvSpPr>
        <p:spPr>
          <a:xfrm>
            <a:off x="334780" y="2132857"/>
            <a:ext cx="11502695" cy="315336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600" dirty="0"/>
              <a:t>Linguagem: HTML, CSS, Javascript, PHP, SQL</a:t>
            </a:r>
          </a:p>
          <a:p>
            <a:pPr algn="just"/>
            <a:r>
              <a:rPr lang="pt-BR" sz="2600" dirty="0"/>
              <a:t>Framework: </a:t>
            </a:r>
            <a:r>
              <a:rPr lang="pt-BR" sz="2600" dirty="0" err="1"/>
              <a:t>React-Native</a:t>
            </a:r>
            <a:r>
              <a:rPr lang="pt-BR" sz="2600" dirty="0"/>
              <a:t>, </a:t>
            </a:r>
            <a:r>
              <a:rPr lang="pt-BR" sz="2600" dirty="0" err="1"/>
              <a:t>Bootstrap</a:t>
            </a:r>
            <a:r>
              <a:rPr lang="pt-BR" sz="2600" dirty="0"/>
              <a:t>, </a:t>
            </a:r>
            <a:r>
              <a:rPr lang="pt-BR" sz="2600" dirty="0" err="1"/>
              <a:t>Figma</a:t>
            </a:r>
            <a:endParaRPr lang="pt-BR" sz="2600" dirty="0"/>
          </a:p>
          <a:p>
            <a:pPr algn="just"/>
            <a:r>
              <a:rPr lang="pt-BR" sz="2600" dirty="0"/>
              <a:t>Versão: Mobile (</a:t>
            </a:r>
            <a:r>
              <a:rPr lang="pt-BR" sz="2600" dirty="0" err="1"/>
              <a:t>Client-Side</a:t>
            </a:r>
            <a:r>
              <a:rPr lang="pt-BR" sz="2600" dirty="0"/>
              <a:t>), Desktop (Server-</a:t>
            </a:r>
            <a:r>
              <a:rPr lang="pt-BR" sz="2600" dirty="0" err="1"/>
              <a:t>Side</a:t>
            </a:r>
            <a:r>
              <a:rPr lang="pt-BR" sz="2600" dirty="0"/>
              <a:t>)</a:t>
            </a:r>
          </a:p>
          <a:p>
            <a:pPr algn="just"/>
            <a:r>
              <a:rPr lang="pt-BR" sz="2600" dirty="0"/>
              <a:t>Sistema Gerenciador de Banco de Dados (SGBD) – </a:t>
            </a:r>
            <a:r>
              <a:rPr lang="pt-BR" sz="2600" dirty="0" err="1"/>
              <a:t>MariaDB</a:t>
            </a:r>
            <a:r>
              <a:rPr lang="pt-BR" sz="2600" dirty="0"/>
              <a:t>. </a:t>
            </a:r>
          </a:p>
          <a:p>
            <a:pPr algn="just"/>
            <a:r>
              <a:rPr lang="pt-BR" sz="2600" dirty="0"/>
              <a:t>Ambiente de Desenvolvimento (IDE) – VS </a:t>
            </a:r>
            <a:r>
              <a:rPr lang="pt-BR" sz="2600" dirty="0" err="1"/>
              <a:t>Code</a:t>
            </a:r>
            <a:r>
              <a:rPr lang="pt-BR" sz="2600" dirty="0"/>
              <a:t>/Android Studio</a:t>
            </a:r>
          </a:p>
          <a:p>
            <a:pPr algn="just"/>
            <a:r>
              <a:rPr lang="pt-BR" sz="2600" dirty="0"/>
              <a:t>Programado utilizando padrões (MVC e </a:t>
            </a:r>
            <a:r>
              <a:rPr lang="pt-BR" sz="2600" dirty="0" err="1"/>
              <a:t>Observer</a:t>
            </a:r>
            <a:r>
              <a:rPr lang="pt-BR" sz="2600" dirty="0"/>
              <a:t>)</a:t>
            </a:r>
          </a:p>
          <a:p>
            <a:pPr algn="just"/>
            <a:r>
              <a:rPr lang="pt-BR" sz="2600" dirty="0"/>
              <a:t>API Pública</a:t>
            </a:r>
          </a:p>
          <a:p>
            <a:pPr algn="just"/>
            <a:endParaRPr lang="pt-BR" sz="2400" dirty="0"/>
          </a:p>
          <a:p>
            <a:pPr marL="0" indent="0" algn="just">
              <a:buNone/>
            </a:pPr>
            <a:r>
              <a:rPr lang="pt-BR" sz="1800" dirty="0"/>
              <a:t>No sistema foram implementados todos os conhecimentos adquiridos em aula, e também conhecimentos adquiridos através de videoaulas e pesquisas.</a:t>
            </a:r>
          </a:p>
        </p:txBody>
      </p:sp>
    </p:spTree>
    <p:extLst>
      <p:ext uri="{BB962C8B-B14F-4D97-AF65-F5344CB8AC3E}">
        <p14:creationId xmlns:p14="http://schemas.microsoft.com/office/powerpoint/2010/main" val="140970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61184" y="188640"/>
            <a:ext cx="609045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4800" b="1" dirty="0">
                <a:latin typeface="+mj-lt"/>
                <a:ea typeface="Esphimere" panose="020B0603030202020204" pitchFamily="34" charset="0"/>
              </a:rPr>
              <a:t>Trabalho de Graduação</a:t>
            </a:r>
            <a:endParaRPr lang="pt-BR" sz="4800" b="1" dirty="0">
              <a:latin typeface="+mj-lt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340768"/>
            <a:ext cx="861871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96181-D32D-47E7-822B-A33AEBF202EF}"/>
              </a:ext>
            </a:extLst>
          </p:cNvPr>
          <p:cNvSpPr/>
          <p:nvPr/>
        </p:nvSpPr>
        <p:spPr>
          <a:xfrm>
            <a:off x="374168" y="645641"/>
            <a:ext cx="1478290" cy="695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pt-BR" sz="3600" b="1" dirty="0">
                <a:solidFill>
                  <a:schemeClr val="bg1">
                    <a:lumMod val="65000"/>
                  </a:schemeClr>
                </a:solidFill>
              </a:rPr>
              <a:t>2022.1</a:t>
            </a:r>
          </a:p>
        </p:txBody>
      </p:sp>
      <p:pic>
        <p:nvPicPr>
          <p:cNvPr id="1026" name="Picture 2" descr="Resultado de imagem para fatec sÃ£o roque">
            <a:extLst>
              <a:ext uri="{FF2B5EF4-FFF2-40B4-BE49-F238E27FC236}">
                <a16:creationId xmlns:a16="http://schemas.microsoft.com/office/drawing/2014/main" id="{06832CC6-DB0C-4C56-ACAF-0B24E176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64" y="209347"/>
            <a:ext cx="3830392" cy="1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AAF2FF5-C5CF-4B65-B141-0461FAC0C7C0}"/>
              </a:ext>
            </a:extLst>
          </p:cNvPr>
          <p:cNvSpPr/>
          <p:nvPr/>
        </p:nvSpPr>
        <p:spPr>
          <a:xfrm>
            <a:off x="-9872" y="5357946"/>
            <a:ext cx="12192000" cy="1573412"/>
          </a:xfrm>
          <a:prstGeom prst="rect">
            <a:avLst/>
          </a:prstGeom>
          <a:gradFill flip="none" rotWithShape="1">
            <a:gsLst>
              <a:gs pos="0">
                <a:srgbClr val="B61B16">
                  <a:shade val="30000"/>
                  <a:satMod val="115000"/>
                </a:srgbClr>
              </a:gs>
              <a:gs pos="50000">
                <a:srgbClr val="B61B16">
                  <a:shade val="67500"/>
                  <a:satMod val="115000"/>
                </a:srgbClr>
              </a:gs>
              <a:gs pos="100000">
                <a:srgbClr val="B61B1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AD1916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41EA625-A2E9-59DD-0927-E40526D270F1}"/>
              </a:ext>
            </a:extLst>
          </p:cNvPr>
          <p:cNvSpPr/>
          <p:nvPr/>
        </p:nvSpPr>
        <p:spPr>
          <a:xfrm>
            <a:off x="374169" y="5733256"/>
            <a:ext cx="115026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MARKET TOUR MINHA CIDADE E VOCÊ</a:t>
            </a:r>
          </a:p>
        </p:txBody>
      </p:sp>
      <p:pic>
        <p:nvPicPr>
          <p:cNvPr id="2050" name="Picture 2" descr="O que é Laravel? | Blog TreinaWeb">
            <a:extLst>
              <a:ext uri="{FF2B5EF4-FFF2-40B4-BE49-F238E27FC236}">
                <a16:creationId xmlns:a16="http://schemas.microsoft.com/office/drawing/2014/main" id="{046C645B-2E13-D04B-2409-B16991FF7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4" y="1999521"/>
            <a:ext cx="5734816" cy="31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1DA9C4D2-8FD1-A92A-115B-053172B55C3B}"/>
              </a:ext>
            </a:extLst>
          </p:cNvPr>
          <p:cNvSpPr txBox="1">
            <a:spLocks/>
          </p:cNvSpPr>
          <p:nvPr/>
        </p:nvSpPr>
        <p:spPr>
          <a:xfrm>
            <a:off x="361184" y="1478822"/>
            <a:ext cx="4150640" cy="5610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Padrão MVC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B638D2F-44B1-9240-C10C-B1E17884F3DD}"/>
              </a:ext>
            </a:extLst>
          </p:cNvPr>
          <p:cNvSpPr txBox="1"/>
          <p:nvPr/>
        </p:nvSpPr>
        <p:spPr>
          <a:xfrm>
            <a:off x="6096000" y="1999521"/>
            <a:ext cx="603128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effectLst/>
                <a:ea typeface="Times New Roman" panose="02020603050405020304" pitchFamily="18" charset="0"/>
              </a:rPr>
              <a:t>Model</a:t>
            </a:r>
            <a:r>
              <a:rPr lang="pt-BR" sz="2000" dirty="0">
                <a:effectLst/>
                <a:ea typeface="Times New Roman" panose="02020603050405020304" pitchFamily="18" charset="0"/>
              </a:rPr>
              <a:t> cuida do acesso ao banco de dados, responsável pela organização dos dados e regras de negócios.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>
                <a:effectLst/>
                <a:ea typeface="Times New Roman" panose="02020603050405020304" pitchFamily="18" charset="0"/>
              </a:rPr>
              <a:t>Controller</a:t>
            </a:r>
            <a:r>
              <a:rPr lang="pt-BR" sz="2000" dirty="0">
                <a:effectLst/>
                <a:ea typeface="Times New Roman" panose="02020603050405020304" pitchFamily="18" charset="0"/>
              </a:rPr>
              <a:t> é quem faz toda gestão do sistema, responsável pela integração entre as camadas Model e </a:t>
            </a:r>
            <a:r>
              <a:rPr lang="pt-BR" sz="2000" dirty="0" err="1">
                <a:effectLst/>
                <a:ea typeface="Times New Roman" panose="02020603050405020304" pitchFamily="18" charset="0"/>
              </a:rPr>
              <a:t>View</a:t>
            </a:r>
            <a:r>
              <a:rPr lang="pt-BR" sz="20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>
                <a:effectLst/>
                <a:ea typeface="Times New Roman" panose="02020603050405020304" pitchFamily="18" charset="0"/>
              </a:rPr>
              <a:t>View</a:t>
            </a:r>
            <a:r>
              <a:rPr lang="pt-BR" sz="2000" dirty="0">
                <a:effectLst/>
                <a:ea typeface="Times New Roman" panose="02020603050405020304" pitchFamily="18" charset="0"/>
              </a:rPr>
              <a:t> responsável por cuidar da interface do usuário, apresentação e visualização dos dados.</a:t>
            </a:r>
          </a:p>
        </p:txBody>
      </p:sp>
    </p:spTree>
    <p:extLst>
      <p:ext uri="{BB962C8B-B14F-4D97-AF65-F5344CB8AC3E}">
        <p14:creationId xmlns:p14="http://schemas.microsoft.com/office/powerpoint/2010/main" val="131259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831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Adriana Paula Borges</dc:creator>
  <cp:lastModifiedBy>ALLAN TRINDADE</cp:lastModifiedBy>
  <cp:revision>181</cp:revision>
  <dcterms:created xsi:type="dcterms:W3CDTF">2013-10-10T17:31:52Z</dcterms:created>
  <dcterms:modified xsi:type="dcterms:W3CDTF">2022-05-23T15:04:05Z</dcterms:modified>
</cp:coreProperties>
</file>