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3" saveSubsetFonts="1" autoCompressPictures="0">
  <p:sldMasterIdLst>
    <p:sldMasterId id="2147483660" r:id="rId1"/>
  </p:sldMasterIdLst>
  <p:notesMasterIdLst>
    <p:notesMasterId r:id="rId33"/>
  </p:notesMasterIdLst>
  <p:sldIdLst>
    <p:sldId id="754" r:id="rId2"/>
    <p:sldId id="258" r:id="rId3"/>
    <p:sldId id="259" r:id="rId4"/>
    <p:sldId id="260" r:id="rId5"/>
    <p:sldId id="261" r:id="rId6"/>
    <p:sldId id="263" r:id="rId7"/>
    <p:sldId id="759" r:id="rId8"/>
    <p:sldId id="262" r:id="rId9"/>
    <p:sldId id="264" r:id="rId10"/>
    <p:sldId id="265" r:id="rId11"/>
    <p:sldId id="278" r:id="rId12"/>
    <p:sldId id="269" r:id="rId13"/>
    <p:sldId id="270" r:id="rId14"/>
    <p:sldId id="267" r:id="rId15"/>
    <p:sldId id="279" r:id="rId16"/>
    <p:sldId id="757" r:id="rId17"/>
    <p:sldId id="281" r:id="rId18"/>
    <p:sldId id="282" r:id="rId19"/>
    <p:sldId id="283" r:id="rId20"/>
    <p:sldId id="284" r:id="rId21"/>
    <p:sldId id="271" r:id="rId22"/>
    <p:sldId id="285" r:id="rId23"/>
    <p:sldId id="287" r:id="rId24"/>
    <p:sldId id="758" r:id="rId25"/>
    <p:sldId id="289" r:id="rId26"/>
    <p:sldId id="288" r:id="rId27"/>
    <p:sldId id="273" r:id="rId28"/>
    <p:sldId id="274" r:id="rId29"/>
    <p:sldId id="292" r:id="rId30"/>
    <p:sldId id="275" r:id="rId31"/>
    <p:sldId id="75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7"/>
    <p:restoredTop sz="96327"/>
  </p:normalViewPr>
  <p:slideViewPr>
    <p:cSldViewPr snapToGrid="0" snapToObjects="1">
      <p:cViewPr varScale="1">
        <p:scale>
          <a:sx n="261" d="100"/>
          <a:sy n="261" d="100"/>
        </p:scale>
        <p:origin x="22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97937-A4C3-0A45-ADCC-9A41D5722D07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A1AEA-2052-884C-9B1D-FE916F71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8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8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/>
              <a:t>for example, I’m showing the first step of ring all-reduce algorithm.</a:t>
            </a:r>
          </a:p>
          <a:p>
            <a:r>
              <a:rPr lang="en-US" altLang="zh-CN" sz="3200" dirty="0"/>
              <a:t>one can observe that no matter how many </a:t>
            </a:r>
            <a:r>
              <a:rPr lang="en-US" altLang="zh-CN" sz="3200" dirty="0" err="1"/>
              <a:t>zeros</a:t>
            </a:r>
            <a:r>
              <a:rPr lang="en-US" altLang="zh-CN" sz="3200" dirty="0"/>
              <a:t> there are in a chunk, a worker needs to send it to its neighbor,</a:t>
            </a:r>
          </a:p>
          <a:p>
            <a:r>
              <a:rPr lang="en-US" altLang="zh-CN" sz="3200" dirty="0"/>
              <a:t>this causes suboptimal bandwidth usage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0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9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400" dirty="0"/>
              <a:t>so,</a:t>
            </a:r>
            <a:r>
              <a:rPr lang="zh-TW" altLang="en-US" sz="1400" dirty="0"/>
              <a:t> </a:t>
            </a:r>
            <a:r>
              <a:rPr lang="en-US" altLang="zh-TW" sz="1400" dirty="0"/>
              <a:t>how</a:t>
            </a:r>
            <a:r>
              <a:rPr lang="zh-TW" altLang="en-US" sz="1400" dirty="0"/>
              <a:t> </a:t>
            </a:r>
            <a:r>
              <a:rPr lang="en-US" altLang="zh-TW" sz="1400" dirty="0"/>
              <a:t>do</a:t>
            </a:r>
            <a:r>
              <a:rPr lang="zh-TW" altLang="en-US" sz="1400" dirty="0"/>
              <a:t> </a:t>
            </a:r>
            <a:r>
              <a:rPr lang="en-US" altLang="zh-TW" sz="1400" dirty="0"/>
              <a:t>we</a:t>
            </a:r>
            <a:r>
              <a:rPr lang="zh-TW" altLang="en-US" sz="1400" dirty="0"/>
              <a:t> </a:t>
            </a:r>
            <a:r>
              <a:rPr lang="en-US" altLang="zh-TW" sz="1400" dirty="0"/>
              <a:t>exploit</a:t>
            </a:r>
            <a:r>
              <a:rPr lang="zh-TW" altLang="en-US" sz="1400" dirty="0"/>
              <a:t> </a:t>
            </a:r>
            <a:r>
              <a:rPr lang="en-US" altLang="zh-TW" sz="1400" dirty="0"/>
              <a:t>sparsity?      We</a:t>
            </a:r>
            <a:r>
              <a:rPr lang="zh-TW" altLang="en-US" sz="1400" dirty="0"/>
              <a:t> </a:t>
            </a:r>
            <a:r>
              <a:rPr lang="en-US" altLang="zh-TW" sz="1400" dirty="0"/>
              <a:t>partition</a:t>
            </a:r>
            <a:r>
              <a:rPr lang="zh-TW" altLang="en-US" sz="1400" dirty="0"/>
              <a:t> </a:t>
            </a:r>
            <a:r>
              <a:rPr lang="en-US" altLang="zh-TW" sz="1400" dirty="0"/>
              <a:t>gradient</a:t>
            </a:r>
            <a:r>
              <a:rPr lang="zh-TW" altLang="en-US" sz="1400" dirty="0"/>
              <a:t> </a:t>
            </a:r>
            <a:r>
              <a:rPr lang="en-US" altLang="zh-TW" sz="1400" dirty="0"/>
              <a:t>updates</a:t>
            </a:r>
            <a:r>
              <a:rPr lang="zh-TW" altLang="en-US" sz="1400" dirty="0"/>
              <a:t> </a:t>
            </a:r>
            <a:r>
              <a:rPr lang="en-US" altLang="zh-TW" sz="1400" dirty="0"/>
              <a:t>into</a:t>
            </a:r>
            <a:r>
              <a:rPr lang="zh-TW" altLang="en-US" sz="1400" dirty="0"/>
              <a:t> </a:t>
            </a:r>
            <a:r>
              <a:rPr lang="en-US" altLang="zh-TW" sz="1400" dirty="0"/>
              <a:t>blocks,</a:t>
            </a:r>
            <a:r>
              <a:rPr lang="zh-TW" altLang="en-US" sz="1400" dirty="0"/>
              <a:t> </a:t>
            </a:r>
            <a:r>
              <a:rPr lang="en-US" altLang="zh-TW" sz="1400" dirty="0"/>
              <a:t>and</a:t>
            </a:r>
            <a:r>
              <a:rPr lang="zh-TW" altLang="en-US" sz="1400" dirty="0"/>
              <a:t> </a:t>
            </a:r>
            <a:r>
              <a:rPr lang="en-US" altLang="zh-TW" sz="1400" dirty="0"/>
              <a:t>include</a:t>
            </a:r>
            <a:r>
              <a:rPr lang="zh-TW" altLang="en-US" sz="1400" dirty="0"/>
              <a:t> </a:t>
            </a:r>
            <a:r>
              <a:rPr lang="en-US" altLang="zh-TW" sz="1400" dirty="0"/>
              <a:t>a</a:t>
            </a:r>
            <a:r>
              <a:rPr lang="zh-TW" altLang="en-US" sz="1400" dirty="0"/>
              <a:t> </a:t>
            </a:r>
            <a:r>
              <a:rPr lang="en-US" altLang="zh-TW" sz="1400" dirty="0"/>
              <a:t>tag</a:t>
            </a:r>
            <a:r>
              <a:rPr lang="zh-TW" altLang="en-US" sz="1400" dirty="0"/>
              <a:t> </a:t>
            </a:r>
            <a:r>
              <a:rPr lang="en-US" altLang="zh-TW" sz="1400" dirty="0"/>
              <a:t>indicating</a:t>
            </a:r>
            <a:r>
              <a:rPr lang="zh-TW" altLang="en-US" sz="1400" dirty="0"/>
              <a:t> </a:t>
            </a:r>
            <a:r>
              <a:rPr lang="en-US" altLang="zh-TW" sz="1400" dirty="0"/>
              <a:t>the</a:t>
            </a:r>
            <a:r>
              <a:rPr lang="zh-TW" altLang="en-US" sz="1400" dirty="0"/>
              <a:t> </a:t>
            </a:r>
            <a:r>
              <a:rPr lang="en-US" altLang="zh-TW" sz="1400" dirty="0"/>
              <a:t>next</a:t>
            </a:r>
            <a:r>
              <a:rPr lang="zh-TW" altLang="en-US" sz="1400" dirty="0"/>
              <a:t> </a:t>
            </a:r>
            <a:r>
              <a:rPr lang="en-US" altLang="zh-TW" sz="1400" dirty="0"/>
              <a:t>non-zero</a:t>
            </a:r>
            <a:r>
              <a:rPr lang="zh-TW" altLang="en-US" sz="1400" dirty="0"/>
              <a:t> </a:t>
            </a:r>
            <a:r>
              <a:rPr lang="en-US" altLang="zh-TW" sz="1400" dirty="0"/>
              <a:t>block</a:t>
            </a:r>
            <a:r>
              <a:rPr lang="zh-TW" altLang="en-US" sz="1400" dirty="0"/>
              <a:t> </a:t>
            </a:r>
            <a:r>
              <a:rPr lang="en-US" altLang="zh-TW" sz="1400" dirty="0"/>
              <a:t>index.      We</a:t>
            </a:r>
            <a:r>
              <a:rPr lang="zh-TW" altLang="en-US" sz="1400" dirty="0"/>
              <a:t> </a:t>
            </a:r>
            <a:r>
              <a:rPr lang="en-US" altLang="zh-TW" sz="1400" dirty="0"/>
              <a:t>introduce</a:t>
            </a:r>
            <a:r>
              <a:rPr lang="zh-TW" altLang="en-US" sz="1400" dirty="0"/>
              <a:t> </a:t>
            </a:r>
            <a:r>
              <a:rPr lang="en-US" altLang="zh-TW" sz="1400" dirty="0"/>
              <a:t>a</a:t>
            </a:r>
            <a:r>
              <a:rPr lang="zh-TW" altLang="en-US" sz="1400" dirty="0"/>
              <a:t> </a:t>
            </a:r>
            <a:r>
              <a:rPr lang="en-US" altLang="zh-TW" sz="1400" dirty="0"/>
              <a:t>component called</a:t>
            </a:r>
            <a:r>
              <a:rPr lang="zh-TW" altLang="en-US" sz="1400" dirty="0"/>
              <a:t> </a:t>
            </a:r>
            <a:r>
              <a:rPr lang="en-US" altLang="zh-TW" sz="1400" dirty="0"/>
              <a:t>smart</a:t>
            </a:r>
            <a:r>
              <a:rPr lang="zh-TW" altLang="en-US" sz="1400" dirty="0"/>
              <a:t> </a:t>
            </a:r>
            <a:r>
              <a:rPr lang="en-US" altLang="zh-TW" sz="1400" dirty="0"/>
              <a:t>aggregator</a:t>
            </a:r>
            <a:r>
              <a:rPr lang="zh-TW" altLang="en-US" sz="1400" dirty="0"/>
              <a:t> </a:t>
            </a:r>
            <a:r>
              <a:rPr lang="en-US" altLang="zh-TW" sz="1400" dirty="0"/>
              <a:t>and</a:t>
            </a:r>
            <a:r>
              <a:rPr lang="zh-TW" altLang="en-US" sz="1400" dirty="0"/>
              <a:t> </a:t>
            </a:r>
            <a:r>
              <a:rPr lang="en-US" altLang="zh-TW" sz="1400" dirty="0"/>
              <a:t>here’s</a:t>
            </a:r>
            <a:r>
              <a:rPr lang="zh-TW" altLang="en-US" sz="1400" dirty="0"/>
              <a:t> </a:t>
            </a:r>
            <a:r>
              <a:rPr lang="en-US" altLang="zh-TW" sz="1400" dirty="0"/>
              <a:t>the</a:t>
            </a:r>
            <a:r>
              <a:rPr lang="zh-TW" altLang="en-US" sz="1400" dirty="0"/>
              <a:t> </a:t>
            </a:r>
            <a:r>
              <a:rPr lang="en-US" altLang="zh-TW" sz="1400" dirty="0"/>
              <a:t>idea:      Every</a:t>
            </a:r>
            <a:r>
              <a:rPr lang="zh-TW" altLang="en-US" sz="1400" dirty="0"/>
              <a:t> </a:t>
            </a:r>
            <a:r>
              <a:rPr lang="en-US" altLang="zh-TW" sz="1400" dirty="0"/>
              <a:t>worker</a:t>
            </a:r>
            <a:r>
              <a:rPr lang="zh-TW" altLang="en-US" sz="1400" dirty="0"/>
              <a:t> </a:t>
            </a:r>
            <a:r>
              <a:rPr lang="en-US" altLang="zh-TW" sz="1400" dirty="0"/>
              <a:t>sends</a:t>
            </a:r>
            <a:r>
              <a:rPr lang="zh-TW" altLang="en-US" sz="1400" dirty="0"/>
              <a:t> </a:t>
            </a:r>
            <a:r>
              <a:rPr lang="en-US" altLang="zh-TW" sz="1400" dirty="0"/>
              <a:t>its</a:t>
            </a:r>
            <a:r>
              <a:rPr lang="zh-TW" altLang="en-US" sz="1400" dirty="0"/>
              <a:t> </a:t>
            </a:r>
            <a:r>
              <a:rPr lang="en-US" altLang="zh-TW" sz="1400" dirty="0"/>
              <a:t>update</a:t>
            </a:r>
            <a:r>
              <a:rPr lang="zh-TW" altLang="en-US" sz="1400" dirty="0"/>
              <a:t> </a:t>
            </a:r>
            <a:r>
              <a:rPr lang="en-US" altLang="zh-TW" sz="1400" dirty="0"/>
              <a:t>to the aggregator with</a:t>
            </a:r>
            <a:r>
              <a:rPr lang="zh-TW" altLang="en-US" sz="1400" dirty="0"/>
              <a:t> </a:t>
            </a:r>
            <a:r>
              <a:rPr lang="en-US" altLang="zh-TW" sz="1400" dirty="0"/>
              <a:t>an</a:t>
            </a:r>
            <a:r>
              <a:rPr lang="zh-TW" altLang="en-US" sz="1400" dirty="0"/>
              <a:t> </a:t>
            </a:r>
            <a:r>
              <a:rPr lang="en-US" altLang="zh-TW" sz="1400" dirty="0"/>
              <a:t>index</a:t>
            </a:r>
            <a:r>
              <a:rPr lang="zh-TW" altLang="en-US" sz="1400" dirty="0"/>
              <a:t> </a:t>
            </a:r>
            <a:r>
              <a:rPr lang="en-US" altLang="zh-TW" sz="1400" dirty="0"/>
              <a:t>of</a:t>
            </a:r>
            <a:r>
              <a:rPr lang="zh-TW" altLang="en-US" sz="1400" dirty="0"/>
              <a:t> </a:t>
            </a:r>
            <a:r>
              <a:rPr lang="en-US" altLang="zh-TW" sz="1400" dirty="0"/>
              <a:t>the</a:t>
            </a:r>
            <a:r>
              <a:rPr lang="zh-TW" altLang="en-US" sz="1400" dirty="0"/>
              <a:t> </a:t>
            </a:r>
            <a:r>
              <a:rPr lang="en-US" altLang="zh-TW" sz="1400" dirty="0"/>
              <a:t>next</a:t>
            </a:r>
            <a:r>
              <a:rPr lang="zh-TW" altLang="en-US" sz="1400" dirty="0"/>
              <a:t> </a:t>
            </a:r>
            <a:r>
              <a:rPr lang="en-US" altLang="zh-TW" sz="1400" dirty="0"/>
              <a:t>non-zero</a:t>
            </a:r>
            <a:r>
              <a:rPr lang="zh-TW" altLang="en-US" sz="1400" dirty="0"/>
              <a:t> </a:t>
            </a:r>
            <a:r>
              <a:rPr lang="en-US" altLang="zh-TW" sz="1400" dirty="0"/>
              <a:t>block</a:t>
            </a:r>
            <a:r>
              <a:rPr lang="zh-TW" altLang="en-US" sz="1400" dirty="0"/>
              <a:t> </a:t>
            </a:r>
            <a:r>
              <a:rPr lang="en-US" altLang="zh-TW" sz="1400" dirty="0"/>
              <a:t>it</a:t>
            </a:r>
            <a:r>
              <a:rPr lang="zh-TW" altLang="en-US" sz="1400" dirty="0"/>
              <a:t> </a:t>
            </a:r>
            <a:r>
              <a:rPr lang="en-US" altLang="zh-TW" sz="1400" dirty="0"/>
              <a:t>has.       The</a:t>
            </a:r>
            <a:r>
              <a:rPr lang="zh-TW" altLang="en-US" sz="1400" dirty="0"/>
              <a:t> </a:t>
            </a:r>
            <a:r>
              <a:rPr lang="en-US" altLang="zh-TW" sz="1400" dirty="0"/>
              <a:t>aggregator</a:t>
            </a:r>
            <a:r>
              <a:rPr lang="zh-TW" altLang="en-US" sz="1400" dirty="0"/>
              <a:t> </a:t>
            </a:r>
            <a:r>
              <a:rPr lang="en-US" altLang="zh-TW" sz="1400" dirty="0"/>
              <a:t>does</a:t>
            </a:r>
            <a:r>
              <a:rPr lang="zh-TW" altLang="en-US" sz="1400" dirty="0"/>
              <a:t> </a:t>
            </a:r>
            <a:r>
              <a:rPr lang="en-US" altLang="zh-TW" sz="1400" dirty="0"/>
              <a:t>aggregation</a:t>
            </a:r>
            <a:r>
              <a:rPr lang="zh-TW" altLang="en-US" sz="1400" dirty="0"/>
              <a:t> </a:t>
            </a:r>
            <a:r>
              <a:rPr lang="en-US" altLang="zh-TW" sz="1400" dirty="0"/>
              <a:t>and</a:t>
            </a:r>
            <a:r>
              <a:rPr lang="zh-TW" altLang="en-US" sz="1400" dirty="0"/>
              <a:t> </a:t>
            </a:r>
            <a:r>
              <a:rPr lang="en-US" altLang="zh-TW" sz="1400" dirty="0"/>
              <a:t>finds</a:t>
            </a:r>
            <a:r>
              <a:rPr lang="zh-TW" altLang="en-US" sz="1400" dirty="0"/>
              <a:t> </a:t>
            </a:r>
            <a:r>
              <a:rPr lang="en-US" altLang="zh-TW" sz="1400" dirty="0"/>
              <a:t>the</a:t>
            </a:r>
            <a:r>
              <a:rPr lang="zh-TW" altLang="en-US" sz="1400" dirty="0"/>
              <a:t> </a:t>
            </a:r>
            <a:r>
              <a:rPr lang="en-US" altLang="zh-TW" sz="1400" dirty="0"/>
              <a:t>minimum</a:t>
            </a:r>
            <a:r>
              <a:rPr lang="zh-TW" altLang="en-US" sz="1400" dirty="0"/>
              <a:t> </a:t>
            </a:r>
            <a:r>
              <a:rPr lang="en-US" altLang="zh-TW" sz="1400" dirty="0"/>
              <a:t>index</a:t>
            </a:r>
            <a:r>
              <a:rPr lang="zh-TW" altLang="en-US" sz="1400" dirty="0"/>
              <a:t> </a:t>
            </a:r>
            <a:r>
              <a:rPr lang="en-US" altLang="zh-TW" sz="1400" dirty="0"/>
              <a:t>among</a:t>
            </a:r>
            <a:r>
              <a:rPr lang="zh-TW" altLang="en-US" sz="1400" dirty="0"/>
              <a:t> </a:t>
            </a:r>
            <a:r>
              <a:rPr lang="en-US" altLang="zh-TW" sz="1400" dirty="0"/>
              <a:t>all</a:t>
            </a:r>
            <a:r>
              <a:rPr lang="zh-TW" altLang="en-US" sz="1400" dirty="0"/>
              <a:t> </a:t>
            </a:r>
            <a:r>
              <a:rPr lang="en-US" altLang="zh-TW" sz="1400" dirty="0"/>
              <a:t>workers.   After it receives updates from all workers,</a:t>
            </a:r>
            <a:r>
              <a:rPr lang="zh-TW" altLang="en-US" sz="1400" dirty="0"/>
              <a:t> </a:t>
            </a:r>
            <a:r>
              <a:rPr lang="en-US" altLang="zh-TW" sz="1400" dirty="0"/>
              <a:t>it</a:t>
            </a:r>
            <a:r>
              <a:rPr lang="zh-TW" altLang="en-US" sz="1400" dirty="0"/>
              <a:t> </a:t>
            </a:r>
            <a:r>
              <a:rPr lang="en-US" altLang="zh-TW" sz="1400" dirty="0"/>
              <a:t>sends</a:t>
            </a:r>
            <a:r>
              <a:rPr lang="zh-TW" altLang="en-US" sz="1400" dirty="0"/>
              <a:t> </a:t>
            </a:r>
            <a:r>
              <a:rPr lang="en-US" altLang="zh-TW" sz="1400" dirty="0"/>
              <a:t>back</a:t>
            </a:r>
            <a:r>
              <a:rPr lang="zh-TW" altLang="en-US" sz="1400" dirty="0"/>
              <a:t> </a:t>
            </a:r>
            <a:r>
              <a:rPr lang="en-US" altLang="zh-TW" sz="1400" dirty="0"/>
              <a:t>aggregated</a:t>
            </a:r>
            <a:r>
              <a:rPr lang="zh-TW" altLang="en-US" sz="1400" dirty="0"/>
              <a:t> </a:t>
            </a:r>
            <a:r>
              <a:rPr lang="en-US" altLang="zh-TW" sz="1400" dirty="0"/>
              <a:t>updates</a:t>
            </a:r>
            <a:r>
              <a:rPr lang="zh-TW" altLang="en-US" sz="1400" dirty="0"/>
              <a:t> </a:t>
            </a:r>
            <a:r>
              <a:rPr lang="en-US" altLang="zh-TW" sz="1400" dirty="0"/>
              <a:t>along</a:t>
            </a:r>
            <a:r>
              <a:rPr lang="zh-TW" altLang="en-US" sz="1400" dirty="0"/>
              <a:t> </a:t>
            </a:r>
            <a:r>
              <a:rPr lang="en-US" altLang="zh-TW" sz="1400" dirty="0"/>
              <a:t>with</a:t>
            </a:r>
            <a:r>
              <a:rPr lang="zh-TW" altLang="en-US" sz="1400" dirty="0"/>
              <a:t> </a:t>
            </a:r>
            <a:r>
              <a:rPr lang="en-US" altLang="zh-TW" sz="1400" dirty="0"/>
              <a:t>the</a:t>
            </a:r>
            <a:r>
              <a:rPr lang="zh-TW" altLang="en-US" sz="1400" dirty="0"/>
              <a:t> </a:t>
            </a:r>
            <a:r>
              <a:rPr lang="en-US" altLang="zh-TW" sz="1400" dirty="0"/>
              <a:t>next</a:t>
            </a:r>
            <a:r>
              <a:rPr lang="zh-TW" altLang="en-US" sz="1400" dirty="0"/>
              <a:t> </a:t>
            </a:r>
            <a:r>
              <a:rPr lang="en-US" altLang="zh-TW" sz="1400" dirty="0"/>
              <a:t>block</a:t>
            </a:r>
            <a:r>
              <a:rPr lang="zh-TW" altLang="en-US" sz="1400" dirty="0"/>
              <a:t> </a:t>
            </a:r>
            <a:r>
              <a:rPr lang="en-US" altLang="zh-TW" sz="1400" dirty="0"/>
              <a:t>index. </a:t>
            </a:r>
          </a:p>
          <a:p>
            <a:r>
              <a:rPr lang="en-US" altLang="zh-TW" sz="1400" dirty="0"/>
              <a:t>Now,</a:t>
            </a:r>
            <a:r>
              <a:rPr lang="zh-TW" altLang="en-US" sz="1400" dirty="0"/>
              <a:t> </a:t>
            </a:r>
            <a:r>
              <a:rPr lang="en-US" altLang="zh-TW" sz="1400" dirty="0"/>
              <a:t>a</a:t>
            </a:r>
            <a:r>
              <a:rPr lang="zh-TW" altLang="en-US" sz="1400" dirty="0"/>
              <a:t> </a:t>
            </a:r>
            <a:r>
              <a:rPr lang="en-US" altLang="zh-TW" sz="1400" dirty="0"/>
              <a:t>worker</a:t>
            </a:r>
            <a:r>
              <a:rPr lang="zh-TW" altLang="en-US" sz="1400" dirty="0"/>
              <a:t> </a:t>
            </a:r>
            <a:r>
              <a:rPr lang="en-US" altLang="zh-TW" sz="1400" dirty="0"/>
              <a:t>only</a:t>
            </a:r>
            <a:r>
              <a:rPr lang="zh-TW" altLang="en-US" sz="1400" dirty="0"/>
              <a:t> </a:t>
            </a:r>
            <a:r>
              <a:rPr lang="en-US" altLang="zh-TW" sz="1400" dirty="0"/>
              <a:t>sends</a:t>
            </a:r>
            <a:r>
              <a:rPr lang="zh-TW" altLang="en-US" sz="1400" dirty="0"/>
              <a:t> </a:t>
            </a:r>
            <a:r>
              <a:rPr lang="en-US" altLang="zh-TW" sz="1400" dirty="0"/>
              <a:t>its</a:t>
            </a:r>
            <a:r>
              <a:rPr lang="zh-TW" altLang="en-US" sz="1400" dirty="0"/>
              <a:t> </a:t>
            </a:r>
            <a:r>
              <a:rPr lang="en-US" altLang="zh-TW" sz="1400" dirty="0"/>
              <a:t>next</a:t>
            </a:r>
            <a:r>
              <a:rPr lang="zh-TW" altLang="en-US" sz="1400" dirty="0"/>
              <a:t> </a:t>
            </a:r>
            <a:r>
              <a:rPr lang="en-US" altLang="zh-TW" sz="1400" dirty="0"/>
              <a:t>block</a:t>
            </a:r>
            <a:r>
              <a:rPr lang="zh-TW" altLang="en-US" sz="1400" dirty="0"/>
              <a:t> </a:t>
            </a:r>
            <a:r>
              <a:rPr lang="en-US" altLang="zh-TW" sz="1400" dirty="0"/>
              <a:t>if</a:t>
            </a:r>
            <a:r>
              <a:rPr lang="zh-TW" altLang="en-US" sz="1400" dirty="0"/>
              <a:t> </a:t>
            </a:r>
            <a:r>
              <a:rPr lang="en-US" altLang="zh-TW" sz="1400" dirty="0"/>
              <a:t>there’s</a:t>
            </a:r>
            <a:r>
              <a:rPr lang="zh-TW" altLang="en-US" sz="1400" dirty="0"/>
              <a:t> </a:t>
            </a:r>
            <a:r>
              <a:rPr lang="en-US" altLang="zh-TW" sz="1400" dirty="0"/>
              <a:t>a</a:t>
            </a:r>
            <a:r>
              <a:rPr lang="zh-TW" altLang="en-US" sz="1400" dirty="0"/>
              <a:t> </a:t>
            </a:r>
            <a:r>
              <a:rPr lang="en-US" altLang="zh-TW" sz="1400" dirty="0"/>
              <a:t>match.    In</a:t>
            </a:r>
            <a:r>
              <a:rPr lang="zh-TW" altLang="en-US" sz="1400" dirty="0"/>
              <a:t> </a:t>
            </a:r>
            <a:r>
              <a:rPr lang="en-US" altLang="zh-TW" sz="1400" dirty="0"/>
              <a:t>this</a:t>
            </a:r>
            <a:r>
              <a:rPr lang="zh-TW" altLang="en-US" sz="1400" dirty="0"/>
              <a:t> </a:t>
            </a:r>
            <a:r>
              <a:rPr lang="en-US" altLang="zh-TW" sz="1400" dirty="0"/>
              <a:t>particular</a:t>
            </a:r>
            <a:r>
              <a:rPr lang="zh-TW" altLang="en-US" sz="1400" dirty="0"/>
              <a:t> </a:t>
            </a:r>
            <a:r>
              <a:rPr lang="en-US" altLang="zh-TW" sz="1400" dirty="0"/>
              <a:t>example</a:t>
            </a:r>
            <a:r>
              <a:rPr lang="zh-TW" altLang="en-US" sz="1400" dirty="0"/>
              <a:t> </a:t>
            </a:r>
            <a:r>
              <a:rPr lang="en-US" altLang="zh-TW" sz="1400" dirty="0"/>
              <a:t>only</a:t>
            </a:r>
            <a:r>
              <a:rPr lang="zh-TW" altLang="en-US" sz="1400" dirty="0"/>
              <a:t> </a:t>
            </a:r>
            <a:r>
              <a:rPr lang="en-US" altLang="zh-TW" sz="1400" dirty="0"/>
              <a:t>worker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is</a:t>
            </a:r>
            <a:r>
              <a:rPr lang="zh-TW" altLang="en-US" sz="1400" dirty="0"/>
              <a:t> </a:t>
            </a:r>
            <a:r>
              <a:rPr lang="en-US" altLang="zh-TW" sz="1400" dirty="0"/>
              <a:t>sending</a:t>
            </a:r>
            <a:r>
              <a:rPr lang="zh-TW" altLang="en-US" sz="1400" dirty="0"/>
              <a:t> </a:t>
            </a:r>
            <a:r>
              <a:rPr lang="en-US" altLang="zh-TW" sz="1400" dirty="0"/>
              <a:t>block</a:t>
            </a:r>
            <a:r>
              <a:rPr lang="zh-TW" altLang="en-US" sz="1400" dirty="0"/>
              <a:t> </a:t>
            </a:r>
            <a:r>
              <a:rPr lang="en-US" altLang="zh-TW" sz="1400" dirty="0"/>
              <a:t>1, </a:t>
            </a:r>
          </a:p>
          <a:p>
            <a:endParaRPr lang="en-US" altLang="zh-TW" sz="1400" dirty="0"/>
          </a:p>
          <a:p>
            <a:r>
              <a:rPr lang="en-US" altLang="zh-TW" sz="1400" dirty="0"/>
              <a:t>While 2 and 3 simply does nothing.       The</a:t>
            </a:r>
            <a:r>
              <a:rPr lang="zh-TW" altLang="en-US" sz="1400" dirty="0"/>
              <a:t> </a:t>
            </a:r>
            <a:r>
              <a:rPr lang="en-US" altLang="zh-TW" sz="1400" dirty="0"/>
              <a:t>aggregator receives updates from worker 1 and</a:t>
            </a:r>
            <a:r>
              <a:rPr lang="zh-TW" altLang="en-US" sz="1400" dirty="0"/>
              <a:t> </a:t>
            </a:r>
            <a:r>
              <a:rPr lang="en-US" altLang="zh-TW" sz="1400" dirty="0"/>
              <a:t>it can conclude at this point that</a:t>
            </a:r>
            <a:r>
              <a:rPr lang="zh-TW" altLang="en-US" sz="1400" dirty="0"/>
              <a:t> </a:t>
            </a:r>
            <a:r>
              <a:rPr lang="en-US" altLang="zh-TW" sz="1400" dirty="0"/>
              <a:t>the</a:t>
            </a:r>
            <a:r>
              <a:rPr lang="zh-TW" altLang="en-US" sz="1400" dirty="0"/>
              <a:t> </a:t>
            </a:r>
            <a:r>
              <a:rPr lang="en-US" altLang="zh-TW" sz="1400" dirty="0"/>
              <a:t>updates for this block</a:t>
            </a:r>
            <a:r>
              <a:rPr lang="zh-TW" altLang="en-US" sz="1400" dirty="0"/>
              <a:t> </a:t>
            </a:r>
            <a:r>
              <a:rPr lang="en-US" altLang="zh-TW" sz="1400" dirty="0"/>
              <a:t>is ready</a:t>
            </a:r>
            <a:r>
              <a:rPr lang="zh-TW" altLang="en-US" sz="1400" dirty="0"/>
              <a:t> </a:t>
            </a:r>
            <a:r>
              <a:rPr lang="en-US" altLang="zh-TW" sz="1400" dirty="0"/>
              <a:t>because</a:t>
            </a:r>
            <a:r>
              <a:rPr lang="zh-TW" altLang="en-US" sz="1400" dirty="0"/>
              <a:t> </a:t>
            </a:r>
            <a:r>
              <a:rPr lang="en-US" altLang="zh-TW" sz="1400" dirty="0"/>
              <a:t>worker</a:t>
            </a:r>
            <a:r>
              <a:rPr lang="zh-TW" altLang="en-US" sz="1400" dirty="0"/>
              <a:t> </a:t>
            </a:r>
            <a:r>
              <a:rPr lang="en-US" altLang="zh-TW" sz="1400" dirty="0"/>
              <a:t>2</a:t>
            </a:r>
            <a:r>
              <a:rPr lang="zh-TW" altLang="en-US" sz="1400" dirty="0"/>
              <a:t> </a:t>
            </a:r>
            <a:r>
              <a:rPr lang="en-US" altLang="zh-TW" sz="1400" dirty="0"/>
              <a:t>and</a:t>
            </a:r>
            <a:r>
              <a:rPr lang="zh-TW" altLang="en-US" sz="1400" dirty="0"/>
              <a:t> </a:t>
            </a:r>
            <a:r>
              <a:rPr lang="en-US" altLang="zh-TW" sz="1400" dirty="0"/>
              <a:t>3</a:t>
            </a:r>
            <a:r>
              <a:rPr lang="zh-TW" altLang="en-US" sz="1400" dirty="0"/>
              <a:t> </a:t>
            </a:r>
            <a:r>
              <a:rPr lang="en-US" altLang="zh-TW" sz="1400" dirty="0"/>
              <a:t>have</a:t>
            </a:r>
            <a:r>
              <a:rPr lang="zh-TW" altLang="en-US" sz="1400" dirty="0"/>
              <a:t> </a:t>
            </a:r>
            <a:r>
              <a:rPr lang="en-US" altLang="zh-TW" sz="1400" dirty="0"/>
              <a:t>bigger</a:t>
            </a:r>
            <a:r>
              <a:rPr lang="zh-TW" altLang="en-US" sz="1400" dirty="0"/>
              <a:t> </a:t>
            </a:r>
            <a:r>
              <a:rPr lang="en-US" altLang="zh-TW" sz="1400" dirty="0"/>
              <a:t>next</a:t>
            </a:r>
            <a:r>
              <a:rPr lang="zh-TW" altLang="en-US" sz="1400" dirty="0"/>
              <a:t> </a:t>
            </a:r>
            <a:r>
              <a:rPr lang="en-US" altLang="zh-TW" sz="1400" dirty="0"/>
              <a:t>block</a:t>
            </a:r>
            <a:r>
              <a:rPr lang="zh-TW" altLang="en-US" sz="1400" dirty="0"/>
              <a:t> </a:t>
            </a:r>
            <a:r>
              <a:rPr lang="en-US" altLang="zh-TW" sz="1400" dirty="0"/>
              <a:t>index       It can then broadcast the update with next block index 2      The</a:t>
            </a:r>
            <a:r>
              <a:rPr lang="zh-TW" altLang="en-US" sz="1400" dirty="0"/>
              <a:t> </a:t>
            </a:r>
            <a:r>
              <a:rPr lang="en-US" altLang="zh-TW" sz="1400" dirty="0"/>
              <a:t>same</a:t>
            </a:r>
            <a:r>
              <a:rPr lang="zh-TW" altLang="en-US" sz="1400" dirty="0"/>
              <a:t> </a:t>
            </a:r>
            <a:r>
              <a:rPr lang="en-US" altLang="zh-TW" sz="1400" dirty="0"/>
              <a:t>procedure</a:t>
            </a:r>
            <a:r>
              <a:rPr lang="zh-TW" altLang="en-US" sz="1400" dirty="0"/>
              <a:t> </a:t>
            </a:r>
            <a:r>
              <a:rPr lang="en-US" altLang="zh-TW" sz="1400" dirty="0"/>
              <a:t>goes</a:t>
            </a:r>
            <a:r>
              <a:rPr lang="zh-TW" altLang="en-US" sz="1400" dirty="0"/>
              <a:t> </a:t>
            </a:r>
            <a:r>
              <a:rPr lang="en-US" altLang="zh-TW" sz="1400" dirty="0"/>
              <a:t>on.  This</a:t>
            </a:r>
            <a:r>
              <a:rPr lang="zh-TW" altLang="en-US" sz="1400" dirty="0"/>
              <a:t> </a:t>
            </a:r>
            <a:r>
              <a:rPr lang="en-US" altLang="zh-TW" sz="1400" dirty="0"/>
              <a:t>time,</a:t>
            </a:r>
            <a:r>
              <a:rPr lang="zh-TW" altLang="en-US" sz="1400" dirty="0"/>
              <a:t> </a:t>
            </a:r>
            <a:r>
              <a:rPr lang="en-US" altLang="zh-TW" sz="1400" dirty="0"/>
              <a:t>only worker</a:t>
            </a:r>
            <a:r>
              <a:rPr lang="zh-TW" altLang="en-US" sz="1400" dirty="0"/>
              <a:t> </a:t>
            </a:r>
            <a:r>
              <a:rPr lang="en-US" altLang="zh-TW" sz="1400" dirty="0"/>
              <a:t>2</a:t>
            </a:r>
            <a:r>
              <a:rPr lang="zh-TW" altLang="en-US" sz="1400" dirty="0"/>
              <a:t> </a:t>
            </a:r>
            <a:r>
              <a:rPr lang="en-US" altLang="zh-TW" sz="1400" dirty="0"/>
              <a:t>has non zero block 2 and sends</a:t>
            </a:r>
            <a:r>
              <a:rPr lang="zh-TW" altLang="en-US" sz="1400" dirty="0"/>
              <a:t> </a:t>
            </a:r>
            <a:r>
              <a:rPr lang="en-US" altLang="zh-TW" sz="1400" dirty="0"/>
              <a:t>its</a:t>
            </a:r>
            <a:r>
              <a:rPr lang="zh-TW" altLang="en-US" sz="1400" dirty="0"/>
              <a:t> </a:t>
            </a:r>
            <a:r>
              <a:rPr lang="en-US" altLang="zh-TW" sz="1400" dirty="0"/>
              <a:t>block</a:t>
            </a:r>
            <a:r>
              <a:rPr lang="zh-TW" altLang="en-US" sz="1400" dirty="0"/>
              <a:t> </a:t>
            </a:r>
            <a:r>
              <a:rPr lang="en-US" altLang="zh-TW" sz="1400" dirty="0"/>
              <a:t>2</a:t>
            </a:r>
          </a:p>
          <a:p>
            <a:r>
              <a:rPr lang="en-US" altLang="zh-TW" sz="1400" dirty="0"/>
              <a:t>Similarly, the aggregator broadcasts the update with next block index 3 </a:t>
            </a:r>
          </a:p>
          <a:p>
            <a:endParaRPr lang="en-US" altLang="zh-TW" sz="1400" dirty="0"/>
          </a:p>
          <a:p>
            <a:r>
              <a:rPr lang="en-US" altLang="zh-TW" sz="1400" dirty="0"/>
              <a:t>Note that worker 2 now has infinity next block index, indicating it has transmitted all its non-zero blocks </a:t>
            </a:r>
          </a:p>
          <a:p>
            <a:endParaRPr lang="en-US" altLang="zh-TW" sz="1400" dirty="0"/>
          </a:p>
          <a:p>
            <a:r>
              <a:rPr lang="en-US" altLang="zh-TW" sz="1400" dirty="0"/>
              <a:t>Finally, worker 1 and 3 sends block 3,  and </a:t>
            </a:r>
            <a:r>
              <a:rPr lang="en-US" sz="1400" dirty="0"/>
              <a:t>when a worker receives infinity next block index, the worker knows the aggregation process is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88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5394C-E74F-4CBC-B5F4-ED55E96749C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29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b="0" dirty="0">
                <a:ea typeface="Arial" charset="0"/>
                <a:cs typeface="Arial" charset="0"/>
              </a:rPr>
              <a:t>The next block offset is found by scanning over the rows for each column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two blocks at the same column index cannot be fused into the same packet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0" dirty="0">
              <a:ea typeface="Arial" charset="0"/>
              <a:cs typeface="Arial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0" dirty="0">
                <a:ea typeface="Arial" charset="0"/>
                <a:cs typeface="Arial" charset="0"/>
              </a:rPr>
              <a:t>As</a:t>
            </a:r>
            <a:r>
              <a:rPr lang="zh-CN" altLang="en-US" b="0" baseline="0" dirty="0">
                <a:ea typeface="Arial" charset="0"/>
                <a:cs typeface="Arial" charset="0"/>
              </a:rPr>
              <a:t> </a:t>
            </a:r>
            <a:r>
              <a:rPr lang="en-US" altLang="zh-CN" b="0" baseline="0" dirty="0">
                <a:ea typeface="Arial" charset="0"/>
                <a:cs typeface="Arial" charset="0"/>
              </a:rPr>
              <a:t>a result, the same logic of the basic solution remains unchanged and this scheme does not require transmitting any additional information</a:t>
            </a:r>
            <a:endParaRPr lang="en-US" altLang="zh-CN" b="0" dirty="0">
              <a:ea typeface="Arial" charset="0"/>
              <a:cs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5394C-E74F-4CBC-B5F4-ED55E96749C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40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3234-5931-3641-9A60-B7752BCBF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C741F-8F8F-D743-A229-BFE2239D3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91190-D393-A143-913C-38A52E68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F4F30-CEA6-B446-9A8A-9C95F82C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80525-C8ED-0441-9893-134AE924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6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0D3C-04AE-9D4F-82DF-56067E6F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E7D24-DCF2-494F-9586-4889B018E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E027D-F9C6-5448-8860-7117DD5B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8D3B-2512-4449-9065-F8B1B262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C73DD-1632-9C41-808F-AAC6B8B2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1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22260-0481-2641-A9BA-34AEC5C91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7DEF7-A24E-E74A-85B8-93A9DA0BC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8FA6A-CB6A-BB4D-8692-92EC4DCE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0BAF0-E930-5649-A51C-CD1D6687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AE531-6086-2B4D-86A8-8A343F4B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2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48E6-8D37-2040-B9E9-A777E339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BDAF-89D8-2747-9316-04A6C413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411A5-63D3-B241-84DF-70CEC9B4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BBB96-4E34-0548-9492-F9FFBB21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92AD8-DC92-924A-BF67-5E03B896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4C71-EF00-EE4C-9F1C-D26CFC8E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239A6-1A34-1B41-BA5E-3B8F4207B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4E8F5-746C-ED4E-8C0F-6A159096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49D5-1B71-F142-80E1-F94CBBA6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60F1D-4037-104C-A96B-E1B2220D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2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0551-8CF3-F74E-97F6-EE506436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94E79-258A-4844-98E5-7E7D400BF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9650A-EEC7-8D49-A0DB-0159A51F9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D7970-6B1C-D34C-BBEB-50182D2C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E3BA3-E2D9-384D-98F2-817ED271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C8887-E939-354F-AD01-92E951A0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894C-E265-0F4C-914B-42D20C5A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67DCA-E8B8-774C-89A3-1CED6C84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BA383-7190-4445-A063-2B7298124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3AFE9-173F-6640-8CDD-97C265E01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80FDA-F929-8343-941C-F7C4A5FD6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B4CA8-64F7-C841-AED2-90ACAB87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7CC84-C4D6-7743-812D-A2E000AF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3F7A0-F1E0-F34C-BB8E-9C7B31D5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5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2154-F91B-E24B-97BB-101A1119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9EADA-285E-2445-A923-490D625E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A31C1-9F2C-254B-94A7-6E00005A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4B725-611D-8E48-9A72-8C6BFB6D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4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24338-6DEF-3941-B6BF-8DE5835B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FB322-2674-A748-BF7C-F7BEA862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991D6-E0E2-3B49-9E50-6C2831F8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21B8-8862-F744-BA10-15468EEB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4807-5B0E-1B4F-808C-A47EFC8C1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F709F-AD05-DE48-97EB-2AF30C829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4EBA4-1280-CA4B-9AD2-1360349D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81500-6760-0E4A-8AA2-119CEF52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3B65-570A-E946-8A36-AA027FDB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8BDD-F86B-FF41-BEDA-94307715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AA277-1815-F34C-AC13-2ABA17484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682D6-B933-154F-A5A1-39ABD2DAD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9CB82-95F6-FA48-872B-0121D4B6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FB98D-DCBA-F642-8C81-DDB7E166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80693-29DD-B34B-A61B-A7A0F340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6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EF136-6E1E-F54F-ADDB-8DD090CD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453D9-0296-864C-B6C7-12E40E000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D203-6996-2F46-9165-58C3242F1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AD18C-E3D8-0342-A03E-12769BDEE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67E21-8694-3248-899A-7B0B2394E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3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IDIA/nccl-tests/blob/master/doc/PERFORMANCE.md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69A00A-A29C-144F-A518-4EF49F889711}"/>
              </a:ext>
            </a:extLst>
          </p:cNvPr>
          <p:cNvSpPr/>
          <p:nvPr/>
        </p:nvSpPr>
        <p:spPr>
          <a:xfrm>
            <a:off x="6096000" y="2682240"/>
            <a:ext cx="5181600" cy="12238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18E52-CE75-4E49-94EA-DFB3E4A2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28F4-41EB-F34C-95CE-9B16468AD5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Session I</a:t>
            </a:r>
          </a:p>
          <a:p>
            <a:endParaRPr lang="en-US" dirty="0"/>
          </a:p>
          <a:p>
            <a:r>
              <a:rPr lang="en-US" dirty="0"/>
              <a:t>Distributed DNN training overview</a:t>
            </a:r>
          </a:p>
          <a:p>
            <a:r>
              <a:rPr lang="en-US" dirty="0"/>
              <a:t>When the network is the bottleneck</a:t>
            </a:r>
          </a:p>
          <a:p>
            <a:endParaRPr lang="en-US" dirty="0"/>
          </a:p>
          <a:p>
            <a:r>
              <a:rPr lang="en-US" b="1" dirty="0" err="1"/>
              <a:t>SwitchML</a:t>
            </a:r>
            <a:r>
              <a:rPr lang="en-US" dirty="0"/>
              <a:t>: In-network aggregation</a:t>
            </a:r>
          </a:p>
          <a:p>
            <a:r>
              <a:rPr lang="en-US" dirty="0" err="1"/>
              <a:t>SwitchML</a:t>
            </a:r>
            <a:r>
              <a:rPr lang="en-US" dirty="0"/>
              <a:t> hands-on</a:t>
            </a:r>
          </a:p>
          <a:p>
            <a:pPr lvl="1"/>
            <a:r>
              <a:rPr lang="en-US" dirty="0"/>
              <a:t>Training with </a:t>
            </a:r>
            <a:r>
              <a:rPr lang="en-US" dirty="0" err="1"/>
              <a:t>SwitchML</a:t>
            </a:r>
            <a:endParaRPr lang="en-US" dirty="0"/>
          </a:p>
          <a:p>
            <a:pPr lvl="1"/>
            <a:r>
              <a:rPr lang="en-US" dirty="0" err="1"/>
              <a:t>SwitchML</a:t>
            </a:r>
            <a:r>
              <a:rPr lang="en-US" dirty="0"/>
              <a:t> API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26E51-8ABF-CD44-8077-60CEE62DC6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Session II</a:t>
            </a:r>
          </a:p>
          <a:p>
            <a:endParaRPr lang="en-US" dirty="0"/>
          </a:p>
          <a:p>
            <a:r>
              <a:rPr lang="en-US" b="1" dirty="0" err="1"/>
              <a:t>OmniReduce</a:t>
            </a:r>
            <a:r>
              <a:rPr lang="en-US" dirty="0"/>
              <a:t>: Sparse collective communication</a:t>
            </a:r>
          </a:p>
          <a:p>
            <a:r>
              <a:rPr lang="en-US" dirty="0" err="1"/>
              <a:t>OmniReduce</a:t>
            </a:r>
            <a:r>
              <a:rPr lang="en-US" dirty="0"/>
              <a:t> hands-on</a:t>
            </a:r>
          </a:p>
          <a:p>
            <a:endParaRPr lang="en-US" dirty="0"/>
          </a:p>
          <a:p>
            <a:r>
              <a:rPr lang="en-US" b="1" dirty="0"/>
              <a:t>GRACE</a:t>
            </a:r>
            <a:r>
              <a:rPr lang="en-US" dirty="0"/>
              <a:t>: Gradient compression</a:t>
            </a:r>
          </a:p>
          <a:p>
            <a:r>
              <a:rPr lang="en-US" dirty="0"/>
              <a:t>GRACE hands-on</a:t>
            </a:r>
          </a:p>
          <a:p>
            <a:pPr lvl="1"/>
            <a:r>
              <a:rPr lang="en-US" dirty="0"/>
              <a:t>Implement and run a gradient compression algorithm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6E3219-6F85-214C-9F88-76EEDB72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BF6874-5ED1-D349-AD10-4DF57ED2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A52B8A-5C10-D548-940C-983FE018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0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UDP packet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DPDK Packet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56380" y="2459306"/>
            <a:ext cx="4196080" cy="1209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56380" y="2459306"/>
            <a:ext cx="4196080" cy="309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UDP header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56380" y="2769186"/>
            <a:ext cx="104902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Current offset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05400" y="2767281"/>
            <a:ext cx="104902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Next offset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54420" y="2767281"/>
            <a:ext cx="104902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Slot index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03440" y="2767281"/>
            <a:ext cx="104902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type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56380" y="3103513"/>
            <a:ext cx="4196080" cy="5648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block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402840" y="4011931"/>
          <a:ext cx="74218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7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Aggregator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Worker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Current offset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Where to write results</a:t>
                      </a:r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Next offset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When to</a:t>
                      </a:r>
                      <a:r>
                        <a:rPr lang="en-US" altLang="zh-CN" baseline="0" dirty="0"/>
                        <a:t> multicast results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Send or</a:t>
                      </a:r>
                      <a:r>
                        <a:rPr lang="en-US" altLang="zh-CN" baseline="0" dirty="0"/>
                        <a:t> not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Slot index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Where</a:t>
                      </a:r>
                      <a:r>
                        <a:rPr lang="en-US" altLang="zh-CN" baseline="0" dirty="0"/>
                        <a:t> to aggregate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Where</a:t>
                      </a:r>
                      <a:r>
                        <a:rPr lang="en-US" altLang="zh-CN" baseline="0" dirty="0"/>
                        <a:t> to find non-zero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Data</a:t>
                      </a:r>
                      <a:r>
                        <a:rPr lang="en-US" altLang="zh-CN" baseline="0" dirty="0">
                          <a:solidFill>
                            <a:schemeClr val="bg1"/>
                          </a:solidFill>
                        </a:rPr>
                        <a:t> type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How to aggregate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A87EE-A720-2247-98F7-D242F184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C4FA11D-08A8-4C41-AB38-795374CD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21CB6A6-F5C6-7D4F-823E-16EE74D7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0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RDMA Packet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Opcode</a:t>
            </a:r>
            <a:r>
              <a:rPr lang="en-US" altLang="zh-CN" dirty="0"/>
              <a:t>: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IBV_WR_RDMA_WRITE_WITH_IMM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32639" y="3205462"/>
            <a:ext cx="2074597" cy="299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block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39325" y="3205462"/>
            <a:ext cx="1030574" cy="299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Next offset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7998" y="2701193"/>
            <a:ext cx="164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RDMA message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731162" y="4122752"/>
            <a:ext cx="6689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The slot index can be calculated by next offset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Worker records current offset locally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Worker and aggregator exchange metadata (data type, count) before aggregation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51152" y="3561257"/>
            <a:ext cx="63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Payload</a:t>
            </a:r>
            <a:endParaRPr lang="zh-CN" altLang="en-US" sz="1100" dirty="0"/>
          </a:p>
        </p:txBody>
      </p:sp>
      <p:sp>
        <p:nvSpPr>
          <p:cNvPr id="10" name="文本框 9"/>
          <p:cNvSpPr txBox="1"/>
          <p:nvPr/>
        </p:nvSpPr>
        <p:spPr>
          <a:xfrm>
            <a:off x="6269386" y="3561257"/>
            <a:ext cx="1170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32-bit Immediate</a:t>
            </a:r>
            <a:endParaRPr lang="zh-CN" altLang="en-US" sz="11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3E290E-B0F0-8A44-BF4C-89BD3CC1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25DD92C-25CD-A849-AC86-08D7BDA4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821060F-BB2A-8E46-8795-3A6451E3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9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2794000" y="5800435"/>
            <a:ext cx="5934364" cy="9210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 of the basic algorithm</a:t>
            </a:r>
            <a:endParaRPr lang="zh-CN" altLang="en-US" dirty="0"/>
          </a:p>
        </p:txBody>
      </p:sp>
      <p:sp>
        <p:nvSpPr>
          <p:cNvPr id="52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How to choose block size?</a:t>
            </a:r>
          </a:p>
          <a:p>
            <a:pPr lvl="1"/>
            <a:r>
              <a:rPr lang="en-US" altLang="zh-CN" b="1" dirty="0"/>
              <a:t>Smaller</a:t>
            </a:r>
            <a:r>
              <a:rPr lang="en-US" altLang="zh-CN" dirty="0"/>
              <a:t> block size increases block </a:t>
            </a:r>
            <a:r>
              <a:rPr lang="en-US" altLang="zh-CN" dirty="0" err="1"/>
              <a:t>sparsity</a:t>
            </a:r>
            <a:endParaRPr lang="en-US" altLang="zh-CN" dirty="0"/>
          </a:p>
          <a:p>
            <a:pPr lvl="1"/>
            <a:r>
              <a:rPr lang="en-US" altLang="zh-CN" b="1" dirty="0"/>
              <a:t>Larger</a:t>
            </a:r>
            <a:r>
              <a:rPr lang="en-US" altLang="zh-CN" dirty="0"/>
              <a:t> block size increases bandwidth usage due to larger payload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2730321" y="5800435"/>
            <a:ext cx="6107903" cy="954107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How to balance the trade-off between</a:t>
            </a:r>
          </a:p>
          <a:p>
            <a:pPr algn="ctr"/>
            <a:r>
              <a:rPr lang="en-US" altLang="zh-CN" sz="2800" b="1" dirty="0"/>
              <a:t>block sparsity </a:t>
            </a:r>
            <a:r>
              <a:rPr lang="en-US" altLang="zh-CN" sz="2800" dirty="0"/>
              <a:t>and </a:t>
            </a:r>
            <a:r>
              <a:rPr lang="en-US" altLang="zh-CN" sz="2800" b="1" dirty="0"/>
              <a:t>bandwidth usage</a:t>
            </a:r>
            <a:r>
              <a:rPr lang="en-US" altLang="zh-CN" sz="2800" dirty="0"/>
              <a:t>?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618510" y="3393188"/>
          <a:ext cx="66086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6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6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60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7586990"/>
                  </p:ext>
                </p:extLst>
              </p:nvPr>
            </p:nvGraphicFramePr>
            <p:xfrm>
              <a:off x="3532909" y="4132709"/>
              <a:ext cx="4539672" cy="11125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5132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32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32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Block size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Block </a:t>
                          </a:r>
                          <a:r>
                            <a:rPr lang="en-US" altLang="zh-CN" b="0" dirty="0" err="1"/>
                            <a:t>sparsity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Payload</a:t>
                          </a:r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50%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7586990"/>
                  </p:ext>
                </p:extLst>
              </p:nvPr>
            </p:nvGraphicFramePr>
            <p:xfrm>
              <a:off x="3532909" y="4132709"/>
              <a:ext cx="4539672" cy="11125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5132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32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32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Block size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Block </a:t>
                          </a:r>
                          <a:r>
                            <a:rPr lang="en-US" altLang="zh-CN" b="0" dirty="0" err="1"/>
                            <a:t>sparsity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Payload</a:t>
                          </a:r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50%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81" t="-110345" r="-840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81" t="-203333" r="-840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168073" y="5380183"/>
                <a:ext cx="5232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1600" dirty="0"/>
                  <a:t> refers to the number of bytes needed to represent a value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73" y="5380183"/>
                <a:ext cx="5232400" cy="338554"/>
              </a:xfrm>
              <a:prstGeom prst="rect">
                <a:avLst/>
              </a:prstGeom>
              <a:blipFill rotWithShape="0">
                <a:blip r:embed="rId4"/>
                <a:stretch>
                  <a:fillRect t="-5455" r="-466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2618509" y="3389745"/>
            <a:ext cx="1653309" cy="3694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271818" y="3389745"/>
            <a:ext cx="1653309" cy="369455"/>
          </a:xfrm>
          <a:prstGeom prst="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925127" y="3389745"/>
            <a:ext cx="1653309" cy="3694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578436" y="3389745"/>
            <a:ext cx="1653309" cy="369455"/>
          </a:xfrm>
          <a:prstGeom prst="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3528290" y="4498109"/>
            <a:ext cx="4535055" cy="3694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528289" y="4876800"/>
            <a:ext cx="4535055" cy="3694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618509" y="3389744"/>
            <a:ext cx="3306618" cy="3694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25127" y="3393648"/>
            <a:ext cx="3306618" cy="3694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3F89C5-109D-B54E-8872-92F8209B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11A9-57A3-A449-9AF8-D9F34F79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CA06-8CBF-ED4F-896B-99131661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extLst>
      <p:ext uri="{BB962C8B-B14F-4D97-AF65-F5344CB8AC3E}">
        <p14:creationId xmlns:p14="http://schemas.microsoft.com/office/powerpoint/2010/main" val="150744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/>
      <p:bldP spid="13" grpId="0" animBg="1"/>
      <p:bldP spid="13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内容占位符 2"/>
          <p:cNvSpPr>
            <a:spLocks noGrp="1"/>
          </p:cNvSpPr>
          <p:nvPr>
            <p:ph idx="1"/>
          </p:nvPr>
        </p:nvSpPr>
        <p:spPr>
          <a:xfrm>
            <a:off x="842818" y="1825625"/>
            <a:ext cx="10515600" cy="4351338"/>
          </a:xfrm>
        </p:spPr>
        <p:txBody>
          <a:bodyPr/>
          <a:lstStyle/>
          <a:p>
            <a:r>
              <a:rPr lang="en-US" altLang="zh-CN" b="1" dirty="0"/>
              <a:t>Key idea</a:t>
            </a:r>
            <a:r>
              <a:rPr lang="en-US" altLang="zh-CN" dirty="0"/>
              <a:t>:  small block size and large packet size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Solution: Block Fusion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285694" y="5083307"/>
          <a:ext cx="141571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83026" y="5083483"/>
          <a:ext cx="3301464" cy="26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914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515758" y="3240864"/>
              <a:ext cx="329398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34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34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349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2349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∞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∞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∞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∞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5758" y="3240864"/>
              <a:ext cx="329398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349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82349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82349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82349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35" t="-404444" r="-3000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1481" t="-404444" r="-202222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404444" r="-100735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2222" t="-404444" r="-1481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直接箭头连接符 23"/>
          <p:cNvCxnSpPr/>
          <p:nvPr/>
        </p:nvCxnSpPr>
        <p:spPr>
          <a:xfrm>
            <a:off x="2517095" y="3041564"/>
            <a:ext cx="331698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590093" y="2684920"/>
            <a:ext cx="1123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One slot</a:t>
            </a:r>
            <a:endParaRPr lang="zh-CN" altLang="en-US" sz="2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781302" y="4698731"/>
            <a:ext cx="959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Packet</a:t>
            </a:r>
            <a:endParaRPr lang="zh-CN" altLang="en-US" sz="2000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516956" y="5081703"/>
          <a:ext cx="467673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661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1283243" y="5333112"/>
            <a:ext cx="110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Block </a:t>
            </a:r>
            <a:r>
              <a:rPr lang="en-US" altLang="zh-CN" sz="1400" dirty="0" err="1"/>
              <a:t>num</a:t>
            </a:r>
            <a:endParaRPr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212973" y="5334038"/>
            <a:ext cx="103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Block data</a:t>
            </a:r>
            <a:endParaRPr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597873" y="5334038"/>
            <a:ext cx="109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Next offset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2513918" y="4064437"/>
            <a:ext cx="817313" cy="279470"/>
          </a:xfrm>
          <a:prstGeom prst="rect">
            <a:avLst/>
          </a:prstGeom>
          <a:solidFill>
            <a:srgbClr val="F8CBAD"/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69178" y="3789347"/>
            <a:ext cx="817313" cy="279470"/>
          </a:xfrm>
          <a:prstGeom prst="rect">
            <a:avLst/>
          </a:prstGeom>
          <a:solidFill>
            <a:srgbClr val="F8CBAD"/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994784" y="3519821"/>
            <a:ext cx="817313" cy="279470"/>
          </a:xfrm>
          <a:prstGeom prst="rect">
            <a:avLst/>
          </a:prstGeom>
          <a:solidFill>
            <a:srgbClr val="F8CBAD"/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339523" y="4335968"/>
                <a:ext cx="817313" cy="279470"/>
              </a:xfrm>
              <a:prstGeom prst="rect">
                <a:avLst/>
              </a:prstGeom>
              <a:solidFill>
                <a:srgbClr val="D9D9D9"/>
              </a:solidFill>
              <a:ln w="19050">
                <a:solidFill>
                  <a:schemeClr val="accent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∞</m:t>
                          </m:r>
                          <m:r>
                            <m:rPr>
                              <m:nor/>
                            </m:rPr>
                            <a:rPr lang="zh-CN" altLang="en-US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523" y="4335968"/>
                <a:ext cx="817313" cy="2794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chemeClr val="accent6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表格 39"/>
              <p:cNvGraphicFramePr>
                <a:graphicFrameLocks noGrp="1"/>
              </p:cNvGraphicFramePr>
              <p:nvPr/>
            </p:nvGraphicFramePr>
            <p:xfrm>
              <a:off x="5279015" y="5086212"/>
              <a:ext cx="1415716" cy="259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9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39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39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539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CN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9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100" b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∞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1100" b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sz="11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表格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279015" y="5086212"/>
              <a:ext cx="1415716" cy="259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92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35392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5392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35392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CN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3448" t="-2326" r="-205172" b="-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矩形 14"/>
          <p:cNvSpPr/>
          <p:nvPr/>
        </p:nvSpPr>
        <p:spPr>
          <a:xfrm>
            <a:off x="5279014" y="5086212"/>
            <a:ext cx="1415717" cy="252661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2517978" y="3229984"/>
            <a:ext cx="817313" cy="279470"/>
          </a:xfrm>
          <a:prstGeom prst="rect">
            <a:avLst/>
          </a:prstGeom>
          <a:solidFill>
            <a:srgbClr val="F8CBAD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335291" y="3497633"/>
            <a:ext cx="817313" cy="291545"/>
          </a:xfrm>
          <a:prstGeom prst="rect">
            <a:avLst/>
          </a:prstGeom>
          <a:solidFill>
            <a:srgbClr val="F8CBAD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62245" y="3226529"/>
            <a:ext cx="817313" cy="286381"/>
          </a:xfrm>
          <a:prstGeom prst="rect">
            <a:avLst/>
          </a:prstGeom>
          <a:solidFill>
            <a:srgbClr val="F8CBAD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88024" y="3222296"/>
            <a:ext cx="817313" cy="293292"/>
          </a:xfrm>
          <a:prstGeom prst="rect">
            <a:avLst/>
          </a:prstGeom>
          <a:solidFill>
            <a:srgbClr val="F8CBAD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77014" y="5071985"/>
            <a:ext cx="3302000" cy="272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515581" y="5071985"/>
            <a:ext cx="461434" cy="261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517095" y="3234738"/>
            <a:ext cx="817313" cy="2794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334408" y="3506511"/>
            <a:ext cx="817313" cy="2794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60187" y="3226529"/>
            <a:ext cx="817313" cy="2794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84260" y="3234738"/>
            <a:ext cx="817313" cy="2794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522210" y="4064437"/>
            <a:ext cx="817313" cy="279470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347815" y="4335968"/>
            <a:ext cx="817313" cy="279470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66947" y="3786669"/>
            <a:ext cx="817313" cy="279470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001544" y="3520137"/>
            <a:ext cx="817313" cy="279470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E3521FFD-69EB-9C4D-BE81-039E009CD8D6}"/>
              </a:ext>
            </a:extLst>
          </p:cNvPr>
          <p:cNvSpPr txBox="1"/>
          <p:nvPr/>
        </p:nvSpPr>
        <p:spPr>
          <a:xfrm>
            <a:off x="7893387" y="2809345"/>
            <a:ext cx="392508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a typeface="Arial" charset="0"/>
                <a:cs typeface="Arial" charset="0"/>
              </a:rPr>
              <a:t>Pack multiple blocks into a single packet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Arial" charset="0"/>
                <a:cs typeface="Arial" charset="0"/>
              </a:rPr>
              <a:t>Data is viewed in a</a:t>
            </a:r>
            <a:br>
              <a:rPr lang="en-US" altLang="zh-CN" sz="2800" dirty="0">
                <a:ea typeface="Arial" charset="0"/>
                <a:cs typeface="Arial" charset="0"/>
              </a:rPr>
            </a:br>
            <a:r>
              <a:rPr lang="en-US" altLang="zh-CN" sz="2800" dirty="0">
                <a:ea typeface="Arial" charset="0"/>
                <a:cs typeface="Arial" charset="0"/>
              </a:rPr>
              <a:t>2-dimensional layout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Arial" charset="0"/>
                <a:cs typeface="Arial" charset="0"/>
              </a:rPr>
              <a:t>Payload size </a:t>
            </a:r>
            <a:r>
              <a:rPr lang="en-US" sz="2800" dirty="0">
                <a:ea typeface="Arial" charset="0"/>
                <a:cs typeface="Arial" charset="0"/>
              </a:rPr>
              <a:t>is not constant</a:t>
            </a:r>
            <a:endParaRPr lang="en-US" sz="2800" b="0" dirty="0">
              <a:ea typeface="Arial" charset="0"/>
              <a:cs typeface="Arial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929985" y="3374980"/>
            <a:ext cx="5642" cy="849354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748180" y="3661419"/>
            <a:ext cx="0" cy="80898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577835" y="3398209"/>
            <a:ext cx="0" cy="54571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403441" y="3367420"/>
            <a:ext cx="6760" cy="279786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72714" y="4204172"/>
            <a:ext cx="164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Collect non-zero blocks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30409" y="4135132"/>
            <a:ext cx="145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Find next block offset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E399-6611-E846-834D-8D57EAE3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D9A2D3F-0CF8-764F-8398-A393724E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13B59FC-434B-6D46-8CDB-B2D80F80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extLst>
      <p:ext uri="{BB962C8B-B14F-4D97-AF65-F5344CB8AC3E}">
        <p14:creationId xmlns:p14="http://schemas.microsoft.com/office/powerpoint/2010/main" val="293969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04375 0.2687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1342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04349 0.2287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1143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6 L -0.04323 0.2680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" y="1340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04323 0.2682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" y="1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0.20925 0.10139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56" y="5069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0.16875 0.0655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3264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13125 0.1463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7315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232 0.1844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9" grpId="0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Multi-slot and multi-thread for Block Fusion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91165" y="5518458"/>
            <a:ext cx="1670525" cy="1052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73984" y="3968645"/>
            <a:ext cx="4538275" cy="1469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860012" y="3015723"/>
            <a:ext cx="459485" cy="1079284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57291" y="3968645"/>
            <a:ext cx="4538275" cy="1469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666489" y="2184816"/>
            <a:ext cx="4538275" cy="10346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449796" y="2184816"/>
            <a:ext cx="4538275" cy="10346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6202462">
            <a:off x="7253499" y="822012"/>
            <a:ext cx="418848" cy="5534418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4603823">
            <a:off x="7311484" y="846349"/>
            <a:ext cx="418848" cy="5534418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77667" y="3106430"/>
            <a:ext cx="414028" cy="1079284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68214" y="3106430"/>
            <a:ext cx="501650" cy="107928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6468854">
            <a:off x="5161195" y="962696"/>
            <a:ext cx="418848" cy="553441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4603823">
            <a:off x="5050477" y="735002"/>
            <a:ext cx="418848" cy="553441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07488" y="3073916"/>
            <a:ext cx="429485" cy="107928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592385" y="4056567"/>
            <a:ext cx="2034916" cy="11862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91164" y="5525073"/>
            <a:ext cx="1670525" cy="513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59218" y="4815044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774582" y="4118540"/>
            <a:ext cx="1670524" cy="896688"/>
            <a:chOff x="1716372" y="3784861"/>
            <a:chExt cx="1670524" cy="75402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716372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5163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386896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2789666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2656873" y="6044820"/>
            <a:ext cx="207951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852086" y="4039841"/>
            <a:ext cx="2034916" cy="12007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87418" y="6051434"/>
            <a:ext cx="1670525" cy="51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190319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2</a:t>
            </a:r>
            <a:endParaRPr lang="zh-CN" altLang="en-US" sz="11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4034283" y="4118540"/>
            <a:ext cx="1670524" cy="879962"/>
            <a:chOff x="1716372" y="3784861"/>
            <a:chExt cx="1670524" cy="754020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1716372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55163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386896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/>
          <p:cNvSpPr txBox="1"/>
          <p:nvPr/>
        </p:nvSpPr>
        <p:spPr>
          <a:xfrm>
            <a:off x="5077401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3</a:t>
            </a:r>
            <a:endParaRPr lang="zh-CN" altLang="en-US" sz="1100" dirty="0"/>
          </a:p>
        </p:txBody>
      </p:sp>
      <p:sp>
        <p:nvSpPr>
          <p:cNvPr id="42" name="圆角矩形 41"/>
          <p:cNvSpPr/>
          <p:nvPr/>
        </p:nvSpPr>
        <p:spPr>
          <a:xfrm>
            <a:off x="1813309" y="2465882"/>
            <a:ext cx="1585211" cy="706550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192249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2396629" y="2682031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sp>
        <p:nvSpPr>
          <p:cNvPr id="46" name="圆角矩形 45"/>
          <p:cNvSpPr/>
          <p:nvPr/>
        </p:nvSpPr>
        <p:spPr>
          <a:xfrm>
            <a:off x="4076938" y="2465882"/>
            <a:ext cx="1585211" cy="706550"/>
          </a:xfrm>
          <a:prstGeom prst="round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4455878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4665987" y="2667882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sp>
        <p:nvSpPr>
          <p:cNvPr id="50" name="文本框 49"/>
          <p:cNvSpPr txBox="1"/>
          <p:nvPr/>
        </p:nvSpPr>
        <p:spPr>
          <a:xfrm>
            <a:off x="2246230" y="498121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4509859" y="498207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3339531" y="5201764"/>
            <a:ext cx="84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Worker 0</a:t>
            </a:r>
            <a:endParaRPr lang="zh-CN" altLang="en-US" sz="1200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3223483" y="2237315"/>
            <a:ext cx="1097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Aggregator 0</a:t>
            </a:r>
            <a:endParaRPr lang="zh-CN" altLang="en-US" sz="1200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2304215" y="246502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4567844" y="246588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56" name="圆角矩形 55"/>
          <p:cNvSpPr/>
          <p:nvPr/>
        </p:nvSpPr>
        <p:spPr>
          <a:xfrm>
            <a:off x="6809078" y="4056567"/>
            <a:ext cx="2034916" cy="11862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174821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sp>
        <p:nvSpPr>
          <p:cNvPr id="59" name="文本框 58"/>
          <p:cNvSpPr txBox="1"/>
          <p:nvPr/>
        </p:nvSpPr>
        <p:spPr>
          <a:xfrm>
            <a:off x="8039296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sp>
        <p:nvSpPr>
          <p:cNvPr id="61" name="矩形 60"/>
          <p:cNvSpPr/>
          <p:nvPr/>
        </p:nvSpPr>
        <p:spPr>
          <a:xfrm>
            <a:off x="8107858" y="5518458"/>
            <a:ext cx="1670525" cy="1052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>
            <a:off x="7873566" y="6044820"/>
            <a:ext cx="207951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9068779" y="4039841"/>
            <a:ext cx="2034916" cy="12007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9430988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2</a:t>
            </a:r>
            <a:endParaRPr lang="zh-CN" altLang="en-US" sz="1100" dirty="0"/>
          </a:p>
        </p:txBody>
      </p:sp>
      <p:sp>
        <p:nvSpPr>
          <p:cNvPr id="72" name="文本框 71"/>
          <p:cNvSpPr txBox="1"/>
          <p:nvPr/>
        </p:nvSpPr>
        <p:spPr>
          <a:xfrm>
            <a:off x="10240314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3</a:t>
            </a:r>
            <a:endParaRPr lang="zh-CN" altLang="en-US" sz="1100" dirty="0"/>
          </a:p>
        </p:txBody>
      </p:sp>
      <p:sp>
        <p:nvSpPr>
          <p:cNvPr id="74" name="圆角矩形 73"/>
          <p:cNvSpPr/>
          <p:nvPr/>
        </p:nvSpPr>
        <p:spPr>
          <a:xfrm>
            <a:off x="7030002" y="2465882"/>
            <a:ext cx="1585211" cy="706550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5" name="表格 74"/>
          <p:cNvGraphicFramePr>
            <a:graphicFrameLocks noGrp="1"/>
          </p:cNvGraphicFramePr>
          <p:nvPr/>
        </p:nvGraphicFramePr>
        <p:xfrm>
          <a:off x="7408942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文本框 75"/>
          <p:cNvSpPr txBox="1"/>
          <p:nvPr/>
        </p:nvSpPr>
        <p:spPr>
          <a:xfrm>
            <a:off x="7603123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sp>
        <p:nvSpPr>
          <p:cNvPr id="78" name="圆角矩形 77"/>
          <p:cNvSpPr/>
          <p:nvPr/>
        </p:nvSpPr>
        <p:spPr>
          <a:xfrm>
            <a:off x="9293631" y="2465882"/>
            <a:ext cx="1585211" cy="706550"/>
          </a:xfrm>
          <a:prstGeom prst="round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9" name="表格 78"/>
          <p:cNvGraphicFramePr>
            <a:graphicFrameLocks noGrp="1"/>
          </p:cNvGraphicFramePr>
          <p:nvPr/>
        </p:nvGraphicFramePr>
        <p:xfrm>
          <a:off x="9672571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文本框 79"/>
          <p:cNvSpPr txBox="1"/>
          <p:nvPr/>
        </p:nvSpPr>
        <p:spPr>
          <a:xfrm>
            <a:off x="9850717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sp>
        <p:nvSpPr>
          <p:cNvPr id="82" name="文本框 81"/>
          <p:cNvSpPr txBox="1"/>
          <p:nvPr/>
        </p:nvSpPr>
        <p:spPr>
          <a:xfrm>
            <a:off x="7712470" y="498121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9726552" y="498207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8556224" y="5201764"/>
            <a:ext cx="84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Worker 1</a:t>
            </a:r>
            <a:endParaRPr lang="zh-CN" altLang="en-US" sz="1200" b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440176" y="2237315"/>
            <a:ext cx="1097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Aggregator 1</a:t>
            </a:r>
            <a:endParaRPr lang="zh-CN" altLang="en-US" sz="12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7520908" y="246502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9784537" y="246588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88" name="矩形 87"/>
          <p:cNvSpPr/>
          <p:nvPr/>
        </p:nvSpPr>
        <p:spPr>
          <a:xfrm>
            <a:off x="2205652" y="2945400"/>
            <a:ext cx="817373" cy="16167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793271" y="4316599"/>
            <a:ext cx="405591" cy="17118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7410422" y="2936643"/>
            <a:ext cx="818918" cy="161678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2629180" y="4659575"/>
            <a:ext cx="394403" cy="15667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99" y="4028379"/>
            <a:ext cx="812984" cy="306643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07" y="4034031"/>
            <a:ext cx="824987" cy="306643"/>
          </a:xfrm>
          <a:prstGeom prst="rect">
            <a:avLst/>
          </a:prstGeom>
        </p:spPr>
      </p:pic>
      <p:sp>
        <p:nvSpPr>
          <p:cNvPr id="100" name="矩形 99"/>
          <p:cNvSpPr/>
          <p:nvPr/>
        </p:nvSpPr>
        <p:spPr>
          <a:xfrm>
            <a:off x="8111604" y="5527721"/>
            <a:ext cx="1670525" cy="513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8107858" y="6057830"/>
            <a:ext cx="1670525" cy="51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7000680" y="4651388"/>
            <a:ext cx="391724" cy="1648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247749" y="4494499"/>
            <a:ext cx="391724" cy="15689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020" y="4036638"/>
            <a:ext cx="434389" cy="306643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49" y="4034305"/>
            <a:ext cx="820644" cy="306643"/>
          </a:xfrm>
          <a:prstGeom prst="rect">
            <a:avLst/>
          </a:prstGeom>
        </p:spPr>
      </p:pic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21171"/>
              </p:ext>
            </p:extLst>
          </p:nvPr>
        </p:nvGraphicFramePr>
        <p:xfrm>
          <a:off x="3456237" y="1435295"/>
          <a:ext cx="6403775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6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1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</a:t>
                      </a:r>
                      <a:r>
                        <a:rPr lang="en-US" altLang="zh-CN" sz="1200" b="0" dirty="0" err="1"/>
                        <a:t>agg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worker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threads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slots per thread (worker)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blocks per slot</a:t>
                      </a:r>
                      <a:endParaRPr lang="zh-CN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1" name="直接连接符 110"/>
          <p:cNvCxnSpPr/>
          <p:nvPr/>
        </p:nvCxnSpPr>
        <p:spPr>
          <a:xfrm>
            <a:off x="6991275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7826536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8661799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193842" y="4491107"/>
            <a:ext cx="405591" cy="17118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3030839" y="4494712"/>
            <a:ext cx="394403" cy="15667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7401612" y="4496066"/>
            <a:ext cx="404914" cy="1547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7846547" y="4650768"/>
            <a:ext cx="391724" cy="15689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7004477" y="4319756"/>
            <a:ext cx="391724" cy="1648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9250976" y="4118540"/>
            <a:ext cx="1670524" cy="879962"/>
            <a:chOff x="1716372" y="3784861"/>
            <a:chExt cx="1670524" cy="754020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1716372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3386896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255163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直接箭头连接符 121"/>
          <p:cNvCxnSpPr/>
          <p:nvPr/>
        </p:nvCxnSpPr>
        <p:spPr>
          <a:xfrm flipH="1" flipV="1">
            <a:off x="1996068" y="4275518"/>
            <a:ext cx="1" cy="133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 flipV="1">
            <a:off x="2399148" y="4288902"/>
            <a:ext cx="1" cy="27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 flipV="1">
            <a:off x="3240963" y="4285440"/>
            <a:ext cx="1" cy="27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H="1" flipV="1">
            <a:off x="2836975" y="4285440"/>
            <a:ext cx="1" cy="459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H="1" flipV="1">
            <a:off x="7202570" y="4283487"/>
            <a:ext cx="1" cy="133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H="1" flipV="1">
            <a:off x="7605650" y="4296871"/>
            <a:ext cx="1" cy="27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H="1" flipV="1">
            <a:off x="8441738" y="4285440"/>
            <a:ext cx="1" cy="27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H="1" flipV="1">
            <a:off x="8037750" y="4285440"/>
            <a:ext cx="1" cy="459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3438423" y="6577683"/>
            <a:ext cx="59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Tensor</a:t>
            </a:r>
            <a:endParaRPr lang="zh-CN" altLang="en-US" sz="1200" dirty="0"/>
          </a:p>
        </p:txBody>
      </p:sp>
      <p:sp>
        <p:nvSpPr>
          <p:cNvPr id="142" name="文本框 141"/>
          <p:cNvSpPr txBox="1"/>
          <p:nvPr/>
        </p:nvSpPr>
        <p:spPr>
          <a:xfrm>
            <a:off x="8680650" y="6555198"/>
            <a:ext cx="59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Tensor</a:t>
            </a:r>
            <a:endParaRPr lang="zh-CN" altLang="en-US" sz="1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23E60-2A02-9043-AA24-3B617C4D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58324B3-45D4-944C-87E1-32F2DC79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7E4C2F1-2EA2-0942-ACE5-4F8EEEB7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2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09167 -0.1775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88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09166 -0.1775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88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09401 -0.2530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-1266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09375 -0.2587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0.03346 -0.0419 C 0.03372 -0.08472 0.03398 -0.12754 0.03437 -0.16991 " pathEditMode="relative" rAng="0" ptsTypes="AAA">
                                      <p:cBhvr>
                                        <p:cTn id="8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849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06784 0.00139 L -0.35482 -0.16806 L -0.39401 -0.16991 " pathEditMode="relative" rAng="0" ptsTypes="AAAA">
                                      <p:cBhvr>
                                        <p:cTn id="8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01" y="-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185 L 0.3944 -0.16945 " pathEditMode="relative" ptsTypes="AA">
                                      <p:cBhvr>
                                        <p:cTn id="12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-0.03424 -0.04746 L -0.03424 -0.17199 " pathEditMode="relative" ptsTypes="AAA">
                                      <p:cBhvr>
                                        <p:cTn id="12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31" grpId="0" animBg="1"/>
      <p:bldP spid="31" grpId="1" animBg="1"/>
      <p:bldP spid="90" grpId="0" animBg="1"/>
      <p:bldP spid="95" grpId="0" animBg="1"/>
      <p:bldP spid="100" grpId="0" animBg="1"/>
      <p:bldP spid="100" grpId="1" animBg="1"/>
      <p:bldP spid="101" grpId="0" animBg="1"/>
      <p:bldP spid="101" grpId="1" animBg="1"/>
      <p:bldP spid="102" grpId="0" animBg="1"/>
      <p:bldP spid="105" grpId="0" animBg="1"/>
      <p:bldP spid="116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RDMA Packet for Block Fusion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Opcode</a:t>
            </a:r>
            <a:r>
              <a:rPr lang="en-US" altLang="zh-CN" dirty="0"/>
              <a:t>: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IBV_WR_RDMA_WRITE_WITH_IMM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26637" y="3729794"/>
            <a:ext cx="3140249" cy="5442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blocks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65291" y="3729793"/>
            <a:ext cx="816903" cy="544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index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84140" y="2654408"/>
            <a:ext cx="224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RDMA message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138150" y="4274036"/>
            <a:ext cx="186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32-bit Immediate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411588" y="4274036"/>
            <a:ext cx="101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Payload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66886" y="3729794"/>
            <a:ext cx="998625" cy="544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Next offsets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24590" y="3729795"/>
            <a:ext cx="730541" cy="544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 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55132" y="3729794"/>
            <a:ext cx="816902" cy="544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# of blocks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60945" y="3391240"/>
            <a:ext cx="663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 bits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700759" y="3391240"/>
            <a:ext cx="741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12 bits</a:t>
            </a:r>
            <a:endParaRPr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495558" y="3391240"/>
            <a:ext cx="755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16 bits</a:t>
            </a:r>
            <a:endParaRPr lang="zh-CN" altLang="en-US" sz="16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C0C73-152D-3F46-8FF5-A4B8FBB6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6FF0B35-AC5A-1946-86ED-996E0D36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A97952-47F8-554A-B2E3-089C03D8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9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D613-AFA0-CE4E-A79B-13984074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err="1"/>
              <a:t>OmniReduce</a:t>
            </a:r>
            <a:r>
              <a:rPr lang="en-US" altLang="zh-CN" dirty="0"/>
              <a:t> is better?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8E57-D19F-B44B-8FAD-C1F0F84E0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analyze performance of the following three </a:t>
            </a:r>
            <a:r>
              <a:rPr lang="en-US" dirty="0" err="1"/>
              <a:t>AllReduce</a:t>
            </a:r>
            <a:r>
              <a:rPr lang="en-US" dirty="0"/>
              <a:t> algorithms: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Ring </a:t>
            </a:r>
            <a:r>
              <a:rPr lang="en-US" dirty="0" err="1"/>
              <a:t>AllReduce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AGsparse</a:t>
            </a:r>
            <a:endParaRPr lang="en-US" dirty="0"/>
          </a:p>
          <a:p>
            <a:pPr lvl="1"/>
            <a:r>
              <a:rPr lang="en-US" dirty="0" err="1"/>
              <a:t>AllGather</a:t>
            </a:r>
            <a:r>
              <a:rPr lang="en-US" dirty="0"/>
              <a:t> keys and values</a:t>
            </a:r>
          </a:p>
          <a:p>
            <a:pPr lvl="1"/>
            <a:r>
              <a:rPr lang="en-US" dirty="0"/>
              <a:t>Local reduction on each worker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OmniReduce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C98C1-FAE1-1B42-8A95-8FBFFAD8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F5AE-E7E2-B34C-9A46-B9206E76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8A9A3-C1C3-664F-AA66-0F7A235B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17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970D4B-26E4-8646-BE71-B163CA50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err="1"/>
              <a:t>OmniReduce</a:t>
            </a:r>
            <a:r>
              <a:rPr lang="en-US" altLang="zh-CN" dirty="0"/>
              <a:t> is better?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𝒓𝒊𝒏𝒈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𝟐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𝑵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)(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𝑺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𝑵𝑩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12">
            <a:extLst>
              <a:ext uri="{FF2B5EF4-FFF2-40B4-BE49-F238E27FC236}">
                <a16:creationId xmlns:a16="http://schemas.microsoft.com/office/drawing/2014/main" id="{366B77B8-B4D4-B744-99F1-D9A82CE03308}"/>
              </a:ext>
            </a:extLst>
          </p:cNvPr>
          <p:cNvSpPr txBox="1"/>
          <p:nvPr/>
        </p:nvSpPr>
        <p:spPr>
          <a:xfrm>
            <a:off x="466928" y="2656978"/>
            <a:ext cx="7026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Arial" charset="0"/>
                <a:cs typeface="Arial" charset="0"/>
              </a:rPr>
              <a:t>Ring </a:t>
            </a:r>
            <a:r>
              <a:rPr lang="en-US" altLang="zh-CN" sz="2800" dirty="0" err="1">
                <a:ea typeface="Arial" charset="0"/>
                <a:cs typeface="Arial" charset="0"/>
              </a:rPr>
              <a:t>AllReduce</a:t>
            </a:r>
            <a:r>
              <a:rPr lang="en-US" altLang="zh-CN" sz="2800" dirty="0">
                <a:ea typeface="Arial" charset="0"/>
                <a:cs typeface="Arial" charset="0"/>
              </a:rPr>
              <a:t> analysis</a:t>
            </a:r>
            <a:br>
              <a:rPr lang="en-US" altLang="zh-CN" sz="2800" dirty="0">
                <a:ea typeface="Arial" charset="0"/>
                <a:cs typeface="Arial" charset="0"/>
              </a:rPr>
            </a:br>
            <a:r>
              <a:rPr lang="en-US" altLang="zh-CN" sz="1600" dirty="0">
                <a:latin typeface="+mj-lt"/>
                <a:ea typeface="Arial" charset="0"/>
                <a:cs typeface="Arial" charset="0"/>
                <a:hlinkClick r:id="rId3"/>
              </a:rPr>
              <a:t>https://github.com/NVIDIA/nccl-tests/blob/master/doc/PERFORMANCE.md</a:t>
            </a:r>
            <a:endParaRPr lang="zh-CN" altLang="en-US" sz="1600" dirty="0">
              <a:latin typeface="+mj-lt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7">
                <a:extLst>
                  <a:ext uri="{FF2B5EF4-FFF2-40B4-BE49-F238E27FC236}">
                    <a16:creationId xmlns:a16="http://schemas.microsoft.com/office/drawing/2014/main" id="{2D60FADD-23BF-5A46-8F2C-5FD99FF10DDE}"/>
                  </a:ext>
                </a:extLst>
              </p:cNvPr>
              <p:cNvSpPr txBox="1"/>
              <p:nvPr/>
            </p:nvSpPr>
            <p:spPr>
              <a:xfrm>
                <a:off x="7915910" y="198437"/>
                <a:ext cx="3971290" cy="1323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S: data size</a:t>
                </a:r>
              </a:p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N: number of workers</a:t>
                </a:r>
              </a:p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B: bandwidth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Arial" charset="0"/>
                      </a:rPr>
                      <m:t>𝜶</m:t>
                    </m:r>
                  </m:oMath>
                </a14:m>
                <a:r>
                  <a:rPr lang="en-US" altLang="zh-CN" sz="2000" b="0" dirty="0">
                    <a:ea typeface="Arial" charset="0"/>
                    <a:cs typeface="Arial" charset="0"/>
                  </a:rPr>
                  <a:t>: latency</a:t>
                </a:r>
                <a:endParaRPr lang="zh-CN" altLang="en-US" sz="2000" b="0" dirty="0"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0" name="文本框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D60FADD-23BF-5A46-8F2C-5FD99FF10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910" y="198437"/>
                <a:ext cx="3971290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1531" t="-2283" b="-68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34423-1856-1940-9526-F7151361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2CD3B-9E99-8943-8ECE-8B5DBCEC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00014-532C-EE42-B9F4-67C857E4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7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970D4B-26E4-8646-BE71-B163CA50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err="1"/>
              <a:t>OmniReduce</a:t>
            </a:r>
            <a:r>
              <a:rPr lang="en-US" altLang="zh-CN" dirty="0"/>
              <a:t> is better?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𝒓𝒊𝒏𝒈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𝟐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𝑵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)(</m:t>
                      </m:r>
                      <m:r>
                        <a:rPr lang="zh-CN" altLang="en-US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𝑺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𝑵𝑩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bg1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66928" y="2608160"/>
                <a:ext cx="4895251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𝑨𝑮𝒔𝒑𝒂𝒓𝒔𝒆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=(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𝑵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)(</m:t>
                      </m:r>
                      <m:r>
                        <a:rPr lang="zh-CN" altLang="en-US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𝑫𝑺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𝑩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2608160"/>
                <a:ext cx="4895251" cy="8066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352351" y="4914172"/>
            <a:ext cx="1193800" cy="4420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5328" y="5565966"/>
            <a:ext cx="1193800" cy="4420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33828" y="5565965"/>
            <a:ext cx="1193800" cy="4420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64228" y="5501164"/>
            <a:ext cx="1193800" cy="4420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85468" y="6008062"/>
            <a:ext cx="1193800" cy="4420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50219" y="4408828"/>
            <a:ext cx="1193800" cy="4420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50219" y="4933622"/>
            <a:ext cx="1193800" cy="4420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64228" y="6004033"/>
            <a:ext cx="1193800" cy="4420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5468" y="5483268"/>
            <a:ext cx="1193800" cy="4420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cxnSp>
        <p:nvCxnSpPr>
          <p:cNvPr id="37" name="曲线连接符 36"/>
          <p:cNvCxnSpPr>
            <a:stCxn id="23" idx="1"/>
            <a:endCxn id="35" idx="3"/>
          </p:cNvCxnSpPr>
          <p:nvPr/>
        </p:nvCxnSpPr>
        <p:spPr>
          <a:xfrm rot="10800000">
            <a:off x="5458028" y="6225083"/>
            <a:ext cx="927440" cy="4029"/>
          </a:xfrm>
          <a:prstGeom prst="curvedConnector3">
            <a:avLst>
              <a:gd name="adj1" fmla="val 50000"/>
            </a:avLst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3" idx="3"/>
            <a:endCxn id="36" idx="0"/>
          </p:cNvCxnSpPr>
          <p:nvPr/>
        </p:nvCxnSpPr>
        <p:spPr>
          <a:xfrm>
            <a:off x="6544019" y="4629877"/>
            <a:ext cx="438349" cy="853391"/>
          </a:xfrm>
          <a:prstGeom prst="curvedConnector2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22" idx="0"/>
            <a:endCxn id="34" idx="1"/>
          </p:cNvCxnSpPr>
          <p:nvPr/>
        </p:nvCxnSpPr>
        <p:spPr>
          <a:xfrm rot="5400000" flipH="1" flipV="1">
            <a:off x="4932427" y="5083373"/>
            <a:ext cx="346493" cy="489091"/>
          </a:xfrm>
          <a:prstGeom prst="curvedConnector2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0453474" y="5505002"/>
            <a:ext cx="1193800" cy="4420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418225" y="3289299"/>
            <a:ext cx="1193800" cy="4420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418225" y="3814093"/>
            <a:ext cx="1193800" cy="4420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366668" y="4980328"/>
            <a:ext cx="1193800" cy="4420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0453474" y="6034562"/>
            <a:ext cx="1193800" cy="4420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366668" y="5505002"/>
            <a:ext cx="1193800" cy="4420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366668" y="6034563"/>
            <a:ext cx="1193800" cy="4420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418225" y="4348922"/>
            <a:ext cx="1193800" cy="4420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453474" y="4969836"/>
            <a:ext cx="1193800" cy="4420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cxnSp>
        <p:nvCxnSpPr>
          <p:cNvPr id="64" name="曲线连接符 63"/>
          <p:cNvCxnSpPr>
            <a:stCxn id="52" idx="1"/>
            <a:endCxn id="58" idx="3"/>
          </p:cNvCxnSpPr>
          <p:nvPr/>
        </p:nvCxnSpPr>
        <p:spPr>
          <a:xfrm rot="10800000" flipV="1">
            <a:off x="9560468" y="6255610"/>
            <a:ext cx="893006" cy="1"/>
          </a:xfrm>
          <a:prstGeom prst="curvedConnector3">
            <a:avLst>
              <a:gd name="adj1" fmla="val 50000"/>
            </a:avLst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51" idx="0"/>
            <a:endCxn id="62" idx="1"/>
          </p:cNvCxnSpPr>
          <p:nvPr/>
        </p:nvCxnSpPr>
        <p:spPr>
          <a:xfrm rot="5400000" flipH="1" flipV="1">
            <a:off x="8985718" y="4547822"/>
            <a:ext cx="410357" cy="454657"/>
          </a:xfrm>
          <a:prstGeom prst="curvedConnector2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50" idx="3"/>
            <a:endCxn id="63" idx="0"/>
          </p:cNvCxnSpPr>
          <p:nvPr/>
        </p:nvCxnSpPr>
        <p:spPr>
          <a:xfrm>
            <a:off x="10612025" y="4035142"/>
            <a:ext cx="438349" cy="934694"/>
          </a:xfrm>
          <a:prstGeom prst="curvedConnector2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右箭头 72"/>
          <p:cNvSpPr/>
          <p:nvPr/>
        </p:nvSpPr>
        <p:spPr>
          <a:xfrm>
            <a:off x="3730770" y="5056572"/>
            <a:ext cx="393700" cy="35536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74" name="右箭头 73"/>
          <p:cNvSpPr/>
          <p:nvPr/>
        </p:nvSpPr>
        <p:spPr>
          <a:xfrm>
            <a:off x="7769768" y="5056571"/>
            <a:ext cx="393700" cy="35536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427758" y="4514062"/>
            <a:ext cx="99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Arial" charset="0"/>
                <a:cs typeface="Arial" charset="0"/>
              </a:rPr>
              <a:t>Step 1</a:t>
            </a:r>
            <a:endParaRPr lang="zh-CN" altLang="en-US" dirty="0">
              <a:ea typeface="Arial" charset="0"/>
              <a:cs typeface="Arial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466756" y="4514062"/>
            <a:ext cx="99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Arial" charset="0"/>
                <a:cs typeface="Arial" charset="0"/>
              </a:rPr>
              <a:t>Step 2</a:t>
            </a:r>
            <a:endParaRPr lang="zh-CN" altLang="en-US" dirty="0"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7579268" y="2082224"/>
                <a:ext cx="2745832" cy="8002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ea typeface="Arial" charset="0"/>
                    <a:cs typeface="Arial" charset="0"/>
                  </a:rPr>
                  <a:t>2DS =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Arial" charset="0"/>
                    <a:cs typeface="Arial" charset="0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Arial" charset="0"/>
                    <a:cs typeface="Arial" charset="0"/>
                  </a:rPr>
                  <a:t>|</a:t>
                </a:r>
              </a:p>
              <a:p>
                <a:r>
                  <a:rPr lang="en-US" altLang="zh-CN" sz="1800" b="0" dirty="0">
                    <a:ea typeface="Arial" charset="0"/>
                    <a:cs typeface="Arial" charset="0"/>
                  </a:rPr>
                  <a:t>(D refers to density)</a:t>
                </a:r>
                <a:endParaRPr lang="zh-CN" altLang="en-US" sz="1800" b="0" dirty="0"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68" y="2082224"/>
                <a:ext cx="2745832" cy="800219"/>
              </a:xfrm>
              <a:prstGeom prst="rect">
                <a:avLst/>
              </a:prstGeom>
              <a:blipFill rotWithShape="0">
                <a:blip r:embed="rId4"/>
                <a:stretch>
                  <a:fillRect l="-4194" t="-6767" b="-105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7">
                <a:extLst>
                  <a:ext uri="{FF2B5EF4-FFF2-40B4-BE49-F238E27FC236}">
                    <a16:creationId xmlns:a16="http://schemas.microsoft.com/office/drawing/2014/main" id="{C6E2175E-3732-1E49-A5AD-0687161028CC}"/>
                  </a:ext>
                </a:extLst>
              </p:cNvPr>
              <p:cNvSpPr txBox="1"/>
              <p:nvPr/>
            </p:nvSpPr>
            <p:spPr>
              <a:xfrm>
                <a:off x="7915910" y="198437"/>
                <a:ext cx="3971290" cy="1323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S: data size</a:t>
                </a:r>
              </a:p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N: number of workers</a:t>
                </a:r>
              </a:p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B: bandwidth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Arial" charset="0"/>
                      </a:rPr>
                      <m:t>𝜶</m:t>
                    </m:r>
                  </m:oMath>
                </a14:m>
                <a:r>
                  <a:rPr lang="en-US" altLang="zh-CN" sz="2000" b="0" dirty="0">
                    <a:ea typeface="Arial" charset="0"/>
                    <a:cs typeface="Arial" charset="0"/>
                  </a:rPr>
                  <a:t>: latency</a:t>
                </a:r>
                <a:endParaRPr lang="zh-CN" altLang="en-US" sz="2000" b="0" dirty="0"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9" name="文本框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6E2175E-3732-1E49-A5AD-068716102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910" y="198437"/>
                <a:ext cx="3971290" cy="1323439"/>
              </a:xfrm>
              <a:prstGeom prst="rect">
                <a:avLst/>
              </a:prstGeom>
              <a:blipFill rotWithShape="0">
                <a:blip r:embed="rId5"/>
                <a:stretch>
                  <a:fillRect l="-1531" t="-2283" b="-68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C96CC-DE64-8542-B265-3C0CE8B6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053A0-91C8-4A4D-9FE1-FA8C8D80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92E6A-0468-1B42-932F-AA5F9A71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9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970D4B-26E4-8646-BE71-B163CA50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err="1"/>
              <a:t>OmniReduce</a:t>
            </a:r>
            <a:r>
              <a:rPr lang="en-US" altLang="zh-CN" dirty="0"/>
              <a:t> is better?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66928" y="3853144"/>
                <a:ext cx="3592778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𝑶𝒎𝒏𝒊𝑹𝒆𝒅𝒖𝒄𝒆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zh-CN" altLang="en-US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𝑫𝑺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𝑩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3853144"/>
                <a:ext cx="3592778" cy="8066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6477000" y="4192959"/>
            <a:ext cx="876300" cy="3225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81900" y="4192959"/>
            <a:ext cx="876300" cy="3225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982200" y="4192959"/>
            <a:ext cx="876300" cy="3225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477000" y="5338808"/>
            <a:ext cx="876300" cy="322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581900" y="5338808"/>
            <a:ext cx="876300" cy="322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982200" y="5338808"/>
            <a:ext cx="876300" cy="322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01000" y="3605527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Arial" charset="0"/>
                <a:cs typeface="Arial" charset="0"/>
              </a:rPr>
              <a:t>aggregators</a:t>
            </a:r>
            <a:endParaRPr lang="zh-CN" altLang="en-US" dirty="0">
              <a:ea typeface="Arial" charset="0"/>
              <a:cs typeface="Arial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20050" y="5862772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Arial" charset="0"/>
                <a:cs typeface="Arial" charset="0"/>
              </a:rPr>
              <a:t>workers</a:t>
            </a:r>
            <a:endParaRPr lang="zh-CN" altLang="en-US" dirty="0">
              <a:ea typeface="Arial" charset="0"/>
              <a:cs typeface="Arial" charset="0"/>
            </a:endParaRPr>
          </a:p>
        </p:txBody>
      </p:sp>
      <p:cxnSp>
        <p:nvCxnSpPr>
          <p:cNvPr id="17" name="直接箭头连接符 16"/>
          <p:cNvCxnSpPr>
            <a:stCxn id="2" idx="2"/>
            <a:endCxn id="11" idx="0"/>
          </p:cNvCxnSpPr>
          <p:nvPr/>
        </p:nvCxnSpPr>
        <p:spPr>
          <a:xfrm>
            <a:off x="6915150" y="4515503"/>
            <a:ext cx="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  <a:endCxn id="11" idx="0"/>
          </p:cNvCxnSpPr>
          <p:nvPr/>
        </p:nvCxnSpPr>
        <p:spPr>
          <a:xfrm flipH="1">
            <a:off x="6915150" y="4515503"/>
            <a:ext cx="110490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  <a:endCxn id="11" idx="0"/>
          </p:cNvCxnSpPr>
          <p:nvPr/>
        </p:nvCxnSpPr>
        <p:spPr>
          <a:xfrm flipH="1">
            <a:off x="6915150" y="4515503"/>
            <a:ext cx="350520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" idx="2"/>
            <a:endCxn id="12" idx="0"/>
          </p:cNvCxnSpPr>
          <p:nvPr/>
        </p:nvCxnSpPr>
        <p:spPr>
          <a:xfrm>
            <a:off x="6915150" y="4515503"/>
            <a:ext cx="110490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" idx="2"/>
            <a:endCxn id="13" idx="0"/>
          </p:cNvCxnSpPr>
          <p:nvPr/>
        </p:nvCxnSpPr>
        <p:spPr>
          <a:xfrm>
            <a:off x="6915150" y="4515503"/>
            <a:ext cx="350520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2"/>
            <a:endCxn id="12" idx="0"/>
          </p:cNvCxnSpPr>
          <p:nvPr/>
        </p:nvCxnSpPr>
        <p:spPr>
          <a:xfrm>
            <a:off x="8020050" y="4515503"/>
            <a:ext cx="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2"/>
            <a:endCxn id="13" idx="0"/>
          </p:cNvCxnSpPr>
          <p:nvPr/>
        </p:nvCxnSpPr>
        <p:spPr>
          <a:xfrm>
            <a:off x="8020050" y="4515503"/>
            <a:ext cx="240030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0" idx="2"/>
            <a:endCxn id="12" idx="0"/>
          </p:cNvCxnSpPr>
          <p:nvPr/>
        </p:nvCxnSpPr>
        <p:spPr>
          <a:xfrm flipH="1">
            <a:off x="8020050" y="4515503"/>
            <a:ext cx="240030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0" idx="2"/>
            <a:endCxn id="13" idx="0"/>
          </p:cNvCxnSpPr>
          <p:nvPr/>
        </p:nvCxnSpPr>
        <p:spPr>
          <a:xfrm>
            <a:off x="10420350" y="4515503"/>
            <a:ext cx="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3752852" y="4923348"/>
                <a:ext cx="1962149" cy="1154034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 b="0" dirty="0">
                    <a:ea typeface="Arial" charset="0"/>
                    <a:cs typeface="Arial" charset="0"/>
                  </a:rPr>
                  <a:t>Data size: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𝐷𝑆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400" b="0" dirty="0">
                  <a:ea typeface="Arial" charset="0"/>
                  <a:cs typeface="Arial" charset="0"/>
                </a:endParaRPr>
              </a:p>
              <a:p>
                <a:pPr algn="l"/>
                <a:r>
                  <a:rPr lang="en-US" altLang="zh-CN" sz="2400" b="0" dirty="0">
                    <a:ea typeface="Arial" charset="0"/>
                    <a:cs typeface="Arial" charset="0"/>
                  </a:rPr>
                  <a:t>Bandwidth: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  <a:cs typeface="Arial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b="0" dirty="0">
                    <a:ea typeface="Arial" charset="0"/>
                    <a:cs typeface="Arial" charset="0"/>
                  </a:rPr>
                  <a:t> </a:t>
                </a:r>
                <a:endParaRPr lang="zh-CN" altLang="en-US" b="0" dirty="0"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52" y="4923348"/>
                <a:ext cx="1962149" cy="1154034"/>
              </a:xfrm>
              <a:prstGeom prst="rect">
                <a:avLst/>
              </a:prstGeom>
              <a:blipFill rotWithShape="0">
                <a:blip r:embed="rId3"/>
                <a:stretch>
                  <a:fillRect l="-4630" b="-314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>
            <a:endCxn id="46" idx="3"/>
          </p:cNvCxnSpPr>
          <p:nvPr/>
        </p:nvCxnSpPr>
        <p:spPr>
          <a:xfrm flipH="1">
            <a:off x="5715001" y="4927155"/>
            <a:ext cx="1200148" cy="57321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7">
                <a:extLst>
                  <a:ext uri="{FF2B5EF4-FFF2-40B4-BE49-F238E27FC236}">
                    <a16:creationId xmlns:a16="http://schemas.microsoft.com/office/drawing/2014/main" id="{33A2E6DF-2FA5-F44E-BB4B-4685E17F9CB2}"/>
                  </a:ext>
                </a:extLst>
              </p:cNvPr>
              <p:cNvSpPr txBox="1"/>
              <p:nvPr/>
            </p:nvSpPr>
            <p:spPr>
              <a:xfrm>
                <a:off x="7915910" y="198437"/>
                <a:ext cx="3971290" cy="1323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S: data size</a:t>
                </a:r>
              </a:p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N: number of workers</a:t>
                </a:r>
              </a:p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B: bandwidth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Arial" charset="0"/>
                      </a:rPr>
                      <m:t>𝜶</m:t>
                    </m:r>
                  </m:oMath>
                </a14:m>
                <a:r>
                  <a:rPr lang="en-US" altLang="zh-CN" sz="2000" b="0" dirty="0">
                    <a:ea typeface="Arial" charset="0"/>
                    <a:cs typeface="Arial" charset="0"/>
                  </a:rPr>
                  <a:t>: latency</a:t>
                </a:r>
                <a:endParaRPr lang="zh-CN" altLang="en-US" sz="2000" b="0" dirty="0"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8" name="文本框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3A2E6DF-2FA5-F44E-BB4B-4685E17F9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910" y="198437"/>
                <a:ext cx="3971290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1531" t="-2283" b="-68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">
                <a:extLst>
                  <a:ext uri="{FF2B5EF4-FFF2-40B4-BE49-F238E27FC236}">
                    <a16:creationId xmlns:a16="http://schemas.microsoft.com/office/drawing/2014/main" id="{8F8FF4A0-9C35-8842-A33F-5A84D4FA0ECB}"/>
                  </a:ext>
                </a:extLst>
              </p:cNvPr>
              <p:cNvSpPr txBox="1"/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𝒓𝒊𝒏𝒈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𝟐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𝑵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)(</m:t>
                      </m:r>
                      <m:r>
                        <a:rPr lang="zh-CN" altLang="en-US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𝑺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𝑵𝑩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bg1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3" name="文本框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8FF4A0-9C35-8842-A33F-5A84D4FA0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6">
                <a:extLst>
                  <a:ext uri="{FF2B5EF4-FFF2-40B4-BE49-F238E27FC236}">
                    <a16:creationId xmlns:a16="http://schemas.microsoft.com/office/drawing/2014/main" id="{D33B32EB-B238-BB4F-81F5-C9EF97C2B317}"/>
                  </a:ext>
                </a:extLst>
              </p:cNvPr>
              <p:cNvSpPr txBox="1"/>
              <p:nvPr/>
            </p:nvSpPr>
            <p:spPr>
              <a:xfrm>
                <a:off x="466928" y="2608160"/>
                <a:ext cx="4895251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𝑨𝑮𝒔𝒑𝒂𝒓𝒔𝒆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=(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𝑵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)(</m:t>
                      </m:r>
                      <m:r>
                        <a:rPr lang="zh-CN" altLang="en-US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𝑫𝑺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𝑩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bg1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4" name="文本框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33B32EB-B238-BB4F-81F5-C9EF97C2B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2608160"/>
                <a:ext cx="4895251" cy="8066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63E02-372A-2F4B-BB19-6B673B73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BC02D-6314-1E4C-BC5B-6B7BA81D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A69B-E64F-1042-AC4D-18EADA14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2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6925-9CE0-3C4C-BEC6-E6C69013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1009" cy="1325563"/>
          </a:xfrm>
        </p:spPr>
        <p:txBody>
          <a:bodyPr/>
          <a:lstStyle/>
          <a:p>
            <a:r>
              <a:rPr lang="en-US" dirty="0"/>
              <a:t>Communication overheads degrade scalability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A0E81-4098-E244-BD0B-B85B56BE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54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3D6F1-6FF1-604A-A599-6A62AFDB7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20" y="1690688"/>
            <a:ext cx="8640000" cy="49435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6358" y="6196260"/>
                <a:ext cx="4232120" cy="5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𝑺𝒄𝒂𝒍𝒊𝒏𝒈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 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𝒇𝒂𝒄𝒕𝒐𝒓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𝑻𝒊𝒎𝒆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 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𝒇𝒐𝒓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 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𝑵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 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𝒏𝒐𝒅𝒆𝒔</m:t>
                          </m:r>
                        </m:num>
                        <m:den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𝑵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×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𝑻𝒊𝒎𝒆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 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𝒇𝒐𝒓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 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𝒔𝒊𝒏𝒈𝒍𝒆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 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𝒏𝒐𝒅𝒆</m:t>
                          </m:r>
                        </m:den>
                      </m:f>
                    </m:oMath>
                  </m:oMathPara>
                </a14:m>
                <a:endParaRPr lang="zh-CN" altLang="en-US" sz="16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8" y="6196260"/>
                <a:ext cx="4232120" cy="5112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A04B7E-708A-CA43-80A1-C7CEE98CE3B8}"/>
              </a:ext>
            </a:extLst>
          </p:cNvPr>
          <p:cNvCxnSpPr>
            <a:cxnSpLocks/>
          </p:cNvCxnSpPr>
          <p:nvPr/>
        </p:nvCxnSpPr>
        <p:spPr>
          <a:xfrm>
            <a:off x="1513114" y="3063600"/>
            <a:ext cx="7247548" cy="678833"/>
          </a:xfrm>
          <a:prstGeom prst="straightConnector1">
            <a:avLst/>
          </a:prstGeom>
          <a:ln w="50800">
            <a:solidFill>
              <a:schemeClr val="tx1"/>
            </a:solidFill>
            <a:prstDash val="solid"/>
            <a:headEnd type="none" w="med" len="med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17A535A-6633-614F-AA0D-A2002A091661}"/>
              </a:ext>
            </a:extLst>
          </p:cNvPr>
          <p:cNvSpPr/>
          <p:nvPr/>
        </p:nvSpPr>
        <p:spPr>
          <a:xfrm>
            <a:off x="9257152" y="2217997"/>
            <a:ext cx="2438538" cy="1400878"/>
          </a:xfrm>
          <a:prstGeom prst="wedgeRoundRectCallout">
            <a:avLst>
              <a:gd name="adj1" fmla="val -158946"/>
              <a:gd name="adj2" fmla="val 4228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+mn-lt"/>
              </a:rPr>
              <a:t>Overheads increase with # nodes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D3D0104-859E-6848-9FA6-7C0324588760}"/>
              </a:ext>
            </a:extLst>
          </p:cNvPr>
          <p:cNvSpPr/>
          <p:nvPr/>
        </p:nvSpPr>
        <p:spPr>
          <a:xfrm>
            <a:off x="9257152" y="4175137"/>
            <a:ext cx="2438538" cy="14008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+mn-lt"/>
              </a:rPr>
              <a:t>Huge models scale poorly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FA94950-C81A-E24E-94FE-F77EA6332C34}"/>
              </a:ext>
            </a:extLst>
          </p:cNvPr>
          <p:cNvSpPr/>
          <p:nvPr/>
        </p:nvSpPr>
        <p:spPr>
          <a:xfrm>
            <a:off x="1914525" y="1871786"/>
            <a:ext cx="3800475" cy="86201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8431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62535" y="6011594"/>
            <a:ext cx="179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Gbps network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F7167-97F0-E245-85BC-FB31924E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B7ED2-60DC-0545-A974-BCEA1387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457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12"/>
    </mc:Choice>
    <mc:Fallback xmlns="">
      <p:transition spd="slow" advTm="246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970D4B-26E4-8646-BE71-B163CA50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err="1"/>
              <a:t>OmniReduce</a:t>
            </a:r>
            <a:r>
              <a:rPr lang="en-US" altLang="zh-CN" dirty="0"/>
              <a:t> is better?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46800" y="1697207"/>
            <a:ext cx="513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sz="2400" dirty="0">
                <a:ea typeface="Arial" charset="0"/>
                <a:cs typeface="Arial" charset="0"/>
              </a:rPr>
              <a:t>Very sparse data</a:t>
            </a:r>
          </a:p>
          <a:p>
            <a:pPr lvl="1" algn="l"/>
            <a:r>
              <a:rPr lang="en-US" altLang="zh-CN" sz="2400" b="0" dirty="0">
                <a:ea typeface="Arial" charset="0"/>
                <a:cs typeface="Arial" charset="0"/>
              </a:rPr>
              <a:t>D is very small and latency dominates the bandwidth</a:t>
            </a:r>
          </a:p>
          <a:p>
            <a:pPr lvl="1" algn="l"/>
            <a:endParaRPr lang="en-US" altLang="zh-CN" sz="2400" b="0" dirty="0">
              <a:ea typeface="Arial" charset="0"/>
              <a:cs typeface="Arial" charset="0"/>
            </a:endParaRPr>
          </a:p>
          <a:p>
            <a:pPr lvl="1" algn="l"/>
            <a:endParaRPr lang="en-US" altLang="zh-CN" sz="2400" b="0" dirty="0">
              <a:ea typeface="Arial" charset="0"/>
              <a:cs typeface="Arial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dirty="0">
                <a:ea typeface="Arial" charset="0"/>
                <a:cs typeface="Arial" charset="0"/>
              </a:rPr>
              <a:t>Sparse to dense</a:t>
            </a:r>
          </a:p>
          <a:p>
            <a:pPr lvl="1" algn="l"/>
            <a:r>
              <a:rPr lang="en-US" altLang="zh-CN" sz="2400" b="0" dirty="0">
                <a:ea typeface="Arial" charset="0"/>
                <a:cs typeface="Arial" charset="0"/>
              </a:rPr>
              <a:t>Latency can be ignored</a:t>
            </a:r>
            <a:endParaRPr lang="zh-CN" altLang="en-US" sz="2400" b="0" dirty="0"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934965"/>
                  </p:ext>
                </p:extLst>
              </p:nvPr>
            </p:nvGraphicFramePr>
            <p:xfrm>
              <a:off x="6654800" y="4454680"/>
              <a:ext cx="4622800" cy="184016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311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11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b="0" dirty="0">
                              <a:latin typeface="+mn-lt"/>
                            </a:rPr>
                            <a:t>Speedup</a:t>
                          </a:r>
                          <a:r>
                            <a:rPr lang="en-US" altLang="zh-CN" sz="2400" b="0" baseline="0" dirty="0">
                              <a:latin typeface="+mn-lt"/>
                            </a:rPr>
                            <a:t> vs.</a:t>
                          </a:r>
                          <a:br>
                            <a:rPr lang="en-US" altLang="zh-CN" sz="2400" b="0" baseline="0" dirty="0">
                              <a:latin typeface="+mn-lt"/>
                            </a:rPr>
                          </a:br>
                          <a:r>
                            <a:rPr lang="en-US" altLang="zh-CN" sz="2400" b="0" baseline="0" dirty="0">
                              <a:latin typeface="+mn-lt"/>
                            </a:rPr>
                            <a:t>ring</a:t>
                          </a:r>
                          <a:endParaRPr lang="zh-CN" altLang="en-US" sz="2400" b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0" dirty="0">
                              <a:latin typeface="+mn-lt"/>
                            </a:rPr>
                            <a:t>Speedup vs.</a:t>
                          </a:r>
                          <a:r>
                            <a:rPr lang="en-US" altLang="zh-CN" sz="2400" b="0" baseline="0" dirty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0" baseline="0" dirty="0" err="1">
                              <a:latin typeface="+mn-lt"/>
                            </a:rPr>
                            <a:t>AGsparse</a:t>
                          </a:r>
                          <a:endParaRPr lang="zh-CN" altLang="en-US" sz="2400" b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41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𝑵𝑫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934965"/>
                  </p:ext>
                </p:extLst>
              </p:nvPr>
            </p:nvGraphicFramePr>
            <p:xfrm>
              <a:off x="6654800" y="4454680"/>
              <a:ext cx="4622800" cy="184016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311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11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sz="2400" b="0" dirty="0">
                              <a:latin typeface="+mn-lt"/>
                            </a:rPr>
                            <a:t>Speedup</a:t>
                          </a:r>
                          <a:r>
                            <a:rPr lang="en-US" altLang="zh-CN" sz="2400" b="0" baseline="0" dirty="0">
                              <a:latin typeface="+mn-lt"/>
                            </a:rPr>
                            <a:t> vs.</a:t>
                          </a:r>
                          <a:br>
                            <a:rPr lang="en-US" altLang="zh-CN" sz="2400" b="0" baseline="0" dirty="0">
                              <a:latin typeface="+mn-lt"/>
                            </a:rPr>
                          </a:br>
                          <a:r>
                            <a:rPr lang="en-US" altLang="zh-CN" sz="2400" b="0" baseline="0" dirty="0">
                              <a:latin typeface="+mn-lt"/>
                            </a:rPr>
                            <a:t>ring</a:t>
                          </a:r>
                          <a:endParaRPr lang="zh-CN" altLang="en-US" sz="2400" b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0" dirty="0">
                              <a:latin typeface="+mn-lt"/>
                            </a:rPr>
                            <a:t>Speedup vs.</a:t>
                          </a:r>
                          <a:r>
                            <a:rPr lang="en-US" altLang="zh-CN" sz="2400" b="0" baseline="0" dirty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0" baseline="0" dirty="0" err="1">
                              <a:latin typeface="+mn-lt"/>
                            </a:rPr>
                            <a:t>AGsparse</a:t>
                          </a:r>
                          <a:endParaRPr lang="zh-CN" altLang="en-US" sz="2400" b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172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9" t="-83951" r="-101648" b="-9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49" t="-83951" r="-1648" b="-9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7">
                <a:extLst>
                  <a:ext uri="{FF2B5EF4-FFF2-40B4-BE49-F238E27FC236}">
                    <a16:creationId xmlns:a16="http://schemas.microsoft.com/office/drawing/2014/main" id="{12EB7D88-AF96-384A-AB0A-87FCCA0A5425}"/>
                  </a:ext>
                </a:extLst>
              </p:cNvPr>
              <p:cNvSpPr txBox="1"/>
              <p:nvPr/>
            </p:nvSpPr>
            <p:spPr>
              <a:xfrm>
                <a:off x="466928" y="3853144"/>
                <a:ext cx="3592778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𝑶𝒎𝒏𝒊𝑹𝒆𝒅𝒖𝒄𝒆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𝑫𝑺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𝑩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" name="文本框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2EB7D88-AF96-384A-AB0A-87FCCA0A5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3853144"/>
                <a:ext cx="3592778" cy="8066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5">
                <a:extLst>
                  <a:ext uri="{FF2B5EF4-FFF2-40B4-BE49-F238E27FC236}">
                    <a16:creationId xmlns:a16="http://schemas.microsoft.com/office/drawing/2014/main" id="{4E1F6AAE-2912-B245-96D0-6175B81BE5B7}"/>
                  </a:ext>
                </a:extLst>
              </p:cNvPr>
              <p:cNvSpPr txBox="1"/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𝒓𝒊𝒏𝒈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𝟐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𝑵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)(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𝑺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𝑵𝑩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0" name="文本框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E1F6AAE-2912-B245-96D0-6175B81BE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3AB6E42-4713-8442-9E00-A33BE8AF20E8}"/>
                  </a:ext>
                </a:extLst>
              </p:cNvPr>
              <p:cNvSpPr txBox="1"/>
              <p:nvPr/>
            </p:nvSpPr>
            <p:spPr>
              <a:xfrm>
                <a:off x="466928" y="2608160"/>
                <a:ext cx="4895251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𝑨𝑮𝒔𝒑𝒂𝒓𝒔𝒆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=(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𝑵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)(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𝑫𝑺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𝑩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1" name="文本框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3AB6E42-4713-8442-9E00-A33BE8AF2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2608160"/>
                <a:ext cx="4895251" cy="8066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7E17F-7B98-0A42-AE6F-D47CE5F4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E40D8-95A7-7048-9C97-74DE3A78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03DFD-0709-194A-8914-5FEC43F3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45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/>
          </a:bodyPr>
          <a:lstStyle/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DPDK, RDMA and </a:t>
            </a:r>
            <a:r>
              <a:rPr lang="en-US" altLang="zh-CN" dirty="0" err="1"/>
              <a:t>GPUDirect</a:t>
            </a:r>
            <a:r>
              <a:rPr lang="en-US" altLang="zh-CN" dirty="0"/>
              <a:t> (GDR)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Integrated with </a:t>
            </a:r>
            <a:r>
              <a:rPr lang="en-US" altLang="zh-CN" dirty="0" err="1"/>
              <a:t>PyTorch</a:t>
            </a:r>
            <a:r>
              <a:rPr lang="en-US" altLang="zh-CN" dirty="0"/>
              <a:t> native distributed package and </a:t>
            </a:r>
            <a:r>
              <a:rPr lang="en-US" altLang="zh-CN" dirty="0" err="1"/>
              <a:t>Horovod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Aggregator component implementation</a:t>
            </a:r>
          </a:p>
          <a:p>
            <a:pPr lvl="1"/>
            <a:r>
              <a:rPr lang="en-US" altLang="zh-CN" dirty="0"/>
              <a:t>Dedicated mode</a:t>
            </a:r>
          </a:p>
          <a:p>
            <a:pPr lvl="1"/>
            <a:r>
              <a:rPr lang="en-US" altLang="zh-CN" dirty="0" err="1"/>
              <a:t>Colocated</a:t>
            </a:r>
            <a:r>
              <a:rPr lang="en-US" altLang="zh-CN" dirty="0"/>
              <a:t> mode</a:t>
            </a:r>
          </a:p>
          <a:p>
            <a:pPr lvl="1"/>
            <a:r>
              <a:rPr lang="en-US" altLang="zh-CN" dirty="0"/>
              <a:t>In-network aggregation: P4 program for Barefoot </a:t>
            </a:r>
            <a:r>
              <a:rPr lang="en-US" altLang="zh-CN" dirty="0" err="1"/>
              <a:t>Tofino</a:t>
            </a:r>
            <a:r>
              <a:rPr lang="en-US" altLang="zh-CN" dirty="0"/>
              <a:t> switch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80" y="3779520"/>
            <a:ext cx="2184400" cy="109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779520"/>
            <a:ext cx="1092200" cy="1092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100" y="5783579"/>
            <a:ext cx="891540" cy="891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40" y="2192337"/>
            <a:ext cx="1874520" cy="1054418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030943" y="2332993"/>
            <a:ext cx="1575034" cy="760557"/>
            <a:chOff x="5036023" y="2359330"/>
            <a:chExt cx="1575034" cy="760557"/>
          </a:xfrm>
        </p:grpSpPr>
        <p:sp>
          <p:nvSpPr>
            <p:cNvPr id="8" name="文本框 7"/>
            <p:cNvSpPr txBox="1"/>
            <p:nvPr/>
          </p:nvSpPr>
          <p:spPr>
            <a:xfrm>
              <a:off x="5036023" y="2359330"/>
              <a:ext cx="15520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5">
                      <a:lumMod val="50000"/>
                    </a:schemeClr>
                  </a:solidFill>
                  <a:latin typeface="MS UI Gothic" panose="020B0600070205080204" pitchFamily="34" charset="-128"/>
                  <a:ea typeface="MS UI Gothic" panose="020B0600070205080204" pitchFamily="34" charset="-128"/>
                  <a:cs typeface="Times New Roman" panose="02020603050405020304" pitchFamily="18" charset="0"/>
                </a:rPr>
                <a:t>RDMA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076663" y="2904443"/>
              <a:ext cx="15343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800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emote </a:t>
              </a:r>
              <a:r>
                <a:rPr lang="en-US" altLang="zh-CN" sz="800" b="1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800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irect </a:t>
              </a:r>
              <a:r>
                <a:rPr lang="en-US" altLang="zh-CN" sz="800" b="1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800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emory </a:t>
              </a:r>
              <a:r>
                <a:rPr lang="en-US" altLang="zh-CN" sz="800" b="1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800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ccess</a:t>
              </a:r>
              <a:endParaRPr lang="zh-CN" altLang="en-US" sz="8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MS UI 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9" t="49037" r="24495" b="37704"/>
          <a:stretch/>
        </p:blipFill>
        <p:spPr>
          <a:xfrm>
            <a:off x="7671834" y="2466225"/>
            <a:ext cx="2914886" cy="49409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6CE021-E3FD-3240-96D0-3E92ABB0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73</a:t>
            </a:fld>
            <a:endParaRPr lang="zh-CN" altLang="en-US"/>
          </a:p>
        </p:txBody>
      </p:sp>
      <p:sp>
        <p:nvSpPr>
          <p:cNvPr id="14" name="文本框 2">
            <a:extLst>
              <a:ext uri="{FF2B5EF4-FFF2-40B4-BE49-F238E27FC236}">
                <a16:creationId xmlns:a16="http://schemas.microsoft.com/office/drawing/2014/main" id="{214296C3-C7C8-D140-9B3E-28B8977F536D}"/>
              </a:ext>
            </a:extLst>
          </p:cNvPr>
          <p:cNvSpPr txBox="1"/>
          <p:nvPr/>
        </p:nvSpPr>
        <p:spPr>
          <a:xfrm>
            <a:off x="3820160" y="6433670"/>
            <a:ext cx="5146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(using </a:t>
            </a:r>
            <a:r>
              <a:rPr lang="en-US" altLang="zh-CN" sz="1600" dirty="0" err="1"/>
              <a:t>SwitchML</a:t>
            </a:r>
            <a:r>
              <a:rPr lang="en-US" altLang="zh-CN" sz="1600" dirty="0"/>
              <a:t> quantization method)</a:t>
            </a:r>
            <a:endParaRPr lang="zh-CN" altLang="en-US" sz="16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D1F70B1-D2F2-9240-B37F-3A14AE5F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8519B25-F06D-3341-A4F9-E07BAAF4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extLst>
      <p:ext uri="{BB962C8B-B14F-4D97-AF65-F5344CB8AC3E}">
        <p14:creationId xmlns:p14="http://schemas.microsoft.com/office/powerpoint/2010/main" val="851404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</a:t>
            </a:r>
            <a:r>
              <a:rPr lang="en-US" altLang="zh-CN" dirty="0" err="1"/>
              <a:t>OmniReduce</a:t>
            </a:r>
            <a:r>
              <a:rPr lang="en-US" altLang="zh-CN" dirty="0"/>
              <a:t> works</a:t>
            </a:r>
            <a:endParaRPr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DC195C-4CE1-4545-B955-2A7AD66C209F}"/>
              </a:ext>
            </a:extLst>
          </p:cNvPr>
          <p:cNvGrpSpPr/>
          <p:nvPr/>
        </p:nvGrpSpPr>
        <p:grpSpPr>
          <a:xfrm>
            <a:off x="1915320" y="1690687"/>
            <a:ext cx="6950383" cy="4770325"/>
            <a:chOff x="3823634" y="2115817"/>
            <a:chExt cx="4678682" cy="3211166"/>
          </a:xfrm>
        </p:grpSpPr>
        <p:sp>
          <p:nvSpPr>
            <p:cNvPr id="5" name="矩形 4"/>
            <p:cNvSpPr/>
            <p:nvPr/>
          </p:nvSpPr>
          <p:spPr>
            <a:xfrm>
              <a:off x="3823635" y="2115817"/>
              <a:ext cx="1336426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User Script</a:t>
              </a:r>
              <a:endParaRPr lang="zh-CN" altLang="en-US" sz="1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823635" y="2633334"/>
              <a:ext cx="1336426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TensorFlow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494762" y="2633334"/>
              <a:ext cx="1336426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PyTorch</a:t>
              </a:r>
              <a:endParaRPr lang="zh-CN" altLang="en-US" sz="1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7165889" y="2633334"/>
              <a:ext cx="1336426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MxNet</a:t>
              </a:r>
              <a:endParaRPr lang="zh-CN" altLang="en-US" sz="16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494762" y="2115817"/>
              <a:ext cx="1336426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User Script</a:t>
              </a:r>
              <a:endParaRPr lang="zh-CN" altLang="en-US" sz="16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165889" y="2115817"/>
              <a:ext cx="1336426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User Script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823634" y="3566105"/>
              <a:ext cx="1557973" cy="772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Parameter Server</a:t>
              </a:r>
            </a:p>
            <a:p>
              <a:pPr algn="ctr"/>
              <a:r>
                <a:rPr lang="en-US" altLang="zh-CN" sz="1600" dirty="0"/>
                <a:t>(Native)</a:t>
              </a:r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94763" y="3566105"/>
              <a:ext cx="3007553" cy="772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 err="1"/>
                <a:t>AllReduce</a:t>
              </a:r>
              <a:endParaRPr lang="zh-CN" alt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823635" y="4522891"/>
              <a:ext cx="1557974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gRPC</a:t>
              </a:r>
              <a:r>
                <a:rPr lang="en-US" altLang="zh-CN" sz="1600" dirty="0"/>
                <a:t>, </a:t>
              </a:r>
              <a:r>
                <a:rPr lang="en-US" altLang="zh-CN" sz="1600" dirty="0" err="1"/>
                <a:t>ZeroMQ</a:t>
              </a:r>
              <a:endParaRPr lang="zh-CN" altLang="en-US" sz="1600" dirty="0"/>
            </a:p>
          </p:txBody>
        </p:sp>
        <p:cxnSp>
          <p:nvCxnSpPr>
            <p:cNvPr id="14" name="直接箭头连接符 13"/>
            <p:cNvCxnSpPr>
              <a:stCxn id="5" idx="2"/>
              <a:endCxn id="6" idx="0"/>
            </p:cNvCxnSpPr>
            <p:nvPr/>
          </p:nvCxnSpPr>
          <p:spPr>
            <a:xfrm>
              <a:off x="4491848" y="2425606"/>
              <a:ext cx="0" cy="20772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2"/>
              <a:endCxn id="7" idx="0"/>
            </p:cNvCxnSpPr>
            <p:nvPr/>
          </p:nvCxnSpPr>
          <p:spPr>
            <a:xfrm>
              <a:off x="6162975" y="2425606"/>
              <a:ext cx="0" cy="20772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2"/>
              <a:endCxn id="8" idx="0"/>
            </p:cNvCxnSpPr>
            <p:nvPr/>
          </p:nvCxnSpPr>
          <p:spPr>
            <a:xfrm>
              <a:off x="7834103" y="2425606"/>
              <a:ext cx="0" cy="20772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3823634" y="3150650"/>
              <a:ext cx="4678681" cy="2563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Communication Module</a:t>
              </a:r>
              <a:endParaRPr lang="zh-CN" altLang="en-US" sz="1600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4491848" y="2943123"/>
              <a:ext cx="0" cy="20772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162975" y="2943123"/>
              <a:ext cx="0" cy="20772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7834103" y="2943123"/>
              <a:ext cx="0" cy="20772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5550348" y="3933530"/>
              <a:ext cx="1916099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TF/</a:t>
              </a:r>
              <a:r>
                <a:rPr lang="en-US" altLang="zh-CN" sz="1600" dirty="0" err="1"/>
                <a:t>PyTorch</a:t>
              </a:r>
              <a:r>
                <a:rPr lang="en-US" altLang="zh-CN" sz="1600" dirty="0"/>
                <a:t>/</a:t>
              </a:r>
              <a:r>
                <a:rPr lang="en-US" altLang="zh-CN" sz="1600" dirty="0" err="1"/>
                <a:t>MxNet</a:t>
              </a:r>
              <a:r>
                <a:rPr lang="en-US" altLang="zh-CN" sz="1600" dirty="0"/>
                <a:t> Native</a:t>
              </a:r>
              <a:endParaRPr lang="zh-CN" altLang="en-US" sz="16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7579599" y="3929728"/>
              <a:ext cx="859984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Horovod</a:t>
              </a:r>
              <a:endParaRPr lang="zh-CN" altLang="en-US" sz="1600" dirty="0"/>
            </a:p>
          </p:txBody>
        </p:sp>
        <p:cxnSp>
          <p:nvCxnSpPr>
            <p:cNvPr id="23" name="直接箭头连接符 22"/>
            <p:cNvCxnSpPr>
              <a:endCxn id="11" idx="0"/>
            </p:cNvCxnSpPr>
            <p:nvPr/>
          </p:nvCxnSpPr>
          <p:spPr>
            <a:xfrm>
              <a:off x="4602621" y="3407007"/>
              <a:ext cx="0" cy="15909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2" idx="0"/>
            </p:cNvCxnSpPr>
            <p:nvPr/>
          </p:nvCxnSpPr>
          <p:spPr>
            <a:xfrm flipH="1">
              <a:off x="6998539" y="3407007"/>
              <a:ext cx="199" cy="15909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1" idx="2"/>
              <a:endCxn id="13" idx="0"/>
            </p:cNvCxnSpPr>
            <p:nvPr/>
          </p:nvCxnSpPr>
          <p:spPr>
            <a:xfrm>
              <a:off x="4602621" y="4338377"/>
              <a:ext cx="1" cy="184513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494762" y="4522891"/>
              <a:ext cx="611637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MPI</a:t>
              </a:r>
              <a:endParaRPr lang="zh-CN" altLang="en-US" sz="1600" dirty="0"/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7207861" y="4334137"/>
              <a:ext cx="1787" cy="184513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5794227" y="4329072"/>
              <a:ext cx="0" cy="184513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8033369" y="4338377"/>
              <a:ext cx="0" cy="184513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7563342" y="4522891"/>
              <a:ext cx="938973" cy="30978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OmniReduce</a:t>
              </a:r>
              <a:endParaRPr lang="zh-CN" altLang="en-US" sz="16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6185533" y="4522891"/>
              <a:ext cx="611637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NCCL</a:t>
              </a:r>
              <a:endParaRPr lang="zh-CN" altLang="en-US" sz="16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874437" y="4522891"/>
              <a:ext cx="611637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Gloo</a:t>
              </a:r>
              <a:endParaRPr lang="zh-CN" altLang="en-US" sz="1600" dirty="0"/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6489563" y="4332882"/>
              <a:ext cx="1787" cy="184513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3823635" y="5017194"/>
              <a:ext cx="1925488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TCP/IP</a:t>
              </a:r>
              <a:endParaRPr lang="zh-CN" altLang="en-US" sz="16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5843337" y="5017190"/>
              <a:ext cx="2113547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RDMA (opt. with GDR)</a:t>
              </a:r>
              <a:endParaRPr lang="zh-CN" altLang="en-US" sz="16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8001000" y="5017193"/>
              <a:ext cx="501313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DPDK</a:t>
              </a:r>
              <a:endParaRPr lang="zh-CN" altLang="en-US" sz="1600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A1CB9-FC58-C840-98AB-BB98A762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D0356C65-9CAC-3E4C-88F0-0F82A203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994CB12-7FD9-144F-A8E2-4CCFABFD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0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OmniReduce</a:t>
            </a:r>
            <a:r>
              <a:rPr lang="en-US" altLang="zh-CN" dirty="0"/>
              <a:t> workflow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Aggregator logic</a:t>
            </a:r>
            <a:endParaRPr lang="zh-CN" altLang="en-US" dirty="0"/>
          </a:p>
        </p:txBody>
      </p:sp>
      <p:sp>
        <p:nvSpPr>
          <p:cNvPr id="104" name="流程图: 终止 103"/>
          <p:cNvSpPr/>
          <p:nvPr/>
        </p:nvSpPr>
        <p:spPr>
          <a:xfrm>
            <a:off x="3188152" y="3581428"/>
            <a:ext cx="806116" cy="29276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Start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264229" y="3180541"/>
            <a:ext cx="26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Aggregator master thread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661770" y="3990361"/>
            <a:ext cx="1858879" cy="517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Init</a:t>
            </a:r>
            <a:r>
              <a:rPr lang="en-US" altLang="zh-CN" sz="1400" dirty="0"/>
              <a:t> </a:t>
            </a:r>
          </a:p>
          <a:p>
            <a:pPr marL="228600" indent="-228600">
              <a:buAutoNum type="arabicPeriod"/>
            </a:pPr>
            <a:r>
              <a:rPr lang="en-US" altLang="zh-CN" sz="1050" dirty="0"/>
              <a:t>Allocate buffer; </a:t>
            </a:r>
          </a:p>
          <a:p>
            <a:pPr marL="228600" indent="-228600">
              <a:buAutoNum type="arabicPeriod"/>
            </a:pPr>
            <a:r>
              <a:rPr lang="en-US" altLang="zh-CN" sz="1050" dirty="0"/>
              <a:t>Establish connection;</a:t>
            </a:r>
          </a:p>
        </p:txBody>
      </p:sp>
      <p:sp>
        <p:nvSpPr>
          <p:cNvPr id="107" name="矩形 106"/>
          <p:cNvSpPr/>
          <p:nvPr/>
        </p:nvSpPr>
        <p:spPr>
          <a:xfrm>
            <a:off x="2661769" y="4689528"/>
            <a:ext cx="185887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slave threads</a:t>
            </a:r>
            <a:endParaRPr lang="en-US" altLang="zh-CN" sz="1050" dirty="0"/>
          </a:p>
        </p:txBody>
      </p:sp>
      <p:cxnSp>
        <p:nvCxnSpPr>
          <p:cNvPr id="108" name="直接箭头连接符 107"/>
          <p:cNvCxnSpPr>
            <a:stCxn id="104" idx="2"/>
            <a:endCxn id="106" idx="0"/>
          </p:cNvCxnSpPr>
          <p:nvPr/>
        </p:nvCxnSpPr>
        <p:spPr>
          <a:xfrm>
            <a:off x="3591210" y="3874196"/>
            <a:ext cx="0" cy="116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6" idx="2"/>
            <a:endCxn id="107" idx="0"/>
          </p:cNvCxnSpPr>
          <p:nvPr/>
        </p:nvCxnSpPr>
        <p:spPr>
          <a:xfrm flipH="1">
            <a:off x="3591209" y="4507719"/>
            <a:ext cx="1" cy="181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剪去单角的矩形 109"/>
          <p:cNvSpPr/>
          <p:nvPr/>
        </p:nvSpPr>
        <p:spPr>
          <a:xfrm>
            <a:off x="6348117" y="2780952"/>
            <a:ext cx="3003142" cy="2900071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剪去单角的矩形 110"/>
          <p:cNvSpPr/>
          <p:nvPr/>
        </p:nvSpPr>
        <p:spPr>
          <a:xfrm>
            <a:off x="6756514" y="3075933"/>
            <a:ext cx="3003142" cy="290007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剪去单角的矩形 111"/>
          <p:cNvSpPr/>
          <p:nvPr/>
        </p:nvSpPr>
        <p:spPr>
          <a:xfrm>
            <a:off x="7113183" y="3314698"/>
            <a:ext cx="3003142" cy="290007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7085370" y="3329748"/>
            <a:ext cx="161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Slave thread 1</a:t>
            </a:r>
            <a:endParaRPr lang="zh-CN" altLang="en-US" sz="1200" b="1" dirty="0"/>
          </a:p>
        </p:txBody>
      </p:sp>
      <p:sp>
        <p:nvSpPr>
          <p:cNvPr id="114" name="流程图: 终止 113"/>
          <p:cNvSpPr/>
          <p:nvPr/>
        </p:nvSpPr>
        <p:spPr>
          <a:xfrm>
            <a:off x="8237894" y="3430863"/>
            <a:ext cx="806116" cy="29276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Start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5" name="流程图: 决策 114"/>
          <p:cNvSpPr/>
          <p:nvPr/>
        </p:nvSpPr>
        <p:spPr>
          <a:xfrm>
            <a:off x="7711512" y="3940575"/>
            <a:ext cx="1858879" cy="4669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New message?</a:t>
            </a:r>
            <a:endParaRPr lang="zh-CN" altLang="en-US" sz="1100" dirty="0"/>
          </a:p>
        </p:txBody>
      </p:sp>
      <p:sp>
        <p:nvSpPr>
          <p:cNvPr id="116" name="矩形 115"/>
          <p:cNvSpPr/>
          <p:nvPr/>
        </p:nvSpPr>
        <p:spPr>
          <a:xfrm>
            <a:off x="7711512" y="4517216"/>
            <a:ext cx="1858879" cy="43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Aggregation aggregator logic</a:t>
            </a:r>
            <a:endParaRPr lang="en-US" altLang="zh-CN" sz="1050" dirty="0"/>
          </a:p>
        </p:txBody>
      </p:sp>
      <p:sp>
        <p:nvSpPr>
          <p:cNvPr id="117" name="矩形 116"/>
          <p:cNvSpPr/>
          <p:nvPr/>
        </p:nvSpPr>
        <p:spPr>
          <a:xfrm>
            <a:off x="7711511" y="5631499"/>
            <a:ext cx="185887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Multicast results</a:t>
            </a:r>
            <a:endParaRPr lang="en-US" altLang="zh-CN" sz="1050" dirty="0"/>
          </a:p>
        </p:txBody>
      </p:sp>
      <p:cxnSp>
        <p:nvCxnSpPr>
          <p:cNvPr id="118" name="肘形连接符 117"/>
          <p:cNvCxnSpPr>
            <a:stCxn id="117" idx="1"/>
          </p:cNvCxnSpPr>
          <p:nvPr/>
        </p:nvCxnSpPr>
        <p:spPr>
          <a:xfrm rot="10800000" flipH="1">
            <a:off x="7711510" y="3801977"/>
            <a:ext cx="929437" cy="1973304"/>
          </a:xfrm>
          <a:prstGeom prst="bentConnector4">
            <a:avLst>
              <a:gd name="adj1" fmla="val -24596"/>
              <a:gd name="adj2" fmla="val 999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4" idx="2"/>
            <a:endCxn id="115" idx="0"/>
          </p:cNvCxnSpPr>
          <p:nvPr/>
        </p:nvCxnSpPr>
        <p:spPr>
          <a:xfrm>
            <a:off x="8640952" y="3723631"/>
            <a:ext cx="0" cy="216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5" idx="2"/>
            <a:endCxn id="116" idx="0"/>
          </p:cNvCxnSpPr>
          <p:nvPr/>
        </p:nvCxnSpPr>
        <p:spPr>
          <a:xfrm>
            <a:off x="8640952" y="4407566"/>
            <a:ext cx="0" cy="109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6" idx="2"/>
          </p:cNvCxnSpPr>
          <p:nvPr/>
        </p:nvCxnSpPr>
        <p:spPr>
          <a:xfrm>
            <a:off x="8640952" y="4949441"/>
            <a:ext cx="0" cy="143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29" idx="2"/>
            <a:endCxn id="117" idx="0"/>
          </p:cNvCxnSpPr>
          <p:nvPr/>
        </p:nvCxnSpPr>
        <p:spPr>
          <a:xfrm>
            <a:off x="8640947" y="5475718"/>
            <a:ext cx="4" cy="155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8650972" y="4366721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Y</a:t>
            </a:r>
            <a:endParaRPr lang="zh-CN" altLang="en-US" sz="1050" dirty="0"/>
          </a:p>
        </p:txBody>
      </p:sp>
      <p:cxnSp>
        <p:nvCxnSpPr>
          <p:cNvPr id="124" name="肘形连接符 123"/>
          <p:cNvCxnSpPr>
            <a:stCxn id="115" idx="3"/>
          </p:cNvCxnSpPr>
          <p:nvPr/>
        </p:nvCxnSpPr>
        <p:spPr>
          <a:xfrm flipH="1" flipV="1">
            <a:off x="8640947" y="3800555"/>
            <a:ext cx="929444" cy="373516"/>
          </a:xfrm>
          <a:prstGeom prst="bentConnector3">
            <a:avLst>
              <a:gd name="adj1" fmla="val -245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9546831" y="3963800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6728701" y="3058365"/>
            <a:ext cx="161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Slave thread 2</a:t>
            </a:r>
            <a:endParaRPr lang="zh-CN" altLang="en-US" sz="1200" b="1" dirty="0"/>
          </a:p>
        </p:txBody>
      </p:sp>
      <p:sp>
        <p:nvSpPr>
          <p:cNvPr id="127" name="文本框 126"/>
          <p:cNvSpPr txBox="1"/>
          <p:nvPr/>
        </p:nvSpPr>
        <p:spPr>
          <a:xfrm>
            <a:off x="6317792" y="2753740"/>
            <a:ext cx="161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Slave thread N</a:t>
            </a:r>
            <a:endParaRPr lang="zh-CN" altLang="en-US" sz="1200" b="1" dirty="0"/>
          </a:p>
        </p:txBody>
      </p:sp>
      <p:sp>
        <p:nvSpPr>
          <p:cNvPr id="128" name="文本框 127"/>
          <p:cNvSpPr txBox="1"/>
          <p:nvPr/>
        </p:nvSpPr>
        <p:spPr>
          <a:xfrm rot="1980086">
            <a:off x="6425922" y="2910029"/>
            <a:ext cx="55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29" name="流程图: 决策 128"/>
          <p:cNvSpPr/>
          <p:nvPr/>
        </p:nvSpPr>
        <p:spPr>
          <a:xfrm>
            <a:off x="7711507" y="5093224"/>
            <a:ext cx="1858879" cy="3824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Completed ?</a:t>
            </a:r>
            <a:endParaRPr lang="zh-CN" altLang="en-US" sz="1100" dirty="0"/>
          </a:p>
        </p:txBody>
      </p:sp>
      <p:cxnSp>
        <p:nvCxnSpPr>
          <p:cNvPr id="130" name="肘形连接符 129"/>
          <p:cNvCxnSpPr>
            <a:stCxn id="129" idx="3"/>
          </p:cNvCxnSpPr>
          <p:nvPr/>
        </p:nvCxnSpPr>
        <p:spPr>
          <a:xfrm flipH="1" flipV="1">
            <a:off x="8640947" y="4998965"/>
            <a:ext cx="929439" cy="285506"/>
          </a:xfrm>
          <a:prstGeom prst="bentConnector3">
            <a:avLst>
              <a:gd name="adj1" fmla="val -245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8411470" y="5418039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Y</a:t>
            </a:r>
            <a:endParaRPr lang="zh-CN" altLang="en-US" sz="105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9546831" y="5058352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cxnSp>
        <p:nvCxnSpPr>
          <p:cNvPr id="133" name="肘形连接符 132"/>
          <p:cNvCxnSpPr>
            <a:stCxn id="107" idx="3"/>
          </p:cNvCxnSpPr>
          <p:nvPr/>
        </p:nvCxnSpPr>
        <p:spPr>
          <a:xfrm flipV="1">
            <a:off x="4520648" y="4764734"/>
            <a:ext cx="2592535" cy="68576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/>
          <p:cNvCxnSpPr>
            <a:stCxn id="107" idx="3"/>
          </p:cNvCxnSpPr>
          <p:nvPr/>
        </p:nvCxnSpPr>
        <p:spPr>
          <a:xfrm flipV="1">
            <a:off x="4520648" y="4525969"/>
            <a:ext cx="2235866" cy="3073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>
            <a:stCxn id="107" idx="3"/>
          </p:cNvCxnSpPr>
          <p:nvPr/>
        </p:nvCxnSpPr>
        <p:spPr>
          <a:xfrm flipV="1">
            <a:off x="4520648" y="4230988"/>
            <a:ext cx="1827469" cy="6023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决策 135"/>
          <p:cNvSpPr/>
          <p:nvPr/>
        </p:nvSpPr>
        <p:spPr>
          <a:xfrm>
            <a:off x="2661769" y="5164508"/>
            <a:ext cx="1858879" cy="4669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Force exit</a:t>
            </a:r>
            <a:r>
              <a:rPr lang="zh-CN" altLang="en-US" sz="1100" dirty="0"/>
              <a:t> </a:t>
            </a:r>
            <a:r>
              <a:rPr lang="en-US" altLang="zh-CN" sz="1100" dirty="0"/>
              <a:t>?</a:t>
            </a:r>
            <a:endParaRPr lang="zh-CN" altLang="en-US" sz="1100" dirty="0"/>
          </a:p>
        </p:txBody>
      </p:sp>
      <p:sp>
        <p:nvSpPr>
          <p:cNvPr id="137" name="流程图: 终止 136"/>
          <p:cNvSpPr/>
          <p:nvPr/>
        </p:nvSpPr>
        <p:spPr>
          <a:xfrm>
            <a:off x="3188152" y="5795049"/>
            <a:ext cx="806116" cy="29276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End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8" name="直接箭头连接符 137"/>
          <p:cNvCxnSpPr>
            <a:stCxn id="107" idx="2"/>
            <a:endCxn id="136" idx="0"/>
          </p:cNvCxnSpPr>
          <p:nvPr/>
        </p:nvCxnSpPr>
        <p:spPr>
          <a:xfrm>
            <a:off x="3591209" y="4977091"/>
            <a:ext cx="0" cy="187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36" idx="2"/>
            <a:endCxn id="137" idx="0"/>
          </p:cNvCxnSpPr>
          <p:nvPr/>
        </p:nvCxnSpPr>
        <p:spPr>
          <a:xfrm>
            <a:off x="3591209" y="5631499"/>
            <a:ext cx="1" cy="163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3579180" y="5582469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Y</a:t>
            </a:r>
            <a:endParaRPr lang="zh-CN" altLang="en-US" sz="1050" dirty="0"/>
          </a:p>
        </p:txBody>
      </p:sp>
      <p:cxnSp>
        <p:nvCxnSpPr>
          <p:cNvPr id="141" name="肘形连接符 140"/>
          <p:cNvCxnSpPr>
            <a:stCxn id="136" idx="3"/>
          </p:cNvCxnSpPr>
          <p:nvPr/>
        </p:nvCxnSpPr>
        <p:spPr>
          <a:xfrm flipH="1" flipV="1">
            <a:off x="3591208" y="5052297"/>
            <a:ext cx="929440" cy="345707"/>
          </a:xfrm>
          <a:prstGeom prst="bentConnector3">
            <a:avLst>
              <a:gd name="adj1" fmla="val -245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4491789" y="5196612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CDAE9-F34A-8F4F-89D6-2538796F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468EA-28C5-CD4D-BADB-BDDBBE07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DBF8-41FF-434C-84A2-45B36644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96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OmniReduce</a:t>
            </a:r>
            <a:r>
              <a:rPr lang="en-US" altLang="zh-CN" dirty="0"/>
              <a:t> workflow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Worker logic</a:t>
            </a:r>
            <a:endParaRPr lang="zh-CN" altLang="en-US" dirty="0"/>
          </a:p>
        </p:txBody>
      </p:sp>
      <p:sp>
        <p:nvSpPr>
          <p:cNvPr id="54" name="剪去单角的矩形 53"/>
          <p:cNvSpPr/>
          <p:nvPr/>
        </p:nvSpPr>
        <p:spPr>
          <a:xfrm>
            <a:off x="8253126" y="2780952"/>
            <a:ext cx="3003142" cy="2900071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剪去单角的矩形 54"/>
          <p:cNvSpPr/>
          <p:nvPr/>
        </p:nvSpPr>
        <p:spPr>
          <a:xfrm>
            <a:off x="8661523" y="3075933"/>
            <a:ext cx="3003142" cy="290007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剪去单角的矩形 55"/>
          <p:cNvSpPr/>
          <p:nvPr/>
        </p:nvSpPr>
        <p:spPr>
          <a:xfrm>
            <a:off x="9018192" y="3314698"/>
            <a:ext cx="3003142" cy="290007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终止 56"/>
          <p:cNvSpPr/>
          <p:nvPr/>
        </p:nvSpPr>
        <p:spPr>
          <a:xfrm>
            <a:off x="5351832" y="2667000"/>
            <a:ext cx="806116" cy="29276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Start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78404" y="2249703"/>
            <a:ext cx="234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Worker master thread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4825450" y="3075933"/>
            <a:ext cx="1858879" cy="517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Init</a:t>
            </a:r>
            <a:r>
              <a:rPr lang="en-US" altLang="zh-CN" sz="1400" dirty="0"/>
              <a:t> </a:t>
            </a:r>
          </a:p>
          <a:p>
            <a:pPr marL="228600" indent="-228600">
              <a:buAutoNum type="arabicPeriod"/>
            </a:pPr>
            <a:r>
              <a:rPr lang="en-US" altLang="zh-CN" sz="1050" dirty="0"/>
              <a:t>Allocate buffer; </a:t>
            </a:r>
          </a:p>
          <a:p>
            <a:pPr marL="228600" indent="-228600">
              <a:buAutoNum type="arabicPeriod"/>
            </a:pPr>
            <a:r>
              <a:rPr lang="en-US" altLang="zh-CN" sz="1050" dirty="0"/>
              <a:t>Establish connection;</a:t>
            </a:r>
          </a:p>
        </p:txBody>
      </p:sp>
      <p:sp>
        <p:nvSpPr>
          <p:cNvPr id="60" name="矩形 59"/>
          <p:cNvSpPr/>
          <p:nvPr/>
        </p:nvSpPr>
        <p:spPr>
          <a:xfrm>
            <a:off x="4825449" y="3775100"/>
            <a:ext cx="185887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slave threads</a:t>
            </a:r>
            <a:endParaRPr lang="en-US" altLang="zh-CN" sz="1050" dirty="0"/>
          </a:p>
        </p:txBody>
      </p:sp>
      <p:sp>
        <p:nvSpPr>
          <p:cNvPr id="61" name="流程图: 决策 60"/>
          <p:cNvSpPr/>
          <p:nvPr/>
        </p:nvSpPr>
        <p:spPr>
          <a:xfrm>
            <a:off x="4825448" y="4273451"/>
            <a:ext cx="1858879" cy="3769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New tensor ?</a:t>
            </a:r>
            <a:endParaRPr lang="zh-CN" altLang="en-US" sz="1100" dirty="0"/>
          </a:p>
        </p:txBody>
      </p:sp>
      <p:sp>
        <p:nvSpPr>
          <p:cNvPr id="62" name="矩形 61"/>
          <p:cNvSpPr/>
          <p:nvPr/>
        </p:nvSpPr>
        <p:spPr>
          <a:xfrm>
            <a:off x="4825448" y="4842622"/>
            <a:ext cx="185887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Compute bitmap</a:t>
            </a:r>
            <a:endParaRPr lang="en-US" altLang="zh-CN" sz="1050" dirty="0"/>
          </a:p>
        </p:txBody>
      </p:sp>
      <p:sp>
        <p:nvSpPr>
          <p:cNvPr id="63" name="矩形 62"/>
          <p:cNvSpPr/>
          <p:nvPr/>
        </p:nvSpPr>
        <p:spPr>
          <a:xfrm>
            <a:off x="4825447" y="5330601"/>
            <a:ext cx="185887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Set </a:t>
            </a:r>
            <a:r>
              <a:rPr lang="en-US" altLang="zh-CN" sz="1400" dirty="0" err="1"/>
              <a:t>data_ready</a:t>
            </a:r>
            <a:r>
              <a:rPr lang="en-US" altLang="zh-CN" sz="1400" dirty="0"/>
              <a:t> flag</a:t>
            </a:r>
            <a:endParaRPr lang="en-US" altLang="zh-CN" sz="1050" dirty="0"/>
          </a:p>
        </p:txBody>
      </p:sp>
      <p:sp>
        <p:nvSpPr>
          <p:cNvPr id="64" name="流程图: 决策 63"/>
          <p:cNvSpPr/>
          <p:nvPr/>
        </p:nvSpPr>
        <p:spPr>
          <a:xfrm>
            <a:off x="4825447" y="5808747"/>
            <a:ext cx="1858879" cy="50315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Completed flag ?</a:t>
            </a:r>
            <a:endParaRPr lang="zh-CN" altLang="en-US" sz="1100" dirty="0"/>
          </a:p>
        </p:txBody>
      </p:sp>
      <p:sp>
        <p:nvSpPr>
          <p:cNvPr id="65" name="文本框 64"/>
          <p:cNvSpPr txBox="1"/>
          <p:nvPr/>
        </p:nvSpPr>
        <p:spPr>
          <a:xfrm>
            <a:off x="8990379" y="3329748"/>
            <a:ext cx="161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Slave thread 1</a:t>
            </a:r>
            <a:endParaRPr lang="zh-CN" altLang="en-US" sz="1200" b="1" dirty="0"/>
          </a:p>
        </p:txBody>
      </p:sp>
      <p:sp>
        <p:nvSpPr>
          <p:cNvPr id="66" name="流程图: 终止 65"/>
          <p:cNvSpPr/>
          <p:nvPr/>
        </p:nvSpPr>
        <p:spPr>
          <a:xfrm>
            <a:off x="10142903" y="3430863"/>
            <a:ext cx="806116" cy="29276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Start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流程图: 决策 66"/>
          <p:cNvSpPr/>
          <p:nvPr/>
        </p:nvSpPr>
        <p:spPr>
          <a:xfrm>
            <a:off x="9616521" y="3940575"/>
            <a:ext cx="1858879" cy="4669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data_ready</a:t>
            </a:r>
            <a:r>
              <a:rPr lang="en-US" altLang="zh-CN" sz="1100" dirty="0"/>
              <a:t> flag ?</a:t>
            </a:r>
            <a:endParaRPr lang="zh-CN" altLang="en-US" sz="1100" dirty="0"/>
          </a:p>
        </p:txBody>
      </p:sp>
      <p:sp>
        <p:nvSpPr>
          <p:cNvPr id="68" name="矩形 67"/>
          <p:cNvSpPr/>
          <p:nvPr/>
        </p:nvSpPr>
        <p:spPr>
          <a:xfrm>
            <a:off x="9616521" y="4606613"/>
            <a:ext cx="185887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a tensor chunk</a:t>
            </a:r>
            <a:endParaRPr lang="en-US" altLang="zh-CN" sz="1050" dirty="0"/>
          </a:p>
        </p:txBody>
      </p:sp>
      <p:sp>
        <p:nvSpPr>
          <p:cNvPr id="69" name="矩形 68"/>
          <p:cNvSpPr/>
          <p:nvPr/>
        </p:nvSpPr>
        <p:spPr>
          <a:xfrm>
            <a:off x="9552975" y="5092175"/>
            <a:ext cx="1985962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sz="1400" dirty="0"/>
              <a:t>Aggregation worker logic</a:t>
            </a:r>
            <a:endParaRPr lang="en-US" altLang="zh-CN" sz="1050" dirty="0"/>
          </a:p>
        </p:txBody>
      </p:sp>
      <p:sp>
        <p:nvSpPr>
          <p:cNvPr id="70" name="矩形 69"/>
          <p:cNvSpPr/>
          <p:nvPr/>
        </p:nvSpPr>
        <p:spPr>
          <a:xfrm>
            <a:off x="9616520" y="5631499"/>
            <a:ext cx="185887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Set completed flag</a:t>
            </a:r>
            <a:endParaRPr lang="en-US" altLang="zh-CN" sz="1050" dirty="0"/>
          </a:p>
        </p:txBody>
      </p:sp>
      <p:cxnSp>
        <p:nvCxnSpPr>
          <p:cNvPr id="71" name="直接箭头连接符 70"/>
          <p:cNvCxnSpPr>
            <a:stCxn id="57" idx="2"/>
            <a:endCxn id="59" idx="0"/>
          </p:cNvCxnSpPr>
          <p:nvPr/>
        </p:nvCxnSpPr>
        <p:spPr>
          <a:xfrm>
            <a:off x="5754890" y="2959768"/>
            <a:ext cx="0" cy="116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9" idx="2"/>
            <a:endCxn id="60" idx="0"/>
          </p:cNvCxnSpPr>
          <p:nvPr/>
        </p:nvCxnSpPr>
        <p:spPr>
          <a:xfrm flipH="1">
            <a:off x="5754889" y="3593291"/>
            <a:ext cx="1" cy="181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0" idx="2"/>
            <a:endCxn id="61" idx="0"/>
          </p:cNvCxnSpPr>
          <p:nvPr/>
        </p:nvCxnSpPr>
        <p:spPr>
          <a:xfrm flipH="1">
            <a:off x="5754888" y="4062663"/>
            <a:ext cx="1" cy="21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1" idx="2"/>
            <a:endCxn id="62" idx="0"/>
          </p:cNvCxnSpPr>
          <p:nvPr/>
        </p:nvCxnSpPr>
        <p:spPr>
          <a:xfrm>
            <a:off x="5754888" y="4650441"/>
            <a:ext cx="0" cy="192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2" idx="2"/>
            <a:endCxn id="63" idx="0"/>
          </p:cNvCxnSpPr>
          <p:nvPr/>
        </p:nvCxnSpPr>
        <p:spPr>
          <a:xfrm flipH="1">
            <a:off x="5754887" y="5130185"/>
            <a:ext cx="1" cy="200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3" idx="2"/>
            <a:endCxn id="64" idx="0"/>
          </p:cNvCxnSpPr>
          <p:nvPr/>
        </p:nvCxnSpPr>
        <p:spPr>
          <a:xfrm>
            <a:off x="5754887" y="5618164"/>
            <a:ext cx="0" cy="190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4" idx="3"/>
          </p:cNvCxnSpPr>
          <p:nvPr/>
        </p:nvCxnSpPr>
        <p:spPr>
          <a:xfrm flipH="1" flipV="1">
            <a:off x="5754886" y="4105302"/>
            <a:ext cx="929440" cy="1955022"/>
          </a:xfrm>
          <a:prstGeom prst="bentConnector4">
            <a:avLst>
              <a:gd name="adj1" fmla="val -65156"/>
              <a:gd name="adj2" fmla="val 999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0" idx="1"/>
          </p:cNvCxnSpPr>
          <p:nvPr/>
        </p:nvCxnSpPr>
        <p:spPr>
          <a:xfrm rot="10800000" flipH="1">
            <a:off x="9616519" y="3801977"/>
            <a:ext cx="929437" cy="1973304"/>
          </a:xfrm>
          <a:prstGeom prst="bentConnector4">
            <a:avLst>
              <a:gd name="adj1" fmla="val -24596"/>
              <a:gd name="adj2" fmla="val 999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6" idx="2"/>
            <a:endCxn id="67" idx="0"/>
          </p:cNvCxnSpPr>
          <p:nvPr/>
        </p:nvCxnSpPr>
        <p:spPr>
          <a:xfrm>
            <a:off x="10545961" y="3723631"/>
            <a:ext cx="0" cy="216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7" idx="2"/>
            <a:endCxn id="68" idx="0"/>
          </p:cNvCxnSpPr>
          <p:nvPr/>
        </p:nvCxnSpPr>
        <p:spPr>
          <a:xfrm>
            <a:off x="10545961" y="4407566"/>
            <a:ext cx="0" cy="199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8" idx="2"/>
            <a:endCxn id="69" idx="0"/>
          </p:cNvCxnSpPr>
          <p:nvPr/>
        </p:nvCxnSpPr>
        <p:spPr>
          <a:xfrm flipH="1">
            <a:off x="10545956" y="4894176"/>
            <a:ext cx="5" cy="197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9" idx="2"/>
            <a:endCxn id="70" idx="0"/>
          </p:cNvCxnSpPr>
          <p:nvPr/>
        </p:nvCxnSpPr>
        <p:spPr>
          <a:xfrm>
            <a:off x="10545956" y="5379738"/>
            <a:ext cx="4" cy="251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64" idx="1"/>
            <a:endCxn id="102" idx="2"/>
          </p:cNvCxnSpPr>
          <p:nvPr/>
        </p:nvCxnSpPr>
        <p:spPr>
          <a:xfrm rot="10800000">
            <a:off x="3844731" y="5281262"/>
            <a:ext cx="980716" cy="7790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655240" y="5855005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Y</a:t>
            </a:r>
            <a:endParaRPr lang="zh-CN" altLang="en-US" sz="1050" dirty="0"/>
          </a:p>
        </p:txBody>
      </p:sp>
      <p:sp>
        <p:nvSpPr>
          <p:cNvPr id="85" name="文本框 84"/>
          <p:cNvSpPr txBox="1"/>
          <p:nvPr/>
        </p:nvSpPr>
        <p:spPr>
          <a:xfrm>
            <a:off x="6615887" y="5855005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sp>
        <p:nvSpPr>
          <p:cNvPr id="86" name="文本框 85"/>
          <p:cNvSpPr txBox="1"/>
          <p:nvPr/>
        </p:nvSpPr>
        <p:spPr>
          <a:xfrm>
            <a:off x="6569528" y="4200336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cxnSp>
        <p:nvCxnSpPr>
          <p:cNvPr id="87" name="直接连接符 86"/>
          <p:cNvCxnSpPr>
            <a:stCxn id="61" idx="3"/>
          </p:cNvCxnSpPr>
          <p:nvPr/>
        </p:nvCxnSpPr>
        <p:spPr>
          <a:xfrm>
            <a:off x="6684327" y="4461946"/>
            <a:ext cx="5965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5531297" y="4610509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Y</a:t>
            </a:r>
            <a:endParaRPr lang="zh-CN" altLang="en-US" sz="1050" dirty="0"/>
          </a:p>
        </p:txBody>
      </p:sp>
      <p:sp>
        <p:nvSpPr>
          <p:cNvPr id="89" name="文本框 88"/>
          <p:cNvSpPr txBox="1"/>
          <p:nvPr/>
        </p:nvSpPr>
        <p:spPr>
          <a:xfrm>
            <a:off x="10555981" y="4366721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Y</a:t>
            </a:r>
            <a:endParaRPr lang="zh-CN" altLang="en-US" sz="1050" dirty="0"/>
          </a:p>
        </p:txBody>
      </p:sp>
      <p:cxnSp>
        <p:nvCxnSpPr>
          <p:cNvPr id="90" name="肘形连接符 89"/>
          <p:cNvCxnSpPr>
            <a:stCxn id="67" idx="3"/>
          </p:cNvCxnSpPr>
          <p:nvPr/>
        </p:nvCxnSpPr>
        <p:spPr>
          <a:xfrm flipH="1" flipV="1">
            <a:off x="10545956" y="3800555"/>
            <a:ext cx="929444" cy="373516"/>
          </a:xfrm>
          <a:prstGeom prst="bentConnector3">
            <a:avLst>
              <a:gd name="adj1" fmla="val -245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11451840" y="3963800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sp>
        <p:nvSpPr>
          <p:cNvPr id="92" name="文本框 91"/>
          <p:cNvSpPr txBox="1"/>
          <p:nvPr/>
        </p:nvSpPr>
        <p:spPr>
          <a:xfrm>
            <a:off x="8633710" y="3058365"/>
            <a:ext cx="161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Slave thread 2</a:t>
            </a:r>
            <a:endParaRPr lang="zh-CN" altLang="en-US" sz="1200" b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8222801" y="2753740"/>
            <a:ext cx="161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Slave thread N</a:t>
            </a:r>
            <a:endParaRPr lang="zh-CN" altLang="en-US" sz="1200" b="1" dirty="0"/>
          </a:p>
        </p:txBody>
      </p:sp>
      <p:sp>
        <p:nvSpPr>
          <p:cNvPr id="94" name="文本框 93"/>
          <p:cNvSpPr txBox="1"/>
          <p:nvPr/>
        </p:nvSpPr>
        <p:spPr>
          <a:xfrm rot="1980086">
            <a:off x="8330931" y="2910029"/>
            <a:ext cx="55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95" name="肘形连接符 94"/>
          <p:cNvCxnSpPr>
            <a:stCxn id="60" idx="3"/>
            <a:endCxn id="56" idx="2"/>
          </p:cNvCxnSpPr>
          <p:nvPr/>
        </p:nvCxnSpPr>
        <p:spPr>
          <a:xfrm>
            <a:off x="6684328" y="3918882"/>
            <a:ext cx="2333864" cy="845852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60" idx="3"/>
            <a:endCxn id="55" idx="2"/>
          </p:cNvCxnSpPr>
          <p:nvPr/>
        </p:nvCxnSpPr>
        <p:spPr>
          <a:xfrm>
            <a:off x="6684328" y="3918882"/>
            <a:ext cx="1977195" cy="607087"/>
          </a:xfrm>
          <a:prstGeom prst="bentConnector3">
            <a:avLst>
              <a:gd name="adj1" fmla="val 5912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60" idx="3"/>
            <a:endCxn id="54" idx="2"/>
          </p:cNvCxnSpPr>
          <p:nvPr/>
        </p:nvCxnSpPr>
        <p:spPr>
          <a:xfrm>
            <a:off x="6684328" y="3918882"/>
            <a:ext cx="1568798" cy="312106"/>
          </a:xfrm>
          <a:prstGeom prst="bentConnector3">
            <a:avLst>
              <a:gd name="adj1" fmla="val 7428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70" idx="2"/>
            <a:endCxn id="64" idx="2"/>
          </p:cNvCxnSpPr>
          <p:nvPr/>
        </p:nvCxnSpPr>
        <p:spPr>
          <a:xfrm rot="5400000">
            <a:off x="7954005" y="3719945"/>
            <a:ext cx="392839" cy="4791073"/>
          </a:xfrm>
          <a:prstGeom prst="bentConnector3">
            <a:avLst>
              <a:gd name="adj1" fmla="val 158192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H="1">
            <a:off x="10142903" y="6214769"/>
            <a:ext cx="1" cy="2978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H="1">
            <a:off x="8944246" y="5982882"/>
            <a:ext cx="2" cy="5529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9441831" y="6154129"/>
            <a:ext cx="55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3262426" y="4993699"/>
            <a:ext cx="116460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Return result</a:t>
            </a:r>
            <a:endParaRPr lang="en-US" altLang="zh-CN" sz="1050" dirty="0"/>
          </a:p>
        </p:txBody>
      </p:sp>
      <p:cxnSp>
        <p:nvCxnSpPr>
          <p:cNvPr id="103" name="肘形连接符 102"/>
          <p:cNvCxnSpPr>
            <a:stCxn id="102" idx="0"/>
          </p:cNvCxnSpPr>
          <p:nvPr/>
        </p:nvCxnSpPr>
        <p:spPr>
          <a:xfrm rot="5400000" flipH="1" flipV="1">
            <a:off x="4353647" y="3594165"/>
            <a:ext cx="890619" cy="19084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823743" y="4843771"/>
            <a:ext cx="1858879" cy="287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Compute bitmap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106" name="线形标注 1 105"/>
          <p:cNvSpPr/>
          <p:nvPr/>
        </p:nvSpPr>
        <p:spPr>
          <a:xfrm flipH="1">
            <a:off x="354024" y="3088729"/>
            <a:ext cx="3444573" cy="1079300"/>
          </a:xfrm>
          <a:prstGeom prst="borderCallout1">
            <a:avLst>
              <a:gd name="adj1" fmla="val 18750"/>
              <a:gd name="adj2" fmla="val -8333"/>
              <a:gd name="adj3" fmla="val 176537"/>
              <a:gd name="adj4" fmla="val -29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</a:rPr>
              <a:t>To accelerate the search for next non-zero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</a:rPr>
              <a:t>Computing bitmap is time consuming on CPU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107" name="图片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3" y="5431133"/>
            <a:ext cx="3283439" cy="1104651"/>
          </a:xfrm>
          <a:prstGeom prst="rect">
            <a:avLst/>
          </a:prstGeom>
        </p:spPr>
      </p:pic>
      <p:sp>
        <p:nvSpPr>
          <p:cNvPr id="109" name="矩形 108"/>
          <p:cNvSpPr/>
          <p:nvPr/>
        </p:nvSpPr>
        <p:spPr>
          <a:xfrm>
            <a:off x="1090966" y="4741314"/>
            <a:ext cx="1860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/>
              <a:t>Using GPU !</a:t>
            </a:r>
            <a:endParaRPr lang="zh-CN" altLang="en-US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DD408-D7A8-A247-B391-7BB1A673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31CE6-B726-3440-80FD-0F63219C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9ECB-12C4-7948-AE95-D00DA242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1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6" grpId="0" animBg="1"/>
      <p:bldP spid="1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with GDR support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Allocate a specific buffer in GPU memory for aggregation</a:t>
            </a:r>
          </a:p>
          <a:p>
            <a:pPr lvl="1"/>
            <a:r>
              <a:rPr lang="en-US" altLang="zh-CN" dirty="0"/>
              <a:t>Performing memory registration for RDMA isn't recommended in the data path because it is time consuming</a:t>
            </a:r>
          </a:p>
          <a:p>
            <a:pPr lvl="1"/>
            <a:r>
              <a:rPr lang="en-US" altLang="zh-CN" dirty="0"/>
              <a:t>Bandwidth for device-to-device</a:t>
            </a:r>
            <a:r>
              <a:rPr lang="zh-CN" altLang="en-US" dirty="0"/>
              <a:t> </a:t>
            </a:r>
            <a:r>
              <a:rPr lang="en-US" altLang="zh-CN" dirty="0"/>
              <a:t>memory copy is high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62340" y="4442816"/>
            <a:ext cx="967254" cy="71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Tensor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43426" y="4205027"/>
            <a:ext cx="1628274" cy="1197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49838" y="3758127"/>
            <a:ext cx="154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 memory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212118" y="5664269"/>
            <a:ext cx="2013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cudaMemcpyAsync</a:t>
            </a:r>
            <a:endParaRPr lang="zh-CN" altLang="en-US" sz="16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529594" y="4801411"/>
            <a:ext cx="42511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445934" y="3758127"/>
            <a:ext cx="3217333" cy="1811505"/>
          </a:xfrm>
          <a:prstGeom prst="roundRect">
            <a:avLst/>
          </a:prstGeom>
          <a:noFill/>
          <a:ln cap="sq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787004" y="5872190"/>
            <a:ext cx="42511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7" t="46226" r="40454" b="40193"/>
          <a:stretch/>
        </p:blipFill>
        <p:spPr>
          <a:xfrm>
            <a:off x="7302787" y="4239580"/>
            <a:ext cx="787400" cy="931334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692639" y="4354264"/>
            <a:ext cx="742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Non-zero</a:t>
            </a:r>
          </a:p>
          <a:p>
            <a:r>
              <a:rPr lang="en-US" altLang="zh-CN" sz="1100" dirty="0"/>
              <a:t>blocks</a:t>
            </a:r>
            <a:endParaRPr lang="zh-CN" altLang="en-US" sz="11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7" t="46226" r="40454" b="40193"/>
          <a:stretch/>
        </p:blipFill>
        <p:spPr>
          <a:xfrm>
            <a:off x="7225571" y="5647188"/>
            <a:ext cx="393765" cy="465744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581217" y="5697664"/>
            <a:ext cx="579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NIC</a:t>
            </a:r>
            <a:endParaRPr lang="zh-CN" altLang="en-US" sz="16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126494" y="5866941"/>
            <a:ext cx="4251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489414" y="5712895"/>
            <a:ext cx="72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RDMA</a:t>
            </a:r>
            <a:endParaRPr lang="zh-CN" altLang="en-US" sz="16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578600" y="4760000"/>
            <a:ext cx="83152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189D-049D-0443-AB34-2A34473C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D6E129-89EC-254E-B94B-2D78B0AA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0D4D7-3EC8-0641-A308-F5F5743C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94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w/o GDR support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5342407" y="3797551"/>
            <a:ext cx="2785705" cy="17591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35260" y="4147740"/>
            <a:ext cx="1628274" cy="11510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86521" y="4166882"/>
            <a:ext cx="1628274" cy="1197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95347" y="4166881"/>
            <a:ext cx="385072" cy="973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21609" y="3787980"/>
            <a:ext cx="154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 memory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505452" y="5150136"/>
            <a:ext cx="564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Buffer</a:t>
            </a:r>
            <a:endParaRPr lang="zh-CN" altLang="en-US" sz="1100" dirty="0"/>
          </a:p>
        </p:txBody>
      </p:sp>
      <p:sp>
        <p:nvSpPr>
          <p:cNvPr id="10" name="文本框 9"/>
          <p:cNvSpPr txBox="1"/>
          <p:nvPr/>
        </p:nvSpPr>
        <p:spPr>
          <a:xfrm>
            <a:off x="6120288" y="3787980"/>
            <a:ext cx="15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 memory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333133" y="4147741"/>
            <a:ext cx="1630401" cy="320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86521" y="4171258"/>
            <a:ext cx="1628274" cy="3215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14200" y="5485846"/>
            <a:ext cx="2013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cudaMemcpyAsync</a:t>
            </a:r>
            <a:endParaRPr lang="zh-CN" altLang="en-US" sz="16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961407" y="4622988"/>
            <a:ext cx="42511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014795" y="4350215"/>
            <a:ext cx="56651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947420" y="5487017"/>
            <a:ext cx="108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memcpy</a:t>
            </a:r>
            <a:endParaRPr lang="zh-CN" altLang="en-US" sz="1600" dirty="0"/>
          </a:p>
        </p:txBody>
      </p:sp>
      <p:sp>
        <p:nvSpPr>
          <p:cNvPr id="17" name="圆角矩形 16"/>
          <p:cNvSpPr/>
          <p:nvPr/>
        </p:nvSpPr>
        <p:spPr>
          <a:xfrm>
            <a:off x="3186871" y="3797551"/>
            <a:ext cx="1868905" cy="1759196"/>
          </a:xfrm>
          <a:prstGeom prst="roundRect">
            <a:avLst/>
          </a:prstGeom>
          <a:noFill/>
          <a:ln cap="sq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33133" y="4474975"/>
            <a:ext cx="1628274" cy="32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33133" y="5068983"/>
            <a:ext cx="1628274" cy="32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12375" y="4594297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389086" y="5693767"/>
            <a:ext cx="42511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566309" y="5676283"/>
            <a:ext cx="42511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7" t="46226" r="40454" b="40193"/>
          <a:stretch/>
        </p:blipFill>
        <p:spPr>
          <a:xfrm>
            <a:off x="8183334" y="4285522"/>
            <a:ext cx="787400" cy="931334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959361" y="4454141"/>
            <a:ext cx="742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Non-zero</a:t>
            </a:r>
          </a:p>
          <a:p>
            <a:r>
              <a:rPr lang="en-US" altLang="zh-CN" sz="1100" dirty="0"/>
              <a:t>blocks</a:t>
            </a:r>
            <a:endParaRPr lang="zh-CN" altLang="en-US" sz="11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7" t="46226" r="40454" b="40193"/>
          <a:stretch/>
        </p:blipFill>
        <p:spPr>
          <a:xfrm>
            <a:off x="7966416" y="5456066"/>
            <a:ext cx="393765" cy="465744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8322062" y="5519241"/>
            <a:ext cx="579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NIC</a:t>
            </a:r>
            <a:endParaRPr lang="zh-CN" altLang="en-US" sz="16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918139" y="5688518"/>
            <a:ext cx="4251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281059" y="5521773"/>
            <a:ext cx="72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PCIE</a:t>
            </a:r>
            <a:endParaRPr lang="zh-CN" altLang="en-US" sz="16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7980419" y="4805942"/>
            <a:ext cx="31025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386521" y="4501312"/>
            <a:ext cx="1628274" cy="321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Allocate a specific buffer in host memory for aggregation</a:t>
            </a:r>
          </a:p>
          <a:p>
            <a:r>
              <a:rPr lang="en-US" altLang="zh-CN" dirty="0"/>
              <a:t>Memory copy between GPU and host is time consuming</a:t>
            </a:r>
          </a:p>
          <a:p>
            <a:pPr lvl="1"/>
            <a:r>
              <a:rPr lang="en-US" altLang="zh-CN" dirty="0"/>
              <a:t>Chunk </a:t>
            </a:r>
            <a:r>
              <a:rPr lang="en-US" altLang="zh-CN" dirty="0" err="1"/>
              <a:t>prefetch</a:t>
            </a:r>
            <a:r>
              <a:rPr lang="en-US" altLang="zh-CN" dirty="0"/>
              <a:t> to overlap memory copy and communication</a:t>
            </a: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F19934BE-63B6-4C45-BC19-2378FC1A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FC6494C4-51A9-4747-A197-C44BEA61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C127B5C6-C09C-884F-BC31-BFD996A0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36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 APIs (Synchronous)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Setup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GPU tensor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CPU tensor</a:t>
            </a:r>
          </a:p>
          <a:p>
            <a:pPr lvl="1"/>
            <a:r>
              <a:rPr lang="en-US" altLang="zh-CN" dirty="0"/>
              <a:t>For CPU tensor, the </a:t>
            </a:r>
            <a:r>
              <a:rPr lang="en-US" altLang="zh-CN" b="1" dirty="0"/>
              <a:t>bitmap</a:t>
            </a:r>
            <a:r>
              <a:rPr lang="en-US" altLang="zh-CN" dirty="0"/>
              <a:t> needs to be provided by user</a:t>
            </a:r>
            <a:endParaRPr lang="zh-CN" altLang="en-US" dirty="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067CEDB9-5275-45D0-AFCF-6E1B9968EAD7}"/>
              </a:ext>
            </a:extLst>
          </p:cNvPr>
          <p:cNvSpPr txBox="1"/>
          <p:nvPr/>
        </p:nvSpPr>
        <p:spPr>
          <a:xfrm>
            <a:off x="1280158" y="3953000"/>
            <a:ext cx="10357275" cy="646331"/>
          </a:xfrm>
          <a:prstGeom prst="rect">
            <a:avLst/>
          </a:prstGeom>
          <a:solidFill>
            <a:srgbClr val="333333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 err="1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AllReduce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int32_t* tensor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count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cudaStream_t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stream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devID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ctx</a:t>
            </a:r>
            <a:r>
              <a:rPr lang="en-US" altLang="zh-CN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AllReduce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float* tensor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count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cudaStream_t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stream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devID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4C7F8-8247-49F5-A8D0-B8CBC2D9106B}"/>
              </a:ext>
            </a:extLst>
          </p:cNvPr>
          <p:cNvSpPr txBox="1"/>
          <p:nvPr/>
        </p:nvSpPr>
        <p:spPr>
          <a:xfrm>
            <a:off x="1280159" y="2475846"/>
            <a:ext cx="10357274" cy="646331"/>
          </a:xfrm>
          <a:prstGeom prst="rect">
            <a:avLst/>
          </a:prstGeom>
          <a:solidFill>
            <a:srgbClr val="333333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switchml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context.h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omnireduce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OmniContext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ctx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omnireduce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OmniContext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67CEDB9-5275-45D0-AFCF-6E1B9968EAD7}"/>
              </a:ext>
            </a:extLst>
          </p:cNvPr>
          <p:cNvSpPr txBox="1"/>
          <p:nvPr/>
        </p:nvSpPr>
        <p:spPr>
          <a:xfrm>
            <a:off x="1280158" y="5853797"/>
            <a:ext cx="10357275" cy="646331"/>
          </a:xfrm>
          <a:prstGeom prst="rect">
            <a:avLst/>
          </a:prstGeom>
          <a:solidFill>
            <a:srgbClr val="333333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 err="1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AllReduce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int32_t* tensor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count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uint8_t* bitmap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block_count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ctx</a:t>
            </a:r>
            <a:r>
              <a:rPr lang="en-US" altLang="zh-CN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AllReduce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float* tensor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count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uint8_t* bitmap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block_count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C0AC6-4A6F-3640-A29F-1D40D5EF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B926F-09CC-F046-B73F-6AFE6752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5F505-362D-814D-81BB-13AD0452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98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Edit configuration file (</a:t>
            </a:r>
            <a:r>
              <a:rPr lang="en-US" altLang="zh-CN" dirty="0" err="1"/>
              <a:t>omnireduce.cfg</a:t>
            </a:r>
            <a:r>
              <a:rPr lang="en-US" altLang="zh-CN" dirty="0"/>
              <a:t>) according to your cluster information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Run aggregator program on each aggregator machine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Run worker program on each worker machine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7238-E057-EF47-9ABE-99D22470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84CEB-CCFF-C44D-996D-9843F9F4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3E544-A779-6A48-A8B0-D6FD5DC1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1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omnireduce.cfg</a:t>
            </a:r>
            <a:endParaRPr lang="zh-CN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DC4C7F8-8247-49F5-A8D0-B8CBC2D9106B}"/>
              </a:ext>
            </a:extLst>
          </p:cNvPr>
          <p:cNvSpPr txBox="1"/>
          <p:nvPr/>
        </p:nvSpPr>
        <p:spPr>
          <a:xfrm>
            <a:off x="1038855" y="1450145"/>
            <a:ext cx="4769274" cy="4832092"/>
          </a:xfrm>
          <a:prstGeom prst="rect">
            <a:avLst/>
          </a:prstGeom>
          <a:solidFill>
            <a:srgbClr val="333333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omnireduce</a:t>
            </a:r>
            <a:r>
              <a:rPr lang="en-US" altLang="zh-CN" sz="1400" dirty="0">
                <a:solidFill>
                  <a:schemeClr val="accent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num_workers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2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num_aggregators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2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num_threads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8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worker_cores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-1,-1,-1,-1,-1,-1,-1,-1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aggregator_cores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-1,-1,-1,-1,-1,-1,-1,-1</a:t>
            </a:r>
          </a:p>
          <a:p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threshold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0.0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buffer_size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1024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chunk_size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1048576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bitmap_chunk_size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16777216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message_size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256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block_size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256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ib_hca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mlx5_1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ib_port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1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gid_idx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2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sl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= 2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gpu_devId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= 0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direct_memory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1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adaptive_blocksize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tcp_port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19875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worker_ips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192.168.10.201,192.168.10.202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aggregator_ips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192.168.10.101,192.168.10.102</a:t>
            </a:r>
          </a:p>
        </p:txBody>
      </p:sp>
      <p:sp>
        <p:nvSpPr>
          <p:cNvPr id="5" name="矩形 4"/>
          <p:cNvSpPr/>
          <p:nvPr/>
        </p:nvSpPr>
        <p:spPr>
          <a:xfrm>
            <a:off x="1076952" y="1736953"/>
            <a:ext cx="2047241" cy="393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5422" y="5585965"/>
            <a:ext cx="4638041" cy="6467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71164" y="5640939"/>
            <a:ext cx="51054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Ip</a:t>
            </a:r>
            <a:r>
              <a:rPr lang="en-US" altLang="zh-CN" sz="1400" dirty="0"/>
              <a:t> addresses and port number used for negotiation.</a:t>
            </a:r>
          </a:p>
          <a:p>
            <a:r>
              <a:rPr lang="en-US" altLang="zh-CN" sz="1400" dirty="0"/>
              <a:t>Note: The number of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address should be consistent with </a:t>
            </a:r>
            <a:r>
              <a:rPr lang="en-US" altLang="zh-CN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num_workers</a:t>
            </a:r>
            <a:r>
              <a:rPr lang="en-US" altLang="zh-CN" sz="1400" dirty="0"/>
              <a:t> and </a:t>
            </a:r>
            <a:r>
              <a:rPr lang="en-US" altLang="zh-CN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num_aggregators</a:t>
            </a:r>
            <a:endParaRPr lang="zh-CN" altLang="en-US" sz="1100" dirty="0">
              <a:solidFill>
                <a:srgbClr val="4EC9B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71164" y="1396582"/>
            <a:ext cx="510540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Number of workers and aggregators</a:t>
            </a:r>
          </a:p>
        </p:txBody>
      </p:sp>
      <p:sp>
        <p:nvSpPr>
          <p:cNvPr id="11" name="矩形 10"/>
          <p:cNvSpPr/>
          <p:nvPr/>
        </p:nvSpPr>
        <p:spPr>
          <a:xfrm>
            <a:off x="6371164" y="1802421"/>
            <a:ext cx="510540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Number of threads for communication</a:t>
            </a:r>
          </a:p>
        </p:txBody>
      </p:sp>
      <p:sp>
        <p:nvSpPr>
          <p:cNvPr id="12" name="矩形 11"/>
          <p:cNvSpPr/>
          <p:nvPr/>
        </p:nvSpPr>
        <p:spPr>
          <a:xfrm>
            <a:off x="1076951" y="2177748"/>
            <a:ext cx="1683179" cy="1645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76951" y="2389414"/>
            <a:ext cx="4210479" cy="3862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71164" y="2184496"/>
            <a:ext cx="5105400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Set CPU affinity for threads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Value -1 means no CPU affinity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Value &gt; 0 means the core ids for different threads</a:t>
            </a:r>
          </a:p>
          <a:p>
            <a:r>
              <a:rPr lang="en-US" altLang="zh-CN" sz="1400" dirty="0"/>
              <a:t>Note: The number should be consistent with 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num_threads</a:t>
            </a:r>
            <a:endParaRPr lang="en-US" altLang="zh-CN" sz="1400" dirty="0"/>
          </a:p>
        </p:txBody>
      </p:sp>
      <p:sp>
        <p:nvSpPr>
          <p:cNvPr id="15" name="矩形 14"/>
          <p:cNvSpPr/>
          <p:nvPr/>
        </p:nvSpPr>
        <p:spPr>
          <a:xfrm>
            <a:off x="1085422" y="2804018"/>
            <a:ext cx="2902375" cy="1254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85423" y="4086718"/>
            <a:ext cx="1827108" cy="8040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71164" y="3227883"/>
            <a:ext cx="5105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OmniReduce</a:t>
            </a:r>
            <a:r>
              <a:rPr lang="en-US" altLang="zh-CN" sz="1400" dirty="0"/>
              <a:t> algorithm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/>
              <a:t>threshold</a:t>
            </a:r>
            <a:r>
              <a:rPr lang="en-US" altLang="zh-CN" sz="1100" dirty="0"/>
              <a:t>: threshold for calculating block bitmap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 err="1"/>
              <a:t>buffer_size</a:t>
            </a:r>
            <a:r>
              <a:rPr lang="en-US" altLang="zh-CN" sz="1100" dirty="0"/>
              <a:t>: send/</a:t>
            </a:r>
            <a:r>
              <a:rPr lang="en-US" altLang="zh-CN" sz="1100" dirty="0" err="1"/>
              <a:t>recv</a:t>
            </a:r>
            <a:r>
              <a:rPr lang="en-US" altLang="zh-CN" sz="1100" dirty="0"/>
              <a:t> buffer size in </a:t>
            </a:r>
            <a:r>
              <a:rPr lang="en-US" altLang="zh-CN" sz="1100" dirty="0" err="1"/>
              <a:t>MByte</a:t>
            </a:r>
            <a:endParaRPr lang="en-US" altLang="zh-CN" sz="11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050" dirty="0"/>
              <a:t>GDR: GPU memory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050" dirty="0"/>
              <a:t>RDMA only: host memory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 err="1"/>
              <a:t>chunk_size</a:t>
            </a:r>
            <a:r>
              <a:rPr lang="en-US" altLang="zh-CN" sz="1100" dirty="0"/>
              <a:t>: chunk </a:t>
            </a:r>
            <a:r>
              <a:rPr lang="en-US" altLang="zh-CN" sz="1100" dirty="0" err="1"/>
              <a:t>prefetch</a:t>
            </a:r>
            <a:r>
              <a:rPr lang="en-US" altLang="zh-CN" sz="1100" dirty="0"/>
              <a:t> unit in Byte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 err="1"/>
              <a:t>message_size</a:t>
            </a:r>
            <a:r>
              <a:rPr lang="en-US" altLang="zh-CN" sz="1100" dirty="0"/>
              <a:t>: number of elements in each packet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 err="1"/>
              <a:t>block_size</a:t>
            </a:r>
            <a:r>
              <a:rPr lang="en-US" altLang="zh-CN" sz="1100" dirty="0"/>
              <a:t>: number of elements in each block</a:t>
            </a:r>
          </a:p>
        </p:txBody>
      </p:sp>
      <p:sp>
        <p:nvSpPr>
          <p:cNvPr id="20" name="矩形 19"/>
          <p:cNvSpPr/>
          <p:nvPr/>
        </p:nvSpPr>
        <p:spPr>
          <a:xfrm>
            <a:off x="6371164" y="4834264"/>
            <a:ext cx="510540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RDMA device parameters</a:t>
            </a:r>
          </a:p>
        </p:txBody>
      </p:sp>
      <p:sp>
        <p:nvSpPr>
          <p:cNvPr id="21" name="矩形 20"/>
          <p:cNvSpPr/>
          <p:nvPr/>
        </p:nvSpPr>
        <p:spPr>
          <a:xfrm>
            <a:off x="6371164" y="5237601"/>
            <a:ext cx="510540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GPU index and GDR using flag </a:t>
            </a:r>
          </a:p>
        </p:txBody>
      </p:sp>
      <p:sp>
        <p:nvSpPr>
          <p:cNvPr id="22" name="矩形 21"/>
          <p:cNvSpPr/>
          <p:nvPr/>
        </p:nvSpPr>
        <p:spPr>
          <a:xfrm>
            <a:off x="1085422" y="4945820"/>
            <a:ext cx="2250441" cy="6105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10" idx="1"/>
          </p:cNvCxnSpPr>
          <p:nvPr/>
        </p:nvCxnSpPr>
        <p:spPr>
          <a:xfrm flipV="1">
            <a:off x="3124193" y="1550471"/>
            <a:ext cx="3246971" cy="383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3"/>
            <a:endCxn id="11" idx="1"/>
          </p:cNvCxnSpPr>
          <p:nvPr/>
        </p:nvCxnSpPr>
        <p:spPr>
          <a:xfrm flipV="1">
            <a:off x="2760130" y="1956310"/>
            <a:ext cx="3611034" cy="303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4" idx="1"/>
          </p:cNvCxnSpPr>
          <p:nvPr/>
        </p:nvCxnSpPr>
        <p:spPr>
          <a:xfrm>
            <a:off x="5287430" y="2613842"/>
            <a:ext cx="1083734" cy="47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3"/>
            <a:endCxn id="17" idx="1"/>
          </p:cNvCxnSpPr>
          <p:nvPr/>
        </p:nvCxnSpPr>
        <p:spPr>
          <a:xfrm>
            <a:off x="3987797" y="3431213"/>
            <a:ext cx="2383367" cy="535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6" idx="3"/>
            <a:endCxn id="20" idx="1"/>
          </p:cNvCxnSpPr>
          <p:nvPr/>
        </p:nvCxnSpPr>
        <p:spPr>
          <a:xfrm>
            <a:off x="2912531" y="4488753"/>
            <a:ext cx="3458633" cy="499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3"/>
            <a:endCxn id="21" idx="1"/>
          </p:cNvCxnSpPr>
          <p:nvPr/>
        </p:nvCxnSpPr>
        <p:spPr>
          <a:xfrm>
            <a:off x="3335863" y="5251077"/>
            <a:ext cx="3035301" cy="140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9" idx="1"/>
          </p:cNvCxnSpPr>
          <p:nvPr/>
        </p:nvCxnSpPr>
        <p:spPr>
          <a:xfrm>
            <a:off x="5723463" y="5920546"/>
            <a:ext cx="647701" cy="89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3335863" y="3129516"/>
            <a:ext cx="7817282" cy="6715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Each worker and aggregator needs a copy of </a:t>
            </a:r>
            <a:r>
              <a:rPr lang="en-US" altLang="zh-CN" sz="2400" dirty="0" err="1"/>
              <a:t>omnireduce.cfg</a:t>
            </a:r>
            <a:endParaRPr lang="zh-CN" alt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11F6F-0420-B845-8C87-58F06338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76C8F-4EBF-2B49-A404-B011FE15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8F98151-3C5C-114B-B7D5-E870FF24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2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5A3D9B-5E37-8145-BA60-1F562264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gradients are highly sparse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4800" y="2070103"/>
          <a:ext cx="11582400" cy="336536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7515941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7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Model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Task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Model</a:t>
                      </a:r>
                      <a:r>
                        <a:rPr lang="en-US" altLang="zh-CN" sz="2400" baseline="0" dirty="0"/>
                        <a:t> size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Gradient</a:t>
                      </a:r>
                      <a:r>
                        <a:rPr lang="en-US" altLang="zh-CN" sz="2400" baseline="0" dirty="0"/>
                        <a:t> sparsity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7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err="1"/>
                        <a:t>DeepLight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CTR prediction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2.26 GB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/>
                        <a:t>99.73%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7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LSTM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Language modeling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1.52 GB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/>
                        <a:t>94.50%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7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BERT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Question answering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1.28 GB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9.31%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7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NCF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Recommendation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680 MB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/>
                        <a:t>84.60%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7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VGG19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Image classification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548 MB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32.00%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7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ResNet152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Image classification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230 MB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21.60%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777490" y="5778365"/>
            <a:ext cx="642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lt"/>
                <a:ea typeface="Arial" charset="0"/>
                <a:cs typeface="Arial" charset="0"/>
              </a:rPr>
              <a:t>Sparsity: the proportion of gradient elements equal to zero</a:t>
            </a:r>
            <a:endParaRPr lang="zh-CN" altLang="en-US" dirty="0"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0D5DF7-5D34-2D4A-83B2-BFDA6B8C066A}"/>
              </a:ext>
            </a:extLst>
          </p:cNvPr>
          <p:cNvSpPr/>
          <p:nvPr/>
        </p:nvSpPr>
        <p:spPr>
          <a:xfrm>
            <a:off x="10744200" y="2571750"/>
            <a:ext cx="1143000" cy="95726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8431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5E7E1CE-5BCF-9849-A6CF-C63135F4FB12}"/>
              </a:ext>
            </a:extLst>
          </p:cNvPr>
          <p:cNvSpPr/>
          <p:nvPr/>
        </p:nvSpPr>
        <p:spPr>
          <a:xfrm>
            <a:off x="10744200" y="4002084"/>
            <a:ext cx="1143000" cy="45561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8431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7EDF39-E0B2-E148-97A8-A913978F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B847E-0A5C-3148-AE20-C0E2A776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B334FA1-F14D-1D4B-B1BA-4BBEC138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875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84"/>
    </mc:Choice>
    <mc:Fallback xmlns="">
      <p:transition spd="slow" advTm="521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Hands-on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Download and install our VMs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Set VM network to be in a subnet (you can set bridge mode)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Add RDMA device with the following command: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 </a:t>
            </a:r>
            <a:r>
              <a:rPr lang="en-US" altLang="zh-CN" sz="2000" b="1" dirty="0"/>
              <a:t>NOTE: </a:t>
            </a:r>
            <a:r>
              <a:rPr lang="en-US" altLang="zh-CN" sz="2000" dirty="0"/>
              <a:t>You need to replace </a:t>
            </a:r>
            <a:r>
              <a:rPr lang="en-US" altLang="zh-CN" sz="2000" b="1" dirty="0"/>
              <a:t>ens33</a:t>
            </a:r>
            <a:r>
              <a:rPr lang="en-US" altLang="zh-CN" sz="2000" dirty="0"/>
              <a:t> with your own interface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Ensure that VMs can </a:t>
            </a:r>
            <a:r>
              <a:rPr lang="en-US" altLang="zh-CN" dirty="0" err="1"/>
              <a:t>ssh</a:t>
            </a:r>
            <a:r>
              <a:rPr lang="en-US" altLang="zh-CN" dirty="0"/>
              <a:t> each other without a 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Check IP address for each VM and update </a:t>
            </a:r>
            <a:r>
              <a:rPr lang="en-US" altLang="zh-CN" b="1" dirty="0" err="1"/>
              <a:t>omnireduce.cfg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Run aggregators and then run workers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067CEDB9-5275-45D0-AFCF-6E1B9968EAD7}"/>
              </a:ext>
            </a:extLst>
          </p:cNvPr>
          <p:cNvSpPr txBox="1"/>
          <p:nvPr/>
        </p:nvSpPr>
        <p:spPr>
          <a:xfrm>
            <a:off x="1445258" y="3284133"/>
            <a:ext cx="6068909" cy="369332"/>
          </a:xfrm>
          <a:prstGeom prst="rect">
            <a:avLst/>
          </a:prstGeom>
          <a:solidFill>
            <a:srgbClr val="333333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EEEEEE"/>
                </a:solidFill>
                <a:latin typeface="Consolas" panose="020B0609020204030204" pitchFamily="49" charset="0"/>
              </a:rPr>
              <a:t>sudo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Consolas" panose="020B0609020204030204" pitchFamily="49" charset="0"/>
              </a:rPr>
              <a:t>rdma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link add rxe_0 type </a:t>
            </a:r>
            <a:r>
              <a:rPr lang="en-US" dirty="0" err="1">
                <a:solidFill>
                  <a:srgbClr val="EEEEEE"/>
                </a:solidFill>
                <a:latin typeface="Consolas" panose="020B0609020204030204" pitchFamily="49" charset="0"/>
              </a:rPr>
              <a:t>rxe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Consolas" panose="020B0609020204030204" pitchFamily="49" charset="0"/>
              </a:rPr>
              <a:t>netdev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ens33</a:t>
            </a:r>
            <a:endParaRPr lang="en-US" b="0" dirty="0">
              <a:solidFill>
                <a:srgbClr val="EEEEE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A4F74-6E53-C947-8B81-2E7C687B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927F4-FFEF-2C40-ACCB-D134B519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BEA10-D723-3242-BF47-63B94443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35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FF7A5-3882-3149-B657-2015291B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F76E9-BA58-5841-A4F2-5A010007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1E773-7345-874C-8121-56700AEF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5A3D9B-5E37-8145-BA60-1F562264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existing solutions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95DD6EE9-B89F-5549-8770-4A4B0BE6F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dirty="0"/>
              <a:t>Existing collective libraries (NCCL and </a:t>
            </a:r>
            <a:r>
              <a:rPr lang="en-US" dirty="0" err="1"/>
              <a:t>Gloo</a:t>
            </a:r>
            <a:r>
              <a:rPr lang="en-US" dirty="0"/>
              <a:t>) have no native support for sparse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925B98-3ABA-6849-8B38-E1F8B42BA923}"/>
              </a:ext>
            </a:extLst>
          </p:cNvPr>
          <p:cNvGraphicFramePr>
            <a:graphicFrameLocks noGrp="1"/>
          </p:cNvGraphicFramePr>
          <p:nvPr/>
        </p:nvGraphicFramePr>
        <p:xfrm>
          <a:off x="1930400" y="3428529"/>
          <a:ext cx="812800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607">
                  <a:extLst>
                    <a:ext uri="{9D8B030D-6E8A-4147-A177-3AD203B41FA5}">
                      <a16:colId xmlns:a16="http://schemas.microsoft.com/office/drawing/2014/main" val="1355017928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5975714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00717935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618579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94990960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58488504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29207445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8455651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726059232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201838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zh-TW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20594"/>
                  </a:ext>
                </a:extLst>
              </a:tr>
            </a:tbl>
          </a:graphicData>
        </a:graphic>
      </p:graphicFrame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5B15BF6E-CA32-1D41-AE35-4D0CFC8E03DA}"/>
              </a:ext>
            </a:extLst>
          </p:cNvPr>
          <p:cNvGraphicFramePr>
            <a:graphicFrameLocks noGrp="1"/>
          </p:cNvGraphicFramePr>
          <p:nvPr/>
        </p:nvGraphicFramePr>
        <p:xfrm>
          <a:off x="1930400" y="4617793"/>
          <a:ext cx="8128004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607">
                  <a:extLst>
                    <a:ext uri="{9D8B030D-6E8A-4147-A177-3AD203B41FA5}">
                      <a16:colId xmlns:a16="http://schemas.microsoft.com/office/drawing/2014/main" val="1355017928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5975714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00717935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618579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94990960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58488504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29207445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8455651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726059232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07954035"/>
                    </a:ext>
                  </a:extLst>
                </a:gridCol>
              </a:tblGrid>
              <a:tr h="2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zh-TW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20594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3B04663E-9A09-2448-99EB-DD605D1E2E43}"/>
              </a:ext>
            </a:extLst>
          </p:cNvPr>
          <p:cNvGraphicFramePr>
            <a:graphicFrameLocks noGrp="1"/>
          </p:cNvGraphicFramePr>
          <p:nvPr/>
        </p:nvGraphicFramePr>
        <p:xfrm>
          <a:off x="1930400" y="5801977"/>
          <a:ext cx="812800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607">
                  <a:extLst>
                    <a:ext uri="{9D8B030D-6E8A-4147-A177-3AD203B41FA5}">
                      <a16:colId xmlns:a16="http://schemas.microsoft.com/office/drawing/2014/main" val="1355017928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5975714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00717935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618579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94990960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58488504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29207445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8455651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726059232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346574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zh-TW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20594"/>
                  </a:ext>
                </a:extLst>
              </a:tr>
            </a:tbl>
          </a:graphicData>
        </a:graphic>
      </p:graphicFrame>
      <p:graphicFrame>
        <p:nvGraphicFramePr>
          <p:cNvPr id="8" name="Table 44">
            <a:extLst>
              <a:ext uri="{FF2B5EF4-FFF2-40B4-BE49-F238E27FC236}">
                <a16:creationId xmlns:a16="http://schemas.microsoft.com/office/drawing/2014/main" id="{5BE91000-61EB-4A47-8A98-2B9FFDEB56DA}"/>
              </a:ext>
            </a:extLst>
          </p:cNvPr>
          <p:cNvGraphicFramePr>
            <a:graphicFrameLocks noGrp="1"/>
          </p:cNvGraphicFramePr>
          <p:nvPr/>
        </p:nvGraphicFramePr>
        <p:xfrm>
          <a:off x="2661766" y="3429000"/>
          <a:ext cx="24657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482524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059991012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8128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397465"/>
                  </a:ext>
                </a:extLst>
              </a:tr>
            </a:tbl>
          </a:graphicData>
        </a:graphic>
      </p:graphicFrame>
      <p:graphicFrame>
        <p:nvGraphicFramePr>
          <p:cNvPr id="9" name="Table 45">
            <a:extLst>
              <a:ext uri="{FF2B5EF4-FFF2-40B4-BE49-F238E27FC236}">
                <a16:creationId xmlns:a16="http://schemas.microsoft.com/office/drawing/2014/main" id="{6949C2F8-F3BF-AF43-BF65-DD3C1229087E}"/>
              </a:ext>
            </a:extLst>
          </p:cNvPr>
          <p:cNvGraphicFramePr>
            <a:graphicFrameLocks noGrp="1"/>
          </p:cNvGraphicFramePr>
          <p:nvPr/>
        </p:nvGraphicFramePr>
        <p:xfrm>
          <a:off x="2653300" y="4625413"/>
          <a:ext cx="2465799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358806943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372952957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6172052"/>
                    </a:ext>
                  </a:extLst>
                </a:gridCol>
              </a:tblGrid>
              <a:tr h="2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25788623"/>
                  </a:ext>
                </a:extLst>
              </a:tr>
            </a:tbl>
          </a:graphicData>
        </a:graphic>
      </p:graphicFrame>
      <p:graphicFrame>
        <p:nvGraphicFramePr>
          <p:cNvPr id="10" name="Table 46">
            <a:extLst>
              <a:ext uri="{FF2B5EF4-FFF2-40B4-BE49-F238E27FC236}">
                <a16:creationId xmlns:a16="http://schemas.microsoft.com/office/drawing/2014/main" id="{F8472CEF-8F47-5D43-948F-39E414A3BC14}"/>
              </a:ext>
            </a:extLst>
          </p:cNvPr>
          <p:cNvGraphicFramePr>
            <a:graphicFrameLocks noGrp="1"/>
          </p:cNvGraphicFramePr>
          <p:nvPr/>
        </p:nvGraphicFramePr>
        <p:xfrm>
          <a:off x="5119099" y="4619486"/>
          <a:ext cx="24657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482524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059991012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8128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397465"/>
                  </a:ext>
                </a:extLst>
              </a:tr>
            </a:tbl>
          </a:graphicData>
        </a:graphic>
      </p:graphicFrame>
      <p:graphicFrame>
        <p:nvGraphicFramePr>
          <p:cNvPr id="11" name="Table 47">
            <a:extLst>
              <a:ext uri="{FF2B5EF4-FFF2-40B4-BE49-F238E27FC236}">
                <a16:creationId xmlns:a16="http://schemas.microsoft.com/office/drawing/2014/main" id="{D5A5E206-894F-D144-968E-4282AFA12F89}"/>
              </a:ext>
            </a:extLst>
          </p:cNvPr>
          <p:cNvGraphicFramePr>
            <a:graphicFrameLocks noGrp="1"/>
          </p:cNvGraphicFramePr>
          <p:nvPr/>
        </p:nvGraphicFramePr>
        <p:xfrm>
          <a:off x="5119099" y="5806586"/>
          <a:ext cx="2465799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358806943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372952957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6172052"/>
                    </a:ext>
                  </a:extLst>
                </a:gridCol>
              </a:tblGrid>
              <a:tr h="2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25788623"/>
                  </a:ext>
                </a:extLst>
              </a:tr>
            </a:tbl>
          </a:graphicData>
        </a:graphic>
      </p:graphicFrame>
      <p:graphicFrame>
        <p:nvGraphicFramePr>
          <p:cNvPr id="12" name="Table 48">
            <a:extLst>
              <a:ext uri="{FF2B5EF4-FFF2-40B4-BE49-F238E27FC236}">
                <a16:creationId xmlns:a16="http://schemas.microsoft.com/office/drawing/2014/main" id="{6651F33E-AB14-6842-A9D2-88F499379A0F}"/>
              </a:ext>
            </a:extLst>
          </p:cNvPr>
          <p:cNvGraphicFramePr>
            <a:graphicFrameLocks noGrp="1"/>
          </p:cNvGraphicFramePr>
          <p:nvPr/>
        </p:nvGraphicFramePr>
        <p:xfrm>
          <a:off x="7588372" y="5801506"/>
          <a:ext cx="24657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482524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059991012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8128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397465"/>
                  </a:ext>
                </a:extLst>
              </a:tr>
            </a:tbl>
          </a:graphicData>
        </a:graphic>
      </p:graphicFrame>
      <p:graphicFrame>
        <p:nvGraphicFramePr>
          <p:cNvPr id="13" name="Table 49">
            <a:extLst>
              <a:ext uri="{FF2B5EF4-FFF2-40B4-BE49-F238E27FC236}">
                <a16:creationId xmlns:a16="http://schemas.microsoft.com/office/drawing/2014/main" id="{EB5D159C-8BF7-5A4E-9261-E744F56601DE}"/>
              </a:ext>
            </a:extLst>
          </p:cNvPr>
          <p:cNvGraphicFramePr>
            <a:graphicFrameLocks noGrp="1"/>
          </p:cNvGraphicFramePr>
          <p:nvPr/>
        </p:nvGraphicFramePr>
        <p:xfrm>
          <a:off x="7592605" y="3433609"/>
          <a:ext cx="2465799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358806943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372952957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6172052"/>
                    </a:ext>
                  </a:extLst>
                </a:gridCol>
              </a:tblGrid>
              <a:tr h="2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3">
                            <a:lumMod val="40000"/>
                            <a:lumOff val="60000"/>
                          </a:schemeClr>
                        </a:gs>
                        <a:gs pos="99000">
                          <a:schemeClr val="accent6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3">
                            <a:lumMod val="40000"/>
                            <a:lumOff val="60000"/>
                          </a:schemeClr>
                        </a:gs>
                        <a:gs pos="99000">
                          <a:schemeClr val="accent6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3">
                            <a:lumMod val="40000"/>
                            <a:lumOff val="60000"/>
                          </a:schemeClr>
                        </a:gs>
                        <a:gs pos="99000">
                          <a:schemeClr val="accent6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2578862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DF0D4B-18AA-8D4F-B5E9-258566B4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71FBDF4-6014-6244-9FD2-B74A7352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3D59C17-A64B-9648-959D-2012B50D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526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84"/>
    </mc:Choice>
    <mc:Fallback xmlns="">
      <p:transition spd="slow" advTm="521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5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-0.00104 0.172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-0.00104 0.172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63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C 0.11237 -0.05741 0.22474 -0.11482 0.225 -0.17223 C 0.22526 -0.2301 0.11302 -0.28843 0.00091 -0.3463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-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" presetID="3" presetClass="exit" presetSubtype="1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xit" presetSubtype="1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5A3D9B-5E37-8145-BA60-1F562264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existing solutions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95DD6EE9-B89F-5549-8770-4A4B0BE6F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Existing collective libraries (NCCL and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Gloo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 have no native support for sparse data</a:t>
            </a:r>
          </a:p>
          <a:p>
            <a:pPr>
              <a:spcBef>
                <a:spcPts val="800"/>
              </a:spcBef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altLang="zh-CN" dirty="0"/>
              <a:t>Existing sparse collective algorithm is inefficient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All-Gather based sparse (</a:t>
            </a:r>
            <a:r>
              <a:rPr lang="en-US" dirty="0" err="1"/>
              <a:t>AGsparse</a:t>
            </a:r>
            <a:r>
              <a:rPr lang="en-US" dirty="0"/>
              <a:t>) algorithm has poor scalability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Format conversion overheads for dense inputs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Slower than dense </a:t>
            </a:r>
            <a:r>
              <a:rPr lang="en-US" dirty="0" err="1"/>
              <a:t>AllReduce</a:t>
            </a:r>
            <a:r>
              <a:rPr lang="en-US" dirty="0"/>
              <a:t> if sparsity is not high enough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Can not take full advantage of the inbound and outbound bandwidth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809CDC-40A5-6B49-A5D4-1D92A8EF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91C2B-62E4-BE47-B37E-9044F435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1E27A-A3BC-0F4C-B4BB-EC560433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575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84"/>
    </mc:Choice>
    <mc:Fallback xmlns="">
      <p:transition spd="slow" advTm="5218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Approach: </a:t>
            </a:r>
            <a:r>
              <a:rPr lang="en-US" altLang="zh-CN" dirty="0" err="1"/>
              <a:t>OmniReduce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14179" y="1560875"/>
            <a:ext cx="145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Goals</a:t>
            </a:r>
            <a:endParaRPr lang="zh-CN" altLang="en-US" sz="3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461022" y="1560875"/>
            <a:ext cx="182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Design</a:t>
            </a:r>
            <a:endParaRPr lang="zh-CN" altLang="en-US" sz="3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366185" y="2375665"/>
            <a:ext cx="48027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High performance and scalability</a:t>
            </a:r>
          </a:p>
          <a:p>
            <a:endParaRPr lang="en-US" altLang="zh-CN" sz="3200" dirty="0"/>
          </a:p>
          <a:p>
            <a:r>
              <a:rPr lang="en-US" altLang="zh-CN" sz="3200" dirty="0"/>
              <a:t>Data-format universality</a:t>
            </a:r>
          </a:p>
          <a:p>
            <a:endParaRPr lang="en-US" altLang="zh-CN" sz="3200" dirty="0"/>
          </a:p>
          <a:p>
            <a:r>
              <a:rPr lang="en-US" altLang="zh-CN" sz="3200" dirty="0"/>
              <a:t>Flexibility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5801547" y="2375665"/>
            <a:ext cx="5928491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Coordinated aggregation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Block-wise method (and fusion)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Fine-grained parallelism and data pipelining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Both sever-based and</a:t>
            </a:r>
            <a:br>
              <a:rPr lang="en-US" altLang="zh-CN" sz="3200" dirty="0"/>
            </a:br>
            <a:r>
              <a:rPr lang="en-US" altLang="zh-CN" sz="3200" dirty="0"/>
              <a:t>in-switch implementation</a:t>
            </a:r>
            <a:endParaRPr lang="zh-CN" altLang="en-US" sz="3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76" y="1533028"/>
            <a:ext cx="695746" cy="69574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37" y="1560875"/>
            <a:ext cx="668180" cy="6681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3683" y="4938969"/>
            <a:ext cx="335392" cy="33539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62" y="3958092"/>
            <a:ext cx="341176" cy="3411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61" y="2436625"/>
            <a:ext cx="341176" cy="3411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272A4-ACBC-5F4E-A9BF-7DCBBC3A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D80F459-110F-DB41-9880-E8FC48EE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842409B-5049-1041-BB82-8247B19A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extLst>
      <p:ext uri="{BB962C8B-B14F-4D97-AF65-F5344CB8AC3E}">
        <p14:creationId xmlns:p14="http://schemas.microsoft.com/office/powerpoint/2010/main" val="49898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71401BD-A915-EC4B-A731-5D17D2F5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52894"/>
            <a:ext cx="9358313" cy="46681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1950" y="5900144"/>
            <a:ext cx="11468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Training speedup up to 8.2</a:t>
            </a:r>
            <a:r>
              <a:rPr lang="en-US" altLang="zh-CN" sz="2800" dirty="0">
                <a:ea typeface="Arial" charset="0"/>
                <a:cs typeface="Arial" charset="0"/>
              </a:rPr>
              <a:t>×</a:t>
            </a:r>
            <a:r>
              <a:rPr lang="en-US" altLang="zh-CN" sz="2800" dirty="0"/>
              <a:t> at 10 Gbps and 2.9</a:t>
            </a:r>
            <a:r>
              <a:rPr lang="en-US" altLang="zh-CN" sz="2800" dirty="0">
                <a:ea typeface="Arial" charset="0"/>
                <a:cs typeface="Arial" charset="0"/>
              </a:rPr>
              <a:t>×</a:t>
            </a:r>
            <a:r>
              <a:rPr lang="en-US" altLang="zh-CN" sz="2800" dirty="0"/>
              <a:t> at 100 Gbps relative to NCCL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61950" y="5944207"/>
            <a:ext cx="11468100" cy="448651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3A4A2-BE9E-184C-8FA6-814CDE49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D04EC-F360-1C4F-ADAE-16A388AA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EC752-1921-3B46-AF37-B04D02B5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extLst>
      <p:ext uri="{BB962C8B-B14F-4D97-AF65-F5344CB8AC3E}">
        <p14:creationId xmlns:p14="http://schemas.microsoft.com/office/powerpoint/2010/main" val="383820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4C7236B-92C1-764F-93AD-55F23DB1CC62}"/>
              </a:ext>
            </a:extLst>
          </p:cNvPr>
          <p:cNvGraphicFramePr>
            <a:graphicFrameLocks noGrp="1"/>
          </p:cNvGraphicFramePr>
          <p:nvPr/>
        </p:nvGraphicFramePr>
        <p:xfrm>
          <a:off x="1061470" y="1718224"/>
          <a:ext cx="7306071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607">
                  <a:extLst>
                    <a:ext uri="{9D8B030D-6E8A-4147-A177-3AD203B41FA5}">
                      <a16:colId xmlns:a16="http://schemas.microsoft.com/office/drawing/2014/main" val="1355017928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5975714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00717935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618579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94990960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58488504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29207445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8455651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726059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zh-TW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2059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54602EC-620C-2142-9C5F-2F7C36801883}"/>
              </a:ext>
            </a:extLst>
          </p:cNvPr>
          <p:cNvGraphicFramePr>
            <a:graphicFrameLocks noGrp="1"/>
          </p:cNvGraphicFramePr>
          <p:nvPr/>
        </p:nvGraphicFramePr>
        <p:xfrm>
          <a:off x="1061470" y="5981978"/>
          <a:ext cx="7306071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607">
                  <a:extLst>
                    <a:ext uri="{9D8B030D-6E8A-4147-A177-3AD203B41FA5}">
                      <a16:colId xmlns:a16="http://schemas.microsoft.com/office/drawing/2014/main" val="1355017928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5975714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00717935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618579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94990960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58488504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29207445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8455651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726059232"/>
                    </a:ext>
                  </a:extLst>
                </a:gridCol>
              </a:tblGrid>
              <a:tr h="28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20594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4569E7-D762-BB40-BEE2-37B0CF82300C}"/>
              </a:ext>
            </a:extLst>
          </p:cNvPr>
          <p:cNvSpPr/>
          <p:nvPr/>
        </p:nvSpPr>
        <p:spPr>
          <a:xfrm>
            <a:off x="1321594" y="2891854"/>
            <a:ext cx="4798790" cy="18825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1" name="Table 67">
            <a:extLst>
              <a:ext uri="{FF2B5EF4-FFF2-40B4-BE49-F238E27FC236}">
                <a16:creationId xmlns:a16="http://schemas.microsoft.com/office/drawing/2014/main" id="{4C6570CD-AC74-FA46-9E4E-54C433A5667B}"/>
              </a:ext>
            </a:extLst>
          </p:cNvPr>
          <p:cNvGraphicFramePr>
            <a:graphicFrameLocks noGrp="1"/>
          </p:cNvGraphicFramePr>
          <p:nvPr/>
        </p:nvGraphicFramePr>
        <p:xfrm>
          <a:off x="1522814" y="3502172"/>
          <a:ext cx="238819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2344">
                  <a:extLst>
                    <a:ext uri="{9D8B030D-6E8A-4147-A177-3AD203B41FA5}">
                      <a16:colId xmlns:a16="http://schemas.microsoft.com/office/drawing/2014/main" val="1948708536"/>
                    </a:ext>
                  </a:extLst>
                </a:gridCol>
                <a:gridCol w="1195855">
                  <a:extLst>
                    <a:ext uri="{9D8B030D-6E8A-4147-A177-3AD203B41FA5}">
                      <a16:colId xmlns:a16="http://schemas.microsoft.com/office/drawing/2014/main" val="3274270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global next block: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3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0679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87E4B3-1197-2F44-836F-66BC0C5111DB}"/>
              </a:ext>
            </a:extLst>
          </p:cNvPr>
          <p:cNvGraphicFramePr>
            <a:graphicFrameLocks noGrp="1"/>
          </p:cNvGraphicFramePr>
          <p:nvPr/>
        </p:nvGraphicFramePr>
        <p:xfrm>
          <a:off x="4295338" y="3484098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830131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169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729673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013768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52DDDA2-346C-274C-8270-C7793964297F}"/>
              </a:ext>
            </a:extLst>
          </p:cNvPr>
          <p:cNvGraphicFramePr>
            <a:graphicFrameLocks noGrp="1"/>
          </p:cNvGraphicFramePr>
          <p:nvPr/>
        </p:nvGraphicFramePr>
        <p:xfrm>
          <a:off x="4299439" y="3484098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830131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169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729673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013768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DA9AAAA-A1EF-514C-8833-F8F4D110A2A3}"/>
              </a:ext>
            </a:extLst>
          </p:cNvPr>
          <p:cNvGraphicFramePr>
            <a:graphicFrameLocks noGrp="1"/>
          </p:cNvGraphicFramePr>
          <p:nvPr/>
        </p:nvGraphicFramePr>
        <p:xfrm>
          <a:off x="1516620" y="3501460"/>
          <a:ext cx="238819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7853">
                  <a:extLst>
                    <a:ext uri="{9D8B030D-6E8A-4147-A177-3AD203B41FA5}">
                      <a16:colId xmlns:a16="http://schemas.microsoft.com/office/drawing/2014/main" val="1948708536"/>
                    </a:ext>
                  </a:extLst>
                </a:gridCol>
                <a:gridCol w="1190346">
                  <a:extLst>
                    <a:ext uri="{9D8B030D-6E8A-4147-A177-3AD203B41FA5}">
                      <a16:colId xmlns:a16="http://schemas.microsoft.com/office/drawing/2014/main" val="269999681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global 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3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60463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FDFB082-F100-3E4B-A662-C1349C3E96A8}"/>
              </a:ext>
            </a:extLst>
          </p:cNvPr>
          <p:cNvGraphicFramePr>
            <a:graphicFrameLocks noGrp="1"/>
          </p:cNvGraphicFramePr>
          <p:nvPr/>
        </p:nvGraphicFramePr>
        <p:xfrm>
          <a:off x="1508420" y="3501178"/>
          <a:ext cx="238819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3753">
                  <a:extLst>
                    <a:ext uri="{9D8B030D-6E8A-4147-A177-3AD203B41FA5}">
                      <a16:colId xmlns:a16="http://schemas.microsoft.com/office/drawing/2014/main" val="1948708536"/>
                    </a:ext>
                  </a:extLst>
                </a:gridCol>
                <a:gridCol w="1194446">
                  <a:extLst>
                    <a:ext uri="{9D8B030D-6E8A-4147-A177-3AD203B41FA5}">
                      <a16:colId xmlns:a16="http://schemas.microsoft.com/office/drawing/2014/main" val="3274270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global 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3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06793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B2E08821-D4EE-6642-91F5-824ABA9CA84A}"/>
              </a:ext>
            </a:extLst>
          </p:cNvPr>
          <p:cNvGraphicFramePr>
            <a:graphicFrameLocks noGrp="1"/>
          </p:cNvGraphicFramePr>
          <p:nvPr/>
        </p:nvGraphicFramePr>
        <p:xfrm>
          <a:off x="4299397" y="3485601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830131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169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729673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0137689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1E6CEC96-7ED7-4546-B2CB-45A362B7D86C}"/>
              </a:ext>
            </a:extLst>
          </p:cNvPr>
          <p:cNvGraphicFramePr>
            <a:graphicFrameLocks noGrp="1"/>
          </p:cNvGraphicFramePr>
          <p:nvPr/>
        </p:nvGraphicFramePr>
        <p:xfrm>
          <a:off x="4299440" y="3483725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830131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169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729673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0137689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382581F5-0DA6-B84D-ABCD-1830EC493208}"/>
              </a:ext>
            </a:extLst>
          </p:cNvPr>
          <p:cNvGraphicFramePr>
            <a:graphicFrameLocks noGrp="1"/>
          </p:cNvGraphicFramePr>
          <p:nvPr/>
        </p:nvGraphicFramePr>
        <p:xfrm>
          <a:off x="4306799" y="3487381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2473120238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35698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9294709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5215244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4C6570CD-AC74-FA46-9E4E-54C433A5667B}"/>
              </a:ext>
            </a:extLst>
          </p:cNvPr>
          <p:cNvGraphicFramePr>
            <a:graphicFrameLocks noGrp="1"/>
          </p:cNvGraphicFramePr>
          <p:nvPr/>
        </p:nvGraphicFramePr>
        <p:xfrm>
          <a:off x="1518030" y="3501487"/>
          <a:ext cx="238819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2344">
                  <a:extLst>
                    <a:ext uri="{9D8B030D-6E8A-4147-A177-3AD203B41FA5}">
                      <a16:colId xmlns:a16="http://schemas.microsoft.com/office/drawing/2014/main" val="1948708536"/>
                    </a:ext>
                  </a:extLst>
                </a:gridCol>
                <a:gridCol w="1195855">
                  <a:extLst>
                    <a:ext uri="{9D8B030D-6E8A-4147-A177-3AD203B41FA5}">
                      <a16:colId xmlns:a16="http://schemas.microsoft.com/office/drawing/2014/main" val="3274270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global next block: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3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06793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52DA1FCE-3739-D348-BB00-665DF39D8B4F}"/>
              </a:ext>
            </a:extLst>
          </p:cNvPr>
          <p:cNvGraphicFramePr>
            <a:graphicFrameLocks noGrp="1"/>
          </p:cNvGraphicFramePr>
          <p:nvPr/>
        </p:nvGraphicFramePr>
        <p:xfrm>
          <a:off x="4301082" y="3486897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2473120238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35698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9294709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52152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1AB9D4F-88A1-924D-98A5-4CC24BEFADD4}"/>
              </a:ext>
            </a:extLst>
          </p:cNvPr>
          <p:cNvSpPr txBox="1"/>
          <p:nvPr/>
        </p:nvSpPr>
        <p:spPr>
          <a:xfrm>
            <a:off x="3286484" y="2985907"/>
            <a:ext cx="122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  <a:ea typeface="Arial" charset="0"/>
                <a:cs typeface="Arial" charset="0"/>
              </a:rPr>
              <a:t>Aggregator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5A3D9B-5E37-8145-BA60-1F562264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OmniReduce</a:t>
            </a:r>
            <a:r>
              <a:rPr lang="en-US" altLang="zh-TW" dirty="0"/>
              <a:t>: </a:t>
            </a:r>
            <a:r>
              <a:rPr lang="en-US" dirty="0"/>
              <a:t>sparse streaming aggregation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7BF4E3A-74AC-1A44-9A3E-4E1ED83B2957}"/>
              </a:ext>
            </a:extLst>
          </p:cNvPr>
          <p:cNvGraphicFramePr>
            <a:graphicFrameLocks noGrp="1"/>
          </p:cNvGraphicFramePr>
          <p:nvPr/>
        </p:nvGraphicFramePr>
        <p:xfrm>
          <a:off x="1788342" y="1718224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830131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169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9673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62097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4CDBA6A-9069-DA4F-BE9C-CAE26A8C89EB}"/>
              </a:ext>
            </a:extLst>
          </p:cNvPr>
          <p:cNvGraphicFramePr>
            <a:graphicFrameLocks noGrp="1"/>
          </p:cNvGraphicFramePr>
          <p:nvPr/>
        </p:nvGraphicFramePr>
        <p:xfrm>
          <a:off x="1773536" y="5981978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2460813086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782294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419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37435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D23C3E-7571-E44D-A980-5D84C6989FFB}"/>
              </a:ext>
            </a:extLst>
          </p:cNvPr>
          <p:cNvCxnSpPr>
            <a:cxnSpLocks/>
          </p:cNvCxnSpPr>
          <p:nvPr/>
        </p:nvCxnSpPr>
        <p:spPr>
          <a:xfrm>
            <a:off x="5902628" y="1351098"/>
            <a:ext cx="0" cy="3671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B3F993-F1A4-B745-AC13-A7D6190DCF57}"/>
              </a:ext>
            </a:extLst>
          </p:cNvPr>
          <p:cNvCxnSpPr>
            <a:cxnSpLocks/>
          </p:cNvCxnSpPr>
          <p:nvPr/>
        </p:nvCxnSpPr>
        <p:spPr>
          <a:xfrm>
            <a:off x="7528742" y="5614852"/>
            <a:ext cx="0" cy="3671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D72126C-D991-6E49-A5CA-BD7ADB3CFB31}"/>
              </a:ext>
            </a:extLst>
          </p:cNvPr>
          <p:cNvGraphicFramePr>
            <a:graphicFrameLocks noGrp="1"/>
          </p:cNvGraphicFramePr>
          <p:nvPr/>
        </p:nvGraphicFramePr>
        <p:xfrm>
          <a:off x="1792443" y="1718224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941706950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207422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79225828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0C404C7-8BFD-6048-8A82-9EF701B9B824}"/>
              </a:ext>
            </a:extLst>
          </p:cNvPr>
          <p:cNvGraphicFramePr>
            <a:graphicFrameLocks noGrp="1"/>
          </p:cNvGraphicFramePr>
          <p:nvPr/>
        </p:nvGraphicFramePr>
        <p:xfrm>
          <a:off x="1771940" y="5981978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941706950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207422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79225828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6A7207CE-54FE-B748-B2F0-40BB1E849D65}"/>
              </a:ext>
            </a:extLst>
          </p:cNvPr>
          <p:cNvGraphicFramePr>
            <a:graphicFrameLocks noGrp="1"/>
          </p:cNvGraphicFramePr>
          <p:nvPr/>
        </p:nvGraphicFramePr>
        <p:xfrm>
          <a:off x="3429974" y="5981978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2905220174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084366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7314471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F54C1778-A2E1-7547-AF1A-92CAB3FF07FE}"/>
              </a:ext>
            </a:extLst>
          </p:cNvPr>
          <p:cNvGraphicFramePr>
            <a:graphicFrameLocks noGrp="1"/>
          </p:cNvGraphicFramePr>
          <p:nvPr/>
        </p:nvGraphicFramePr>
        <p:xfrm>
          <a:off x="3446377" y="1722324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2905220174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084366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73144719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CAA9195C-F912-B044-9E8B-287DA3B77B62}"/>
              </a:ext>
            </a:extLst>
          </p:cNvPr>
          <p:cNvGraphicFramePr>
            <a:graphicFrameLocks noGrp="1"/>
          </p:cNvGraphicFramePr>
          <p:nvPr/>
        </p:nvGraphicFramePr>
        <p:xfrm>
          <a:off x="5087076" y="5981978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359635137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1858545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3970979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B7690A29-1D7E-8A4A-8CD7-4C876077D051}"/>
              </a:ext>
            </a:extLst>
          </p:cNvPr>
          <p:cNvGraphicFramePr>
            <a:graphicFrameLocks noGrp="1"/>
          </p:cNvGraphicFramePr>
          <p:nvPr/>
        </p:nvGraphicFramePr>
        <p:xfrm>
          <a:off x="6743244" y="1722324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3115242113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517998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5666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995586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33C8FFAA-0B6A-DB4C-A017-AC055FB1C455}"/>
              </a:ext>
            </a:extLst>
          </p:cNvPr>
          <p:cNvGraphicFramePr>
            <a:graphicFrameLocks noGrp="1"/>
          </p:cNvGraphicFramePr>
          <p:nvPr/>
        </p:nvGraphicFramePr>
        <p:xfrm>
          <a:off x="6715009" y="5987344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9590098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847613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7817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26861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952F0261-CB8A-0A46-B2CC-DDF0F5A68E52}"/>
              </a:ext>
            </a:extLst>
          </p:cNvPr>
          <p:cNvGraphicFramePr>
            <a:graphicFrameLocks noGrp="1"/>
          </p:cNvGraphicFramePr>
          <p:nvPr/>
        </p:nvGraphicFramePr>
        <p:xfrm>
          <a:off x="6747816" y="1722324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68392643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14235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07626249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18C50C69-F511-CF42-B7EE-F38024295270}"/>
              </a:ext>
            </a:extLst>
          </p:cNvPr>
          <p:cNvGraphicFramePr>
            <a:graphicFrameLocks noGrp="1"/>
          </p:cNvGraphicFramePr>
          <p:nvPr/>
        </p:nvGraphicFramePr>
        <p:xfrm>
          <a:off x="6710909" y="5981978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68392643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14235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0762624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2FC6107-FF5F-5740-9FA8-8BCBC3DF5241}"/>
              </a:ext>
            </a:extLst>
          </p:cNvPr>
          <p:cNvGraphicFramePr>
            <a:graphicFrameLocks noGrp="1"/>
          </p:cNvGraphicFramePr>
          <p:nvPr/>
        </p:nvGraphicFramePr>
        <p:xfrm>
          <a:off x="5078354" y="1722324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730554582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135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81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638764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E9405ADC-D5AC-7A48-8677-3C3209F2697B}"/>
              </a:ext>
            </a:extLst>
          </p:cNvPr>
          <p:cNvGraphicFramePr>
            <a:graphicFrameLocks noGrp="1"/>
          </p:cNvGraphicFramePr>
          <p:nvPr/>
        </p:nvGraphicFramePr>
        <p:xfrm>
          <a:off x="5082977" y="1722324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359635137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1858545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397097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3521FFD-69EB-9C4D-BE81-039E009CD8D6}"/>
              </a:ext>
            </a:extLst>
          </p:cNvPr>
          <p:cNvSpPr txBox="1"/>
          <p:nvPr/>
        </p:nvSpPr>
        <p:spPr>
          <a:xfrm>
            <a:off x="8533077" y="1643431"/>
            <a:ext cx="34632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ea typeface="Arial" charset="0"/>
                <a:cs typeface="Arial" charset="0"/>
              </a:rPr>
              <a:t>Split data into blocks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ea typeface="Arial" charset="0"/>
                <a:cs typeface="Arial" charset="0"/>
              </a:rPr>
              <a:t>Stream non-zero blocks to aggregator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ea typeface="Arial" charset="0"/>
                <a:cs typeface="Arial" charset="0"/>
              </a:rPr>
              <a:t>Keep global view of next block</a:t>
            </a:r>
          </a:p>
          <a:p>
            <a:pPr algn="l"/>
            <a:endParaRPr lang="en-US" sz="2400" b="0" dirty="0">
              <a:latin typeface="+mn-lt"/>
              <a:ea typeface="Arial" charset="0"/>
              <a:cs typeface="Arial" charset="0"/>
            </a:endParaRPr>
          </a:p>
          <a:p>
            <a:pPr algn="l"/>
            <a:r>
              <a:rPr lang="en-US" sz="2400" b="0" dirty="0">
                <a:latin typeface="+mn-lt"/>
                <a:ea typeface="Arial" charset="0"/>
                <a:cs typeface="Arial" charset="0"/>
              </a:rPr>
              <a:t>High performance through fine-grained parallelization (</a:t>
            </a:r>
            <a:r>
              <a:rPr lang="en-US" sz="2400" b="0" i="1" dirty="0">
                <a:latin typeface="+mn-lt"/>
                <a:ea typeface="Arial" charset="0"/>
                <a:cs typeface="Arial" charset="0"/>
              </a:rPr>
              <a:t>pool of aggregation slots</a:t>
            </a:r>
            <a:r>
              <a:rPr lang="en-US" sz="2400" b="0" dirty="0">
                <a:latin typeface="+mn-lt"/>
                <a:ea typeface="Arial" charset="0"/>
                <a:cs typeface="Arial" charset="0"/>
              </a:rPr>
              <a:t>) and pipelining to saturate network bandwidth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3F1893-6587-604E-8199-8C4F12CF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A581E8-B02D-C245-BB38-363391BB1E9F}"/>
              </a:ext>
            </a:extLst>
          </p:cNvPr>
          <p:cNvSpPr txBox="1"/>
          <p:nvPr/>
        </p:nvSpPr>
        <p:spPr>
          <a:xfrm>
            <a:off x="1942692" y="4277641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n-lt"/>
                <a:ea typeface="Arial" charset="0"/>
                <a:cs typeface="Arial" charset="0"/>
              </a:rPr>
              <a:t>W</a:t>
            </a:r>
            <a:r>
              <a:rPr lang="en-US" sz="1400" baseline="-25000" dirty="0">
                <a:latin typeface="+mn-lt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9C2296-6F08-AB49-9AFE-C5E4C3483527}"/>
              </a:ext>
            </a:extLst>
          </p:cNvPr>
          <p:cNvSpPr txBox="1"/>
          <p:nvPr/>
        </p:nvSpPr>
        <p:spPr>
          <a:xfrm>
            <a:off x="3149038" y="4277641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n-lt"/>
                <a:ea typeface="Arial" charset="0"/>
                <a:cs typeface="Arial" charset="0"/>
              </a:rPr>
              <a:t>W</a:t>
            </a:r>
            <a:r>
              <a:rPr lang="en-US" sz="1400" baseline="-25000" dirty="0">
                <a:latin typeface="+mn-lt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E5D93-4CBA-364E-B106-A4AAAF49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16F0-351C-594D-8D13-4F6FC1D2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945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07"/>
    </mc:Choice>
    <mc:Fallback xmlns="">
      <p:transition spd="slow" advTm="1015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20521 0.259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129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00162 L 0.20703 -0.3643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9" y="-1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417 L -0.2056 -0.2576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86" y="-126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417 L -0.20351 0.3657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82" y="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255 L 0.13803 -0.0032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-0.06354 0.255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417 L 0.06367 0.3659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1849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417 L 0.0638 -0.25718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-0.20039 0.25741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26" y="1287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-0.19844 -0.36921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0.19987 -0.25741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87" y="-1287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19792 0.36458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0" y="1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2891165" y="5518458"/>
            <a:ext cx="1670525" cy="1052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6673984" y="3968645"/>
            <a:ext cx="4538275" cy="1469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9860012" y="3015723"/>
            <a:ext cx="459485" cy="1079284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57291" y="3968645"/>
            <a:ext cx="4538275" cy="1469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圆角矩形 108"/>
          <p:cNvSpPr/>
          <p:nvPr/>
        </p:nvSpPr>
        <p:spPr>
          <a:xfrm>
            <a:off x="6666489" y="2184816"/>
            <a:ext cx="4538275" cy="10346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449796" y="2184816"/>
            <a:ext cx="4538275" cy="10346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 rot="6202462">
            <a:off x="7253499" y="822012"/>
            <a:ext cx="418848" cy="5534418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 rot="4603823">
            <a:off x="7311484" y="846349"/>
            <a:ext cx="418848" cy="5534418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4677667" y="3106430"/>
            <a:ext cx="414028" cy="1079284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7568214" y="3106430"/>
            <a:ext cx="501650" cy="107928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 rot="6468854">
            <a:off x="5161195" y="962696"/>
            <a:ext cx="418848" cy="553441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 rot="4603823">
            <a:off x="5050477" y="735002"/>
            <a:ext cx="418848" cy="553441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2407488" y="3073916"/>
            <a:ext cx="429485" cy="107928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Multi-slot and multi-thread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592385" y="4056567"/>
            <a:ext cx="2034916" cy="11862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91164" y="5525073"/>
            <a:ext cx="1670525" cy="513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738106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1774582" y="4118540"/>
            <a:ext cx="1670524" cy="896688"/>
            <a:chOff x="1716372" y="3784861"/>
            <a:chExt cx="1670524" cy="75402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16372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12735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55163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2969301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386896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/>
          <p:cNvSpPr txBox="1"/>
          <p:nvPr/>
        </p:nvSpPr>
        <p:spPr>
          <a:xfrm>
            <a:off x="2155700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573056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2</a:t>
            </a:r>
            <a:endParaRPr lang="zh-CN" altLang="en-US" sz="1100" dirty="0"/>
          </a:p>
        </p:txBody>
      </p:sp>
      <p:sp>
        <p:nvSpPr>
          <p:cNvPr id="48" name="文本框 47"/>
          <p:cNvSpPr txBox="1"/>
          <p:nvPr/>
        </p:nvSpPr>
        <p:spPr>
          <a:xfrm>
            <a:off x="2990650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3</a:t>
            </a:r>
            <a:endParaRPr lang="zh-CN" altLang="en-US" sz="11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656873" y="6044820"/>
            <a:ext cx="207951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852086" y="4039841"/>
            <a:ext cx="2034916" cy="12007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887418" y="6051434"/>
            <a:ext cx="1670525" cy="51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997807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4</a:t>
            </a:r>
            <a:endParaRPr lang="zh-CN" altLang="en-US" sz="1100" dirty="0"/>
          </a:p>
        </p:txBody>
      </p:sp>
      <p:grpSp>
        <p:nvGrpSpPr>
          <p:cNvPr id="57" name="组合 56"/>
          <p:cNvGrpSpPr/>
          <p:nvPr/>
        </p:nvGrpSpPr>
        <p:grpSpPr>
          <a:xfrm>
            <a:off x="4034283" y="4118540"/>
            <a:ext cx="1670524" cy="879962"/>
            <a:chOff x="1716372" y="3784861"/>
            <a:chExt cx="1670524" cy="754020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1716372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12735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55163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969301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3386896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4415401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5</a:t>
            </a:r>
            <a:endParaRPr lang="zh-CN" altLang="en-US" sz="1100" dirty="0"/>
          </a:p>
        </p:txBody>
      </p:sp>
      <p:sp>
        <p:nvSpPr>
          <p:cNvPr id="64" name="文本框 63"/>
          <p:cNvSpPr txBox="1"/>
          <p:nvPr/>
        </p:nvSpPr>
        <p:spPr>
          <a:xfrm>
            <a:off x="4832757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6</a:t>
            </a:r>
            <a:endParaRPr lang="zh-CN" altLang="en-US" sz="1100" dirty="0"/>
          </a:p>
        </p:txBody>
      </p:sp>
      <p:sp>
        <p:nvSpPr>
          <p:cNvPr id="65" name="文本框 64"/>
          <p:cNvSpPr txBox="1"/>
          <p:nvPr/>
        </p:nvSpPr>
        <p:spPr>
          <a:xfrm>
            <a:off x="5250351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7</a:t>
            </a:r>
            <a:endParaRPr lang="zh-CN" altLang="en-US" sz="1100" dirty="0"/>
          </a:p>
        </p:txBody>
      </p:sp>
      <p:sp>
        <p:nvSpPr>
          <p:cNvPr id="67" name="圆角矩形 66"/>
          <p:cNvSpPr/>
          <p:nvPr/>
        </p:nvSpPr>
        <p:spPr>
          <a:xfrm>
            <a:off x="1813309" y="2465882"/>
            <a:ext cx="1585211" cy="706550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2192249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文本框 67"/>
          <p:cNvSpPr txBox="1"/>
          <p:nvPr/>
        </p:nvSpPr>
        <p:spPr>
          <a:xfrm>
            <a:off x="2141789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sp>
        <p:nvSpPr>
          <p:cNvPr id="69" name="文本框 68"/>
          <p:cNvSpPr txBox="1"/>
          <p:nvPr/>
        </p:nvSpPr>
        <p:spPr>
          <a:xfrm>
            <a:off x="2559383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sp>
        <p:nvSpPr>
          <p:cNvPr id="98" name="圆角矩形 97"/>
          <p:cNvSpPr/>
          <p:nvPr/>
        </p:nvSpPr>
        <p:spPr>
          <a:xfrm>
            <a:off x="4076938" y="2465882"/>
            <a:ext cx="1585211" cy="706550"/>
          </a:xfrm>
          <a:prstGeom prst="round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9" name="表格 98"/>
          <p:cNvGraphicFramePr>
            <a:graphicFrameLocks noGrp="1"/>
          </p:cNvGraphicFramePr>
          <p:nvPr/>
        </p:nvGraphicFramePr>
        <p:xfrm>
          <a:off x="4455878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4405418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2</a:t>
            </a:r>
            <a:endParaRPr lang="zh-CN" altLang="en-US" sz="11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4823012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3</a:t>
            </a:r>
            <a:endParaRPr lang="zh-CN" altLang="en-US" sz="11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2246230" y="498121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509859" y="498207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104" name="文本框 103"/>
          <p:cNvSpPr txBox="1"/>
          <p:nvPr/>
        </p:nvSpPr>
        <p:spPr>
          <a:xfrm>
            <a:off x="3339532" y="5201764"/>
            <a:ext cx="826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Worker 0</a:t>
            </a:r>
            <a:endParaRPr lang="zh-CN" altLang="en-US" sz="1200" b="1" dirty="0"/>
          </a:p>
        </p:txBody>
      </p:sp>
      <p:sp>
        <p:nvSpPr>
          <p:cNvPr id="106" name="文本框 105"/>
          <p:cNvSpPr txBox="1"/>
          <p:nvPr/>
        </p:nvSpPr>
        <p:spPr>
          <a:xfrm>
            <a:off x="3223483" y="2237315"/>
            <a:ext cx="107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Aggregator 0</a:t>
            </a:r>
            <a:endParaRPr lang="zh-CN" altLang="en-US" sz="1200" b="1" dirty="0"/>
          </a:p>
        </p:txBody>
      </p:sp>
      <p:sp>
        <p:nvSpPr>
          <p:cNvPr id="107" name="文本框 106"/>
          <p:cNvSpPr txBox="1"/>
          <p:nvPr/>
        </p:nvSpPr>
        <p:spPr>
          <a:xfrm>
            <a:off x="2304215" y="246502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108" name="文本框 107"/>
          <p:cNvSpPr txBox="1"/>
          <p:nvPr/>
        </p:nvSpPr>
        <p:spPr>
          <a:xfrm>
            <a:off x="4567844" y="246588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111" name="圆角矩形 110"/>
          <p:cNvSpPr/>
          <p:nvPr/>
        </p:nvSpPr>
        <p:spPr>
          <a:xfrm>
            <a:off x="6809078" y="4056567"/>
            <a:ext cx="2034916" cy="11862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6954799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7372393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7789749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2</a:t>
            </a:r>
            <a:endParaRPr lang="zh-CN" altLang="en-US" sz="11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8207343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3</a:t>
            </a:r>
            <a:endParaRPr lang="zh-CN" altLang="en-US" sz="1100" dirty="0"/>
          </a:p>
        </p:txBody>
      </p:sp>
      <p:sp>
        <p:nvSpPr>
          <p:cNvPr id="123" name="矩形 122"/>
          <p:cNvSpPr/>
          <p:nvPr/>
        </p:nvSpPr>
        <p:spPr>
          <a:xfrm>
            <a:off x="8107858" y="5518458"/>
            <a:ext cx="1670525" cy="1052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/>
          <p:cNvCxnSpPr/>
          <p:nvPr/>
        </p:nvCxnSpPr>
        <p:spPr>
          <a:xfrm>
            <a:off x="7873566" y="6044820"/>
            <a:ext cx="207951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/>
          <p:cNvSpPr/>
          <p:nvPr/>
        </p:nvSpPr>
        <p:spPr>
          <a:xfrm>
            <a:off x="9068779" y="4039841"/>
            <a:ext cx="2034916" cy="12007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文本框 126"/>
          <p:cNvSpPr txBox="1"/>
          <p:nvPr/>
        </p:nvSpPr>
        <p:spPr>
          <a:xfrm>
            <a:off x="9214500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4</a:t>
            </a:r>
            <a:endParaRPr lang="zh-CN" altLang="en-US" sz="1100" dirty="0"/>
          </a:p>
        </p:txBody>
      </p:sp>
      <p:grpSp>
        <p:nvGrpSpPr>
          <p:cNvPr id="128" name="组合 127"/>
          <p:cNvGrpSpPr/>
          <p:nvPr/>
        </p:nvGrpSpPr>
        <p:grpSpPr>
          <a:xfrm>
            <a:off x="9250976" y="4118540"/>
            <a:ext cx="1670524" cy="879962"/>
            <a:chOff x="1716372" y="3784861"/>
            <a:chExt cx="1670524" cy="754020"/>
          </a:xfrm>
        </p:grpSpPr>
        <p:cxnSp>
          <p:nvCxnSpPr>
            <p:cNvPr id="129" name="直接连接符 128"/>
            <p:cNvCxnSpPr/>
            <p:nvPr/>
          </p:nvCxnSpPr>
          <p:spPr>
            <a:xfrm>
              <a:off x="1716372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212735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255163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2969301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3386896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文本框 133"/>
          <p:cNvSpPr txBox="1"/>
          <p:nvPr/>
        </p:nvSpPr>
        <p:spPr>
          <a:xfrm>
            <a:off x="9632094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5</a:t>
            </a:r>
            <a:endParaRPr lang="zh-CN" altLang="en-US" sz="11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10049450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6</a:t>
            </a:r>
            <a:endParaRPr lang="zh-CN" altLang="en-US" sz="11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10467044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7</a:t>
            </a:r>
            <a:endParaRPr lang="zh-CN" altLang="en-US" sz="1100" dirty="0"/>
          </a:p>
        </p:txBody>
      </p:sp>
      <p:sp>
        <p:nvSpPr>
          <p:cNvPr id="137" name="圆角矩形 136"/>
          <p:cNvSpPr/>
          <p:nvPr/>
        </p:nvSpPr>
        <p:spPr>
          <a:xfrm>
            <a:off x="7030002" y="2465882"/>
            <a:ext cx="1585211" cy="706550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8" name="表格 137"/>
          <p:cNvGraphicFramePr>
            <a:graphicFrameLocks noGrp="1"/>
          </p:cNvGraphicFramePr>
          <p:nvPr/>
        </p:nvGraphicFramePr>
        <p:xfrm>
          <a:off x="7408942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9" name="文本框 138"/>
          <p:cNvSpPr txBox="1"/>
          <p:nvPr/>
        </p:nvSpPr>
        <p:spPr>
          <a:xfrm>
            <a:off x="7358482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sp>
        <p:nvSpPr>
          <p:cNvPr id="140" name="文本框 139"/>
          <p:cNvSpPr txBox="1"/>
          <p:nvPr/>
        </p:nvSpPr>
        <p:spPr>
          <a:xfrm>
            <a:off x="7776076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sp>
        <p:nvSpPr>
          <p:cNvPr id="141" name="圆角矩形 140"/>
          <p:cNvSpPr/>
          <p:nvPr/>
        </p:nvSpPr>
        <p:spPr>
          <a:xfrm>
            <a:off x="9293631" y="2465882"/>
            <a:ext cx="1585211" cy="706550"/>
          </a:xfrm>
          <a:prstGeom prst="round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2" name="表格 141"/>
          <p:cNvGraphicFramePr>
            <a:graphicFrameLocks noGrp="1"/>
          </p:cNvGraphicFramePr>
          <p:nvPr/>
        </p:nvGraphicFramePr>
        <p:xfrm>
          <a:off x="9672571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文本框 142"/>
          <p:cNvSpPr txBox="1"/>
          <p:nvPr/>
        </p:nvSpPr>
        <p:spPr>
          <a:xfrm>
            <a:off x="9622111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2</a:t>
            </a:r>
            <a:endParaRPr lang="zh-CN" altLang="en-US" sz="1100" dirty="0"/>
          </a:p>
        </p:txBody>
      </p:sp>
      <p:sp>
        <p:nvSpPr>
          <p:cNvPr id="144" name="文本框 143"/>
          <p:cNvSpPr txBox="1"/>
          <p:nvPr/>
        </p:nvSpPr>
        <p:spPr>
          <a:xfrm>
            <a:off x="10039705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3</a:t>
            </a:r>
            <a:endParaRPr lang="zh-CN" altLang="en-US" sz="1100" dirty="0"/>
          </a:p>
        </p:txBody>
      </p:sp>
      <p:sp>
        <p:nvSpPr>
          <p:cNvPr id="145" name="文本框 144"/>
          <p:cNvSpPr txBox="1"/>
          <p:nvPr/>
        </p:nvSpPr>
        <p:spPr>
          <a:xfrm>
            <a:off x="7462923" y="498121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146" name="文本框 145"/>
          <p:cNvSpPr txBox="1"/>
          <p:nvPr/>
        </p:nvSpPr>
        <p:spPr>
          <a:xfrm>
            <a:off x="9726552" y="498207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147" name="文本框 146"/>
          <p:cNvSpPr txBox="1"/>
          <p:nvPr/>
        </p:nvSpPr>
        <p:spPr>
          <a:xfrm>
            <a:off x="8556225" y="5201764"/>
            <a:ext cx="826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Worker 1</a:t>
            </a:r>
            <a:endParaRPr lang="zh-CN" altLang="en-US" sz="1200" b="1" dirty="0"/>
          </a:p>
        </p:txBody>
      </p:sp>
      <p:sp>
        <p:nvSpPr>
          <p:cNvPr id="148" name="文本框 147"/>
          <p:cNvSpPr txBox="1"/>
          <p:nvPr/>
        </p:nvSpPr>
        <p:spPr>
          <a:xfrm>
            <a:off x="8440176" y="2237315"/>
            <a:ext cx="107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Aggregator 1</a:t>
            </a:r>
            <a:endParaRPr lang="zh-CN" altLang="en-US" sz="1200" b="1" dirty="0"/>
          </a:p>
        </p:txBody>
      </p:sp>
      <p:sp>
        <p:nvSpPr>
          <p:cNvPr id="149" name="文本框 148"/>
          <p:cNvSpPr txBox="1"/>
          <p:nvPr/>
        </p:nvSpPr>
        <p:spPr>
          <a:xfrm>
            <a:off x="7520908" y="246502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150" name="文本框 149"/>
          <p:cNvSpPr txBox="1"/>
          <p:nvPr/>
        </p:nvSpPr>
        <p:spPr>
          <a:xfrm>
            <a:off x="9784537" y="246588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170" name="矩形 169"/>
          <p:cNvSpPr/>
          <p:nvPr/>
        </p:nvSpPr>
        <p:spPr>
          <a:xfrm>
            <a:off x="2205653" y="2945400"/>
            <a:ext cx="391724" cy="16167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2621674" y="2950456"/>
            <a:ext cx="391724" cy="16167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1793272" y="4316599"/>
            <a:ext cx="391724" cy="48706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2610615" y="4304646"/>
            <a:ext cx="391724" cy="5127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7417799" y="2943465"/>
            <a:ext cx="391724" cy="161678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7837616" y="2936643"/>
            <a:ext cx="391724" cy="161678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2205118" y="4306834"/>
            <a:ext cx="391724" cy="49683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3040575" y="4294032"/>
            <a:ext cx="391724" cy="52221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1" name="图片 1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10" y="4233532"/>
            <a:ext cx="404343" cy="306643"/>
          </a:xfrm>
          <a:prstGeom prst="rect">
            <a:avLst/>
          </a:prstGeom>
        </p:spPr>
      </p:pic>
      <p:pic>
        <p:nvPicPr>
          <p:cNvPr id="163" name="图片 1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90" y="4236459"/>
            <a:ext cx="410957" cy="306643"/>
          </a:xfrm>
          <a:prstGeom prst="rect">
            <a:avLst/>
          </a:prstGeom>
        </p:spPr>
      </p:pic>
      <p:pic>
        <p:nvPicPr>
          <p:cNvPr id="166" name="图片 1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069" y="4236459"/>
            <a:ext cx="410957" cy="306643"/>
          </a:xfrm>
          <a:prstGeom prst="rect">
            <a:avLst/>
          </a:prstGeom>
        </p:spPr>
      </p:pic>
      <p:pic>
        <p:nvPicPr>
          <p:cNvPr id="167" name="图片 1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2" y="4232317"/>
            <a:ext cx="410957" cy="306643"/>
          </a:xfrm>
          <a:prstGeom prst="rect">
            <a:avLst/>
          </a:prstGeom>
        </p:spPr>
      </p:pic>
      <p:sp>
        <p:nvSpPr>
          <p:cNvPr id="185" name="文本框 184"/>
          <p:cNvSpPr txBox="1"/>
          <p:nvPr/>
        </p:nvSpPr>
        <p:spPr>
          <a:xfrm>
            <a:off x="3438423" y="6577683"/>
            <a:ext cx="59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Tensor</a:t>
            </a:r>
            <a:endParaRPr lang="zh-CN" altLang="en-US" sz="1200" dirty="0"/>
          </a:p>
        </p:txBody>
      </p:sp>
      <p:sp>
        <p:nvSpPr>
          <p:cNvPr id="186" name="文本框 185"/>
          <p:cNvSpPr txBox="1"/>
          <p:nvPr/>
        </p:nvSpPr>
        <p:spPr>
          <a:xfrm>
            <a:off x="8680650" y="6555198"/>
            <a:ext cx="59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Tensor</a:t>
            </a:r>
            <a:endParaRPr lang="zh-CN" altLang="en-US" sz="1200" dirty="0"/>
          </a:p>
        </p:txBody>
      </p:sp>
      <p:sp>
        <p:nvSpPr>
          <p:cNvPr id="187" name="矩形 186"/>
          <p:cNvSpPr/>
          <p:nvPr/>
        </p:nvSpPr>
        <p:spPr>
          <a:xfrm>
            <a:off x="8111604" y="5527721"/>
            <a:ext cx="1670525" cy="513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8107858" y="6057830"/>
            <a:ext cx="1670525" cy="51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7000680" y="4303468"/>
            <a:ext cx="391724" cy="5127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7825891" y="4300819"/>
            <a:ext cx="391724" cy="5127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7416382" y="4308989"/>
            <a:ext cx="391724" cy="507261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8247749" y="4287642"/>
            <a:ext cx="391724" cy="52596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2" name="图片 1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269" y="4231897"/>
            <a:ext cx="404343" cy="306643"/>
          </a:xfrm>
          <a:prstGeom prst="rect">
            <a:avLst/>
          </a:prstGeom>
        </p:spPr>
      </p:pic>
      <p:pic>
        <p:nvPicPr>
          <p:cNvPr id="164" name="图片 1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22" y="4234581"/>
            <a:ext cx="410957" cy="306643"/>
          </a:xfrm>
          <a:prstGeom prst="rect">
            <a:avLst/>
          </a:prstGeom>
        </p:spPr>
      </p:pic>
      <p:pic>
        <p:nvPicPr>
          <p:cNvPr id="168" name="图片 1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83" y="4227041"/>
            <a:ext cx="410957" cy="306643"/>
          </a:xfrm>
          <a:prstGeom prst="rect">
            <a:avLst/>
          </a:prstGeom>
        </p:spPr>
      </p:pic>
      <p:pic>
        <p:nvPicPr>
          <p:cNvPr id="169" name="图片 1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726" y="4222899"/>
            <a:ext cx="410957" cy="306643"/>
          </a:xfrm>
          <a:prstGeom prst="rect">
            <a:avLst/>
          </a:prstGeom>
        </p:spPr>
      </p:pic>
      <p:graphicFrame>
        <p:nvGraphicFramePr>
          <p:cNvPr id="190" name="表格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45336"/>
              </p:ext>
            </p:extLst>
          </p:nvPr>
        </p:nvGraphicFramePr>
        <p:xfrm>
          <a:off x="3456237" y="1435295"/>
          <a:ext cx="5758263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7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</a:t>
                      </a:r>
                      <a:r>
                        <a:rPr lang="en-US" altLang="zh-CN" sz="1200" b="0" dirty="0" err="1"/>
                        <a:t>agg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worker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threads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slots per thread (worker)</a:t>
                      </a:r>
                      <a:endParaRPr lang="zh-CN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4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5" name="直接连接符 114"/>
          <p:cNvCxnSpPr/>
          <p:nvPr/>
        </p:nvCxnSpPr>
        <p:spPr>
          <a:xfrm>
            <a:off x="6991275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7402256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7826536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244204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8661799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7073F-2837-C941-AEF0-80CB55F9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58FA0-BA05-5841-85CD-1FC23F56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153F6-9722-DE47-BF17-73EC7FFA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09167 -0.1775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88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09166 -0.1775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88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09401 -0.2530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-1266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09375 -0.2587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0.05195 -0.05879 C 0.05208 -0.09606 0.05221 -0.1331 0.05234 -0.17014 L 0.03477 -0.19907 " pathEditMode="relative" rAng="0" ptsTypes="AAAA">
                                      <p:cBhvr>
                                        <p:cTn id="111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9977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0046 L -0.29882 -0.17662 L -0.39283 -0.19838 " pathEditMode="relative" rAng="0" ptsTypes="AAA">
                                      <p:cBhvr>
                                        <p:cTn id="113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48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46 L 0.05847 -0.05486 L 0.37826 -0.19584 L 0.42865 -0.19954 " pathEditMode="relative" rAng="0" ptsTypes="AAAA">
                                      <p:cBhvr>
                                        <p:cTn id="132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-1000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0.01758 -0.05532 C 0.01732 -0.09375 0.01706 -0.13217 0.01693 -0.1706 L -0.00026 -0.20046 " pathEditMode="relative" rAng="0" ptsTypes="AAAA">
                                      <p:cBhvr>
                                        <p:cTn id="134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-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-0.10677 -0.02477 L -0.37005 -0.1794 L -0.42812 -0.19838 " pathEditMode="relative" rAng="0" ptsTypes="AAAA">
                                      <p:cBhvr>
                                        <p:cTn id="153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6" y="-9931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92 L -0.01602 -0.0588 C -0.01615 -0.09561 -0.01628 -0.13241 -0.01628 -0.16922 L 4.16667E-7 -0.19861 " pathEditMode="relative" rAng="0" ptsTypes="AAAA">
                                      <p:cBhvr>
                                        <p:cTn id="155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-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C 5E-6 -0.01967 0.00013 -0.03935 0.00027 -0.05903 L 0.31016 -0.19676 L 0.39441 -0.19838 " pathEditMode="relative" rAng="0" ptsTypes="AAAA">
                                      <p:cBhvr>
                                        <p:cTn id="17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14" y="-9931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0.00023 L -0.05104 -0.05393 L -0.05195 -0.16921 L -0.03424 -0.19652 " pathEditMode="relative" rAng="0" ptsTypes="AAAA">
                                      <p:cBhvr>
                                        <p:cTn id="176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"/>
                            </p:stCondLst>
                            <p:childTnLst>
                              <p:par>
                                <p:cTn id="1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58" grpId="0" animBg="1"/>
      <p:bldP spid="157" grpId="0" animBg="1"/>
      <p:bldP spid="155" grpId="0" animBg="1"/>
      <p:bldP spid="156" grpId="0" animBg="1"/>
      <p:bldP spid="154" grpId="0" animBg="1"/>
      <p:bldP spid="153" grpId="0" animBg="1"/>
      <p:bldP spid="11" grpId="0" animBg="1"/>
      <p:bldP spid="11" grpId="1" animBg="1"/>
      <p:bldP spid="55" grpId="0" animBg="1"/>
      <p:bldP spid="55" grpId="1" animBg="1"/>
      <p:bldP spid="170" grpId="0" animBg="1"/>
      <p:bldP spid="173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7" grpId="0" animBg="1"/>
      <p:bldP spid="187" grpId="1" animBg="1"/>
      <p:bldP spid="188" grpId="0" animBg="1"/>
      <p:bldP spid="188" grpId="1" animBg="1"/>
      <p:bldP spid="181" grpId="0" animBg="1"/>
      <p:bldP spid="182" grpId="0" animBg="1"/>
      <p:bldP spid="183" grpId="0" animBg="1"/>
      <p:bldP spid="18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12.8|7.4|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12.8|7.4|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12.8|7.4|5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7.8|7.9|16.5|1.4|12.4|2.7|7.4|1.4|2.2|1.3|9.8|2.1|4.9|2|3.9"/>
</p:tagLst>
</file>

<file path=ppt/theme/theme1.xml><?xml version="1.0" encoding="utf-8"?>
<a:theme xmlns:a="http://schemas.openxmlformats.org/drawingml/2006/main" name="OfficeMyri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yriad Pro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yriad Pro Light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Myriad" id="{2BD3FE8B-04CD-D94F-B7E2-005204ADAE6D}" vid="{F8612B70-7DC8-5949-B82D-BB05F1717E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OfficeMyriad</Template>
  <TotalTime>4736</TotalTime>
  <Words>2648</Words>
  <Application>Microsoft Macintosh PowerPoint</Application>
  <PresentationFormat>Widescreen</PresentationFormat>
  <Paragraphs>800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MS UI Gothic</vt:lpstr>
      <vt:lpstr>Arial</vt:lpstr>
      <vt:lpstr>Calibri</vt:lpstr>
      <vt:lpstr>Cambria</vt:lpstr>
      <vt:lpstr>Cambria Math</vt:lpstr>
      <vt:lpstr>Consolas</vt:lpstr>
      <vt:lpstr>Myriad Pro Light</vt:lpstr>
      <vt:lpstr>Wingdings</vt:lpstr>
      <vt:lpstr>OfficeMyriad</vt:lpstr>
      <vt:lpstr>Agenda</vt:lpstr>
      <vt:lpstr>Communication overheads degrade scalability</vt:lpstr>
      <vt:lpstr>Many gradients are highly sparse</vt:lpstr>
      <vt:lpstr>Limitation of existing solutions</vt:lpstr>
      <vt:lpstr>Limitation of existing solutions</vt:lpstr>
      <vt:lpstr>Our Approach: OmniReduce</vt:lpstr>
      <vt:lpstr>Results</vt:lpstr>
      <vt:lpstr>OmniReduce: sparse streaming aggregation</vt:lpstr>
      <vt:lpstr>Multi-slot and multi-thread</vt:lpstr>
      <vt:lpstr>DPDK Packet </vt:lpstr>
      <vt:lpstr>RDMA Packet </vt:lpstr>
      <vt:lpstr>Limitation of the basic algorithm</vt:lpstr>
      <vt:lpstr>Solution: Block Fusion</vt:lpstr>
      <vt:lpstr>Multi-slot and multi-thread for Block Fusion </vt:lpstr>
      <vt:lpstr>RDMA Packet for Block Fusion</vt:lpstr>
      <vt:lpstr>Why OmniReduce is better?</vt:lpstr>
      <vt:lpstr>Why OmniReduce is better?</vt:lpstr>
      <vt:lpstr>Why OmniReduce is better?</vt:lpstr>
      <vt:lpstr>Why OmniReduce is better?</vt:lpstr>
      <vt:lpstr>Why OmniReduce is better?</vt:lpstr>
      <vt:lpstr>Implementation</vt:lpstr>
      <vt:lpstr>Where OmniReduce works</vt:lpstr>
      <vt:lpstr>OmniReduce workflow</vt:lpstr>
      <vt:lpstr>OmniReduce workflow</vt:lpstr>
      <vt:lpstr>System with GDR support</vt:lpstr>
      <vt:lpstr>System w/o GDR support</vt:lpstr>
      <vt:lpstr>Client APIs (Synchronous)</vt:lpstr>
      <vt:lpstr>How to run</vt:lpstr>
      <vt:lpstr>omnireduce.cfg</vt:lpstr>
      <vt:lpstr>Hands-on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Canini</dc:creator>
  <cp:lastModifiedBy>Marco Canini</cp:lastModifiedBy>
  <cp:revision>53</cp:revision>
  <dcterms:created xsi:type="dcterms:W3CDTF">2021-08-19T07:23:28Z</dcterms:created>
  <dcterms:modified xsi:type="dcterms:W3CDTF">2021-08-24T08:16:33Z</dcterms:modified>
</cp:coreProperties>
</file>