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0"/>
  </p:notesMasterIdLst>
  <p:sldIdLst>
    <p:sldId id="270" r:id="rId2"/>
    <p:sldId id="736" r:id="rId3"/>
    <p:sldId id="753" r:id="rId4"/>
    <p:sldId id="701" r:id="rId5"/>
    <p:sldId id="257" r:id="rId6"/>
    <p:sldId id="261" r:id="rId7"/>
    <p:sldId id="262" r:id="rId8"/>
    <p:sldId id="258" r:id="rId9"/>
    <p:sldId id="259" r:id="rId10"/>
    <p:sldId id="263" r:id="rId11"/>
    <p:sldId id="264" r:id="rId12"/>
    <p:sldId id="265" r:id="rId13"/>
    <p:sldId id="266" r:id="rId14"/>
    <p:sldId id="267" r:id="rId15"/>
    <p:sldId id="269" r:id="rId16"/>
    <p:sldId id="260" r:id="rId17"/>
    <p:sldId id="268" r:id="rId18"/>
    <p:sldId id="7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p:restoredTop sz="96327"/>
  </p:normalViewPr>
  <p:slideViewPr>
    <p:cSldViewPr snapToGrid="0" snapToObjects="1">
      <p:cViewPr varScale="1">
        <p:scale>
          <a:sx n="270" d="100"/>
          <a:sy n="270" d="100"/>
        </p:scale>
        <p:origin x="10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5818-D544-AB7A-70307B95D2F7}"/>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5818-D544-AB7A-70307B95D2F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BCAB-D445-842D-4CCF1468DF75}"/>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BCAB-D445-842D-4CCF1468DF75}"/>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Network-saturating computation scaling</a:t>
            </a:r>
            <a:r>
              <a:rPr lang="en-US" sz="1600" baseline="0"/>
              <a:t> factor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Sheet1!$A$22:$A$29</c:f>
              <c:strCache>
                <c:ptCount val="8"/>
                <c:pt idx="0">
                  <c:v>SSD</c:v>
                </c:pt>
                <c:pt idx="1">
                  <c:v>ResNet-50</c:v>
                </c:pt>
                <c:pt idx="2">
                  <c:v>UGATIT</c:v>
                </c:pt>
                <c:pt idx="3">
                  <c:v>VGG19</c:v>
                </c:pt>
                <c:pt idx="4">
                  <c:v>BERT</c:v>
                </c:pt>
                <c:pt idx="5">
                  <c:v>NCF</c:v>
                </c:pt>
                <c:pt idx="6">
                  <c:v>LSTM</c:v>
                </c:pt>
                <c:pt idx="7">
                  <c:v>DeepLight</c:v>
                </c:pt>
              </c:strCache>
            </c:strRef>
          </c:cat>
          <c:val>
            <c:numRef>
              <c:f>Sheet1!$B$22:$B$29</c:f>
              <c:numCache>
                <c:formatCode>General</c:formatCode>
                <c:ptCount val="8"/>
                <c:pt idx="0">
                  <c:v>15.2</c:v>
                </c:pt>
                <c:pt idx="1">
                  <c:v>19.8</c:v>
                </c:pt>
                <c:pt idx="2">
                  <c:v>17.600000000000001</c:v>
                </c:pt>
                <c:pt idx="3">
                  <c:v>6.7</c:v>
                </c:pt>
                <c:pt idx="4">
                  <c:v>3.5</c:v>
                </c:pt>
                <c:pt idx="5">
                  <c:v>1.2</c:v>
                </c:pt>
                <c:pt idx="6">
                  <c:v>1.5</c:v>
                </c:pt>
                <c:pt idx="7">
                  <c:v>1</c:v>
                </c:pt>
              </c:numCache>
            </c:numRef>
          </c:val>
          <c:extLst>
            <c:ext xmlns:c16="http://schemas.microsoft.com/office/drawing/2014/chart" uri="{C3380CC4-5D6E-409C-BE32-E72D297353CC}">
              <c16:uniqueId val="{00000000-5FC1-D147-9E05-C14EF9950180}"/>
            </c:ext>
          </c:extLst>
        </c:ser>
        <c:dLbls>
          <c:showLegendKey val="0"/>
          <c:showVal val="0"/>
          <c:showCatName val="0"/>
          <c:showSerName val="0"/>
          <c:showPercent val="0"/>
          <c:showBubbleSize val="0"/>
        </c:dLbls>
        <c:gapWidth val="150"/>
        <c:axId val="737777784"/>
        <c:axId val="737777128"/>
      </c:barChart>
      <c:catAx>
        <c:axId val="73777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128"/>
        <c:crosses val="autoZero"/>
        <c:auto val="1"/>
        <c:lblAlgn val="ctr"/>
        <c:lblOffset val="100"/>
        <c:noMultiLvlLbl val="0"/>
      </c:catAx>
      <c:valAx>
        <c:axId val="7377771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x;\-#,##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CC53E-03A5-42AF-96A5-3B49AC32B743}"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44CA864-CE28-4455-B054-282FC4D22260}">
      <dgm:prSet/>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sophisticated</a:t>
          </a:r>
          <a:br>
            <a:rPr lang="en-US" b="0" i="0" dirty="0">
              <a:solidFill>
                <a:schemeClr val="bg1"/>
              </a:solidFill>
              <a:latin typeface="+mn-lt"/>
            </a:rPr>
          </a:br>
          <a:r>
            <a:rPr lang="en-US" b="0" i="0" dirty="0">
              <a:solidFill>
                <a:schemeClr val="bg1"/>
              </a:solidFill>
              <a:latin typeface="+mn-lt"/>
            </a:rPr>
            <a:t>models</a:t>
          </a:r>
        </a:p>
      </dgm:t>
    </dgm:pt>
    <dgm:pt modelId="{1802DD9C-8F66-45EB-9380-D93AE688CBB1}" type="parTrans" cxnId="{95DBB4B5-4F75-4061-A4FD-4F34B0C6FFAA}">
      <dgm:prSet/>
      <dgm:spPr/>
      <dgm:t>
        <a:bodyPr/>
        <a:lstStyle/>
        <a:p>
          <a:endParaRPr lang="en-US">
            <a:latin typeface="+mn-lt"/>
          </a:endParaRPr>
        </a:p>
      </dgm:t>
    </dgm:pt>
    <dgm:pt modelId="{481A0239-DE56-4220-B7B6-0C349EACC4D7}" type="sibTrans" cxnId="{95DBB4B5-4F75-4061-A4FD-4F34B0C6FFAA}">
      <dgm:prSet/>
      <dgm:spPr>
        <a:ln w="38100">
          <a:solidFill>
            <a:schemeClr val="accent2"/>
          </a:solidFill>
          <a:tailEnd type="triangle" w="lg" len="lg"/>
        </a:ln>
      </dgm:spPr>
      <dgm:t>
        <a:bodyPr/>
        <a:lstStyle/>
        <a:p>
          <a:endParaRPr lang="en-US">
            <a:latin typeface="+mn-lt"/>
          </a:endParaRPr>
        </a:p>
      </dgm:t>
    </dgm:pt>
    <dgm:pt modelId="{9EE331B3-C648-4AB1-84F0-9D24AA6023A0}">
      <dgm:prSet/>
      <dgm:spPr>
        <a:solidFill>
          <a:schemeClr val="accent6"/>
        </a:solidFill>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larger</a:t>
          </a:r>
          <a:br>
            <a:rPr lang="en-US" b="0" i="0" dirty="0">
              <a:solidFill>
                <a:schemeClr val="bg1"/>
              </a:solidFill>
              <a:latin typeface="+mn-lt"/>
            </a:rPr>
          </a:br>
          <a:r>
            <a:rPr lang="en-US" b="0" i="0" dirty="0">
              <a:solidFill>
                <a:schemeClr val="bg1"/>
              </a:solidFill>
              <a:latin typeface="+mn-lt"/>
            </a:rPr>
            <a:t>datasets</a:t>
          </a:r>
        </a:p>
      </dgm:t>
    </dgm:pt>
    <dgm:pt modelId="{2A8DED99-5CFD-4602-9930-73448D3A87C7}" type="parTrans" cxnId="{CE25EC38-4896-4045-9AA8-86C1E42571F5}">
      <dgm:prSet/>
      <dgm:spPr/>
      <dgm:t>
        <a:bodyPr/>
        <a:lstStyle/>
        <a:p>
          <a:endParaRPr lang="en-US">
            <a:latin typeface="+mn-lt"/>
          </a:endParaRPr>
        </a:p>
      </dgm:t>
    </dgm:pt>
    <dgm:pt modelId="{6D9DF746-2BCB-455B-B63C-6EFFC9F730D8}" type="sibTrans" cxnId="{CE25EC38-4896-4045-9AA8-86C1E42571F5}">
      <dgm:prSet/>
      <dgm:spPr>
        <a:ln w="38100">
          <a:solidFill>
            <a:schemeClr val="accent6"/>
          </a:solidFill>
          <a:tailEnd type="triangle" w="lg" len="lg"/>
        </a:ln>
      </dgm:spPr>
      <dgm:t>
        <a:bodyPr/>
        <a:lstStyle/>
        <a:p>
          <a:endParaRPr lang="en-US">
            <a:latin typeface="+mn-lt"/>
          </a:endParaRPr>
        </a:p>
      </dgm:t>
    </dgm:pt>
    <dgm:pt modelId="{06255485-674A-1D43-944F-4ED189AA80EF}" type="pres">
      <dgm:prSet presAssocID="{2A4CC53E-03A5-42AF-96A5-3B49AC32B743}" presName="cycle" presStyleCnt="0">
        <dgm:presLayoutVars>
          <dgm:dir/>
          <dgm:resizeHandles val="exact"/>
        </dgm:presLayoutVars>
      </dgm:prSet>
      <dgm:spPr/>
    </dgm:pt>
    <dgm:pt modelId="{006A1239-01B3-1D4A-BBC2-C0FA2427C103}" type="pres">
      <dgm:prSet presAssocID="{044CA864-CE28-4455-B054-282FC4D22260}" presName="node" presStyleLbl="node1" presStyleIdx="0" presStyleCnt="2">
        <dgm:presLayoutVars>
          <dgm:bulletEnabled val="1"/>
        </dgm:presLayoutVars>
      </dgm:prSet>
      <dgm:spPr/>
    </dgm:pt>
    <dgm:pt modelId="{1EA39BF8-496F-444F-BEA1-070F28292C86}" type="pres">
      <dgm:prSet presAssocID="{044CA864-CE28-4455-B054-282FC4D22260}" presName="spNode" presStyleCnt="0"/>
      <dgm:spPr/>
    </dgm:pt>
    <dgm:pt modelId="{340D5938-8411-F14B-AD72-F400246C8854}" type="pres">
      <dgm:prSet presAssocID="{481A0239-DE56-4220-B7B6-0C349EACC4D7}" presName="sibTrans" presStyleLbl="sibTrans1D1" presStyleIdx="0" presStyleCnt="2"/>
      <dgm:spPr/>
    </dgm:pt>
    <dgm:pt modelId="{11DFF811-199B-E54E-9AB5-1F7D14FD42B9}" type="pres">
      <dgm:prSet presAssocID="{9EE331B3-C648-4AB1-84F0-9D24AA6023A0}" presName="node" presStyleLbl="node1" presStyleIdx="1" presStyleCnt="2" custRadScaleRad="100754">
        <dgm:presLayoutVars>
          <dgm:bulletEnabled val="1"/>
        </dgm:presLayoutVars>
      </dgm:prSet>
      <dgm:spPr/>
    </dgm:pt>
    <dgm:pt modelId="{E96AC9F2-7D1B-E540-A1FF-9D009ADF4718}" type="pres">
      <dgm:prSet presAssocID="{9EE331B3-C648-4AB1-84F0-9D24AA6023A0}" presName="spNode" presStyleCnt="0"/>
      <dgm:spPr/>
    </dgm:pt>
    <dgm:pt modelId="{3D110FC4-D406-394C-80FB-24A2AD086A83}" type="pres">
      <dgm:prSet presAssocID="{6D9DF746-2BCB-455B-B63C-6EFFC9F730D8}" presName="sibTrans" presStyleLbl="sibTrans1D1" presStyleIdx="1" presStyleCnt="2"/>
      <dgm:spPr/>
    </dgm:pt>
  </dgm:ptLst>
  <dgm:cxnLst>
    <dgm:cxn modelId="{2E283B12-142E-1E49-A8C8-B2DAA74C8E95}" type="presOf" srcId="{9EE331B3-C648-4AB1-84F0-9D24AA6023A0}" destId="{11DFF811-199B-E54E-9AB5-1F7D14FD42B9}" srcOrd="0" destOrd="0" presId="urn:microsoft.com/office/officeart/2005/8/layout/cycle5"/>
    <dgm:cxn modelId="{CE25EC38-4896-4045-9AA8-86C1E42571F5}" srcId="{2A4CC53E-03A5-42AF-96A5-3B49AC32B743}" destId="{9EE331B3-C648-4AB1-84F0-9D24AA6023A0}" srcOrd="1" destOrd="0" parTransId="{2A8DED99-5CFD-4602-9930-73448D3A87C7}" sibTransId="{6D9DF746-2BCB-455B-B63C-6EFFC9F730D8}"/>
    <dgm:cxn modelId="{A66E16A3-3CB7-274F-A1C7-1D84B1ACFB07}" type="presOf" srcId="{481A0239-DE56-4220-B7B6-0C349EACC4D7}" destId="{340D5938-8411-F14B-AD72-F400246C8854}" srcOrd="0" destOrd="0" presId="urn:microsoft.com/office/officeart/2005/8/layout/cycle5"/>
    <dgm:cxn modelId="{C87A71B3-6F44-C74D-91E6-D4271CF78246}" type="presOf" srcId="{6D9DF746-2BCB-455B-B63C-6EFFC9F730D8}" destId="{3D110FC4-D406-394C-80FB-24A2AD086A83}" srcOrd="0" destOrd="0" presId="urn:microsoft.com/office/officeart/2005/8/layout/cycle5"/>
    <dgm:cxn modelId="{95DBB4B5-4F75-4061-A4FD-4F34B0C6FFAA}" srcId="{2A4CC53E-03A5-42AF-96A5-3B49AC32B743}" destId="{044CA864-CE28-4455-B054-282FC4D22260}" srcOrd="0" destOrd="0" parTransId="{1802DD9C-8F66-45EB-9380-D93AE688CBB1}" sibTransId="{481A0239-DE56-4220-B7B6-0C349EACC4D7}"/>
    <dgm:cxn modelId="{6F2426E2-AFF4-144C-A13F-608129F024F9}" type="presOf" srcId="{044CA864-CE28-4455-B054-282FC4D22260}" destId="{006A1239-01B3-1D4A-BBC2-C0FA2427C103}" srcOrd="0" destOrd="0" presId="urn:microsoft.com/office/officeart/2005/8/layout/cycle5"/>
    <dgm:cxn modelId="{2A81C6F1-C0D1-B749-8AC6-10ADD59D8836}" type="presOf" srcId="{2A4CC53E-03A5-42AF-96A5-3B49AC32B743}" destId="{06255485-674A-1D43-944F-4ED189AA80EF}" srcOrd="0" destOrd="0" presId="urn:microsoft.com/office/officeart/2005/8/layout/cycle5"/>
    <dgm:cxn modelId="{470A6F30-6E4C-4042-A686-A286E6FEAC76}" type="presParOf" srcId="{06255485-674A-1D43-944F-4ED189AA80EF}" destId="{006A1239-01B3-1D4A-BBC2-C0FA2427C103}" srcOrd="0" destOrd="0" presId="urn:microsoft.com/office/officeart/2005/8/layout/cycle5"/>
    <dgm:cxn modelId="{99999800-6E15-784C-810A-6F5787344C75}" type="presParOf" srcId="{06255485-674A-1D43-944F-4ED189AA80EF}" destId="{1EA39BF8-496F-444F-BEA1-070F28292C86}" srcOrd="1" destOrd="0" presId="urn:microsoft.com/office/officeart/2005/8/layout/cycle5"/>
    <dgm:cxn modelId="{B2930274-487B-F64B-AAAC-3E678546A494}" type="presParOf" srcId="{06255485-674A-1D43-944F-4ED189AA80EF}" destId="{340D5938-8411-F14B-AD72-F400246C8854}" srcOrd="2" destOrd="0" presId="urn:microsoft.com/office/officeart/2005/8/layout/cycle5"/>
    <dgm:cxn modelId="{5FCC04C8-5B13-0C49-8ABE-F690820CF4F0}" type="presParOf" srcId="{06255485-674A-1D43-944F-4ED189AA80EF}" destId="{11DFF811-199B-E54E-9AB5-1F7D14FD42B9}" srcOrd="3" destOrd="0" presId="urn:microsoft.com/office/officeart/2005/8/layout/cycle5"/>
    <dgm:cxn modelId="{850B81B4-F2EE-B149-9FD6-8A3C38273C91}" type="presParOf" srcId="{06255485-674A-1D43-944F-4ED189AA80EF}" destId="{E96AC9F2-7D1B-E540-A1FF-9D009ADF4718}" srcOrd="4" destOrd="0" presId="urn:microsoft.com/office/officeart/2005/8/layout/cycle5"/>
    <dgm:cxn modelId="{9B3775B1-5949-A64C-BB9E-2FE7E6B63A66}" type="presParOf" srcId="{06255485-674A-1D43-944F-4ED189AA80EF}" destId="{3D110FC4-D406-394C-80FB-24A2AD086A83}"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1239-01B3-1D4A-BBC2-C0FA2427C103}">
      <dsp:nvSpPr>
        <dsp:cNvPr id="0" name=""/>
        <dsp:cNvSpPr/>
      </dsp:nvSpPr>
      <dsp:spPr>
        <a:xfrm>
          <a:off x="771" y="1002416"/>
          <a:ext cx="2257529" cy="1467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sophisticated</a:t>
          </a:r>
          <a:br>
            <a:rPr lang="en-US" sz="2700" b="0" i="0" kern="1200" dirty="0">
              <a:solidFill>
                <a:schemeClr val="bg1"/>
              </a:solidFill>
              <a:latin typeface="+mn-lt"/>
            </a:rPr>
          </a:br>
          <a:r>
            <a:rPr lang="en-US" sz="2700" b="0" i="0" kern="1200" dirty="0">
              <a:solidFill>
                <a:schemeClr val="bg1"/>
              </a:solidFill>
              <a:latin typeface="+mn-lt"/>
            </a:rPr>
            <a:t>models</a:t>
          </a:r>
        </a:p>
      </dsp:txBody>
      <dsp:txXfrm>
        <a:off x="72403" y="1074048"/>
        <a:ext cx="2114265" cy="1324130"/>
      </dsp:txXfrm>
    </dsp:sp>
    <dsp:sp modelId="{340D5938-8411-F14B-AD72-F400246C8854}">
      <dsp:nvSpPr>
        <dsp:cNvPr id="0" name=""/>
        <dsp:cNvSpPr/>
      </dsp:nvSpPr>
      <dsp:spPr>
        <a:xfrm>
          <a:off x="1130013" y="489135"/>
          <a:ext cx="2492643" cy="2492643"/>
        </a:xfrm>
        <a:custGeom>
          <a:avLst/>
          <a:gdLst/>
          <a:ahLst/>
          <a:cxnLst/>
          <a:rect l="0" t="0" r="0" b="0"/>
          <a:pathLst>
            <a:path>
              <a:moveTo>
                <a:pt x="523674" y="230891"/>
              </a:moveTo>
              <a:arcTo wR="1246321" hR="1246321" stAng="14073708" swAng="4252583"/>
            </a:path>
          </a:pathLst>
        </a:custGeom>
        <a:noFill/>
        <a:ln w="38100" cap="flat" cmpd="sng" algn="ctr">
          <a:solidFill>
            <a:schemeClr val="accent2"/>
          </a:solidFill>
          <a:prstDash val="solid"/>
          <a:miter lim="800000"/>
          <a:tailEnd type="triangle" w="lg" len="lg"/>
        </a:ln>
        <a:effectLst/>
      </dsp:spPr>
      <dsp:style>
        <a:lnRef idx="1">
          <a:scrgbClr r="0" g="0" b="0"/>
        </a:lnRef>
        <a:fillRef idx="0">
          <a:scrgbClr r="0" g="0" b="0"/>
        </a:fillRef>
        <a:effectRef idx="0">
          <a:scrgbClr r="0" g="0" b="0"/>
        </a:effectRef>
        <a:fontRef idx="minor"/>
      </dsp:style>
    </dsp:sp>
    <dsp:sp modelId="{11DFF811-199B-E54E-9AB5-1F7D14FD42B9}">
      <dsp:nvSpPr>
        <dsp:cNvPr id="0" name=""/>
        <dsp:cNvSpPr/>
      </dsp:nvSpPr>
      <dsp:spPr>
        <a:xfrm>
          <a:off x="2494187" y="1002416"/>
          <a:ext cx="2257529" cy="146739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larger</a:t>
          </a:r>
          <a:br>
            <a:rPr lang="en-US" sz="2700" b="0" i="0" kern="1200" dirty="0">
              <a:solidFill>
                <a:schemeClr val="bg1"/>
              </a:solidFill>
              <a:latin typeface="+mn-lt"/>
            </a:rPr>
          </a:br>
          <a:r>
            <a:rPr lang="en-US" sz="2700" b="0" i="0" kern="1200" dirty="0">
              <a:solidFill>
                <a:schemeClr val="bg1"/>
              </a:solidFill>
              <a:latin typeface="+mn-lt"/>
            </a:rPr>
            <a:t>datasets</a:t>
          </a:r>
        </a:p>
      </dsp:txBody>
      <dsp:txXfrm>
        <a:off x="2565819" y="1074048"/>
        <a:ext cx="2114265" cy="1324130"/>
      </dsp:txXfrm>
    </dsp:sp>
    <dsp:sp modelId="{3D110FC4-D406-394C-80FB-24A2AD086A83}">
      <dsp:nvSpPr>
        <dsp:cNvPr id="0" name=""/>
        <dsp:cNvSpPr/>
      </dsp:nvSpPr>
      <dsp:spPr>
        <a:xfrm>
          <a:off x="1130013" y="490447"/>
          <a:ext cx="2492643" cy="2492643"/>
        </a:xfrm>
        <a:custGeom>
          <a:avLst/>
          <a:gdLst/>
          <a:ahLst/>
          <a:cxnLst/>
          <a:rect l="0" t="0" r="0" b="0"/>
          <a:pathLst>
            <a:path>
              <a:moveTo>
                <a:pt x="1968969" y="2261752"/>
              </a:moveTo>
              <a:arcTo wR="1246321" hR="1246321" stAng="3273708" swAng="4252583"/>
            </a:path>
          </a:pathLst>
        </a:custGeom>
        <a:noFill/>
        <a:ln w="38100" cap="flat" cmpd="sng" algn="ctr">
          <a:solidFill>
            <a:schemeClr val="accent6"/>
          </a:solidFill>
          <a:prstDash val="solid"/>
          <a:miter lim="800000"/>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7937-A4C3-0A45-ADCC-9A41D5722D07}" type="datetimeFigureOut">
              <a:rPr lang="en-US" smtClean="0"/>
              <a:t>8/23/21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A1AEA-2052-884C-9B1D-FE916F71CAB4}" type="slidenum">
              <a:rPr lang="en-US" smtClean="0"/>
              <a:t>‹#›</a:t>
            </a:fld>
            <a:endParaRPr lang="en-US"/>
          </a:p>
        </p:txBody>
      </p:sp>
    </p:spTree>
    <p:extLst>
      <p:ext uri="{BB962C8B-B14F-4D97-AF65-F5344CB8AC3E}">
        <p14:creationId xmlns:p14="http://schemas.microsoft.com/office/powerpoint/2010/main" val="110770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A469E-D6ED-A444-834D-1D4A1B8271AE}" type="slidenum">
              <a:rPr lang="en-US" smtClean="0"/>
              <a:t>1</a:t>
            </a:fld>
            <a:endParaRPr lang="en-US"/>
          </a:p>
        </p:txBody>
      </p:sp>
    </p:spTree>
    <p:extLst>
      <p:ext uri="{BB962C8B-B14F-4D97-AF65-F5344CB8AC3E}">
        <p14:creationId xmlns:p14="http://schemas.microsoft.com/office/powerpoint/2010/main" val="16290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ML solutions are so successful because they can build increasingly sophisticated models to accurately represent real world problems, and, as models become more complex, they require training on increasingly larger datasets. </a:t>
            </a:r>
          </a:p>
          <a:p>
            <a:r>
              <a:rPr lang="en-US" sz="1200" b="0" i="0" kern="1200" dirty="0">
                <a:solidFill>
                  <a:schemeClr val="tx1"/>
                </a:solidFill>
                <a:effectLst/>
                <a:latin typeface="+mn-lt"/>
                <a:ea typeface="+mn-ea"/>
                <a:cs typeface="+mn-cs"/>
              </a:rPr>
              <a:t>This increase in size and complexity made distributed training very common. With distributed training, large-scale clusters use hundreds of nodes to run training jobs, and each node can be equipped with multiple hardware accelerators. Nevertheless, a training job can still take many hours, days or even weeks.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A469E-D6ED-A444-834D-1D4A1B8271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234-5931-3641-9A60-B7752BCB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C741F-8F8F-D743-A229-BFE2239D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91190-D393-A143-913C-38A52E68A51C}"/>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87CF4F30-CEA6-B446-9A8A-9C95F82C1B23}"/>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0A80525-C8ED-0441-9893-134AE9240D90}"/>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14024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D3C-04AE-9D4F-82DF-56067E6F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E7D24-DCF2-494F-9586-4889B018E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027D-F9C6-5448-8860-7117DD5B7AB7}"/>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3A508D3B-2512-4449-9065-F8B1B26227C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933C73DD-1632-9C41-808F-AAC6B8B246F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331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22260-0481-2641-A9BA-34AEC5C91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7DEF7-A24E-E74A-85B8-93A9DA0BC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8FA6A-CB6A-BB4D-8692-92EC4DCE425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DF0BAF0-E930-5649-A51C-CD1D6687ED29}"/>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1B9AE531-6086-2B4D-86A8-8A343F4B1F06}"/>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8837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8E6-8D37-2040-B9E9-A777E3399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4BDAF-89D8-2747-9316-04A6C413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411A5-63D3-B241-84DF-70CEC9B416F1}"/>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62BBB96-4E34-0548-9492-F9FFBB21FB8C}"/>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5692AD8-DC92-924A-BF67-5E03B8964038}"/>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2634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C71-EF00-EE4C-9F1C-D26CFC8EB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239A6-1A34-1B41-BA5E-3B8F4207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4E8F5-746C-ED4E-8C0F-6A1590967740}"/>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BB749D5-1B71-F142-80E1-F94CBBA6B0F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89560F1D-4037-104C-A96B-E1B2220D3E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6556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51-8CF3-F74E-97F6-EE506436B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94E79-258A-4844-98E5-7E7D400BF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9650A-EEC7-8D49-A0DB-0159A51F9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D7970-6B1C-D34C-BBEB-50182D2CD433}"/>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93AE3BA3-E2D9-384D-98F2-817ED2712301}"/>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85C8887-E939-354F-AD01-92E951A060D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5054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94C-E265-0F4C-914B-42D20C5A7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67DCA-E8B8-774C-89A3-1CED6C84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BA383-7190-4445-A063-2B7298124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3AFE9-173F-6640-8CDD-97C265E01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0FDA-F929-8343-941C-F7C4A5FD6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B4CA8-64F7-C841-AED2-90ACAB8759FD}"/>
              </a:ext>
            </a:extLst>
          </p:cNvPr>
          <p:cNvSpPr>
            <a:spLocks noGrp="1"/>
          </p:cNvSpPr>
          <p:nvPr>
            <p:ph type="dt" sz="half" idx="10"/>
          </p:nvPr>
        </p:nvSpPr>
        <p:spPr/>
        <p:txBody>
          <a:bodyPr/>
          <a:lstStyle/>
          <a:p>
            <a:r>
              <a:rPr lang="en-US"/>
              <a:t>8/27/21</a:t>
            </a:r>
          </a:p>
        </p:txBody>
      </p:sp>
      <p:sp>
        <p:nvSpPr>
          <p:cNvPr id="8" name="Footer Placeholder 7">
            <a:extLst>
              <a:ext uri="{FF2B5EF4-FFF2-40B4-BE49-F238E27FC236}">
                <a16:creationId xmlns:a16="http://schemas.microsoft.com/office/drawing/2014/main" id="{6F87CC84-C4D6-7743-812D-A2E000AF138F}"/>
              </a:ext>
            </a:extLst>
          </p:cNvPr>
          <p:cNvSpPr>
            <a:spLocks noGrp="1"/>
          </p:cNvSpPr>
          <p:nvPr>
            <p:ph type="ftr" sz="quarter" idx="11"/>
          </p:nvPr>
        </p:nvSpPr>
        <p:spPr/>
        <p:txBody>
          <a:bodyPr/>
          <a:lstStyle/>
          <a:p>
            <a:r>
              <a:rPr lang="en-US"/>
              <a:t>Net-Accel DDL Tutorial</a:t>
            </a:r>
          </a:p>
        </p:txBody>
      </p:sp>
      <p:sp>
        <p:nvSpPr>
          <p:cNvPr id="9" name="Slide Number Placeholder 8">
            <a:extLst>
              <a:ext uri="{FF2B5EF4-FFF2-40B4-BE49-F238E27FC236}">
                <a16:creationId xmlns:a16="http://schemas.microsoft.com/office/drawing/2014/main" id="{01C3F7A0-F1E0-F34C-BB8E-9C7B31D5480D}"/>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520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2154-F91B-E24B-97BB-101A11197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9EADA-285E-2445-A923-490D625E3C6A}"/>
              </a:ext>
            </a:extLst>
          </p:cNvPr>
          <p:cNvSpPr>
            <a:spLocks noGrp="1"/>
          </p:cNvSpPr>
          <p:nvPr>
            <p:ph type="dt" sz="half" idx="10"/>
          </p:nvPr>
        </p:nvSpPr>
        <p:spPr/>
        <p:txBody>
          <a:bodyPr/>
          <a:lstStyle/>
          <a:p>
            <a:r>
              <a:rPr lang="en-US"/>
              <a:t>8/27/21</a:t>
            </a:r>
          </a:p>
        </p:txBody>
      </p:sp>
      <p:sp>
        <p:nvSpPr>
          <p:cNvPr id="4" name="Footer Placeholder 3">
            <a:extLst>
              <a:ext uri="{FF2B5EF4-FFF2-40B4-BE49-F238E27FC236}">
                <a16:creationId xmlns:a16="http://schemas.microsoft.com/office/drawing/2014/main" id="{890A31C1-9F2C-254B-94A7-6E00005A9D0D}"/>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2424B725-611D-8E48-9A72-8C6BFB6D98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35249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24338-6DEF-3941-B6BF-8DE5835BB1BE}"/>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48FB322-2674-A748-BF7C-F7BEA862F5A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F8A991D6-E0E2-3B49-9E50-6C2831F8EDA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2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1B8-8862-F744-BA10-15468EEBA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B4807-5B0E-1B4F-808C-A47EFC8C1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F709F-AD05-DE48-97EB-2AF30C82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EBA4-1280-CA4B-9AD2-1360349D75C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FD481500-6760-0E4A-8AA2-119CEF52C292}"/>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1FA63B65-570A-E946-8A36-AA027FDB6B15}"/>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96822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BDD-F86B-FF41-BEDA-94307715D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AA277-1815-F34C-AC13-2ABA17484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6682D6-B933-154F-A5A1-39ABD2DAD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CB82-95F6-FA48-872B-0121D4B67E45}"/>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C91FB98D-DCBA-F642-8C81-DDB7E1666CC9}"/>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7A80693-29DD-B34B-A61B-A7A0F340A914}"/>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61696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F136-6E1E-F54F-ADDB-8DD090CD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453D9-0296-864C-B6C7-12E40E000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BD203-6996-2F46-9165-58C3242F1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8/27/21</a:t>
            </a:r>
          </a:p>
        </p:txBody>
      </p:sp>
      <p:sp>
        <p:nvSpPr>
          <p:cNvPr id="5" name="Footer Placeholder 4">
            <a:extLst>
              <a:ext uri="{FF2B5EF4-FFF2-40B4-BE49-F238E27FC236}">
                <a16:creationId xmlns:a16="http://schemas.microsoft.com/office/drawing/2014/main" id="{874AD18C-E3D8-0342-A03E-12769BDEE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Net-Accel DDL Tutorial</a:t>
            </a:r>
          </a:p>
        </p:txBody>
      </p:sp>
      <p:sp>
        <p:nvSpPr>
          <p:cNvPr id="6" name="Slide Number Placeholder 5">
            <a:extLst>
              <a:ext uri="{FF2B5EF4-FFF2-40B4-BE49-F238E27FC236}">
                <a16:creationId xmlns:a16="http://schemas.microsoft.com/office/drawing/2014/main" id="{97267E21-8694-3248-899A-7B0B2394E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08438-4C73-F648-9FA9-AAA875096050}" type="slidenum">
              <a:rPr lang="en-US" smtClean="0"/>
              <a:t>‹#›</a:t>
            </a:fld>
            <a:endParaRPr lang="en-US"/>
          </a:p>
        </p:txBody>
      </p:sp>
    </p:spTree>
    <p:extLst>
      <p:ext uri="{BB962C8B-B14F-4D97-AF65-F5344CB8AC3E}">
        <p14:creationId xmlns:p14="http://schemas.microsoft.com/office/powerpoint/2010/main" val="76703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509623"/>
            <a:ext cx="10566400" cy="1881608"/>
          </a:xfrm>
        </p:spPr>
        <p:txBody>
          <a:bodyPr anchor="ctr">
            <a:normAutofit fontScale="90000"/>
          </a:bodyPr>
          <a:lstStyle/>
          <a:p>
            <a:r>
              <a:rPr lang="en-US" sz="6600" dirty="0"/>
              <a:t>Network-Accelerated</a:t>
            </a:r>
            <a:br>
              <a:rPr lang="en-US" sz="6600" dirty="0"/>
            </a:br>
            <a:r>
              <a:rPr lang="en-US" sz="6600" dirty="0"/>
              <a:t>Distributed Deep Learning</a:t>
            </a:r>
            <a:endParaRPr lang="it-IT" sz="6600" dirty="0"/>
          </a:p>
        </p:txBody>
      </p:sp>
      <p:pic>
        <p:nvPicPr>
          <p:cNvPr id="5" name="Picture 4">
            <a:extLst>
              <a:ext uri="{FF2B5EF4-FFF2-40B4-BE49-F238E27FC236}">
                <a16:creationId xmlns:a16="http://schemas.microsoft.com/office/drawing/2014/main" id="{19DAFF5E-4A5A-4B7F-9802-3A1E84B2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181" y="5414344"/>
            <a:ext cx="2065269" cy="618532"/>
          </a:xfrm>
          <a:prstGeom prst="rect">
            <a:avLst/>
          </a:prstGeom>
        </p:spPr>
      </p:pic>
      <p:pic>
        <p:nvPicPr>
          <p:cNvPr id="7" name="Picture 115" descr="https://upload.wikimedia.org/wikipedia/commons/thumb/9/96/Microsoft_logo_%282012%29.svg/1280px-Microsoft_logo_%282012%29.svg.png">
            <a:extLst>
              <a:ext uri="{FF2B5EF4-FFF2-40B4-BE49-F238E27FC236}">
                <a16:creationId xmlns:a16="http://schemas.microsoft.com/office/drawing/2014/main" id="{A0CFD24C-4ED5-4266-A38C-891F9A63D6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959" y="5468715"/>
            <a:ext cx="2390221" cy="509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C77896-DA8E-4CFF-8A92-73BD3B6B5F29}"/>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10894" y="468940"/>
            <a:ext cx="3629767" cy="41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2F863A39-86C7-4E44-9A09-2F87908FA82F}"/>
              </a:ext>
            </a:extLst>
          </p:cNvPr>
          <p:cNvGraphicFramePr>
            <a:graphicFrameLocks noGrp="1"/>
          </p:cNvGraphicFramePr>
          <p:nvPr>
            <p:extLst>
              <p:ext uri="{D42A27DB-BD31-4B8C-83A1-F6EECF244321}">
                <p14:modId xmlns:p14="http://schemas.microsoft.com/office/powerpoint/2010/main" val="3315279457"/>
              </p:ext>
            </p:extLst>
          </p:nvPr>
        </p:nvGraphicFramePr>
        <p:xfrm>
          <a:off x="1973071" y="3710808"/>
          <a:ext cx="8127999" cy="115449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806184952"/>
                    </a:ext>
                  </a:extLst>
                </a:gridCol>
                <a:gridCol w="2709333">
                  <a:extLst>
                    <a:ext uri="{9D8B030D-6E8A-4147-A177-3AD203B41FA5}">
                      <a16:colId xmlns:a16="http://schemas.microsoft.com/office/drawing/2014/main" val="3737715690"/>
                    </a:ext>
                  </a:extLst>
                </a:gridCol>
                <a:gridCol w="2709333">
                  <a:extLst>
                    <a:ext uri="{9D8B030D-6E8A-4147-A177-3AD203B41FA5}">
                      <a16:colId xmlns:a16="http://schemas.microsoft.com/office/drawing/2014/main" val="1691917405"/>
                    </a:ext>
                  </a:extLst>
                </a:gridCol>
              </a:tblGrid>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Omar </a:t>
                      </a:r>
                      <a:r>
                        <a:rPr lang="en-US" sz="2600" kern="1200" noProof="0" dirty="0" err="1">
                          <a:solidFill>
                            <a:schemeClr val="tx1"/>
                          </a:solidFill>
                          <a:latin typeface="+mj-lt"/>
                        </a:rPr>
                        <a:t>Alama</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Marco </a:t>
                      </a:r>
                      <a:r>
                        <a:rPr lang="en-US" sz="2600" kern="1200" noProof="0" dirty="0" err="1">
                          <a:solidFill>
                            <a:schemeClr val="tx1"/>
                          </a:solidFill>
                          <a:latin typeface="+mj-lt"/>
                        </a:rPr>
                        <a:t>Canini</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Jiawei Fei</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859899434"/>
                  </a:ext>
                </a:extLst>
              </a:tr>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Chen-Yu Ho</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Jacob Nelson</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Amedeo Sapio</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262465950"/>
                  </a:ext>
                </a:extLst>
              </a:tr>
            </a:tbl>
          </a:graphicData>
        </a:graphic>
      </p:graphicFrame>
      <p:pic>
        <p:nvPicPr>
          <p:cNvPr id="13" name="Picture 12" descr="Logo&#10;&#10;Description automatically generated">
            <a:extLst>
              <a:ext uri="{FF2B5EF4-FFF2-40B4-BE49-F238E27FC236}">
                <a16:creationId xmlns:a16="http://schemas.microsoft.com/office/drawing/2014/main" id="{B9146E83-49AF-4C7A-ABF8-73E6195A78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89" y="5410130"/>
            <a:ext cx="1535119" cy="622746"/>
          </a:xfrm>
          <a:prstGeom prst="rect">
            <a:avLst/>
          </a:prstGeom>
        </p:spPr>
      </p:pic>
    </p:spTree>
    <p:extLst>
      <p:ext uri="{BB962C8B-B14F-4D97-AF65-F5344CB8AC3E}">
        <p14:creationId xmlns:p14="http://schemas.microsoft.com/office/powerpoint/2010/main" val="413578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416FB70C-0DD3-FB45-9349-E5BC22408FB8}"/>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17FB5054-9A0C-DD47-8627-ECD869294A18}"/>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B13F3E4D-3114-5C44-9982-0A17FCB474FE}"/>
              </a:ext>
            </a:extLst>
          </p:cNvPr>
          <p:cNvSpPr>
            <a:spLocks noGrp="1"/>
          </p:cNvSpPr>
          <p:nvPr>
            <p:ph type="sldNum" sz="quarter" idx="12"/>
          </p:nvPr>
        </p:nvSpPr>
        <p:spPr/>
        <p:txBody>
          <a:bodyPr/>
          <a:lstStyle/>
          <a:p>
            <a:fld id="{5D008438-4C73-F648-9FA9-AAA875096050}" type="slidenum">
              <a:rPr lang="en-US" smtClean="0"/>
              <a:t>10</a:t>
            </a:fld>
            <a:endParaRPr lang="en-US"/>
          </a:p>
        </p:txBody>
      </p:sp>
    </p:spTree>
    <p:extLst>
      <p:ext uri="{BB962C8B-B14F-4D97-AF65-F5344CB8AC3E}">
        <p14:creationId xmlns:p14="http://schemas.microsoft.com/office/powerpoint/2010/main" val="185039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35" name="TextBox 134">
            <a:extLst>
              <a:ext uri="{FF2B5EF4-FFF2-40B4-BE49-F238E27FC236}">
                <a16:creationId xmlns:a16="http://schemas.microsoft.com/office/drawing/2014/main" id="{C6D7E0F7-3D5D-8249-B053-6D69BE7E3370}"/>
              </a:ext>
            </a:extLst>
          </p:cNvPr>
          <p:cNvSpPr txBox="1"/>
          <p:nvPr/>
        </p:nvSpPr>
        <p:spPr>
          <a:xfrm flipH="1">
            <a:off x="5294798"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51CFC-3006-364B-B23B-100D1427E91D}"/>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4A59F95-EB20-9048-8FD1-6D9C2ACC3495}"/>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9C75CA-84B3-3E4C-BC37-C27B959E2C2F}"/>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F2C2D400-0065-C941-A9C6-195E8AD4B0E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D2A66C45-6CB3-0740-9746-6D1F636B6DC0}"/>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AA578859-A136-DE4A-9075-AC715FB9BE2F}"/>
              </a:ext>
            </a:extLst>
          </p:cNvPr>
          <p:cNvSpPr>
            <a:spLocks noGrp="1"/>
          </p:cNvSpPr>
          <p:nvPr>
            <p:ph type="sldNum" sz="quarter" idx="12"/>
          </p:nvPr>
        </p:nvSpPr>
        <p:spPr/>
        <p:txBody>
          <a:bodyPr/>
          <a:lstStyle/>
          <a:p>
            <a:fld id="{5D008438-4C73-F648-9FA9-AAA875096050}" type="slidenum">
              <a:rPr lang="en-US" smtClean="0"/>
              <a:t>11</a:t>
            </a:fld>
            <a:endParaRPr lang="en-US"/>
          </a:p>
        </p:txBody>
      </p:sp>
    </p:spTree>
    <p:extLst>
      <p:ext uri="{BB962C8B-B14F-4D97-AF65-F5344CB8AC3E}">
        <p14:creationId xmlns:p14="http://schemas.microsoft.com/office/powerpoint/2010/main" val="118546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7628958"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497E312-970A-5941-8301-0C2744FD38D9}"/>
              </a:ext>
            </a:extLst>
          </p:cNvPr>
          <p:cNvCxnSpPr>
            <a:cxnSpLocks/>
          </p:cNvCxnSpPr>
          <p:nvPr/>
        </p:nvCxnSpPr>
        <p:spPr>
          <a:xfrm>
            <a:off x="4091365"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FD04437-012E-004C-A5FD-5C51CAB9971A}"/>
              </a:ext>
            </a:extLst>
          </p:cNvPr>
          <p:cNvCxnSpPr>
            <a:cxnSpLocks/>
          </p:cNvCxnSpPr>
          <p:nvPr/>
        </p:nvCxnSpPr>
        <p:spPr>
          <a:xfrm>
            <a:off x="4096946" y="2603236"/>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9E6BF3-2FBA-504B-B648-0AC1C49E3C66}"/>
              </a:ext>
            </a:extLst>
          </p:cNvPr>
          <p:cNvCxnSpPr>
            <a:cxnSpLocks/>
          </p:cNvCxnSpPr>
          <p:nvPr/>
        </p:nvCxnSpPr>
        <p:spPr>
          <a:xfrm>
            <a:off x="7628958" y="2603234"/>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08456EEA-D2C4-F644-8035-A200C664F19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3353FEA8-F879-2F4B-BFC1-7FF685F37063}"/>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3B644FD7-3835-7B48-8C87-62E016D8B149}"/>
              </a:ext>
            </a:extLst>
          </p:cNvPr>
          <p:cNvSpPr>
            <a:spLocks noGrp="1"/>
          </p:cNvSpPr>
          <p:nvPr>
            <p:ph type="sldNum" sz="quarter" idx="12"/>
          </p:nvPr>
        </p:nvSpPr>
        <p:spPr/>
        <p:txBody>
          <a:bodyPr/>
          <a:lstStyle/>
          <a:p>
            <a:fld id="{5D008438-4C73-F648-9FA9-AAA875096050}" type="slidenum">
              <a:rPr lang="en-US" smtClean="0"/>
              <a:t>12</a:t>
            </a:fld>
            <a:endParaRPr lang="en-US"/>
          </a:p>
        </p:txBody>
      </p:sp>
    </p:spTree>
    <p:extLst>
      <p:ext uri="{BB962C8B-B14F-4D97-AF65-F5344CB8AC3E}">
        <p14:creationId xmlns:p14="http://schemas.microsoft.com/office/powerpoint/2010/main" val="382106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err="1"/>
              <a:t>AllReduce</a:t>
            </a:r>
            <a:endParaRPr lang="en-US" dirty="0"/>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569660"/>
          </a:xfrm>
          <a:prstGeom prst="rect">
            <a:avLst/>
          </a:prstGeom>
          <a:noFill/>
        </p:spPr>
        <p:txBody>
          <a:bodyPr wrap="square" rtlCol="0">
            <a:spAutoFit/>
          </a:bodyPr>
          <a:lstStyle/>
          <a:p>
            <a:r>
              <a:rPr lang="en-US" sz="2400" dirty="0"/>
              <a:t>Form a logical ring (or tree, etc.) and run peer-to-peer communication</a:t>
            </a:r>
          </a:p>
        </p:txBody>
      </p:sp>
      <p:sp>
        <p:nvSpPr>
          <p:cNvPr id="28" name="Date Placeholder 27">
            <a:extLst>
              <a:ext uri="{FF2B5EF4-FFF2-40B4-BE49-F238E27FC236}">
                <a16:creationId xmlns:a16="http://schemas.microsoft.com/office/drawing/2014/main" id="{7768D4E8-EFE7-2944-BB9D-ECB40AB7D59C}"/>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DAF9F84A-9E4E-AA4E-AD10-87A70CD10410}"/>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ADEFD362-77FC-624D-B4C1-753A1753C981}"/>
              </a:ext>
            </a:extLst>
          </p:cNvPr>
          <p:cNvSpPr>
            <a:spLocks noGrp="1"/>
          </p:cNvSpPr>
          <p:nvPr>
            <p:ph type="sldNum" sz="quarter" idx="12"/>
          </p:nvPr>
        </p:nvSpPr>
        <p:spPr/>
        <p:txBody>
          <a:bodyPr/>
          <a:lstStyle/>
          <a:p>
            <a:fld id="{5D008438-4C73-F648-9FA9-AAA875096050}" type="slidenum">
              <a:rPr lang="en-US" smtClean="0"/>
              <a:t>13</a:t>
            </a:fld>
            <a:endParaRPr lang="en-US"/>
          </a:p>
        </p:txBody>
      </p:sp>
    </p:spTree>
    <p:extLst>
      <p:ext uri="{BB962C8B-B14F-4D97-AF65-F5344CB8AC3E}">
        <p14:creationId xmlns:p14="http://schemas.microsoft.com/office/powerpoint/2010/main" val="325559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Parameter server (PS)</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308006" y="3455394"/>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4785742" y="4042224"/>
            <a:ext cx="407484" cy="369332"/>
          </a:xfrm>
          <a:prstGeom prst="rect">
            <a:avLst/>
          </a:prstGeom>
          <a:noFill/>
        </p:spPr>
        <p:txBody>
          <a:bodyPr wrap="none" rtlCol="0">
            <a:spAutoFit/>
          </a:bodyPr>
          <a:lstStyle/>
          <a:p>
            <a:pPr algn="ctr"/>
            <a:r>
              <a:rPr lang="en-US" dirty="0"/>
              <a:t>PS</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2492990"/>
          </a:xfrm>
          <a:prstGeom prst="rect">
            <a:avLst/>
          </a:prstGeom>
          <a:noFill/>
        </p:spPr>
        <p:txBody>
          <a:bodyPr wrap="square" rtlCol="0">
            <a:spAutoFit/>
          </a:bodyPr>
          <a:lstStyle/>
          <a:p>
            <a:pPr marL="457200" indent="-457200">
              <a:buFont typeface="+mj-lt"/>
              <a:buAutoNum type="arabicPeriod"/>
            </a:pPr>
            <a:r>
              <a:rPr lang="en-US" sz="2400" dirty="0"/>
              <a:t>Push gradients</a:t>
            </a:r>
          </a:p>
          <a:p>
            <a:pPr marL="457200" indent="-457200">
              <a:buFont typeface="+mj-lt"/>
              <a:buAutoNum type="arabicPeriod"/>
            </a:pPr>
            <a:r>
              <a:rPr lang="en-US" sz="2400" dirty="0"/>
              <a:t>Aggregate updates at PS</a:t>
            </a:r>
          </a:p>
          <a:p>
            <a:pPr marL="457200" indent="-457200">
              <a:buFont typeface="+mj-lt"/>
              <a:buAutoNum type="arabicPeriod"/>
            </a:pPr>
            <a:r>
              <a:rPr lang="en-US" sz="2400" dirty="0"/>
              <a:t>Pull aggregated gradients</a:t>
            </a:r>
          </a:p>
          <a:p>
            <a:pPr marL="565200" lvl="1" indent="-108000">
              <a:buFont typeface="Arial" panose="020B0604020202020204" pitchFamily="34" charset="0"/>
              <a:buChar char="•"/>
            </a:pPr>
            <a:r>
              <a:rPr lang="en-US" dirty="0"/>
              <a:t>(or updated model parameters)</a:t>
            </a:r>
          </a:p>
        </p:txBody>
      </p:sp>
      <p:sp>
        <p:nvSpPr>
          <p:cNvPr id="126" name="Rounded Rectangle 125">
            <a:extLst>
              <a:ext uri="{FF2B5EF4-FFF2-40B4-BE49-F238E27FC236}">
                <a16:creationId xmlns:a16="http://schemas.microsoft.com/office/drawing/2014/main" id="{957E92B5-136A-EF49-BCF7-9A6F807C3A17}"/>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0886C450-A9CD-1741-AE79-0AE2C072883C}"/>
              </a:ext>
            </a:extLst>
          </p:cNvPr>
          <p:cNvCxnSpPr>
            <a:cxnSpLocks/>
          </p:cNvCxnSpPr>
          <p:nvPr/>
        </p:nvCxnSpPr>
        <p:spPr>
          <a:xfrm flipH="1">
            <a:off x="5166777" y="345221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AA1F86A-A78D-6446-A507-A7B492BDEDD4}"/>
              </a:ext>
            </a:extLst>
          </p:cNvPr>
          <p:cNvCxnSpPr>
            <a:cxnSpLocks/>
          </p:cNvCxnSpPr>
          <p:nvPr/>
        </p:nvCxnSpPr>
        <p:spPr>
          <a:xfrm flipV="1">
            <a:off x="4304560" y="470830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54C97EA-7361-D548-A8CC-DBBA8878D9AC}"/>
              </a:ext>
            </a:extLst>
          </p:cNvPr>
          <p:cNvCxnSpPr>
            <a:cxnSpLocks/>
          </p:cNvCxnSpPr>
          <p:nvPr/>
        </p:nvCxnSpPr>
        <p:spPr>
          <a:xfrm flipH="1" flipV="1">
            <a:off x="5163331" y="4705122"/>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Date Placeholder 27">
            <a:extLst>
              <a:ext uri="{FF2B5EF4-FFF2-40B4-BE49-F238E27FC236}">
                <a16:creationId xmlns:a16="http://schemas.microsoft.com/office/drawing/2014/main" id="{D8DE9402-62FD-C948-AA62-2F6D372DDE36}"/>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7156F353-D384-344D-9178-AD61B8BF05F1}"/>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897F5483-CD6C-6E4B-BB81-B36239486D82}"/>
              </a:ext>
            </a:extLst>
          </p:cNvPr>
          <p:cNvSpPr>
            <a:spLocks noGrp="1"/>
          </p:cNvSpPr>
          <p:nvPr>
            <p:ph type="sldNum" sz="quarter" idx="12"/>
          </p:nvPr>
        </p:nvSpPr>
        <p:spPr/>
        <p:txBody>
          <a:bodyPr/>
          <a:lstStyle/>
          <a:p>
            <a:fld id="{5D008438-4C73-F648-9FA9-AAA875096050}" type="slidenum">
              <a:rPr lang="en-US" smtClean="0"/>
              <a:t>14</a:t>
            </a:fld>
            <a:endParaRPr lang="en-US"/>
          </a:p>
        </p:txBody>
      </p:sp>
    </p:spTree>
    <p:extLst>
      <p:ext uri="{BB962C8B-B14F-4D97-AF65-F5344CB8AC3E}">
        <p14:creationId xmlns:p14="http://schemas.microsoft.com/office/powerpoint/2010/main" val="30204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2841-D5F9-0B4D-89AA-04FF64C91AF0}"/>
              </a:ext>
            </a:extLst>
          </p:cNvPr>
          <p:cNvSpPr>
            <a:spLocks noGrp="1"/>
          </p:cNvSpPr>
          <p:nvPr>
            <p:ph type="title"/>
          </p:nvPr>
        </p:nvSpPr>
        <p:spPr/>
        <p:txBody>
          <a:bodyPr/>
          <a:lstStyle/>
          <a:p>
            <a:r>
              <a:rPr lang="en-US" dirty="0"/>
              <a:t>The network bottleneck</a:t>
            </a:r>
          </a:p>
        </p:txBody>
      </p:sp>
      <p:sp>
        <p:nvSpPr>
          <p:cNvPr id="3" name="Content Placeholder 2">
            <a:extLst>
              <a:ext uri="{FF2B5EF4-FFF2-40B4-BE49-F238E27FC236}">
                <a16:creationId xmlns:a16="http://schemas.microsoft.com/office/drawing/2014/main" id="{CBBFE56F-8782-894D-BEA0-E717CC1F8D81}"/>
              </a:ext>
            </a:extLst>
          </p:cNvPr>
          <p:cNvSpPr>
            <a:spLocks noGrp="1"/>
          </p:cNvSpPr>
          <p:nvPr>
            <p:ph idx="1"/>
          </p:nvPr>
        </p:nvSpPr>
        <p:spPr/>
        <p:txBody>
          <a:bodyPr/>
          <a:lstStyle/>
          <a:p>
            <a:r>
              <a:rPr lang="en-US" dirty="0"/>
              <a:t>When is the network a bottleneck?</a:t>
            </a:r>
          </a:p>
          <a:p>
            <a:pPr lvl="1"/>
            <a:r>
              <a:rPr lang="en-US" dirty="0"/>
              <a:t>1</a:t>
            </a:r>
            <a:r>
              <a:rPr lang="en-US" baseline="30000" dirty="0"/>
              <a:t>st</a:t>
            </a:r>
            <a:r>
              <a:rPr lang="en-US" dirty="0"/>
              <a:t> order: The ratio of communication to computation</a:t>
            </a:r>
          </a:p>
          <a:p>
            <a:pPr lvl="1"/>
            <a:r>
              <a:rPr lang="en-US" dirty="0"/>
              <a:t>2</a:t>
            </a:r>
            <a:r>
              <a:rPr lang="en-US" baseline="30000" dirty="0"/>
              <a:t>nd</a:t>
            </a:r>
            <a:r>
              <a:rPr lang="en-US" dirty="0"/>
              <a:t> order: The non-</a:t>
            </a:r>
            <a:r>
              <a:rPr lang="en-US" dirty="0" err="1"/>
              <a:t>overlappable</a:t>
            </a:r>
            <a:r>
              <a:rPr lang="en-US" dirty="0"/>
              <a:t> communication</a:t>
            </a:r>
          </a:p>
        </p:txBody>
      </p:sp>
      <p:grpSp>
        <p:nvGrpSpPr>
          <p:cNvPr id="4" name="Group 3">
            <a:extLst>
              <a:ext uri="{FF2B5EF4-FFF2-40B4-BE49-F238E27FC236}">
                <a16:creationId xmlns:a16="http://schemas.microsoft.com/office/drawing/2014/main" id="{FCD11016-99B6-3D4B-957C-B9D34700A089}"/>
              </a:ext>
            </a:extLst>
          </p:cNvPr>
          <p:cNvGrpSpPr/>
          <p:nvPr/>
        </p:nvGrpSpPr>
        <p:grpSpPr>
          <a:xfrm>
            <a:off x="4018562" y="3501169"/>
            <a:ext cx="4927318" cy="2675794"/>
            <a:chOff x="3308525" y="3374715"/>
            <a:chExt cx="5999719" cy="3258160"/>
          </a:xfrm>
        </p:grpSpPr>
        <p:pic>
          <p:nvPicPr>
            <p:cNvPr id="5" name="Picture 4">
              <a:extLst>
                <a:ext uri="{FF2B5EF4-FFF2-40B4-BE49-F238E27FC236}">
                  <a16:creationId xmlns:a16="http://schemas.microsoft.com/office/drawing/2014/main" id="{C8F09EB7-B41A-9B41-8EEE-E0D4332BAABC}"/>
                </a:ext>
              </a:extLst>
            </p:cNvPr>
            <p:cNvPicPr>
              <a:picLocks noChangeAspect="1"/>
            </p:cNvPicPr>
            <p:nvPr/>
          </p:nvPicPr>
          <p:blipFill>
            <a:blip r:embed="rId2"/>
            <a:stretch>
              <a:fillRect/>
            </a:stretch>
          </p:blipFill>
          <p:spPr>
            <a:xfrm>
              <a:off x="3364566" y="3744575"/>
              <a:ext cx="5943678" cy="2366164"/>
            </a:xfrm>
            <a:prstGeom prst="rect">
              <a:avLst/>
            </a:prstGeom>
          </p:spPr>
        </p:pic>
        <p:sp>
          <p:nvSpPr>
            <p:cNvPr id="6" name="TextBox 5">
              <a:extLst>
                <a:ext uri="{FF2B5EF4-FFF2-40B4-BE49-F238E27FC236}">
                  <a16:creationId xmlns:a16="http://schemas.microsoft.com/office/drawing/2014/main" id="{67F4259B-EE6F-8F4C-9789-DBBB4FE94CEA}"/>
                </a:ext>
              </a:extLst>
            </p:cNvPr>
            <p:cNvSpPr txBox="1"/>
            <p:nvPr/>
          </p:nvSpPr>
          <p:spPr>
            <a:xfrm>
              <a:off x="5838105" y="3374715"/>
              <a:ext cx="3204587" cy="369860"/>
            </a:xfrm>
            <a:prstGeom prst="rect">
              <a:avLst/>
            </a:prstGeom>
            <a:solidFill>
              <a:schemeClr val="bg1"/>
            </a:solidFill>
            <a:ln>
              <a:noFill/>
            </a:ln>
          </p:spPr>
          <p:txBody>
            <a:bodyPr wrap="square" rtlCol="0">
              <a:spAutoFit/>
            </a:bodyPr>
            <a:lstStyle/>
            <a:p>
              <a:pPr algn="ctr"/>
              <a:r>
                <a:rPr lang="en-US" sz="1200" dirty="0" err="1"/>
                <a:t>DeepLight</a:t>
              </a:r>
              <a:r>
                <a:rPr lang="en-US" sz="1200" dirty="0"/>
                <a:t> training – 1 iteration</a:t>
              </a:r>
            </a:p>
          </p:txBody>
        </p:sp>
        <p:cxnSp>
          <p:nvCxnSpPr>
            <p:cNvPr id="7" name="Straight Arrow Connector 6">
              <a:extLst>
                <a:ext uri="{FF2B5EF4-FFF2-40B4-BE49-F238E27FC236}">
                  <a16:creationId xmlns:a16="http://schemas.microsoft.com/office/drawing/2014/main" id="{EC8B25FC-E57C-B742-A5B3-140A58E4EA56}"/>
                </a:ext>
              </a:extLst>
            </p:cNvPr>
            <p:cNvCxnSpPr>
              <a:cxnSpLocks/>
            </p:cNvCxnSpPr>
            <p:nvPr/>
          </p:nvCxnSpPr>
          <p:spPr>
            <a:xfrm>
              <a:off x="3394780" y="6209925"/>
              <a:ext cx="5857793"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48FDE-63BB-614E-B0BB-22B5174E0275}"/>
                </a:ext>
              </a:extLst>
            </p:cNvPr>
            <p:cNvSpPr txBox="1"/>
            <p:nvPr/>
          </p:nvSpPr>
          <p:spPr>
            <a:xfrm>
              <a:off x="7784180" y="6226029"/>
              <a:ext cx="1364353" cy="406846"/>
            </a:xfrm>
            <a:prstGeom prst="rect">
              <a:avLst/>
            </a:prstGeom>
            <a:noFill/>
          </p:spPr>
          <p:txBody>
            <a:bodyPr wrap="square" rtlCol="0">
              <a:spAutoFit/>
            </a:bodyPr>
            <a:lstStyle/>
            <a:p>
              <a:r>
                <a:rPr lang="en-US" sz="1400" dirty="0"/>
                <a:t>Time (</a:t>
              </a:r>
              <a:r>
                <a:rPr lang="en-US" sz="1400" dirty="0" err="1"/>
                <a:t>ms</a:t>
              </a:r>
              <a:r>
                <a:rPr lang="en-US" sz="1400" dirty="0"/>
                <a:t>)</a:t>
              </a:r>
            </a:p>
          </p:txBody>
        </p:sp>
        <p:sp>
          <p:nvSpPr>
            <p:cNvPr id="9" name="Left Brace 8">
              <a:extLst>
                <a:ext uri="{FF2B5EF4-FFF2-40B4-BE49-F238E27FC236}">
                  <a16:creationId xmlns:a16="http://schemas.microsoft.com/office/drawing/2014/main" id="{158E3CF3-A12F-7642-8543-E6D17FBED64E}"/>
                </a:ext>
              </a:extLst>
            </p:cNvPr>
            <p:cNvSpPr/>
            <p:nvPr/>
          </p:nvSpPr>
          <p:spPr>
            <a:xfrm>
              <a:off x="3308525" y="4082906"/>
              <a:ext cx="347071" cy="1874776"/>
            </a:xfrm>
            <a:prstGeom prst="leftBrace">
              <a:avLst>
                <a:gd name="adj1" fmla="val 44346"/>
                <a:gd name="adj2" fmla="val 47895"/>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pic>
        <p:nvPicPr>
          <p:cNvPr id="10" name="Picture 9" descr="Shape&#10;&#10;Description automatically generated with medium confidence">
            <a:extLst>
              <a:ext uri="{FF2B5EF4-FFF2-40B4-BE49-F238E27FC236}">
                <a16:creationId xmlns:a16="http://schemas.microsoft.com/office/drawing/2014/main" id="{99EAEB2C-4BCF-214E-9727-3A3865A345F8}"/>
              </a:ext>
            </a:extLst>
          </p:cNvPr>
          <p:cNvPicPr>
            <a:picLocks noChangeAspect="1"/>
          </p:cNvPicPr>
          <p:nvPr/>
        </p:nvPicPr>
        <p:blipFill>
          <a:blip r:embed="rId3">
            <a:duotone>
              <a:schemeClr val="accent5">
                <a:shade val="45000"/>
                <a:satMod val="135000"/>
              </a:schemeClr>
              <a:prstClr val="white"/>
            </a:duotone>
          </a:blip>
          <a:stretch>
            <a:fillRect/>
          </a:stretch>
        </p:blipFill>
        <p:spPr>
          <a:xfrm>
            <a:off x="3361404" y="3818641"/>
            <a:ext cx="649081" cy="305133"/>
          </a:xfrm>
          <a:prstGeom prst="rect">
            <a:avLst/>
          </a:prstGeom>
        </p:spPr>
      </p:pic>
      <p:pic>
        <p:nvPicPr>
          <p:cNvPr id="11" name="Picture 10" descr="A black rectangle with a black background&#10;&#10;Description automatically generated with low confidence">
            <a:extLst>
              <a:ext uri="{FF2B5EF4-FFF2-40B4-BE49-F238E27FC236}">
                <a16:creationId xmlns:a16="http://schemas.microsoft.com/office/drawing/2014/main" id="{06D2F41F-2EFD-2D41-8D66-69F2E0B220B0}"/>
              </a:ext>
            </a:extLst>
          </p:cNvPr>
          <p:cNvPicPr>
            <a:picLocks noChangeAspect="1"/>
          </p:cNvPicPr>
          <p:nvPr/>
        </p:nvPicPr>
        <p:blipFill>
          <a:blip r:embed="rId4">
            <a:duotone>
              <a:schemeClr val="accent5">
                <a:shade val="45000"/>
                <a:satMod val="135000"/>
              </a:schemeClr>
              <a:prstClr val="white"/>
            </a:duotone>
          </a:blip>
          <a:stretch>
            <a:fillRect/>
          </a:stretch>
        </p:blipFill>
        <p:spPr>
          <a:xfrm>
            <a:off x="3476177" y="4601896"/>
            <a:ext cx="419534" cy="420402"/>
          </a:xfrm>
          <a:prstGeom prst="rect">
            <a:avLst/>
          </a:prstGeom>
        </p:spPr>
      </p:pic>
      <p:cxnSp>
        <p:nvCxnSpPr>
          <p:cNvPr id="12" name="Straight Arrow Connector 11">
            <a:extLst>
              <a:ext uri="{FF2B5EF4-FFF2-40B4-BE49-F238E27FC236}">
                <a16:creationId xmlns:a16="http://schemas.microsoft.com/office/drawing/2014/main" id="{01BF1071-31A5-334C-88AB-F947155890BD}"/>
              </a:ext>
            </a:extLst>
          </p:cNvPr>
          <p:cNvCxnSpPr>
            <a:cxnSpLocks/>
          </p:cNvCxnSpPr>
          <p:nvPr/>
        </p:nvCxnSpPr>
        <p:spPr>
          <a:xfrm flipV="1">
            <a:off x="4504748" y="4082805"/>
            <a:ext cx="398238"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1CA239-2990-3E4C-B5E0-DCD9CE353F12}"/>
              </a:ext>
            </a:extLst>
          </p:cNvPr>
          <p:cNvSpPr txBox="1"/>
          <p:nvPr/>
        </p:nvSpPr>
        <p:spPr>
          <a:xfrm>
            <a:off x="4465759" y="4605612"/>
            <a:ext cx="872256" cy="307777"/>
          </a:xfrm>
          <a:prstGeom prst="rect">
            <a:avLst/>
          </a:prstGeom>
          <a:noFill/>
        </p:spPr>
        <p:txBody>
          <a:bodyPr wrap="square" rtlCol="0">
            <a:spAutoFit/>
          </a:bodyPr>
          <a:lstStyle/>
          <a:p>
            <a:pPr algn="ctr"/>
            <a:r>
              <a:rPr lang="en-US" sz="1400" dirty="0"/>
              <a:t>Overlap</a:t>
            </a:r>
          </a:p>
        </p:txBody>
      </p:sp>
      <p:cxnSp>
        <p:nvCxnSpPr>
          <p:cNvPr id="14" name="Straight Arrow Connector 13">
            <a:extLst>
              <a:ext uri="{FF2B5EF4-FFF2-40B4-BE49-F238E27FC236}">
                <a16:creationId xmlns:a16="http://schemas.microsoft.com/office/drawing/2014/main" id="{55A7EA92-D9E4-BE42-A3FE-C6251A7D6956}"/>
              </a:ext>
            </a:extLst>
          </p:cNvPr>
          <p:cNvCxnSpPr>
            <a:cxnSpLocks/>
            <a:stCxn id="13" idx="0"/>
          </p:cNvCxnSpPr>
          <p:nvPr/>
        </p:nvCxnSpPr>
        <p:spPr>
          <a:xfrm flipH="1" flipV="1">
            <a:off x="4711965" y="4123774"/>
            <a:ext cx="189922"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16962-1237-F14C-B16A-5A96170F88B8}"/>
              </a:ext>
            </a:extLst>
          </p:cNvPr>
          <p:cNvSpPr txBox="1"/>
          <p:nvPr/>
        </p:nvSpPr>
        <p:spPr>
          <a:xfrm>
            <a:off x="7564120" y="1825625"/>
            <a:ext cx="4269117" cy="369332"/>
          </a:xfrm>
          <a:prstGeom prst="rect">
            <a:avLst/>
          </a:prstGeom>
          <a:noFill/>
        </p:spPr>
        <p:txBody>
          <a:bodyPr wrap="none" rtlCol="0">
            <a:spAutoFit/>
          </a:bodyPr>
          <a:lstStyle/>
          <a:p>
            <a:r>
              <a:rPr lang="en-US" dirty="0"/>
              <a:t>see Section 2.2 of </a:t>
            </a:r>
            <a:r>
              <a:rPr lang="en-US" dirty="0" err="1"/>
              <a:t>SwitchML</a:t>
            </a:r>
            <a:r>
              <a:rPr lang="en-US" dirty="0"/>
              <a:t> paper [NSDI ’21]</a:t>
            </a:r>
          </a:p>
        </p:txBody>
      </p:sp>
      <p:cxnSp>
        <p:nvCxnSpPr>
          <p:cNvPr id="17" name="Straight Arrow Connector 16">
            <a:extLst>
              <a:ext uri="{FF2B5EF4-FFF2-40B4-BE49-F238E27FC236}">
                <a16:creationId xmlns:a16="http://schemas.microsoft.com/office/drawing/2014/main" id="{B7BFD622-AF40-2642-81A8-4B0C489D3FC1}"/>
              </a:ext>
            </a:extLst>
          </p:cNvPr>
          <p:cNvCxnSpPr>
            <a:cxnSpLocks/>
          </p:cNvCxnSpPr>
          <p:nvPr/>
        </p:nvCxnSpPr>
        <p:spPr>
          <a:xfrm flipV="1">
            <a:off x="4901887" y="4082777"/>
            <a:ext cx="3749353"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B05C61-D44B-D04E-86B3-AF0C60C7AEFF}"/>
              </a:ext>
            </a:extLst>
          </p:cNvPr>
          <p:cNvSpPr txBox="1"/>
          <p:nvPr/>
        </p:nvSpPr>
        <p:spPr>
          <a:xfrm>
            <a:off x="7564119" y="4610232"/>
            <a:ext cx="1000281" cy="307777"/>
          </a:xfrm>
          <a:prstGeom prst="rect">
            <a:avLst/>
          </a:prstGeom>
          <a:noFill/>
        </p:spPr>
        <p:txBody>
          <a:bodyPr wrap="square" rtlCol="0">
            <a:spAutoFit/>
          </a:bodyPr>
          <a:lstStyle/>
          <a:p>
            <a:pPr algn="ctr"/>
            <a:r>
              <a:rPr lang="en-US" sz="1400" dirty="0"/>
              <a:t>No overlap</a:t>
            </a:r>
          </a:p>
        </p:txBody>
      </p:sp>
      <p:cxnSp>
        <p:nvCxnSpPr>
          <p:cNvPr id="20" name="Straight Arrow Connector 19">
            <a:extLst>
              <a:ext uri="{FF2B5EF4-FFF2-40B4-BE49-F238E27FC236}">
                <a16:creationId xmlns:a16="http://schemas.microsoft.com/office/drawing/2014/main" id="{829E1310-007D-8C4A-94AD-4919CFB74949}"/>
              </a:ext>
            </a:extLst>
          </p:cNvPr>
          <p:cNvCxnSpPr>
            <a:cxnSpLocks/>
            <a:stCxn id="19" idx="0"/>
          </p:cNvCxnSpPr>
          <p:nvPr/>
        </p:nvCxnSpPr>
        <p:spPr>
          <a:xfrm flipH="1" flipV="1">
            <a:off x="7810326" y="4128394"/>
            <a:ext cx="253934"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4D200D38-090A-FD49-B024-8D089144726E}"/>
              </a:ext>
            </a:extLst>
          </p:cNvPr>
          <p:cNvSpPr>
            <a:spLocks noGrp="1"/>
          </p:cNvSpPr>
          <p:nvPr>
            <p:ph type="dt" sz="half" idx="10"/>
          </p:nvPr>
        </p:nvSpPr>
        <p:spPr/>
        <p:txBody>
          <a:bodyPr/>
          <a:lstStyle/>
          <a:p>
            <a:r>
              <a:rPr lang="en-US"/>
              <a:t>8/27/21</a:t>
            </a:r>
          </a:p>
        </p:txBody>
      </p:sp>
      <p:sp>
        <p:nvSpPr>
          <p:cNvPr id="18" name="Footer Placeholder 17">
            <a:extLst>
              <a:ext uri="{FF2B5EF4-FFF2-40B4-BE49-F238E27FC236}">
                <a16:creationId xmlns:a16="http://schemas.microsoft.com/office/drawing/2014/main" id="{BE5DE637-8B01-004B-9237-8D31EEB72D6C}"/>
              </a:ext>
            </a:extLst>
          </p:cNvPr>
          <p:cNvSpPr>
            <a:spLocks noGrp="1"/>
          </p:cNvSpPr>
          <p:nvPr>
            <p:ph type="ftr" sz="quarter" idx="11"/>
          </p:nvPr>
        </p:nvSpPr>
        <p:spPr/>
        <p:txBody>
          <a:bodyPr/>
          <a:lstStyle/>
          <a:p>
            <a:r>
              <a:rPr lang="en-US"/>
              <a:t>Net-Accel DDL Tutorial</a:t>
            </a:r>
          </a:p>
        </p:txBody>
      </p:sp>
      <p:sp>
        <p:nvSpPr>
          <p:cNvPr id="21" name="Slide Number Placeholder 20">
            <a:extLst>
              <a:ext uri="{FF2B5EF4-FFF2-40B4-BE49-F238E27FC236}">
                <a16:creationId xmlns:a16="http://schemas.microsoft.com/office/drawing/2014/main" id="{08295D21-0C7C-BB46-9BA0-2776F92161AC}"/>
              </a:ext>
            </a:extLst>
          </p:cNvPr>
          <p:cNvSpPr>
            <a:spLocks noGrp="1"/>
          </p:cNvSpPr>
          <p:nvPr>
            <p:ph type="sldNum" sz="quarter" idx="12"/>
          </p:nvPr>
        </p:nvSpPr>
        <p:spPr/>
        <p:txBody>
          <a:bodyPr/>
          <a:lstStyle/>
          <a:p>
            <a:fld id="{5D008438-4C73-F648-9FA9-AAA875096050}" type="slidenum">
              <a:rPr lang="en-US" smtClean="0"/>
              <a:t>15</a:t>
            </a:fld>
            <a:endParaRPr lang="en-US"/>
          </a:p>
        </p:txBody>
      </p:sp>
    </p:spTree>
    <p:extLst>
      <p:ext uri="{BB962C8B-B14F-4D97-AF65-F5344CB8AC3E}">
        <p14:creationId xmlns:p14="http://schemas.microsoft.com/office/powerpoint/2010/main" val="16355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A9-93CE-4344-8A8C-6FE8C5E90A6E}"/>
              </a:ext>
            </a:extLst>
          </p:cNvPr>
          <p:cNvSpPr>
            <a:spLocks noGrp="1"/>
          </p:cNvSpPr>
          <p:nvPr>
            <p:ph type="title"/>
          </p:nvPr>
        </p:nvSpPr>
        <p:spPr/>
        <p:txBody>
          <a:bodyPr/>
          <a:lstStyle/>
          <a:p>
            <a:r>
              <a:rPr lang="en-US" dirty="0"/>
              <a:t>The network bottleneck</a:t>
            </a:r>
          </a:p>
        </p:txBody>
      </p:sp>
      <p:sp>
        <p:nvSpPr>
          <p:cNvPr id="5" name="Content Placeholder 4">
            <a:extLst>
              <a:ext uri="{FF2B5EF4-FFF2-40B4-BE49-F238E27FC236}">
                <a16:creationId xmlns:a16="http://schemas.microsoft.com/office/drawing/2014/main" id="{C25FE351-2678-3E4E-9674-C044F337D16F}"/>
              </a:ext>
            </a:extLst>
          </p:cNvPr>
          <p:cNvSpPr>
            <a:spLocks noGrp="1"/>
          </p:cNvSpPr>
          <p:nvPr>
            <p:ph idx="1"/>
          </p:nvPr>
        </p:nvSpPr>
        <p:spPr/>
        <p:txBody>
          <a:bodyPr>
            <a:normAutofit/>
          </a:bodyPr>
          <a:lstStyle/>
          <a:p>
            <a:r>
              <a:rPr lang="en-US" sz="2400" dirty="0"/>
              <a:t>Compute accelerators performance improvements</a:t>
            </a:r>
            <a:br>
              <a:rPr lang="en-US" sz="2400" dirty="0"/>
            </a:br>
            <a:r>
              <a:rPr lang="en-US" sz="2400" dirty="0"/>
              <a:t>have so far outpaced network bandwidth increases</a:t>
            </a:r>
          </a:p>
          <a:p>
            <a:r>
              <a:rPr lang="en-US" sz="2400" dirty="0"/>
              <a:t>Newer, larger DNN models spend more time on communication</a:t>
            </a:r>
          </a:p>
        </p:txBody>
      </p:sp>
      <p:graphicFrame>
        <p:nvGraphicFramePr>
          <p:cNvPr id="3" name="Chart 2">
            <a:extLst>
              <a:ext uri="{FF2B5EF4-FFF2-40B4-BE49-F238E27FC236}">
                <a16:creationId xmlns:a16="http://schemas.microsoft.com/office/drawing/2014/main" id="{1580123D-BE22-8B43-98D3-6CD4617606EE}"/>
              </a:ext>
            </a:extLst>
          </p:cNvPr>
          <p:cNvGraphicFramePr>
            <a:graphicFrameLocks/>
          </p:cNvGraphicFramePr>
          <p:nvPr>
            <p:extLst>
              <p:ext uri="{D42A27DB-BD31-4B8C-83A1-F6EECF244321}">
                <p14:modId xmlns:p14="http://schemas.microsoft.com/office/powerpoint/2010/main" val="1869915399"/>
              </p:ext>
            </p:extLst>
          </p:nvPr>
        </p:nvGraphicFramePr>
        <p:xfrm>
          <a:off x="896657" y="3143624"/>
          <a:ext cx="5203544" cy="33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6FE71AD-B310-6741-92AD-33CFAB26B07E}"/>
              </a:ext>
            </a:extLst>
          </p:cNvPr>
          <p:cNvGraphicFramePr>
            <a:graphicFrameLocks/>
          </p:cNvGraphicFramePr>
          <p:nvPr>
            <p:extLst>
              <p:ext uri="{D42A27DB-BD31-4B8C-83A1-F6EECF244321}">
                <p14:modId xmlns:p14="http://schemas.microsoft.com/office/powerpoint/2010/main" val="1581091879"/>
              </p:ext>
            </p:extLst>
          </p:nvPr>
        </p:nvGraphicFramePr>
        <p:xfrm>
          <a:off x="6100201" y="3144010"/>
          <a:ext cx="5203546" cy="3347614"/>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a:extLst>
              <a:ext uri="{FF2B5EF4-FFF2-40B4-BE49-F238E27FC236}">
                <a16:creationId xmlns:a16="http://schemas.microsoft.com/office/drawing/2014/main" id="{33A1699E-9053-D045-ACA2-A6BDDA5C106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11205E3F-C9D5-264C-B98A-7F96986E16B3}"/>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CA99E044-C87D-BE45-A9CA-020EBF0D8D67}"/>
              </a:ext>
            </a:extLst>
          </p:cNvPr>
          <p:cNvSpPr>
            <a:spLocks noGrp="1"/>
          </p:cNvSpPr>
          <p:nvPr>
            <p:ph type="sldNum" sz="quarter" idx="12"/>
          </p:nvPr>
        </p:nvSpPr>
        <p:spPr/>
        <p:txBody>
          <a:bodyPr/>
          <a:lstStyle/>
          <a:p>
            <a:fld id="{5D008438-4C73-F648-9FA9-AAA875096050}" type="slidenum">
              <a:rPr lang="en-US" smtClean="0"/>
              <a:t>16</a:t>
            </a:fld>
            <a:endParaRPr lang="en-US"/>
          </a:p>
        </p:txBody>
      </p:sp>
    </p:spTree>
    <p:extLst>
      <p:ext uri="{BB962C8B-B14F-4D97-AF65-F5344CB8AC3E}">
        <p14:creationId xmlns:p14="http://schemas.microsoft.com/office/powerpoint/2010/main" val="54966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76C-A576-474E-A979-5C3F8E0FEAD2}"/>
              </a:ext>
            </a:extLst>
          </p:cNvPr>
          <p:cNvSpPr>
            <a:spLocks noGrp="1"/>
          </p:cNvSpPr>
          <p:nvPr>
            <p:ph type="title"/>
          </p:nvPr>
        </p:nvSpPr>
        <p:spPr/>
        <p:txBody>
          <a:bodyPr/>
          <a:lstStyle/>
          <a:p>
            <a:r>
              <a:rPr lang="en-US" dirty="0"/>
              <a:t>The network bottleneck: hypothetical scaling</a:t>
            </a:r>
          </a:p>
        </p:txBody>
      </p:sp>
      <p:sp>
        <p:nvSpPr>
          <p:cNvPr id="3" name="Content Placeholder 2">
            <a:extLst>
              <a:ext uri="{FF2B5EF4-FFF2-40B4-BE49-F238E27FC236}">
                <a16:creationId xmlns:a16="http://schemas.microsoft.com/office/drawing/2014/main" id="{D8AD10C7-6E1C-A647-8D23-7FD299614B9B}"/>
              </a:ext>
            </a:extLst>
          </p:cNvPr>
          <p:cNvSpPr>
            <a:spLocks noGrp="1"/>
          </p:cNvSpPr>
          <p:nvPr>
            <p:ph idx="1"/>
          </p:nvPr>
        </p:nvSpPr>
        <p:spPr/>
        <p:txBody>
          <a:bodyPr>
            <a:normAutofit/>
          </a:bodyPr>
          <a:lstStyle/>
          <a:p>
            <a:r>
              <a:rPr lang="en-US" sz="2400" dirty="0"/>
              <a:t>Faster GPU that leads to contiguous network saturation at 100 Gbps</a:t>
            </a:r>
          </a:p>
          <a:p>
            <a:pPr lvl="1"/>
            <a:r>
              <a:rPr lang="en-US" sz="2000" dirty="0"/>
              <a:t>(considering measured non-</a:t>
            </a:r>
            <a:r>
              <a:rPr lang="en-US" sz="2000" dirty="0" err="1"/>
              <a:t>overlappable</a:t>
            </a:r>
            <a:r>
              <a:rPr lang="en-US" sz="2000" dirty="0"/>
              <a:t> communication)</a:t>
            </a:r>
          </a:p>
        </p:txBody>
      </p:sp>
      <p:graphicFrame>
        <p:nvGraphicFramePr>
          <p:cNvPr id="4" name="Chart 3">
            <a:extLst>
              <a:ext uri="{FF2B5EF4-FFF2-40B4-BE49-F238E27FC236}">
                <a16:creationId xmlns:a16="http://schemas.microsoft.com/office/drawing/2014/main" id="{302F5B8A-AFFA-3A49-A609-C9057A0D9367}"/>
              </a:ext>
            </a:extLst>
          </p:cNvPr>
          <p:cNvGraphicFramePr>
            <a:graphicFrameLocks/>
          </p:cNvGraphicFramePr>
          <p:nvPr>
            <p:extLst>
              <p:ext uri="{D42A27DB-BD31-4B8C-83A1-F6EECF244321}">
                <p14:modId xmlns:p14="http://schemas.microsoft.com/office/powerpoint/2010/main" val="185816410"/>
              </p:ext>
            </p:extLst>
          </p:nvPr>
        </p:nvGraphicFramePr>
        <p:xfrm>
          <a:off x="2829464" y="2774649"/>
          <a:ext cx="6382900" cy="342017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3E9CF240-38D6-C843-9638-8EE44A3BAB71}"/>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5034DF8-1572-BF49-B4CD-DCF3CAEB406B}"/>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6082524E-7EEA-F943-B8A4-50C2997897D1}"/>
              </a:ext>
            </a:extLst>
          </p:cNvPr>
          <p:cNvSpPr>
            <a:spLocks noGrp="1"/>
          </p:cNvSpPr>
          <p:nvPr>
            <p:ph type="sldNum" sz="quarter" idx="12"/>
          </p:nvPr>
        </p:nvSpPr>
        <p:spPr/>
        <p:txBody>
          <a:bodyPr/>
          <a:lstStyle/>
          <a:p>
            <a:fld id="{5D008438-4C73-F648-9FA9-AAA875096050}" type="slidenum">
              <a:rPr lang="en-US" smtClean="0"/>
              <a:t>17</a:t>
            </a:fld>
            <a:endParaRPr lang="en-US"/>
          </a:p>
        </p:txBody>
      </p:sp>
    </p:spTree>
    <p:extLst>
      <p:ext uri="{BB962C8B-B14F-4D97-AF65-F5344CB8AC3E}">
        <p14:creationId xmlns:p14="http://schemas.microsoft.com/office/powerpoint/2010/main" val="416346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CA77D-A030-1648-A4A4-11144FF3AC1D}"/>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A7217DA-E2F9-DC41-9DD4-1A29534C5F3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2F368611-A17C-8948-B27B-1693EAC1B9C9}"/>
              </a:ext>
            </a:extLst>
          </p:cNvPr>
          <p:cNvSpPr>
            <a:spLocks noGrp="1"/>
          </p:cNvSpPr>
          <p:nvPr>
            <p:ph type="sldNum" sz="quarter" idx="12"/>
          </p:nvPr>
        </p:nvSpPr>
        <p:spPr/>
        <p:txBody>
          <a:bodyPr/>
          <a:lstStyle/>
          <a:p>
            <a:fld id="{5D008438-4C73-F648-9FA9-AAA875096050}" type="slidenum">
              <a:rPr lang="en-US" smtClean="0"/>
              <a:t>18</a:t>
            </a:fld>
            <a:endParaRPr lang="en-US"/>
          </a:p>
        </p:txBody>
      </p:sp>
    </p:spTree>
    <p:extLst>
      <p:ext uri="{BB962C8B-B14F-4D97-AF65-F5344CB8AC3E}">
        <p14:creationId xmlns:p14="http://schemas.microsoft.com/office/powerpoint/2010/main" val="19442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5" name="Date Placeholder 4">
            <a:extLst>
              <a:ext uri="{FF2B5EF4-FFF2-40B4-BE49-F238E27FC236}">
                <a16:creationId xmlns:a16="http://schemas.microsoft.com/office/drawing/2014/main" id="{91F5F034-0140-4040-A8E0-52F5825FF8E8}"/>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D51D22D4-62CC-A148-A47D-862C886F71E7}"/>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CFAB2F11-B95B-2643-B17D-C0757DCBCE87}"/>
              </a:ext>
            </a:extLst>
          </p:cNvPr>
          <p:cNvSpPr>
            <a:spLocks noGrp="1"/>
          </p:cNvSpPr>
          <p:nvPr>
            <p:ph type="sldNum" sz="quarter" idx="12"/>
          </p:nvPr>
        </p:nvSpPr>
        <p:spPr/>
        <p:txBody>
          <a:bodyPr/>
          <a:lstStyle/>
          <a:p>
            <a:fld id="{5D008438-4C73-F648-9FA9-AAA875096050}" type="slidenum">
              <a:rPr lang="en-US" smtClean="0"/>
              <a:t>2</a:t>
            </a:fld>
            <a:endParaRPr lang="en-US"/>
          </a:p>
        </p:txBody>
      </p:sp>
    </p:spTree>
    <p:extLst>
      <p:ext uri="{BB962C8B-B14F-4D97-AF65-F5344CB8AC3E}">
        <p14:creationId xmlns:p14="http://schemas.microsoft.com/office/powerpoint/2010/main" val="246805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69A00A-A29C-144F-A518-4EF49F889711}"/>
              </a:ext>
            </a:extLst>
          </p:cNvPr>
          <p:cNvSpPr/>
          <p:nvPr/>
        </p:nvSpPr>
        <p:spPr>
          <a:xfrm>
            <a:off x="838200" y="2687320"/>
            <a:ext cx="5181600" cy="868680"/>
          </a:xfrm>
          <a:prstGeom prst="rect">
            <a:avLst/>
          </a:prstGeom>
          <a:solidFill>
            <a:srgbClr val="5B9B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6" name="Date Placeholder 5">
            <a:extLst>
              <a:ext uri="{FF2B5EF4-FFF2-40B4-BE49-F238E27FC236}">
                <a16:creationId xmlns:a16="http://schemas.microsoft.com/office/drawing/2014/main" id="{F6D2BC09-645C-2541-A656-6655D81505C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A9F947D5-BEF3-CA4B-B60D-57B88DC52E3B}"/>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8D7DAECC-7676-B44E-B206-BDB393AA2DA8}"/>
              </a:ext>
            </a:extLst>
          </p:cNvPr>
          <p:cNvSpPr>
            <a:spLocks noGrp="1"/>
          </p:cNvSpPr>
          <p:nvPr>
            <p:ph type="sldNum" sz="quarter" idx="12"/>
          </p:nvPr>
        </p:nvSpPr>
        <p:spPr/>
        <p:txBody>
          <a:bodyPr/>
          <a:lstStyle/>
          <a:p>
            <a:fld id="{5D008438-4C73-F648-9FA9-AAA875096050}" type="slidenum">
              <a:rPr lang="en-US" smtClean="0"/>
              <a:t>3</a:t>
            </a:fld>
            <a:endParaRPr lang="en-US"/>
          </a:p>
        </p:txBody>
      </p:sp>
    </p:spTree>
    <p:extLst>
      <p:ext uri="{BB962C8B-B14F-4D97-AF65-F5344CB8AC3E}">
        <p14:creationId xmlns:p14="http://schemas.microsoft.com/office/powerpoint/2010/main" val="374271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ky, outdoor&#10;&#10;Description automatically generated">
            <a:extLst>
              <a:ext uri="{FF2B5EF4-FFF2-40B4-BE49-F238E27FC236}">
                <a16:creationId xmlns:a16="http://schemas.microsoft.com/office/drawing/2014/main" id="{AA6FE39F-4328-6141-A9E0-FBE4139205E7}"/>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11" name="Title 1">
            <a:extLst>
              <a:ext uri="{FF2B5EF4-FFF2-40B4-BE49-F238E27FC236}">
                <a16:creationId xmlns:a16="http://schemas.microsoft.com/office/drawing/2014/main" id="{7814120E-0475-BB4E-B43D-FD648CCEF9C9}"/>
              </a:ext>
            </a:extLst>
          </p:cNvPr>
          <p:cNvSpPr>
            <a:spLocks noGrp="1"/>
          </p:cNvSpPr>
          <p:nvPr>
            <p:ph type="title"/>
          </p:nvPr>
        </p:nvSpPr>
        <p:spPr>
          <a:xfrm>
            <a:off x="-240662" y="50199"/>
            <a:ext cx="3313164" cy="3952448"/>
          </a:xfrm>
        </p:spPr>
        <p:txBody>
          <a:bodyPr>
            <a:normAutofit/>
          </a:bodyPr>
          <a:lstStyle/>
          <a:p>
            <a:pPr algn="r"/>
            <a:r>
              <a:rPr lang="en-US" sz="4800" dirty="0">
                <a:solidFill>
                  <a:srgbClr val="FFFFFF"/>
                </a:solidFill>
              </a:rPr>
              <a:t>Deep Learning</a:t>
            </a:r>
          </a:p>
        </p:txBody>
      </p:sp>
      <p:graphicFrame>
        <p:nvGraphicFramePr>
          <p:cNvPr id="12" name="Content Placeholder 2">
            <a:extLst>
              <a:ext uri="{FF2B5EF4-FFF2-40B4-BE49-F238E27FC236}">
                <a16:creationId xmlns:a16="http://schemas.microsoft.com/office/drawing/2014/main" id="{9F87671C-558E-E649-BB29-CD9723E87E35}"/>
              </a:ext>
            </a:extLst>
          </p:cNvPr>
          <p:cNvGraphicFramePr>
            <a:graphicFrameLocks noGrp="1"/>
          </p:cNvGraphicFramePr>
          <p:nvPr>
            <p:ph idx="1"/>
            <p:extLst>
              <p:ext uri="{D42A27DB-BD31-4B8C-83A1-F6EECF244321}">
                <p14:modId xmlns:p14="http://schemas.microsoft.com/office/powerpoint/2010/main" val="2227938750"/>
              </p:ext>
            </p:extLst>
          </p:nvPr>
        </p:nvGraphicFramePr>
        <p:xfrm>
          <a:off x="7212310" y="297208"/>
          <a:ext cx="4751717" cy="3472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8BB7020-E62E-AB45-A2C1-6EFD473C4644}"/>
              </a:ext>
            </a:extLst>
          </p:cNvPr>
          <p:cNvSpPr txBox="1"/>
          <p:nvPr/>
        </p:nvSpPr>
        <p:spPr>
          <a:xfrm>
            <a:off x="363983" y="3704473"/>
            <a:ext cx="11464034" cy="27084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Innovation fueled by leaps in (costly)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	</a:t>
            </a:r>
            <a:r>
              <a:rPr kumimoji="0" lang="en-US" sz="3200" b="1" i="0" u="none" strike="noStrike" kern="1200" cap="none" spc="0" normalizeH="0" baseline="0" noProof="0" dirty="0">
                <a:ln>
                  <a:noFill/>
                </a:ln>
                <a:solidFill>
                  <a:srgbClr val="C99732"/>
                </a:solidFill>
                <a:effectLst/>
                <a:uLnTx/>
                <a:uFillTx/>
              </a:rPr>
              <a:t>Clusters with hundreds of machines,</a:t>
            </a:r>
            <a:br>
              <a:rPr kumimoji="0" lang="en-US" sz="3200" b="1" i="0" u="none" strike="noStrike" kern="1200" cap="none" spc="0" normalizeH="0" baseline="0" noProof="0" dirty="0">
                <a:ln>
                  <a:noFill/>
                </a:ln>
                <a:solidFill>
                  <a:srgbClr val="C99732"/>
                </a:solidFill>
                <a:effectLst/>
                <a:uLnTx/>
                <a:uFillTx/>
              </a:rPr>
            </a:br>
            <a:r>
              <a:rPr kumimoji="0" lang="en-US" sz="3200" b="1" i="0" u="none" strike="noStrike" kern="1200" cap="none" spc="0" normalizeH="0" baseline="0" noProof="0" dirty="0">
                <a:ln>
                  <a:noFill/>
                </a:ln>
                <a:solidFill>
                  <a:srgbClr val="C99732"/>
                </a:solidFill>
                <a:effectLst/>
                <a:uLnTx/>
                <a:uFillTx/>
              </a:rPr>
              <a:t>		</a:t>
            </a:r>
            <a:r>
              <a:rPr kumimoji="0" lang="en-US" sz="2800" b="1" i="0" u="none" strike="noStrike" kern="1200" cap="none" spc="0" normalizeH="0" baseline="0" noProof="0" dirty="0">
                <a:ln>
                  <a:noFill/>
                </a:ln>
                <a:solidFill>
                  <a:srgbClr val="C99732"/>
                </a:solidFill>
                <a:effectLst/>
                <a:uLnTx/>
                <a:uFillTx/>
              </a:rPr>
              <a:t>each with many HW accelerators (GPUs, TPUs, etc.)</a:t>
            </a:r>
          </a:p>
          <a:p>
            <a:pPr lvl="0">
              <a:spcBef>
                <a:spcPts val="600"/>
              </a:spcBef>
              <a:spcAft>
                <a:spcPts val="600"/>
              </a:spcAft>
              <a:defRPr/>
            </a:pPr>
            <a:r>
              <a:rPr lang="en-US" sz="3200" dirty="0">
                <a:solidFill>
                  <a:prstClr val="white"/>
                </a:solidFill>
              </a:rPr>
              <a:t>Compute requirements </a:t>
            </a:r>
            <a:r>
              <a:rPr lang="en-US" sz="3200" b="1" dirty="0">
                <a:solidFill>
                  <a:srgbClr val="C99732"/>
                </a:solidFill>
              </a:rPr>
              <a:t>doubling every 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Training models is still </a:t>
            </a:r>
            <a:r>
              <a:rPr kumimoji="0" lang="en-US" sz="3200" b="1" i="0" u="none" strike="noStrike" kern="1200" cap="none" spc="0" normalizeH="0" baseline="0" noProof="0" dirty="0">
                <a:ln>
                  <a:noFill/>
                </a:ln>
                <a:solidFill>
                  <a:srgbClr val="C99732"/>
                </a:solidFill>
                <a:effectLst/>
                <a:uLnTx/>
                <a:uFillTx/>
              </a:rPr>
              <a:t>very time-consuming</a:t>
            </a:r>
            <a:r>
              <a:rPr kumimoji="0" lang="en-US" sz="3200" b="0" i="0" u="none" strike="noStrike" kern="1200" cap="none" spc="0" normalizeH="0" baseline="0" noProof="0" dirty="0">
                <a:ln>
                  <a:noFill/>
                </a:ln>
                <a:solidFill>
                  <a:prstClr val="white"/>
                </a:solidFill>
                <a:effectLst/>
                <a:uLnTx/>
                <a:uFillTx/>
              </a:rPr>
              <a:t>: days or even weeks!</a:t>
            </a:r>
          </a:p>
        </p:txBody>
      </p:sp>
      <p:sp>
        <p:nvSpPr>
          <p:cNvPr id="2" name="Date Placeholder 1">
            <a:extLst>
              <a:ext uri="{FF2B5EF4-FFF2-40B4-BE49-F238E27FC236}">
                <a16:creationId xmlns:a16="http://schemas.microsoft.com/office/drawing/2014/main" id="{D577A749-5E8B-F145-89AD-BA4E2D834C35}"/>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58C9AEAC-3B13-FC46-8AEA-91DED3EF6D41}"/>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3897E837-FA43-5A47-9839-8DECFC8940EA}"/>
              </a:ext>
            </a:extLst>
          </p:cNvPr>
          <p:cNvSpPr>
            <a:spLocks noGrp="1"/>
          </p:cNvSpPr>
          <p:nvPr>
            <p:ph type="sldNum" sz="quarter" idx="12"/>
          </p:nvPr>
        </p:nvSpPr>
        <p:spPr/>
        <p:txBody>
          <a:bodyPr/>
          <a:lstStyle/>
          <a:p>
            <a:fld id="{5D008438-4C73-F648-9FA9-AAA875096050}" type="slidenum">
              <a:rPr lang="en-US" smtClean="0"/>
              <a:t>4</a:t>
            </a:fld>
            <a:endParaRPr lang="en-US"/>
          </a:p>
        </p:txBody>
      </p:sp>
    </p:spTree>
    <p:extLst>
      <p:ext uri="{BB962C8B-B14F-4D97-AF65-F5344CB8AC3E}">
        <p14:creationId xmlns:p14="http://schemas.microsoft.com/office/powerpoint/2010/main" val="2585326760"/>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C2B56-009B-D748-8C80-78B7199AF7AE}"/>
              </a:ext>
            </a:extLst>
          </p:cNvPr>
          <p:cNvSpPr>
            <a:spLocks noGrp="1"/>
          </p:cNvSpPr>
          <p:nvPr>
            <p:ph type="title"/>
          </p:nvPr>
        </p:nvSpPr>
        <p:spPr/>
        <p:txBody>
          <a:bodyPr/>
          <a:lstStyle/>
          <a:p>
            <a:r>
              <a:rPr lang="en-US" dirty="0">
                <a:latin typeface="Myriad Pro Light" panose="020B0403030403020204" pitchFamily="34" charset="0"/>
              </a:rPr>
              <a:t>DNN training</a:t>
            </a:r>
          </a:p>
        </p:txBody>
      </p:sp>
      <p:grpSp>
        <p:nvGrpSpPr>
          <p:cNvPr id="40" name="Group 39">
            <a:extLst>
              <a:ext uri="{FF2B5EF4-FFF2-40B4-BE49-F238E27FC236}">
                <a16:creationId xmlns:a16="http://schemas.microsoft.com/office/drawing/2014/main" id="{3F659FBB-F6A4-314E-88ED-DC647C82F067}"/>
              </a:ext>
            </a:extLst>
          </p:cNvPr>
          <p:cNvGrpSpPr/>
          <p:nvPr/>
        </p:nvGrpSpPr>
        <p:grpSpPr>
          <a:xfrm>
            <a:off x="4263081" y="3937072"/>
            <a:ext cx="2498553" cy="2033030"/>
            <a:chOff x="4263081" y="2526130"/>
            <a:chExt cx="2498553" cy="2033030"/>
          </a:xfrm>
        </p:grpSpPr>
        <p:grpSp>
          <p:nvGrpSpPr>
            <p:cNvPr id="12" name="Group 11">
              <a:extLst>
                <a:ext uri="{FF2B5EF4-FFF2-40B4-BE49-F238E27FC236}">
                  <a16:creationId xmlns:a16="http://schemas.microsoft.com/office/drawing/2014/main" id="{6D3C972B-00D6-1147-8B43-73F4EF5A55CB}"/>
                </a:ext>
              </a:extLst>
            </p:cNvPr>
            <p:cNvGrpSpPr/>
            <p:nvPr/>
          </p:nvGrpSpPr>
          <p:grpSpPr>
            <a:xfrm>
              <a:off x="4263081" y="2938576"/>
              <a:ext cx="360000" cy="1208139"/>
              <a:chOff x="4263081" y="2953265"/>
              <a:chExt cx="360000" cy="1208139"/>
            </a:xfrm>
          </p:grpSpPr>
          <p:sp>
            <p:nvSpPr>
              <p:cNvPr id="6" name="Oval 5">
                <a:extLst>
                  <a:ext uri="{FF2B5EF4-FFF2-40B4-BE49-F238E27FC236}">
                    <a16:creationId xmlns:a16="http://schemas.microsoft.com/office/drawing/2014/main" id="{926ED67E-2FC4-1A4C-B706-95C0C919DF77}"/>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EFA06B-6EBC-7942-BDB5-9E53DC6E0F0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D7FF79D-FE30-4D47-BF2B-8A7208698427}"/>
                </a:ext>
              </a:extLst>
            </p:cNvPr>
            <p:cNvGrpSpPr/>
            <p:nvPr/>
          </p:nvGrpSpPr>
          <p:grpSpPr>
            <a:xfrm>
              <a:off x="5332358" y="2526130"/>
              <a:ext cx="360000" cy="2033030"/>
              <a:chOff x="5250368" y="2526130"/>
              <a:chExt cx="360000" cy="2033030"/>
            </a:xfrm>
          </p:grpSpPr>
          <p:sp>
            <p:nvSpPr>
              <p:cNvPr id="8" name="Oval 7">
                <a:extLst>
                  <a:ext uri="{FF2B5EF4-FFF2-40B4-BE49-F238E27FC236}">
                    <a16:creationId xmlns:a16="http://schemas.microsoft.com/office/drawing/2014/main" id="{FC7C7836-F8E8-7E4D-B476-7F568022BF46}"/>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A681F42-7991-CE4A-A7BD-05361F96F39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B40664-D556-A84A-AB46-3B2753971E4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FC4EE00-8BF5-8A40-8CF7-937C3EF01E81}"/>
                </a:ext>
              </a:extLst>
            </p:cNvPr>
            <p:cNvGrpSpPr/>
            <p:nvPr/>
          </p:nvGrpSpPr>
          <p:grpSpPr>
            <a:xfrm>
              <a:off x="6401634" y="2938576"/>
              <a:ext cx="360000" cy="1208139"/>
              <a:chOff x="4263081" y="2953265"/>
              <a:chExt cx="360000" cy="1208139"/>
            </a:xfrm>
          </p:grpSpPr>
          <p:sp>
            <p:nvSpPr>
              <p:cNvPr id="14" name="Oval 13">
                <a:extLst>
                  <a:ext uri="{FF2B5EF4-FFF2-40B4-BE49-F238E27FC236}">
                    <a16:creationId xmlns:a16="http://schemas.microsoft.com/office/drawing/2014/main" id="{6173FA19-78F0-E447-B2A8-CE5C1F972B3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CF1C672-599D-114C-8206-BA634B7F77EC}"/>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F0E7D6A-CAF2-2249-96E0-D884F4D9FB02}"/>
                </a:ext>
              </a:extLst>
            </p:cNvPr>
            <p:cNvCxnSpPr>
              <a:stCxn id="6" idx="6"/>
              <a:endCxn id="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2B9950-7D00-F948-9F9C-C7BAB13015B9}"/>
                </a:ext>
              </a:extLst>
            </p:cNvPr>
            <p:cNvCxnSpPr>
              <a:cxnSpLocks/>
              <a:stCxn id="6" idx="6"/>
              <a:endCxn id="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AE8DD-DA4E-1C4F-B037-5FB86F391080}"/>
                </a:ext>
              </a:extLst>
            </p:cNvPr>
            <p:cNvCxnSpPr>
              <a:cxnSpLocks/>
              <a:stCxn id="6" idx="6"/>
              <a:endCxn id="1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19CA5F-00E2-1A44-8A93-182D447B8764}"/>
                </a:ext>
              </a:extLst>
            </p:cNvPr>
            <p:cNvCxnSpPr>
              <a:cxnSpLocks/>
              <a:stCxn id="7" idx="6"/>
              <a:endCxn id="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C78D61-4BD0-B54F-B3E5-D02F1C461C6F}"/>
                </a:ext>
              </a:extLst>
            </p:cNvPr>
            <p:cNvCxnSpPr>
              <a:cxnSpLocks/>
              <a:stCxn id="7" idx="6"/>
              <a:endCxn id="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A5F592-AAC3-E540-8358-50108A80D5E2}"/>
                </a:ext>
              </a:extLst>
            </p:cNvPr>
            <p:cNvCxnSpPr>
              <a:cxnSpLocks/>
              <a:stCxn id="7" idx="6"/>
              <a:endCxn id="1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E6418-7764-0442-84E5-46BFC37B999D}"/>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B2946B-17D2-BE46-9C00-6D72E3B5716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DC4F0B-664C-8149-86DC-51EB3AC2FB9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50C18B-35D9-F144-8AA9-21D428377A16}"/>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46C96E-EC8A-6F47-B461-82FFAD11DA2C}"/>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4BD8BA-CCA5-2F4C-A397-51FCF3CF3C36}"/>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9689B82-C5AA-E04D-86C8-E9FF4FA3B64A}"/>
              </a:ext>
            </a:extLst>
          </p:cNvPr>
          <p:cNvSpPr txBox="1"/>
          <p:nvPr/>
        </p:nvSpPr>
        <p:spPr>
          <a:xfrm>
            <a:off x="4015271" y="5925249"/>
            <a:ext cx="855619" cy="369332"/>
          </a:xfrm>
          <a:prstGeom prst="rect">
            <a:avLst/>
          </a:prstGeom>
          <a:noFill/>
        </p:spPr>
        <p:txBody>
          <a:bodyPr wrap="none" rtlCol="0">
            <a:spAutoFit/>
          </a:bodyPr>
          <a:lstStyle/>
          <a:p>
            <a:pPr algn="ctr"/>
            <a:r>
              <a:rPr lang="en-US" dirty="0"/>
              <a:t>Layer 1</a:t>
            </a:r>
          </a:p>
        </p:txBody>
      </p:sp>
      <p:sp>
        <p:nvSpPr>
          <p:cNvPr id="42" name="TextBox 41">
            <a:extLst>
              <a:ext uri="{FF2B5EF4-FFF2-40B4-BE49-F238E27FC236}">
                <a16:creationId xmlns:a16="http://schemas.microsoft.com/office/drawing/2014/main" id="{40CDA259-184E-1D42-8F85-831CCBB3FF9D}"/>
              </a:ext>
            </a:extLst>
          </p:cNvPr>
          <p:cNvSpPr txBox="1"/>
          <p:nvPr/>
        </p:nvSpPr>
        <p:spPr>
          <a:xfrm>
            <a:off x="5084548" y="5945127"/>
            <a:ext cx="855619" cy="369332"/>
          </a:xfrm>
          <a:prstGeom prst="rect">
            <a:avLst/>
          </a:prstGeom>
          <a:noFill/>
        </p:spPr>
        <p:txBody>
          <a:bodyPr wrap="none" rtlCol="0">
            <a:spAutoFit/>
          </a:bodyPr>
          <a:lstStyle/>
          <a:p>
            <a:pPr algn="ctr"/>
            <a:r>
              <a:rPr lang="en-US" dirty="0"/>
              <a:t>Layer 2</a:t>
            </a:r>
          </a:p>
        </p:txBody>
      </p:sp>
      <p:sp>
        <p:nvSpPr>
          <p:cNvPr id="43" name="TextBox 42">
            <a:extLst>
              <a:ext uri="{FF2B5EF4-FFF2-40B4-BE49-F238E27FC236}">
                <a16:creationId xmlns:a16="http://schemas.microsoft.com/office/drawing/2014/main" id="{5D01EAAF-5134-E249-9DCA-93E97247656A}"/>
              </a:ext>
            </a:extLst>
          </p:cNvPr>
          <p:cNvSpPr txBox="1"/>
          <p:nvPr/>
        </p:nvSpPr>
        <p:spPr>
          <a:xfrm>
            <a:off x="6153825" y="5925249"/>
            <a:ext cx="855619" cy="369332"/>
          </a:xfrm>
          <a:prstGeom prst="rect">
            <a:avLst/>
          </a:prstGeom>
          <a:noFill/>
        </p:spPr>
        <p:txBody>
          <a:bodyPr wrap="none" rtlCol="0">
            <a:spAutoFit/>
          </a:bodyPr>
          <a:lstStyle/>
          <a:p>
            <a:pPr algn="ctr"/>
            <a:r>
              <a:rPr lang="en-US" dirty="0"/>
              <a:t>Layer 3</a:t>
            </a:r>
          </a:p>
        </p:txBody>
      </p:sp>
      <p:sp>
        <p:nvSpPr>
          <p:cNvPr id="44" name="TextBox 43">
            <a:extLst>
              <a:ext uri="{FF2B5EF4-FFF2-40B4-BE49-F238E27FC236}">
                <a16:creationId xmlns:a16="http://schemas.microsoft.com/office/drawing/2014/main" id="{CBEAB245-DFF0-5F49-A48B-97030F4CF686}"/>
              </a:ext>
            </a:extLst>
          </p:cNvPr>
          <p:cNvSpPr txBox="1"/>
          <p:nvPr/>
        </p:nvSpPr>
        <p:spPr>
          <a:xfrm>
            <a:off x="4263081" y="3458817"/>
            <a:ext cx="2498553" cy="369332"/>
          </a:xfrm>
          <a:prstGeom prst="rect">
            <a:avLst/>
          </a:prstGeom>
          <a:noFill/>
          <a:ln>
            <a:solidFill>
              <a:schemeClr val="tx1"/>
            </a:solidFill>
          </a:ln>
        </p:spPr>
        <p:txBody>
          <a:bodyPr wrap="square" rtlCol="0">
            <a:spAutoFit/>
          </a:bodyPr>
          <a:lstStyle/>
          <a:p>
            <a:pPr algn="ctr"/>
            <a:r>
              <a:rPr lang="en-US" dirty="0"/>
              <a:t>DNN model</a:t>
            </a:r>
          </a:p>
        </p:txBody>
      </p:sp>
      <p:grpSp>
        <p:nvGrpSpPr>
          <p:cNvPr id="49" name="Group 48">
            <a:extLst>
              <a:ext uri="{FF2B5EF4-FFF2-40B4-BE49-F238E27FC236}">
                <a16:creationId xmlns:a16="http://schemas.microsoft.com/office/drawing/2014/main" id="{E86F5FD8-65E3-4B48-8DDE-6223B3F05133}"/>
              </a:ext>
            </a:extLst>
          </p:cNvPr>
          <p:cNvGrpSpPr/>
          <p:nvPr/>
        </p:nvGrpSpPr>
        <p:grpSpPr>
          <a:xfrm>
            <a:off x="1931340" y="4346173"/>
            <a:ext cx="596348" cy="1213156"/>
            <a:chOff x="1931340" y="2578044"/>
            <a:chExt cx="596348" cy="1213156"/>
          </a:xfrm>
        </p:grpSpPr>
        <p:sp>
          <p:nvSpPr>
            <p:cNvPr id="45" name="Rectangle 44">
              <a:extLst>
                <a:ext uri="{FF2B5EF4-FFF2-40B4-BE49-F238E27FC236}">
                  <a16:creationId xmlns:a16="http://schemas.microsoft.com/office/drawing/2014/main" id="{B0C45CA6-8615-244C-8355-93BB028D61FC}"/>
                </a:ext>
              </a:extLst>
            </p:cNvPr>
            <p:cNvSpPr/>
            <p:nvPr/>
          </p:nvSpPr>
          <p:spPr>
            <a:xfrm>
              <a:off x="1931340" y="2578045"/>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07154-9F0C-184A-8090-CEC91FC010E3}"/>
                </a:ext>
              </a:extLst>
            </p:cNvPr>
            <p:cNvSpPr/>
            <p:nvPr/>
          </p:nvSpPr>
          <p:spPr>
            <a:xfrm>
              <a:off x="2080427" y="2578044"/>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C44C1AA-268A-3949-9A23-881A5242315C}"/>
                </a:ext>
              </a:extLst>
            </p:cNvPr>
            <p:cNvSpPr/>
            <p:nvPr/>
          </p:nvSpPr>
          <p:spPr>
            <a:xfrm>
              <a:off x="2229514" y="2579717"/>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38F1B2-9DE1-EB47-98BF-95A14C239AC0}"/>
                </a:ext>
              </a:extLst>
            </p:cNvPr>
            <p:cNvSpPr/>
            <p:nvPr/>
          </p:nvSpPr>
          <p:spPr>
            <a:xfrm>
              <a:off x="2378601" y="2579716"/>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B76F59F-9022-AB48-94EB-2927633E69B3}"/>
              </a:ext>
            </a:extLst>
          </p:cNvPr>
          <p:cNvSpPr txBox="1"/>
          <p:nvPr/>
        </p:nvSpPr>
        <p:spPr>
          <a:xfrm>
            <a:off x="1673912" y="5631659"/>
            <a:ext cx="1111203" cy="369332"/>
          </a:xfrm>
          <a:prstGeom prst="rect">
            <a:avLst/>
          </a:prstGeom>
          <a:noFill/>
        </p:spPr>
        <p:txBody>
          <a:bodyPr wrap="none" rtlCol="0">
            <a:spAutoFit/>
          </a:bodyPr>
          <a:lstStyle/>
          <a:p>
            <a:pPr algn="ctr"/>
            <a:r>
              <a:rPr lang="en-US" dirty="0"/>
              <a:t>Minibatch</a:t>
            </a:r>
          </a:p>
        </p:txBody>
      </p:sp>
      <p:sp>
        <p:nvSpPr>
          <p:cNvPr id="51" name="Rectangle 50">
            <a:extLst>
              <a:ext uri="{FF2B5EF4-FFF2-40B4-BE49-F238E27FC236}">
                <a16:creationId xmlns:a16="http://schemas.microsoft.com/office/drawing/2014/main" id="{6024C0AC-5008-F44D-AFE1-D28A4212495F}"/>
              </a:ext>
            </a:extLst>
          </p:cNvPr>
          <p:cNvSpPr/>
          <p:nvPr/>
        </p:nvSpPr>
        <p:spPr>
          <a:xfrm>
            <a:off x="7576838" y="4529518"/>
            <a:ext cx="742409" cy="8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53" name="TextBox 52">
            <a:extLst>
              <a:ext uri="{FF2B5EF4-FFF2-40B4-BE49-F238E27FC236}">
                <a16:creationId xmlns:a16="http://schemas.microsoft.com/office/drawing/2014/main" id="{705C7885-9CE7-D248-9733-EEB5B84D6ACF}"/>
              </a:ext>
            </a:extLst>
          </p:cNvPr>
          <p:cNvSpPr txBox="1"/>
          <p:nvPr/>
        </p:nvSpPr>
        <p:spPr>
          <a:xfrm>
            <a:off x="7655334" y="5524485"/>
            <a:ext cx="585418" cy="369332"/>
          </a:xfrm>
          <a:prstGeom prst="rect">
            <a:avLst/>
          </a:prstGeom>
          <a:noFill/>
        </p:spPr>
        <p:txBody>
          <a:bodyPr wrap="none" rtlCol="0">
            <a:spAutoFit/>
          </a:bodyPr>
          <a:lstStyle/>
          <a:p>
            <a:pPr algn="ctr"/>
            <a:r>
              <a:rPr lang="en-US" dirty="0"/>
              <a:t>Loss</a:t>
            </a:r>
          </a:p>
        </p:txBody>
      </p:sp>
      <p:cxnSp>
        <p:nvCxnSpPr>
          <p:cNvPr id="55" name="Straight Arrow Connector 54">
            <a:extLst>
              <a:ext uri="{FF2B5EF4-FFF2-40B4-BE49-F238E27FC236}">
                <a16:creationId xmlns:a16="http://schemas.microsoft.com/office/drawing/2014/main" id="{2E5DC38D-A19A-144F-93E8-517E5E917807}"/>
              </a:ext>
            </a:extLst>
          </p:cNvPr>
          <p:cNvCxnSpPr>
            <a:cxnSpLocks/>
          </p:cNvCxnSpPr>
          <p:nvPr/>
        </p:nvCxnSpPr>
        <p:spPr>
          <a:xfrm>
            <a:off x="3559166" y="4616659"/>
            <a:ext cx="3795791" cy="2178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9F746E-2E3E-E44B-A329-BE13974070E7}"/>
              </a:ext>
            </a:extLst>
          </p:cNvPr>
          <p:cNvCxnSpPr>
            <a:cxnSpLocks/>
          </p:cNvCxnSpPr>
          <p:nvPr/>
        </p:nvCxnSpPr>
        <p:spPr>
          <a:xfrm>
            <a:off x="3559166" y="5275722"/>
            <a:ext cx="3795791" cy="21781"/>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BD4330-D993-BB40-A87C-FC33AA86712B}"/>
              </a:ext>
            </a:extLst>
          </p:cNvPr>
          <p:cNvCxnSpPr>
            <a:cxnSpLocks/>
          </p:cNvCxnSpPr>
          <p:nvPr/>
        </p:nvCxnSpPr>
        <p:spPr>
          <a:xfrm>
            <a:off x="9919252" y="4062102"/>
            <a:ext cx="1653210" cy="948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7DFBAB3-4E37-114D-89C6-146831C57E68}"/>
              </a:ext>
            </a:extLst>
          </p:cNvPr>
          <p:cNvSpPr txBox="1"/>
          <p:nvPr/>
        </p:nvSpPr>
        <p:spPr>
          <a:xfrm>
            <a:off x="9919252" y="3643483"/>
            <a:ext cx="1401346" cy="369332"/>
          </a:xfrm>
          <a:prstGeom prst="rect">
            <a:avLst/>
          </a:prstGeom>
          <a:noFill/>
        </p:spPr>
        <p:txBody>
          <a:bodyPr wrap="none" rtlCol="0">
            <a:spAutoFit/>
          </a:bodyPr>
          <a:lstStyle/>
          <a:p>
            <a:pPr algn="ctr"/>
            <a:r>
              <a:rPr lang="en-US" dirty="0"/>
              <a:t>Forward pass</a:t>
            </a:r>
          </a:p>
        </p:txBody>
      </p:sp>
      <p:cxnSp>
        <p:nvCxnSpPr>
          <p:cNvPr id="64" name="Straight Arrow Connector 63">
            <a:extLst>
              <a:ext uri="{FF2B5EF4-FFF2-40B4-BE49-F238E27FC236}">
                <a16:creationId xmlns:a16="http://schemas.microsoft.com/office/drawing/2014/main" id="{D60488D5-F996-4E44-B1FC-241FB0A7703A}"/>
              </a:ext>
            </a:extLst>
          </p:cNvPr>
          <p:cNvCxnSpPr>
            <a:cxnSpLocks/>
          </p:cNvCxnSpPr>
          <p:nvPr/>
        </p:nvCxnSpPr>
        <p:spPr>
          <a:xfrm>
            <a:off x="9919252" y="4809551"/>
            <a:ext cx="1653210" cy="9486"/>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F12B81-B3E5-E34F-B24F-606E8FE799E2}"/>
              </a:ext>
            </a:extLst>
          </p:cNvPr>
          <p:cNvSpPr txBox="1"/>
          <p:nvPr/>
        </p:nvSpPr>
        <p:spPr>
          <a:xfrm>
            <a:off x="9857537" y="4390932"/>
            <a:ext cx="1524777" cy="369332"/>
          </a:xfrm>
          <a:prstGeom prst="rect">
            <a:avLst/>
          </a:prstGeom>
          <a:noFill/>
        </p:spPr>
        <p:txBody>
          <a:bodyPr wrap="none" rtlCol="0">
            <a:spAutoFit/>
          </a:bodyPr>
          <a:lstStyle/>
          <a:p>
            <a:pPr algn="ctr"/>
            <a:r>
              <a:rPr lang="en-US" dirty="0"/>
              <a:t>Backward pass</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1E632F98-A59D-5049-819F-DC53637DC79F}"/>
                  </a:ext>
                </a:extLst>
              </p:cNvPr>
              <p:cNvSpPr txBox="1"/>
              <p:nvPr/>
            </p:nvSpPr>
            <p:spPr>
              <a:xfrm>
                <a:off x="1150073" y="1605512"/>
                <a:ext cx="6417462" cy="1609993"/>
              </a:xfrm>
              <a:prstGeom prst="rect">
                <a:avLst/>
              </a:prstGeom>
              <a:noFill/>
            </p:spPr>
            <p:txBody>
              <a:bodyPr wrap="none" rtlCol="0">
                <a:spAutoFit/>
              </a:bodyPr>
              <a:lstStyle/>
              <a:p>
                <a:r>
                  <a:rPr lang="en-US" sz="2400" dirty="0"/>
                  <a:t>Stochastic gradient descent</a:t>
                </a:r>
              </a:p>
              <a:p>
                <a:r>
                  <a:rPr lang="en-US" sz="2400" dirty="0"/>
                  <a:t>SGD: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𝑡</m:t>
                        </m:r>
                      </m:sub>
                    </m:sSub>
                    <m:r>
                      <m:rPr>
                        <m:sty m:val="p"/>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𝑡</m:t>
                        </m:r>
                      </m:sub>
                    </m:sSub>
                  </m:oMath>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iterative algorithm to train model parameters </a:t>
                </a:r>
                <a14:m>
                  <m:oMath xmlns:m="http://schemas.openxmlformats.org/officeDocument/2006/math">
                    <m:r>
                      <a:rPr lang="en-US" sz="2400" i="1">
                        <a:latin typeface="Cambria Math" panose="02040503050406030204" pitchFamily="18" charset="0"/>
                      </a:rPr>
                      <m:t>𝑥</m:t>
                    </m:r>
                  </m:oMath>
                </a14:m>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𝑡</m:t>
                        </m:r>
                      </m:sub>
                    </m:sSub>
                  </m:oMath>
                </a14:m>
                <a:r>
                  <a:rPr lang="en-US" sz="2400" dirty="0"/>
                  <a:t> stochastic gradient at iteration </a:t>
                </a:r>
                <a14:m>
                  <m:oMath xmlns:m="http://schemas.openxmlformats.org/officeDocument/2006/math">
                    <m:r>
                      <a:rPr lang="en-US" sz="2400" b="0" i="1" smtClean="0">
                        <a:latin typeface="Cambria Math" panose="02040503050406030204" pitchFamily="18" charset="0"/>
                      </a:rPr>
                      <m:t>𝑡</m:t>
                    </m:r>
                  </m:oMath>
                </a14:m>
                <a:endParaRPr lang="en-US" sz="2400" dirty="0">
                  <a:latin typeface="Cambria Math" panose="02040503050406030204" pitchFamily="18" charset="0"/>
                  <a:ea typeface="Cambria Math" panose="02040503050406030204" pitchFamily="18" charset="0"/>
                </a:endParaRPr>
              </a:p>
            </p:txBody>
          </p:sp>
        </mc:Choice>
        <mc:Fallback>
          <p:sp>
            <p:nvSpPr>
              <p:cNvPr id="66" name="TextBox 65">
                <a:extLst>
                  <a:ext uri="{FF2B5EF4-FFF2-40B4-BE49-F238E27FC236}">
                    <a16:creationId xmlns:a16="http://schemas.microsoft.com/office/drawing/2014/main" id="{1E632F98-A59D-5049-819F-DC53637DC79F}"/>
                  </a:ext>
                </a:extLst>
              </p:cNvPr>
              <p:cNvSpPr txBox="1">
                <a:spLocks noRot="1" noChangeAspect="1" noMove="1" noResize="1" noEditPoints="1" noAdjustHandles="1" noChangeArrowheads="1" noChangeShapeType="1" noTextEdit="1"/>
              </p:cNvSpPr>
              <p:nvPr/>
            </p:nvSpPr>
            <p:spPr>
              <a:xfrm>
                <a:off x="1150073" y="1605512"/>
                <a:ext cx="6417462" cy="1609993"/>
              </a:xfrm>
              <a:prstGeom prst="rect">
                <a:avLst/>
              </a:prstGeom>
              <a:blipFill>
                <a:blip r:embed="rId2"/>
                <a:stretch>
                  <a:fillRect l="-1383" t="-3150" b="-787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B608D7C5-5D06-5045-A9D1-E53BA6256C1A}"/>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FE5ED59B-37B9-DC42-8F1E-21734CEA0934}"/>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B62481BA-D7F8-B346-88BF-5AE768D78EB4}"/>
              </a:ext>
            </a:extLst>
          </p:cNvPr>
          <p:cNvSpPr>
            <a:spLocks noGrp="1"/>
          </p:cNvSpPr>
          <p:nvPr>
            <p:ph type="sldNum" sz="quarter" idx="12"/>
          </p:nvPr>
        </p:nvSpPr>
        <p:spPr/>
        <p:txBody>
          <a:bodyPr/>
          <a:lstStyle/>
          <a:p>
            <a:fld id="{5D008438-4C73-F648-9FA9-AAA875096050}" type="slidenum">
              <a:rPr lang="en-US" smtClean="0"/>
              <a:t>5</a:t>
            </a:fld>
            <a:endParaRPr lang="en-US"/>
          </a:p>
        </p:txBody>
      </p:sp>
    </p:spTree>
    <p:extLst>
      <p:ext uri="{BB962C8B-B14F-4D97-AF65-F5344CB8AC3E}">
        <p14:creationId xmlns:p14="http://schemas.microsoft.com/office/powerpoint/2010/main" val="294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Data-parallel distributed DNN training</a:t>
            </a:r>
          </a:p>
        </p:txBody>
      </p:sp>
      <p:grpSp>
        <p:nvGrpSpPr>
          <p:cNvPr id="121" name="Group 120">
            <a:extLst>
              <a:ext uri="{FF2B5EF4-FFF2-40B4-BE49-F238E27FC236}">
                <a16:creationId xmlns:a16="http://schemas.microsoft.com/office/drawing/2014/main" id="{9C003018-314D-D24A-9159-74897189D90B}"/>
              </a:ext>
            </a:extLst>
          </p:cNvPr>
          <p:cNvGrpSpPr/>
          <p:nvPr/>
        </p:nvGrpSpPr>
        <p:grpSpPr>
          <a:xfrm>
            <a:off x="1512676" y="1706907"/>
            <a:ext cx="8118343" cy="1049505"/>
            <a:chOff x="2476771" y="1706907"/>
            <a:chExt cx="8118343" cy="1049505"/>
          </a:xfrm>
        </p:grpSpPr>
        <p:sp>
          <p:nvSpPr>
            <p:cNvPr id="3" name="Rounded Rectangle 2">
              <a:extLst>
                <a:ext uri="{FF2B5EF4-FFF2-40B4-BE49-F238E27FC236}">
                  <a16:creationId xmlns:a16="http://schemas.microsoft.com/office/drawing/2014/main" id="{DB32420E-EA38-BE40-8DD7-39948B9B87C9}"/>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3243305"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7949083"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4834917"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6364100"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B6501B29-0104-404B-81D8-68C7C7C2A215}"/>
                </a:ext>
              </a:extLst>
            </p:cNvPr>
            <p:cNvGrpSpPr/>
            <p:nvPr/>
          </p:nvGrpSpPr>
          <p:grpSpPr>
            <a:xfrm>
              <a:off x="5585940" y="2043437"/>
              <a:ext cx="533564" cy="199140"/>
              <a:chOff x="3988740" y="2035543"/>
              <a:chExt cx="533564" cy="199140"/>
            </a:xfrm>
          </p:grpSpPr>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9B184E18-F936-2845-A8EE-28FF38393B88}"/>
                </a:ext>
              </a:extLst>
            </p:cNvPr>
            <p:cNvGrpSpPr/>
            <p:nvPr/>
          </p:nvGrpSpPr>
          <p:grpSpPr>
            <a:xfrm>
              <a:off x="7146647" y="2084176"/>
              <a:ext cx="533564" cy="199140"/>
              <a:chOff x="3988740" y="2035543"/>
              <a:chExt cx="533564" cy="199140"/>
            </a:xfrm>
          </p:grpSpPr>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E77AE2C5-D9D4-4F44-A9C3-22922927798C}"/>
                </a:ext>
              </a:extLst>
            </p:cNvPr>
            <p:cNvGrpSpPr/>
            <p:nvPr/>
          </p:nvGrpSpPr>
          <p:grpSpPr>
            <a:xfrm>
              <a:off x="8707354" y="2063068"/>
              <a:ext cx="533564" cy="199140"/>
              <a:chOff x="3988740" y="2035543"/>
              <a:chExt cx="533564" cy="199140"/>
            </a:xfrm>
          </p:grpSpPr>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7C871F5D-A774-584F-8535-E7F3280A05C5}"/>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22" name="Group 121">
            <a:extLst>
              <a:ext uri="{FF2B5EF4-FFF2-40B4-BE49-F238E27FC236}">
                <a16:creationId xmlns:a16="http://schemas.microsoft.com/office/drawing/2014/main" id="{AD48B4AF-26D7-104A-8B26-FAE456A5F1AD}"/>
              </a:ext>
            </a:extLst>
          </p:cNvPr>
          <p:cNvGrpSpPr/>
          <p:nvPr/>
        </p:nvGrpSpPr>
        <p:grpSpPr>
          <a:xfrm>
            <a:off x="1509798" y="3065553"/>
            <a:ext cx="8118343" cy="1049505"/>
            <a:chOff x="2476771" y="1706907"/>
            <a:chExt cx="8118343" cy="1049505"/>
          </a:xfrm>
        </p:grpSpPr>
        <p:sp>
          <p:nvSpPr>
            <p:cNvPr id="123" name="Rounded Rectangle 122">
              <a:extLst>
                <a:ext uri="{FF2B5EF4-FFF2-40B4-BE49-F238E27FC236}">
                  <a16:creationId xmlns:a16="http://schemas.microsoft.com/office/drawing/2014/main" id="{C721BB83-5597-2847-8AF2-F96349773633}"/>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D4CC410-1250-CC42-A65B-ED32D47F702C}"/>
                </a:ext>
              </a:extLst>
            </p:cNvPr>
            <p:cNvGrpSpPr/>
            <p:nvPr/>
          </p:nvGrpSpPr>
          <p:grpSpPr>
            <a:xfrm>
              <a:off x="3243305" y="1901392"/>
              <a:ext cx="596348" cy="475733"/>
              <a:chOff x="1931340" y="2578044"/>
              <a:chExt cx="596348" cy="1213156"/>
            </a:xfrm>
          </p:grpSpPr>
          <p:sp>
            <p:nvSpPr>
              <p:cNvPr id="182" name="Rectangle 181">
                <a:extLst>
                  <a:ext uri="{FF2B5EF4-FFF2-40B4-BE49-F238E27FC236}">
                    <a16:creationId xmlns:a16="http://schemas.microsoft.com/office/drawing/2014/main" id="{DB8D6583-B36F-A54A-A1D8-AF1CA479E3CF}"/>
                  </a:ext>
                </a:extLst>
              </p:cNvPr>
              <p:cNvSpPr/>
              <p:nvPr/>
            </p:nvSpPr>
            <p:spPr>
              <a:xfrm>
                <a:off x="1931340" y="2578045"/>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468D30A-6FE7-DD46-8A93-3FDA083B1822}"/>
                  </a:ext>
                </a:extLst>
              </p:cNvPr>
              <p:cNvSpPr/>
              <p:nvPr/>
            </p:nvSpPr>
            <p:spPr>
              <a:xfrm>
                <a:off x="2080427" y="2578044"/>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DEAF08F-D264-1C46-B5A8-EC39578B1293}"/>
                  </a:ext>
                </a:extLst>
              </p:cNvPr>
              <p:cNvSpPr/>
              <p:nvPr/>
            </p:nvSpPr>
            <p:spPr>
              <a:xfrm>
                <a:off x="2229514" y="2579717"/>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49395B33-9F0C-F649-83BF-F9E1F940198B}"/>
                  </a:ext>
                </a:extLst>
              </p:cNvPr>
              <p:cNvSpPr/>
              <p:nvPr/>
            </p:nvSpPr>
            <p:spPr>
              <a:xfrm>
                <a:off x="2378601" y="2579716"/>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Arrow Connector 124">
              <a:extLst>
                <a:ext uri="{FF2B5EF4-FFF2-40B4-BE49-F238E27FC236}">
                  <a16:creationId xmlns:a16="http://schemas.microsoft.com/office/drawing/2014/main" id="{F0F641A5-2E5D-1949-927F-25427E1B2AD7}"/>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D3463CA4-8523-CC48-B6A9-CE6B2427FE31}"/>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5DFEC9ED-0944-844B-84F4-917BD63A4418}"/>
                </a:ext>
              </a:extLst>
            </p:cNvPr>
            <p:cNvGrpSpPr/>
            <p:nvPr/>
          </p:nvGrpSpPr>
          <p:grpSpPr>
            <a:xfrm>
              <a:off x="7949083" y="2003541"/>
              <a:ext cx="511865" cy="270779"/>
              <a:chOff x="1053548" y="2376469"/>
              <a:chExt cx="511865" cy="270779"/>
            </a:xfrm>
          </p:grpSpPr>
          <p:sp>
            <p:nvSpPr>
              <p:cNvPr id="171" name="Rectangle 170">
                <a:extLst>
                  <a:ext uri="{FF2B5EF4-FFF2-40B4-BE49-F238E27FC236}">
                    <a16:creationId xmlns:a16="http://schemas.microsoft.com/office/drawing/2014/main" id="{18CD2BAF-1979-E449-96CF-E9F85A1C7585}"/>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E0DC23D-5EA6-6C49-88A4-7D629823035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46C916BF-34DC-B74B-A4C6-94AC6EFCE4F2}"/>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B571DC4-2D11-CE46-B4E6-1E416845D691}"/>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4B0AADE-E522-9E44-B0F8-F2B2808D823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578514D-6AB1-8A4B-BB7C-FEC1052E9F37}"/>
                  </a:ext>
                </a:extLst>
              </p:cNvPr>
              <p:cNvCxnSpPr>
                <a:cxnSpLocks/>
                <a:stCxn id="171" idx="3"/>
                <a:endCxn id="174"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ADD04EC-C39E-5C43-AC20-C09569DDC620}"/>
                  </a:ext>
                </a:extLst>
              </p:cNvPr>
              <p:cNvCxnSpPr>
                <a:cxnSpLocks/>
                <a:stCxn id="172" idx="3"/>
                <a:endCxn id="174"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13A226-4916-684D-B531-23C38ED0EE09}"/>
                  </a:ext>
                </a:extLst>
              </p:cNvPr>
              <p:cNvCxnSpPr>
                <a:cxnSpLocks/>
                <a:stCxn id="173" idx="3"/>
                <a:endCxn id="174"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5C0D6C-6FEA-D145-8CD2-2A4B1FA5D063}"/>
                  </a:ext>
                </a:extLst>
              </p:cNvPr>
              <p:cNvCxnSpPr>
                <a:cxnSpLocks/>
                <a:stCxn id="173" idx="3"/>
                <a:endCxn id="175"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AD18AEF-7CDE-4B45-A68D-47F4A51E5F8B}"/>
                  </a:ext>
                </a:extLst>
              </p:cNvPr>
              <p:cNvCxnSpPr>
                <a:cxnSpLocks/>
                <a:stCxn id="172" idx="3"/>
                <a:endCxn id="175"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466630-631F-B945-A23E-23C781A80D1B}"/>
                  </a:ext>
                </a:extLst>
              </p:cNvPr>
              <p:cNvCxnSpPr>
                <a:cxnSpLocks/>
                <a:stCxn id="171" idx="3"/>
                <a:endCxn id="175"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03E8F1-8BD4-3641-9E34-0925B1E6CDBF}"/>
                </a:ext>
              </a:extLst>
            </p:cNvPr>
            <p:cNvGrpSpPr/>
            <p:nvPr/>
          </p:nvGrpSpPr>
          <p:grpSpPr>
            <a:xfrm>
              <a:off x="4834917" y="1958541"/>
              <a:ext cx="511865" cy="360778"/>
              <a:chOff x="1053548" y="2376469"/>
              <a:chExt cx="511865" cy="360778"/>
            </a:xfrm>
          </p:grpSpPr>
          <p:sp>
            <p:nvSpPr>
              <p:cNvPr id="157" name="Rectangle 156">
                <a:extLst>
                  <a:ext uri="{FF2B5EF4-FFF2-40B4-BE49-F238E27FC236}">
                    <a16:creationId xmlns:a16="http://schemas.microsoft.com/office/drawing/2014/main" id="{E6B6E462-21AC-5E45-896E-193483B541B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3C1D4C5-87FE-E142-A94B-089F8F9EA92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BD51BD5-2210-B24A-9790-6F73F8A6F3E0}"/>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802028E-6F10-3246-9A10-3E77B158052D}"/>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F9E7DE-2630-7F49-B0FC-CA60A7ECCB58}"/>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6177E9C-D506-304D-98A8-3B30A3FE8E31}"/>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C0AF8E4-6A54-8C42-BC98-8D9667841A22}"/>
                  </a:ext>
                </a:extLst>
              </p:cNvPr>
              <p:cNvCxnSpPr>
                <a:cxnSpLocks/>
                <a:stCxn id="157" idx="3"/>
                <a:endCxn id="161"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23297A8-4742-8E4F-9CE8-965B43843254}"/>
                  </a:ext>
                </a:extLst>
              </p:cNvPr>
              <p:cNvCxnSpPr>
                <a:cxnSpLocks/>
                <a:stCxn id="158" idx="3"/>
                <a:endCxn id="161"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BF22F52-6B96-E147-BB96-548C317A0658}"/>
                  </a:ext>
                </a:extLst>
              </p:cNvPr>
              <p:cNvCxnSpPr>
                <a:cxnSpLocks/>
                <a:stCxn id="159" idx="3"/>
                <a:endCxn id="161"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1231BE9-3B77-3947-A0BB-EBE8E33832D6}"/>
                  </a:ext>
                </a:extLst>
              </p:cNvPr>
              <p:cNvCxnSpPr>
                <a:cxnSpLocks/>
                <a:stCxn id="160" idx="3"/>
                <a:endCxn id="161"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E2D476-F4B6-4A45-996D-5CCE87079379}"/>
                  </a:ext>
                </a:extLst>
              </p:cNvPr>
              <p:cNvCxnSpPr>
                <a:cxnSpLocks/>
                <a:stCxn id="160" idx="3"/>
                <a:endCxn id="162"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DABB4A1-4C5C-F445-8475-24C119622972}"/>
                  </a:ext>
                </a:extLst>
              </p:cNvPr>
              <p:cNvCxnSpPr>
                <a:cxnSpLocks/>
                <a:stCxn id="159" idx="3"/>
                <a:endCxn id="162"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C2FAF07-B83D-4141-9F7B-5E77201B6A1A}"/>
                  </a:ext>
                </a:extLst>
              </p:cNvPr>
              <p:cNvCxnSpPr>
                <a:cxnSpLocks/>
                <a:stCxn id="158" idx="3"/>
                <a:endCxn id="162"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BE2AE1C-8A34-D643-A3A2-D6E6068CEDB6}"/>
                  </a:ext>
                </a:extLst>
              </p:cNvPr>
              <p:cNvCxnSpPr>
                <a:cxnSpLocks/>
                <a:stCxn id="157" idx="3"/>
                <a:endCxn id="162"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D45D5C30-22E2-4B4D-A07C-6FDA8F98B01F}"/>
                </a:ext>
              </a:extLst>
            </p:cNvPr>
            <p:cNvGrpSpPr/>
            <p:nvPr/>
          </p:nvGrpSpPr>
          <p:grpSpPr>
            <a:xfrm flipH="1">
              <a:off x="6364100" y="2003541"/>
              <a:ext cx="511865" cy="270779"/>
              <a:chOff x="1053548" y="2376469"/>
              <a:chExt cx="511865" cy="270779"/>
            </a:xfrm>
          </p:grpSpPr>
          <p:sp>
            <p:nvSpPr>
              <p:cNvPr id="146" name="Rectangle 145">
                <a:extLst>
                  <a:ext uri="{FF2B5EF4-FFF2-40B4-BE49-F238E27FC236}">
                    <a16:creationId xmlns:a16="http://schemas.microsoft.com/office/drawing/2014/main" id="{0762E68B-D1AC-7649-A83A-6A7A7E87091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21C1A49-E23F-C344-BE0D-130BCB60B0F2}"/>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EC41BF-55BC-FE4B-9E93-1373984C94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5E71A22-23BC-7F4D-A169-430C6145E55E}"/>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4EA784D-6ACF-B740-8EAC-F63D78EB2A9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4553ADFC-1EC8-4F41-B668-10CF632B17DC}"/>
                  </a:ext>
                </a:extLst>
              </p:cNvPr>
              <p:cNvCxnSpPr>
                <a:cxnSpLocks/>
                <a:stCxn id="146" idx="3"/>
                <a:endCxn id="149"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5860EF0-7EFE-1A4F-9E00-FC8CA62FE6BB}"/>
                  </a:ext>
                </a:extLst>
              </p:cNvPr>
              <p:cNvCxnSpPr>
                <a:cxnSpLocks/>
                <a:stCxn id="147" idx="3"/>
                <a:endCxn id="149"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61ACD3-2587-BC42-9298-216460D37A98}"/>
                  </a:ext>
                </a:extLst>
              </p:cNvPr>
              <p:cNvCxnSpPr>
                <a:cxnSpLocks/>
                <a:stCxn id="148" idx="3"/>
                <a:endCxn id="149"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F3E983-A8E8-314B-9273-8D426A175B7C}"/>
                  </a:ext>
                </a:extLst>
              </p:cNvPr>
              <p:cNvCxnSpPr>
                <a:cxnSpLocks/>
                <a:stCxn id="148" idx="3"/>
                <a:endCxn id="150"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527625-E1B2-CE4B-BEDB-FD0BBE26A3AE}"/>
                  </a:ext>
                </a:extLst>
              </p:cNvPr>
              <p:cNvCxnSpPr>
                <a:cxnSpLocks/>
                <a:stCxn id="147" idx="3"/>
                <a:endCxn id="150"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3052A7-F0BB-1444-BF2F-474304FD796E}"/>
                  </a:ext>
                </a:extLst>
              </p:cNvPr>
              <p:cNvCxnSpPr>
                <a:cxnSpLocks/>
                <a:stCxn id="146" idx="3"/>
                <a:endCxn id="150"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6606D47-EFBB-104E-8D72-6876CD593D0D}"/>
                </a:ext>
              </a:extLst>
            </p:cNvPr>
            <p:cNvGrpSpPr/>
            <p:nvPr/>
          </p:nvGrpSpPr>
          <p:grpSpPr>
            <a:xfrm>
              <a:off x="5585940" y="2043437"/>
              <a:ext cx="533564" cy="199140"/>
              <a:chOff x="3988740" y="2035543"/>
              <a:chExt cx="533564" cy="199140"/>
            </a:xfrm>
          </p:grpSpPr>
          <p:cxnSp>
            <p:nvCxnSpPr>
              <p:cNvPr id="144" name="Straight Arrow Connector 143">
                <a:extLst>
                  <a:ext uri="{FF2B5EF4-FFF2-40B4-BE49-F238E27FC236}">
                    <a16:creationId xmlns:a16="http://schemas.microsoft.com/office/drawing/2014/main" id="{5FCA4125-0E7E-D445-B61B-F8A7ED0A239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28A534F-823C-E040-99DF-E9673CDE7759}"/>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96DB1E7C-989D-1644-8A28-7E5487F7F62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5FEEB43-8D04-6B49-9AD9-8B7E43559944}"/>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069522E-0A92-804A-ABE5-2108E83423E5}"/>
                </a:ext>
              </a:extLst>
            </p:cNvPr>
            <p:cNvGrpSpPr/>
            <p:nvPr/>
          </p:nvGrpSpPr>
          <p:grpSpPr>
            <a:xfrm>
              <a:off x="7146647" y="2084176"/>
              <a:ext cx="533564" cy="199140"/>
              <a:chOff x="3988740" y="2035543"/>
              <a:chExt cx="533564" cy="199140"/>
            </a:xfrm>
          </p:grpSpPr>
          <p:cxnSp>
            <p:nvCxnSpPr>
              <p:cNvPr id="142" name="Straight Arrow Connector 141">
                <a:extLst>
                  <a:ext uri="{FF2B5EF4-FFF2-40B4-BE49-F238E27FC236}">
                    <a16:creationId xmlns:a16="http://schemas.microsoft.com/office/drawing/2014/main" id="{86519C01-CC94-A14F-ADDB-8C4ADBD1EB6C}"/>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4EBCC34-3489-594E-80FE-67A76E3779B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4AB32891-891B-3440-8CD8-0AF333D17ADB}"/>
                </a:ext>
              </a:extLst>
            </p:cNvPr>
            <p:cNvGrpSpPr/>
            <p:nvPr/>
          </p:nvGrpSpPr>
          <p:grpSpPr>
            <a:xfrm>
              <a:off x="8707354" y="2063068"/>
              <a:ext cx="533564" cy="199140"/>
              <a:chOff x="3988740" y="2035543"/>
              <a:chExt cx="533564" cy="199140"/>
            </a:xfrm>
          </p:grpSpPr>
          <p:cxnSp>
            <p:nvCxnSpPr>
              <p:cNvPr id="140" name="Straight Arrow Connector 139">
                <a:extLst>
                  <a:ext uri="{FF2B5EF4-FFF2-40B4-BE49-F238E27FC236}">
                    <a16:creationId xmlns:a16="http://schemas.microsoft.com/office/drawing/2014/main" id="{1EA63286-3F02-4B43-B16D-08FA9E23CD45}"/>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70D4C07-1B70-5B4E-915F-E8BCA98F7397}"/>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6D5F7794-5077-2847-92E7-4B01CD32B827}"/>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36" name="TextBox 135">
              <a:extLst>
                <a:ext uri="{FF2B5EF4-FFF2-40B4-BE49-F238E27FC236}">
                  <a16:creationId xmlns:a16="http://schemas.microsoft.com/office/drawing/2014/main" id="{15331CB8-CF7F-7742-87EF-A7D3A7821C1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2</a:t>
              </a:r>
            </a:p>
          </p:txBody>
        </p:sp>
        <p:sp>
          <p:nvSpPr>
            <p:cNvPr id="137" name="TextBox 136">
              <a:extLst>
                <a:ext uri="{FF2B5EF4-FFF2-40B4-BE49-F238E27FC236}">
                  <a16:creationId xmlns:a16="http://schemas.microsoft.com/office/drawing/2014/main" id="{0B041015-59A5-F244-B095-33D1CA7D8AFC}"/>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38" name="TextBox 137">
              <a:extLst>
                <a:ext uri="{FF2B5EF4-FFF2-40B4-BE49-F238E27FC236}">
                  <a16:creationId xmlns:a16="http://schemas.microsoft.com/office/drawing/2014/main" id="{6CC30574-27A6-4146-87C3-5182A3CA37A2}"/>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39" name="TextBox 138">
              <a:extLst>
                <a:ext uri="{FF2B5EF4-FFF2-40B4-BE49-F238E27FC236}">
                  <a16:creationId xmlns:a16="http://schemas.microsoft.com/office/drawing/2014/main" id="{5C743B95-9167-C045-B5F0-CFCD19BE96A5}"/>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86" name="Group 185">
            <a:extLst>
              <a:ext uri="{FF2B5EF4-FFF2-40B4-BE49-F238E27FC236}">
                <a16:creationId xmlns:a16="http://schemas.microsoft.com/office/drawing/2014/main" id="{77A980EB-561F-9247-84B0-CAB4557F22BC}"/>
              </a:ext>
            </a:extLst>
          </p:cNvPr>
          <p:cNvGrpSpPr/>
          <p:nvPr/>
        </p:nvGrpSpPr>
        <p:grpSpPr>
          <a:xfrm>
            <a:off x="1509798" y="4418314"/>
            <a:ext cx="8118343" cy="1049505"/>
            <a:chOff x="2476771" y="1706907"/>
            <a:chExt cx="8118343" cy="1049505"/>
          </a:xfrm>
        </p:grpSpPr>
        <p:sp>
          <p:nvSpPr>
            <p:cNvPr id="187" name="Rounded Rectangle 186">
              <a:extLst>
                <a:ext uri="{FF2B5EF4-FFF2-40B4-BE49-F238E27FC236}">
                  <a16:creationId xmlns:a16="http://schemas.microsoft.com/office/drawing/2014/main" id="{6007DA8D-4214-EF4C-8F01-44F6E81BD0D8}"/>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0A3D1D80-9ED0-E842-9BD3-BD5BD1B3214D}"/>
                </a:ext>
              </a:extLst>
            </p:cNvPr>
            <p:cNvGrpSpPr/>
            <p:nvPr/>
          </p:nvGrpSpPr>
          <p:grpSpPr>
            <a:xfrm>
              <a:off x="3243305" y="1901392"/>
              <a:ext cx="596348" cy="475733"/>
              <a:chOff x="1931340" y="2578044"/>
              <a:chExt cx="596348" cy="1213156"/>
            </a:xfrm>
          </p:grpSpPr>
          <p:sp>
            <p:nvSpPr>
              <p:cNvPr id="246" name="Rectangle 245">
                <a:extLst>
                  <a:ext uri="{FF2B5EF4-FFF2-40B4-BE49-F238E27FC236}">
                    <a16:creationId xmlns:a16="http://schemas.microsoft.com/office/drawing/2014/main" id="{F3F4065D-031E-7243-9625-5A4021A03D2B}"/>
                  </a:ext>
                </a:extLst>
              </p:cNvPr>
              <p:cNvSpPr/>
              <p:nvPr/>
            </p:nvSpPr>
            <p:spPr>
              <a:xfrm>
                <a:off x="1931340" y="2578045"/>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ED2B4A0-E839-A144-AF20-E67B757DCC7E}"/>
                  </a:ext>
                </a:extLst>
              </p:cNvPr>
              <p:cNvSpPr/>
              <p:nvPr/>
            </p:nvSpPr>
            <p:spPr>
              <a:xfrm>
                <a:off x="2080427" y="2578044"/>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B9D57086-B676-984C-BFE6-0B6ED9EC6296}"/>
                  </a:ext>
                </a:extLst>
              </p:cNvPr>
              <p:cNvSpPr/>
              <p:nvPr/>
            </p:nvSpPr>
            <p:spPr>
              <a:xfrm>
                <a:off x="2229514" y="2579717"/>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8BADFC9-D9C6-B84B-A986-EC9F833FCFBF}"/>
                  </a:ext>
                </a:extLst>
              </p:cNvPr>
              <p:cNvSpPr/>
              <p:nvPr/>
            </p:nvSpPr>
            <p:spPr>
              <a:xfrm>
                <a:off x="2378601" y="2579716"/>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9" name="Straight Arrow Connector 188">
              <a:extLst>
                <a:ext uri="{FF2B5EF4-FFF2-40B4-BE49-F238E27FC236}">
                  <a16:creationId xmlns:a16="http://schemas.microsoft.com/office/drawing/2014/main" id="{635ABB71-9D41-7840-B53E-718B55E63D54}"/>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5487F40-2A9B-E246-8317-EE710A1BDD1E}"/>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DB425993-42DF-AD46-9EE6-992DDC62574B}"/>
                </a:ext>
              </a:extLst>
            </p:cNvPr>
            <p:cNvGrpSpPr/>
            <p:nvPr/>
          </p:nvGrpSpPr>
          <p:grpSpPr>
            <a:xfrm>
              <a:off x="7949083" y="2003541"/>
              <a:ext cx="511865" cy="270779"/>
              <a:chOff x="1053548" y="2376469"/>
              <a:chExt cx="511865" cy="270779"/>
            </a:xfrm>
          </p:grpSpPr>
          <p:sp>
            <p:nvSpPr>
              <p:cNvPr id="235" name="Rectangle 234">
                <a:extLst>
                  <a:ext uri="{FF2B5EF4-FFF2-40B4-BE49-F238E27FC236}">
                    <a16:creationId xmlns:a16="http://schemas.microsoft.com/office/drawing/2014/main" id="{FAACA23C-0CC5-AC45-9BA9-9B5FC720CD9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76689931-1659-294B-9B87-93DCE9FE3C96}"/>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BE753DDD-5299-6042-A627-CE170825BC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36CE4F3-91F9-BC4C-A932-D63A7B6ECE5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BCE336F-5B08-A74A-84A0-0B9E0C0CA09A}"/>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EFC79888-4CA2-3D4F-B1EB-20C9AE2E137C}"/>
                  </a:ext>
                </a:extLst>
              </p:cNvPr>
              <p:cNvCxnSpPr>
                <a:cxnSpLocks/>
                <a:stCxn id="235" idx="3"/>
                <a:endCxn id="238"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312CA63-3F98-7C45-BF0F-206FF0AE8179}"/>
                  </a:ext>
                </a:extLst>
              </p:cNvPr>
              <p:cNvCxnSpPr>
                <a:cxnSpLocks/>
                <a:stCxn id="236" idx="3"/>
                <a:endCxn id="238"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FB21A60-2BD2-2245-AB6A-C043D0419113}"/>
                  </a:ext>
                </a:extLst>
              </p:cNvPr>
              <p:cNvCxnSpPr>
                <a:cxnSpLocks/>
                <a:stCxn id="237" idx="3"/>
                <a:endCxn id="238"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2F7C7F-B537-EE4F-8263-F1774E036F87}"/>
                  </a:ext>
                </a:extLst>
              </p:cNvPr>
              <p:cNvCxnSpPr>
                <a:cxnSpLocks/>
                <a:stCxn id="237" idx="3"/>
                <a:endCxn id="239"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502B0E-9328-044B-AE40-40AC4E35987C}"/>
                  </a:ext>
                </a:extLst>
              </p:cNvPr>
              <p:cNvCxnSpPr>
                <a:cxnSpLocks/>
                <a:stCxn id="236" idx="3"/>
                <a:endCxn id="239"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3D9A241-30E5-AE44-BE63-7319FA5079B6}"/>
                  </a:ext>
                </a:extLst>
              </p:cNvPr>
              <p:cNvCxnSpPr>
                <a:cxnSpLocks/>
                <a:stCxn id="235" idx="3"/>
                <a:endCxn id="239"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EBC29B96-7901-9843-B5FF-D5F0A30123CA}"/>
                </a:ext>
              </a:extLst>
            </p:cNvPr>
            <p:cNvGrpSpPr/>
            <p:nvPr/>
          </p:nvGrpSpPr>
          <p:grpSpPr>
            <a:xfrm>
              <a:off x="4834917" y="1958541"/>
              <a:ext cx="511865" cy="360778"/>
              <a:chOff x="1053548" y="2376469"/>
              <a:chExt cx="511865" cy="360778"/>
            </a:xfrm>
          </p:grpSpPr>
          <p:sp>
            <p:nvSpPr>
              <p:cNvPr id="221" name="Rectangle 220">
                <a:extLst>
                  <a:ext uri="{FF2B5EF4-FFF2-40B4-BE49-F238E27FC236}">
                    <a16:creationId xmlns:a16="http://schemas.microsoft.com/office/drawing/2014/main" id="{220D3F11-B18A-B044-A7C8-0D785922532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A8D2BEA-0853-074E-B7F4-9523C0AFFB6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D6215E-3AC6-534A-8079-D12ABFDC5BE5}"/>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A1BFF4B-1ABD-8843-9284-C66EBE9FA493}"/>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26504BAF-88F8-274D-B164-FF3B13DCEE03}"/>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05DF033-2616-AD40-9E2C-57C095A98619}"/>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B6ADAFC9-BB6F-9E41-86CE-95FF32281150}"/>
                  </a:ext>
                </a:extLst>
              </p:cNvPr>
              <p:cNvCxnSpPr>
                <a:cxnSpLocks/>
                <a:stCxn id="221" idx="3"/>
                <a:endCxn id="225"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02E4CC4-D097-644F-B0FE-0D14A49A576B}"/>
                  </a:ext>
                </a:extLst>
              </p:cNvPr>
              <p:cNvCxnSpPr>
                <a:cxnSpLocks/>
                <a:stCxn id="222" idx="3"/>
                <a:endCxn id="225"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6E4EFC-A95F-744C-B3EC-17A536002396}"/>
                  </a:ext>
                </a:extLst>
              </p:cNvPr>
              <p:cNvCxnSpPr>
                <a:cxnSpLocks/>
                <a:stCxn id="223" idx="3"/>
                <a:endCxn id="225"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10BBE9B-FFEB-074F-B108-587A71C193F1}"/>
                  </a:ext>
                </a:extLst>
              </p:cNvPr>
              <p:cNvCxnSpPr>
                <a:cxnSpLocks/>
                <a:stCxn id="224" idx="3"/>
                <a:endCxn id="225"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FA3383E-515E-734E-A0AF-FF30F62938F6}"/>
                  </a:ext>
                </a:extLst>
              </p:cNvPr>
              <p:cNvCxnSpPr>
                <a:cxnSpLocks/>
                <a:stCxn id="224" idx="3"/>
                <a:endCxn id="226"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9D7D59-F438-7248-A532-5B64163ADB4C}"/>
                  </a:ext>
                </a:extLst>
              </p:cNvPr>
              <p:cNvCxnSpPr>
                <a:cxnSpLocks/>
                <a:stCxn id="223" idx="3"/>
                <a:endCxn id="226"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72A68B-EE51-E845-9CDB-B1D19537C83C}"/>
                  </a:ext>
                </a:extLst>
              </p:cNvPr>
              <p:cNvCxnSpPr>
                <a:cxnSpLocks/>
                <a:stCxn id="222" idx="3"/>
                <a:endCxn id="226"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CE9C16B-DD5F-BD4A-A697-461661E8C1A1}"/>
                  </a:ext>
                </a:extLst>
              </p:cNvPr>
              <p:cNvCxnSpPr>
                <a:cxnSpLocks/>
                <a:stCxn id="221" idx="3"/>
                <a:endCxn id="226"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A6F78C-5782-274B-B6C4-2DDEE342D219}"/>
                </a:ext>
              </a:extLst>
            </p:cNvPr>
            <p:cNvGrpSpPr/>
            <p:nvPr/>
          </p:nvGrpSpPr>
          <p:grpSpPr>
            <a:xfrm flipH="1">
              <a:off x="6364100" y="2003541"/>
              <a:ext cx="511865" cy="270779"/>
              <a:chOff x="1053548" y="2376469"/>
              <a:chExt cx="511865" cy="270779"/>
            </a:xfrm>
          </p:grpSpPr>
          <p:sp>
            <p:nvSpPr>
              <p:cNvPr id="210" name="Rectangle 209">
                <a:extLst>
                  <a:ext uri="{FF2B5EF4-FFF2-40B4-BE49-F238E27FC236}">
                    <a16:creationId xmlns:a16="http://schemas.microsoft.com/office/drawing/2014/main" id="{284A68A5-B032-5E43-9023-852588DC5244}"/>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2665E45-4A27-3343-B825-CAF818DCFCC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214E5DE-3D44-F44D-A1DD-B9892513CA34}"/>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51475855-6645-A34C-AAB9-935C57FB8766}"/>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8DA7B59B-398B-F449-B9CA-5620EF885249}"/>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DE507624-BE7D-C349-B474-B36DAA02F01D}"/>
                  </a:ext>
                </a:extLst>
              </p:cNvPr>
              <p:cNvCxnSpPr>
                <a:cxnSpLocks/>
                <a:stCxn id="210" idx="3"/>
                <a:endCxn id="213"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81A396A-A01B-4F49-A713-272D3A8C5E0A}"/>
                  </a:ext>
                </a:extLst>
              </p:cNvPr>
              <p:cNvCxnSpPr>
                <a:cxnSpLocks/>
                <a:stCxn id="211" idx="3"/>
                <a:endCxn id="213"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E13458-9C2B-C245-981B-E50A68A9B3DC}"/>
                  </a:ext>
                </a:extLst>
              </p:cNvPr>
              <p:cNvCxnSpPr>
                <a:cxnSpLocks/>
                <a:stCxn id="212" idx="3"/>
                <a:endCxn id="213"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49BBCE5-97A3-114D-BC08-72FE5B2F817E}"/>
                  </a:ext>
                </a:extLst>
              </p:cNvPr>
              <p:cNvCxnSpPr>
                <a:cxnSpLocks/>
                <a:stCxn id="212" idx="3"/>
                <a:endCxn id="214"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28972FE-999C-3443-BA42-651A27D97C7F}"/>
                  </a:ext>
                </a:extLst>
              </p:cNvPr>
              <p:cNvCxnSpPr>
                <a:cxnSpLocks/>
                <a:stCxn id="211" idx="3"/>
                <a:endCxn id="214"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99D697-35FB-3648-AAF0-84EA13BDFFA9}"/>
                  </a:ext>
                </a:extLst>
              </p:cNvPr>
              <p:cNvCxnSpPr>
                <a:cxnSpLocks/>
                <a:stCxn id="210" idx="3"/>
                <a:endCxn id="214"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E12C592A-ED39-4E42-8B7F-3127444757FE}"/>
                </a:ext>
              </a:extLst>
            </p:cNvPr>
            <p:cNvGrpSpPr/>
            <p:nvPr/>
          </p:nvGrpSpPr>
          <p:grpSpPr>
            <a:xfrm>
              <a:off x="5585940" y="2043437"/>
              <a:ext cx="533564" cy="199140"/>
              <a:chOff x="3988740" y="2035543"/>
              <a:chExt cx="533564" cy="199140"/>
            </a:xfrm>
          </p:grpSpPr>
          <p:cxnSp>
            <p:nvCxnSpPr>
              <p:cNvPr id="208" name="Straight Arrow Connector 207">
                <a:extLst>
                  <a:ext uri="{FF2B5EF4-FFF2-40B4-BE49-F238E27FC236}">
                    <a16:creationId xmlns:a16="http://schemas.microsoft.com/office/drawing/2014/main" id="{68F9287F-9363-9342-B12F-FD27A22590A3}"/>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EBCE61B-AC91-0D47-AC1F-00A62014A2D5}"/>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960C390E-9695-3C4D-9E28-52A0CF7AEA5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76026E8-E070-D042-AB61-9B9FF3F54A5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1283565-A315-CC4F-A468-300EDFD3A286}"/>
                </a:ext>
              </a:extLst>
            </p:cNvPr>
            <p:cNvGrpSpPr/>
            <p:nvPr/>
          </p:nvGrpSpPr>
          <p:grpSpPr>
            <a:xfrm>
              <a:off x="7146647" y="2084176"/>
              <a:ext cx="533564" cy="199140"/>
              <a:chOff x="3988740" y="2035543"/>
              <a:chExt cx="533564" cy="199140"/>
            </a:xfrm>
          </p:grpSpPr>
          <p:cxnSp>
            <p:nvCxnSpPr>
              <p:cNvPr id="206" name="Straight Arrow Connector 205">
                <a:extLst>
                  <a:ext uri="{FF2B5EF4-FFF2-40B4-BE49-F238E27FC236}">
                    <a16:creationId xmlns:a16="http://schemas.microsoft.com/office/drawing/2014/main" id="{331EEBFC-E204-CA4A-8822-3B98111B0012}"/>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96B523B-A225-FF42-97AD-94C1E623EBFD}"/>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B927DCC3-3438-CA43-AA4B-E62234E045A2}"/>
                </a:ext>
              </a:extLst>
            </p:cNvPr>
            <p:cNvGrpSpPr/>
            <p:nvPr/>
          </p:nvGrpSpPr>
          <p:grpSpPr>
            <a:xfrm>
              <a:off x="8707354" y="2063068"/>
              <a:ext cx="533564" cy="199140"/>
              <a:chOff x="3988740" y="2035543"/>
              <a:chExt cx="533564" cy="199140"/>
            </a:xfrm>
          </p:grpSpPr>
          <p:cxnSp>
            <p:nvCxnSpPr>
              <p:cNvPr id="204" name="Straight Arrow Connector 203">
                <a:extLst>
                  <a:ext uri="{FF2B5EF4-FFF2-40B4-BE49-F238E27FC236}">
                    <a16:creationId xmlns:a16="http://schemas.microsoft.com/office/drawing/2014/main" id="{83247C98-9AF5-2A42-8AED-7B35298F95D1}"/>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64E69F21-B7AC-F746-A6D0-29F17326A2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00F7A43E-72ED-6944-9B50-54EBA0B61002}"/>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00" name="TextBox 199">
              <a:extLst>
                <a:ext uri="{FF2B5EF4-FFF2-40B4-BE49-F238E27FC236}">
                  <a16:creationId xmlns:a16="http://schemas.microsoft.com/office/drawing/2014/main" id="{FEBD8E90-8B07-4A4A-BB4C-D7BC6345AC28}"/>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3</a:t>
              </a:r>
            </a:p>
          </p:txBody>
        </p:sp>
        <p:sp>
          <p:nvSpPr>
            <p:cNvPr id="201" name="TextBox 200">
              <a:extLst>
                <a:ext uri="{FF2B5EF4-FFF2-40B4-BE49-F238E27FC236}">
                  <a16:creationId xmlns:a16="http://schemas.microsoft.com/office/drawing/2014/main" id="{50DC930B-DF46-EF49-835D-16FFBB14999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02" name="TextBox 201">
              <a:extLst>
                <a:ext uri="{FF2B5EF4-FFF2-40B4-BE49-F238E27FC236}">
                  <a16:creationId xmlns:a16="http://schemas.microsoft.com/office/drawing/2014/main" id="{E3077FBA-70DC-6D4E-A6B1-DA3EF8D424C7}"/>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03" name="TextBox 202">
              <a:extLst>
                <a:ext uri="{FF2B5EF4-FFF2-40B4-BE49-F238E27FC236}">
                  <a16:creationId xmlns:a16="http://schemas.microsoft.com/office/drawing/2014/main" id="{1903E7CF-42E7-3A46-A1A4-7CE8DFC355BE}"/>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250" name="Group 249">
            <a:extLst>
              <a:ext uri="{FF2B5EF4-FFF2-40B4-BE49-F238E27FC236}">
                <a16:creationId xmlns:a16="http://schemas.microsoft.com/office/drawing/2014/main" id="{4792DCFC-3886-8144-B776-10D80B42EEB7}"/>
              </a:ext>
            </a:extLst>
          </p:cNvPr>
          <p:cNvGrpSpPr/>
          <p:nvPr/>
        </p:nvGrpSpPr>
        <p:grpSpPr>
          <a:xfrm>
            <a:off x="1509798" y="5784217"/>
            <a:ext cx="8118343" cy="1049505"/>
            <a:chOff x="2476771" y="1706907"/>
            <a:chExt cx="8118343" cy="1049505"/>
          </a:xfrm>
        </p:grpSpPr>
        <p:sp>
          <p:nvSpPr>
            <p:cNvPr id="251" name="Rounded Rectangle 250">
              <a:extLst>
                <a:ext uri="{FF2B5EF4-FFF2-40B4-BE49-F238E27FC236}">
                  <a16:creationId xmlns:a16="http://schemas.microsoft.com/office/drawing/2014/main" id="{93388D55-C257-DA49-B07C-F8089EF8351F}"/>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 name="Group 251">
              <a:extLst>
                <a:ext uri="{FF2B5EF4-FFF2-40B4-BE49-F238E27FC236}">
                  <a16:creationId xmlns:a16="http://schemas.microsoft.com/office/drawing/2014/main" id="{490B976D-70EF-EB4A-8445-7C02D08901C9}"/>
                </a:ext>
              </a:extLst>
            </p:cNvPr>
            <p:cNvGrpSpPr/>
            <p:nvPr/>
          </p:nvGrpSpPr>
          <p:grpSpPr>
            <a:xfrm>
              <a:off x="3243305" y="1901392"/>
              <a:ext cx="596348" cy="475733"/>
              <a:chOff x="1931340" y="2578044"/>
              <a:chExt cx="596348" cy="1213156"/>
            </a:xfrm>
          </p:grpSpPr>
          <p:sp>
            <p:nvSpPr>
              <p:cNvPr id="310" name="Rectangle 309">
                <a:extLst>
                  <a:ext uri="{FF2B5EF4-FFF2-40B4-BE49-F238E27FC236}">
                    <a16:creationId xmlns:a16="http://schemas.microsoft.com/office/drawing/2014/main" id="{242EC041-7164-3B42-94EA-0897996A2EDD}"/>
                  </a:ext>
                </a:extLst>
              </p:cNvPr>
              <p:cNvSpPr/>
              <p:nvPr/>
            </p:nvSpPr>
            <p:spPr>
              <a:xfrm>
                <a:off x="1931340" y="2578045"/>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EFB20CE-F5C1-864B-89F7-A7D3E76850ED}"/>
                  </a:ext>
                </a:extLst>
              </p:cNvPr>
              <p:cNvSpPr/>
              <p:nvPr/>
            </p:nvSpPr>
            <p:spPr>
              <a:xfrm>
                <a:off x="2080427" y="2578044"/>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90162B27-91AE-814B-A7EE-2C68B5B2EC26}"/>
                  </a:ext>
                </a:extLst>
              </p:cNvPr>
              <p:cNvSpPr/>
              <p:nvPr/>
            </p:nvSpPr>
            <p:spPr>
              <a:xfrm>
                <a:off x="2229514" y="2579717"/>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3C0B5180-9666-8F4D-9FD1-D17AC9870771}"/>
                  </a:ext>
                </a:extLst>
              </p:cNvPr>
              <p:cNvSpPr/>
              <p:nvPr/>
            </p:nvSpPr>
            <p:spPr>
              <a:xfrm>
                <a:off x="2378601" y="2579716"/>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3" name="Straight Arrow Connector 252">
              <a:extLst>
                <a:ext uri="{FF2B5EF4-FFF2-40B4-BE49-F238E27FC236}">
                  <a16:creationId xmlns:a16="http://schemas.microsoft.com/office/drawing/2014/main" id="{AF1EE944-35E2-BE47-9491-EC5A5AB37982}"/>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B22D4FA6-8D84-434C-B29F-D5FAA24191F9}"/>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AB70F5D6-DBD1-E347-91E3-FCCE2E7DEF8A}"/>
                </a:ext>
              </a:extLst>
            </p:cNvPr>
            <p:cNvGrpSpPr/>
            <p:nvPr/>
          </p:nvGrpSpPr>
          <p:grpSpPr>
            <a:xfrm>
              <a:off x="7949083" y="2003541"/>
              <a:ext cx="511865" cy="270779"/>
              <a:chOff x="1053548" y="2376469"/>
              <a:chExt cx="511865" cy="270779"/>
            </a:xfrm>
          </p:grpSpPr>
          <p:sp>
            <p:nvSpPr>
              <p:cNvPr id="299" name="Rectangle 298">
                <a:extLst>
                  <a:ext uri="{FF2B5EF4-FFF2-40B4-BE49-F238E27FC236}">
                    <a16:creationId xmlns:a16="http://schemas.microsoft.com/office/drawing/2014/main" id="{F1DA5664-6FBB-5346-B940-29833E9309E3}"/>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4D60D4D-56C4-4644-B408-BD21163BD809}"/>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4B2543B-E564-404E-8123-35DE6CA88C8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3810538-7028-2A4D-B0B7-C8C890C570B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A407E4C-1E83-8243-BA55-29EB87299F9C}"/>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B0D6C8BF-C502-614D-8707-F46DF688EFC5}"/>
                  </a:ext>
                </a:extLst>
              </p:cNvPr>
              <p:cNvCxnSpPr>
                <a:cxnSpLocks/>
                <a:stCxn id="299" idx="3"/>
                <a:endCxn id="302"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4DE6746-7156-1B40-9B4F-EEC61067ADFB}"/>
                  </a:ext>
                </a:extLst>
              </p:cNvPr>
              <p:cNvCxnSpPr>
                <a:cxnSpLocks/>
                <a:stCxn id="300" idx="3"/>
                <a:endCxn id="302"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508D0E-88FF-AE44-A8DE-4D5A3D5A5572}"/>
                  </a:ext>
                </a:extLst>
              </p:cNvPr>
              <p:cNvCxnSpPr>
                <a:cxnSpLocks/>
                <a:stCxn id="301" idx="3"/>
                <a:endCxn id="302"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75CDC6-F683-BA45-909C-B135DA1AC11A}"/>
                  </a:ext>
                </a:extLst>
              </p:cNvPr>
              <p:cNvCxnSpPr>
                <a:cxnSpLocks/>
                <a:stCxn id="301" idx="3"/>
                <a:endCxn id="303"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BF71B4-6A15-A940-AF43-2B97DC21CA94}"/>
                  </a:ext>
                </a:extLst>
              </p:cNvPr>
              <p:cNvCxnSpPr>
                <a:cxnSpLocks/>
                <a:stCxn id="300" idx="3"/>
                <a:endCxn id="303"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BC1C51D-468C-D441-8126-6BB904C738ED}"/>
                  </a:ext>
                </a:extLst>
              </p:cNvPr>
              <p:cNvCxnSpPr>
                <a:cxnSpLocks/>
                <a:stCxn id="299" idx="3"/>
                <a:endCxn id="303"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22FC81A9-E30F-3444-AD09-843659D73A6C}"/>
                </a:ext>
              </a:extLst>
            </p:cNvPr>
            <p:cNvGrpSpPr/>
            <p:nvPr/>
          </p:nvGrpSpPr>
          <p:grpSpPr>
            <a:xfrm>
              <a:off x="4834917" y="1958541"/>
              <a:ext cx="511865" cy="360778"/>
              <a:chOff x="1053548" y="2376469"/>
              <a:chExt cx="511865" cy="360778"/>
            </a:xfrm>
          </p:grpSpPr>
          <p:sp>
            <p:nvSpPr>
              <p:cNvPr id="285" name="Rectangle 284">
                <a:extLst>
                  <a:ext uri="{FF2B5EF4-FFF2-40B4-BE49-F238E27FC236}">
                    <a16:creationId xmlns:a16="http://schemas.microsoft.com/office/drawing/2014/main" id="{D8BA4D2C-4503-4644-902F-2FAB0C4865A1}"/>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DD5748D-66E5-A34F-B45E-BBE1EF443D0D}"/>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D47704B-AC2E-8343-B285-C8A7ACCB9EE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6470AF21-340F-B645-A915-C52DA3A7B194}"/>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368DA4A-C484-B54F-BEDD-8ADEFE0B047D}"/>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F52C2306-5FFF-4147-A47C-D0941DAB2CA2}"/>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A4FD073-57EF-F543-950E-0635FEE653DE}"/>
                  </a:ext>
                </a:extLst>
              </p:cNvPr>
              <p:cNvCxnSpPr>
                <a:cxnSpLocks/>
                <a:stCxn id="285" idx="3"/>
                <a:endCxn id="289"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EC9F61C-FCB3-B74C-85D8-0016C52A538B}"/>
                  </a:ext>
                </a:extLst>
              </p:cNvPr>
              <p:cNvCxnSpPr>
                <a:cxnSpLocks/>
                <a:stCxn id="286" idx="3"/>
                <a:endCxn id="289"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9089F16-779E-C446-A30E-EA381561431F}"/>
                  </a:ext>
                </a:extLst>
              </p:cNvPr>
              <p:cNvCxnSpPr>
                <a:cxnSpLocks/>
                <a:stCxn id="287" idx="3"/>
                <a:endCxn id="289"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0DBBEA-205E-7348-931B-7FFE2936CA2A}"/>
                  </a:ext>
                </a:extLst>
              </p:cNvPr>
              <p:cNvCxnSpPr>
                <a:cxnSpLocks/>
                <a:stCxn id="288" idx="3"/>
                <a:endCxn id="289"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C57B97A-04B3-4248-839A-CF3E8996DF73}"/>
                  </a:ext>
                </a:extLst>
              </p:cNvPr>
              <p:cNvCxnSpPr>
                <a:cxnSpLocks/>
                <a:stCxn id="288" idx="3"/>
                <a:endCxn id="290"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6C0CFEF-08D2-864B-BE99-1DDE15D12572}"/>
                  </a:ext>
                </a:extLst>
              </p:cNvPr>
              <p:cNvCxnSpPr>
                <a:cxnSpLocks/>
                <a:stCxn id="287" idx="3"/>
                <a:endCxn id="290"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8B56919-50CE-A54F-B258-5546FCC488EA}"/>
                  </a:ext>
                </a:extLst>
              </p:cNvPr>
              <p:cNvCxnSpPr>
                <a:cxnSpLocks/>
                <a:stCxn id="286" idx="3"/>
                <a:endCxn id="290"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78AA47C-9DC8-A74C-A406-9CE8943BB895}"/>
                  </a:ext>
                </a:extLst>
              </p:cNvPr>
              <p:cNvCxnSpPr>
                <a:cxnSpLocks/>
                <a:stCxn id="285" idx="3"/>
                <a:endCxn id="290"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0842F604-BD20-0249-9EC6-D979B74CCE00}"/>
                </a:ext>
              </a:extLst>
            </p:cNvPr>
            <p:cNvGrpSpPr/>
            <p:nvPr/>
          </p:nvGrpSpPr>
          <p:grpSpPr>
            <a:xfrm flipH="1">
              <a:off x="6364100" y="2003541"/>
              <a:ext cx="511865" cy="270779"/>
              <a:chOff x="1053548" y="2376469"/>
              <a:chExt cx="511865" cy="270779"/>
            </a:xfrm>
          </p:grpSpPr>
          <p:sp>
            <p:nvSpPr>
              <p:cNvPr id="274" name="Rectangle 273">
                <a:extLst>
                  <a:ext uri="{FF2B5EF4-FFF2-40B4-BE49-F238E27FC236}">
                    <a16:creationId xmlns:a16="http://schemas.microsoft.com/office/drawing/2014/main" id="{AC08BD4F-E6E8-474E-A884-6DCB53B69F8B}"/>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83B9C84-3823-7A44-9501-5E1DC9591708}"/>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A51CF40-1100-974A-A8AE-BF970D72011C}"/>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E6793A15-2962-2548-835C-F72BF8809470}"/>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59FFDECC-7677-C842-995A-D61284CE4CD6}"/>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BA839252-3E7C-5841-A51F-CCA2D8130DED}"/>
                  </a:ext>
                </a:extLst>
              </p:cNvPr>
              <p:cNvCxnSpPr>
                <a:cxnSpLocks/>
                <a:stCxn id="274" idx="3"/>
                <a:endCxn id="277"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17A68-D101-8B46-986D-9AF6E213052D}"/>
                  </a:ext>
                </a:extLst>
              </p:cNvPr>
              <p:cNvCxnSpPr>
                <a:cxnSpLocks/>
                <a:stCxn id="275" idx="3"/>
                <a:endCxn id="277"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BB97B6-00E9-F94B-B66D-77EC0D5087A3}"/>
                  </a:ext>
                </a:extLst>
              </p:cNvPr>
              <p:cNvCxnSpPr>
                <a:cxnSpLocks/>
                <a:stCxn id="276" idx="3"/>
                <a:endCxn id="277"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7EB7D22-9CBE-3249-905A-2A55EB744BD9}"/>
                  </a:ext>
                </a:extLst>
              </p:cNvPr>
              <p:cNvCxnSpPr>
                <a:cxnSpLocks/>
                <a:stCxn id="276" idx="3"/>
                <a:endCxn id="278"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E7930D0-C0C0-1B4E-98E1-148AAD9F39C0}"/>
                  </a:ext>
                </a:extLst>
              </p:cNvPr>
              <p:cNvCxnSpPr>
                <a:cxnSpLocks/>
                <a:stCxn id="275" idx="3"/>
                <a:endCxn id="278"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130F0F7-5184-E74A-AC67-FC7B5F2445F8}"/>
                  </a:ext>
                </a:extLst>
              </p:cNvPr>
              <p:cNvCxnSpPr>
                <a:cxnSpLocks/>
                <a:stCxn id="274" idx="3"/>
                <a:endCxn id="278"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DFFA20C4-309D-2E48-8EAA-6A926DD4F62C}"/>
                </a:ext>
              </a:extLst>
            </p:cNvPr>
            <p:cNvGrpSpPr/>
            <p:nvPr/>
          </p:nvGrpSpPr>
          <p:grpSpPr>
            <a:xfrm>
              <a:off x="5585940" y="2043437"/>
              <a:ext cx="533564" cy="199140"/>
              <a:chOff x="3988740" y="2035543"/>
              <a:chExt cx="533564" cy="199140"/>
            </a:xfrm>
          </p:grpSpPr>
          <p:cxnSp>
            <p:nvCxnSpPr>
              <p:cNvPr id="272" name="Straight Arrow Connector 271">
                <a:extLst>
                  <a:ext uri="{FF2B5EF4-FFF2-40B4-BE49-F238E27FC236}">
                    <a16:creationId xmlns:a16="http://schemas.microsoft.com/office/drawing/2014/main" id="{6F839F01-E08A-914E-9315-721383BF16FE}"/>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DD83A9C-58FE-E344-9B8D-9ED8F0A91046}"/>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59" name="Oval 258">
              <a:extLst>
                <a:ext uri="{FF2B5EF4-FFF2-40B4-BE49-F238E27FC236}">
                  <a16:creationId xmlns:a16="http://schemas.microsoft.com/office/drawing/2014/main" id="{00218533-FAC8-8A47-8BFC-DB6BE6272DA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2D508BC2-21C5-FE46-B760-84EDBB5E2C42}"/>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88783714-C152-3344-8F35-13BC01BD4DC7}"/>
                </a:ext>
              </a:extLst>
            </p:cNvPr>
            <p:cNvGrpSpPr/>
            <p:nvPr/>
          </p:nvGrpSpPr>
          <p:grpSpPr>
            <a:xfrm>
              <a:off x="7146647" y="2084176"/>
              <a:ext cx="533564" cy="199140"/>
              <a:chOff x="3988740" y="2035543"/>
              <a:chExt cx="533564" cy="199140"/>
            </a:xfrm>
          </p:grpSpPr>
          <p:cxnSp>
            <p:nvCxnSpPr>
              <p:cNvPr id="270" name="Straight Arrow Connector 269">
                <a:extLst>
                  <a:ext uri="{FF2B5EF4-FFF2-40B4-BE49-F238E27FC236}">
                    <a16:creationId xmlns:a16="http://schemas.microsoft.com/office/drawing/2014/main" id="{7D3C3C36-92FC-A946-9AB1-0B100FCABEB0}"/>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0B90708-9505-7749-8816-401E43C5B01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3B822F84-57FC-5049-BB17-B81CF1B3238E}"/>
                </a:ext>
              </a:extLst>
            </p:cNvPr>
            <p:cNvGrpSpPr/>
            <p:nvPr/>
          </p:nvGrpSpPr>
          <p:grpSpPr>
            <a:xfrm>
              <a:off x="8707354" y="2063068"/>
              <a:ext cx="533564" cy="199140"/>
              <a:chOff x="3988740" y="2035543"/>
              <a:chExt cx="533564" cy="199140"/>
            </a:xfrm>
          </p:grpSpPr>
          <p:cxnSp>
            <p:nvCxnSpPr>
              <p:cNvPr id="268" name="Straight Arrow Connector 267">
                <a:extLst>
                  <a:ext uri="{FF2B5EF4-FFF2-40B4-BE49-F238E27FC236}">
                    <a16:creationId xmlns:a16="http://schemas.microsoft.com/office/drawing/2014/main" id="{35B094EE-C37C-3146-AC02-0A7BA73DDA7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AA7141-A789-624D-847E-B596E2D3ABB4}"/>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63" name="Rectangle 262">
              <a:extLst>
                <a:ext uri="{FF2B5EF4-FFF2-40B4-BE49-F238E27FC236}">
                  <a16:creationId xmlns:a16="http://schemas.microsoft.com/office/drawing/2014/main" id="{16C0341E-4B83-C348-902F-C0F12C5E0651}"/>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64" name="TextBox 263">
              <a:extLst>
                <a:ext uri="{FF2B5EF4-FFF2-40B4-BE49-F238E27FC236}">
                  <a16:creationId xmlns:a16="http://schemas.microsoft.com/office/drawing/2014/main" id="{0D648B4F-8179-594A-B30B-A16F9A5D80E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4</a:t>
              </a:r>
            </a:p>
          </p:txBody>
        </p:sp>
        <p:sp>
          <p:nvSpPr>
            <p:cNvPr id="265" name="TextBox 264">
              <a:extLst>
                <a:ext uri="{FF2B5EF4-FFF2-40B4-BE49-F238E27FC236}">
                  <a16:creationId xmlns:a16="http://schemas.microsoft.com/office/drawing/2014/main" id="{591E11B6-13F2-0B49-AA8E-59F2E155CC9A}"/>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66" name="TextBox 265">
              <a:extLst>
                <a:ext uri="{FF2B5EF4-FFF2-40B4-BE49-F238E27FC236}">
                  <a16:creationId xmlns:a16="http://schemas.microsoft.com/office/drawing/2014/main" id="{A3C007BC-C766-0047-B857-56F86006DFA3}"/>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67" name="TextBox 266">
              <a:extLst>
                <a:ext uri="{FF2B5EF4-FFF2-40B4-BE49-F238E27FC236}">
                  <a16:creationId xmlns:a16="http://schemas.microsoft.com/office/drawing/2014/main" id="{D551F9EE-CB90-344C-9E38-62A28A3E6A72}"/>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328" name="Group 327">
            <a:extLst>
              <a:ext uri="{FF2B5EF4-FFF2-40B4-BE49-F238E27FC236}">
                <a16:creationId xmlns:a16="http://schemas.microsoft.com/office/drawing/2014/main" id="{87587A9A-E0F9-2F48-943E-B892F12537FC}"/>
              </a:ext>
            </a:extLst>
          </p:cNvPr>
          <p:cNvGrpSpPr/>
          <p:nvPr/>
        </p:nvGrpSpPr>
        <p:grpSpPr>
          <a:xfrm>
            <a:off x="4105396" y="2748441"/>
            <a:ext cx="3124291" cy="327600"/>
            <a:chOff x="5069491" y="2748441"/>
            <a:chExt cx="3124291" cy="327600"/>
          </a:xfrm>
        </p:grpSpPr>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D72EF58F-561B-8544-99B4-059A53CEA21E}"/>
              </a:ext>
            </a:extLst>
          </p:cNvPr>
          <p:cNvGrpSpPr/>
          <p:nvPr/>
        </p:nvGrpSpPr>
        <p:grpSpPr>
          <a:xfrm>
            <a:off x="4105396" y="4097285"/>
            <a:ext cx="3124291" cy="327600"/>
            <a:chOff x="5069491" y="2748441"/>
            <a:chExt cx="3124291" cy="327600"/>
          </a:xfrm>
        </p:grpSpPr>
        <p:cxnSp>
          <p:nvCxnSpPr>
            <p:cNvPr id="330" name="Straight Arrow Connector 329">
              <a:extLst>
                <a:ext uri="{FF2B5EF4-FFF2-40B4-BE49-F238E27FC236}">
                  <a16:creationId xmlns:a16="http://schemas.microsoft.com/office/drawing/2014/main" id="{82792DEB-76BA-9F4E-8346-60E16EC1CC5E}"/>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2F1C1F8-F56B-E94B-9C45-C352A7643CB9}"/>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E54556E-B4B9-C54D-B5CE-896E25691097}"/>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3" name="Group 332">
            <a:extLst>
              <a:ext uri="{FF2B5EF4-FFF2-40B4-BE49-F238E27FC236}">
                <a16:creationId xmlns:a16="http://schemas.microsoft.com/office/drawing/2014/main" id="{A17A11CC-E5A4-6F4D-A79D-4CEB7C441FBE}"/>
              </a:ext>
            </a:extLst>
          </p:cNvPr>
          <p:cNvGrpSpPr/>
          <p:nvPr/>
        </p:nvGrpSpPr>
        <p:grpSpPr>
          <a:xfrm>
            <a:off x="4105396" y="5462218"/>
            <a:ext cx="3124291" cy="327600"/>
            <a:chOff x="5069491" y="2748441"/>
            <a:chExt cx="3124291" cy="327600"/>
          </a:xfrm>
        </p:grpSpPr>
        <p:cxnSp>
          <p:nvCxnSpPr>
            <p:cNvPr id="334" name="Straight Arrow Connector 333">
              <a:extLst>
                <a:ext uri="{FF2B5EF4-FFF2-40B4-BE49-F238E27FC236}">
                  <a16:creationId xmlns:a16="http://schemas.microsoft.com/office/drawing/2014/main" id="{F3B985BE-C693-7741-AE3F-DF5FD7DEB6E7}"/>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903E4C8-F901-F645-BC95-DF238B259C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4FF0DC9-DC4B-C64F-991F-6D8D5F3B6120}"/>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43" name="TextBox 342">
            <a:extLst>
              <a:ext uri="{FF2B5EF4-FFF2-40B4-BE49-F238E27FC236}">
                <a16:creationId xmlns:a16="http://schemas.microsoft.com/office/drawing/2014/main" id="{DD3EA79A-4AF1-BF4A-BB57-1646D2147441}"/>
              </a:ext>
            </a:extLst>
          </p:cNvPr>
          <p:cNvSpPr txBox="1"/>
          <p:nvPr/>
        </p:nvSpPr>
        <p:spPr>
          <a:xfrm>
            <a:off x="282639" y="2524308"/>
            <a:ext cx="1020860" cy="646331"/>
          </a:xfrm>
          <a:prstGeom prst="rect">
            <a:avLst/>
          </a:prstGeom>
          <a:noFill/>
        </p:spPr>
        <p:txBody>
          <a:bodyPr wrap="square" rtlCol="0">
            <a:spAutoFit/>
          </a:bodyPr>
          <a:lstStyle/>
          <a:p>
            <a:pPr algn="ctr"/>
            <a:r>
              <a:rPr lang="en-US" dirty="0"/>
              <a:t>Data samples</a:t>
            </a:r>
          </a:p>
        </p:txBody>
      </p:sp>
      <p:sp>
        <p:nvSpPr>
          <p:cNvPr id="344" name="Can 343">
            <a:extLst>
              <a:ext uri="{FF2B5EF4-FFF2-40B4-BE49-F238E27FC236}">
                <a16:creationId xmlns:a16="http://schemas.microsoft.com/office/drawing/2014/main" id="{A95DE3C5-D0D0-594A-966B-A10A2EAC1443}"/>
              </a:ext>
            </a:extLst>
          </p:cNvPr>
          <p:cNvSpPr/>
          <p:nvPr/>
        </p:nvSpPr>
        <p:spPr>
          <a:xfrm>
            <a:off x="497771" y="1886193"/>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5" name="Can 344">
            <a:extLst>
              <a:ext uri="{FF2B5EF4-FFF2-40B4-BE49-F238E27FC236}">
                <a16:creationId xmlns:a16="http://schemas.microsoft.com/office/drawing/2014/main" id="{F2567915-B4CD-B340-87DA-C91ECD05211C}"/>
              </a:ext>
            </a:extLst>
          </p:cNvPr>
          <p:cNvSpPr/>
          <p:nvPr/>
        </p:nvSpPr>
        <p:spPr>
          <a:xfrm>
            <a:off x="497771" y="459884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6" name="Can 345">
            <a:extLst>
              <a:ext uri="{FF2B5EF4-FFF2-40B4-BE49-F238E27FC236}">
                <a16:creationId xmlns:a16="http://schemas.microsoft.com/office/drawing/2014/main" id="{F556152F-C4B3-9D4F-B57E-5E125DB0E46B}"/>
              </a:ext>
            </a:extLst>
          </p:cNvPr>
          <p:cNvSpPr/>
          <p:nvPr/>
        </p:nvSpPr>
        <p:spPr>
          <a:xfrm flipH="1">
            <a:off x="497771" y="3246079"/>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Can 346">
            <a:extLst>
              <a:ext uri="{FF2B5EF4-FFF2-40B4-BE49-F238E27FC236}">
                <a16:creationId xmlns:a16="http://schemas.microsoft.com/office/drawing/2014/main" id="{F930C988-B53C-E94F-90F9-9B237A65D6EE}"/>
              </a:ext>
            </a:extLst>
          </p:cNvPr>
          <p:cNvSpPr/>
          <p:nvPr/>
        </p:nvSpPr>
        <p:spPr>
          <a:xfrm flipH="1">
            <a:off x="497771" y="5964743"/>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60371F7-7AB8-BC4E-9B15-6B3E6303195F}"/>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10C07EA4-5F1A-D049-A84C-508049876F12}"/>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7E52786-5521-E94F-9A98-840B5A9AE173}"/>
              </a:ext>
            </a:extLst>
          </p:cNvPr>
          <p:cNvSpPr>
            <a:spLocks noGrp="1"/>
          </p:cNvSpPr>
          <p:nvPr>
            <p:ph type="sldNum" sz="quarter" idx="12"/>
          </p:nvPr>
        </p:nvSpPr>
        <p:spPr/>
        <p:txBody>
          <a:bodyPr/>
          <a:lstStyle/>
          <a:p>
            <a:fld id="{5D008438-4C73-F648-9FA9-AAA875096050}" type="slidenum">
              <a:rPr lang="en-US" smtClean="0"/>
              <a:t>6</a:t>
            </a:fld>
            <a:endParaRPr lang="en-US"/>
          </a:p>
        </p:txBody>
      </p:sp>
    </p:spTree>
    <p:extLst>
      <p:ext uri="{BB962C8B-B14F-4D97-AF65-F5344CB8AC3E}">
        <p14:creationId xmlns:p14="http://schemas.microsoft.com/office/powerpoint/2010/main" val="19061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Compute-communication overlap</a:t>
            </a:r>
          </a:p>
        </p:txBody>
      </p:sp>
      <p:sp>
        <p:nvSpPr>
          <p:cNvPr id="3" name="Rounded Rectangle 2">
            <a:extLst>
              <a:ext uri="{FF2B5EF4-FFF2-40B4-BE49-F238E27FC236}">
                <a16:creationId xmlns:a16="http://schemas.microsoft.com/office/drawing/2014/main" id="{DB32420E-EA38-BE40-8DD7-39948B9B87C9}"/>
              </a:ext>
            </a:extLst>
          </p:cNvPr>
          <p:cNvSpPr/>
          <p:nvPr/>
        </p:nvSpPr>
        <p:spPr>
          <a:xfrm>
            <a:off x="1974979"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2279210"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3061138"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3780282"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6984988"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3870822"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5400005"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4621845" y="2043437"/>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4621845" y="2242577"/>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5340989"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6901696"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6182552" y="2084176"/>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6182552" y="2283316"/>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7743259" y="206306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7743259" y="2262208"/>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7C871F5D-A774-584F-8535-E7F3280A05C5}"/>
              </a:ext>
            </a:extLst>
          </p:cNvPr>
          <p:cNvSpPr/>
          <p:nvPr/>
        </p:nvSpPr>
        <p:spPr>
          <a:xfrm>
            <a:off x="8462405"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1512676"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3726598"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5287305"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6848012" y="2417858"/>
            <a:ext cx="763349" cy="338554"/>
          </a:xfrm>
          <a:prstGeom prst="rect">
            <a:avLst/>
          </a:prstGeom>
          <a:noFill/>
        </p:spPr>
        <p:txBody>
          <a:bodyPr wrap="none" rtlCol="0">
            <a:spAutoFit/>
          </a:bodyPr>
          <a:lstStyle/>
          <a:p>
            <a:pPr algn="ctr"/>
            <a:r>
              <a:rPr lang="en-US" sz="1600" dirty="0"/>
              <a:t>Layer 3</a:t>
            </a:r>
          </a:p>
        </p:txBody>
      </p:sp>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7229687"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5666103"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4105396"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E1586FB-667D-664E-BB69-0618384E6720}"/>
              </a:ext>
            </a:extLst>
          </p:cNvPr>
          <p:cNvGrpSpPr/>
          <p:nvPr/>
        </p:nvGrpSpPr>
        <p:grpSpPr>
          <a:xfrm>
            <a:off x="2577384" y="5513962"/>
            <a:ext cx="6453495" cy="350391"/>
            <a:chOff x="2577384" y="5734878"/>
            <a:chExt cx="6453495" cy="350391"/>
          </a:xfrm>
        </p:grpSpPr>
        <p:cxnSp>
          <p:nvCxnSpPr>
            <p:cNvPr id="5" name="Straight Arrow Connector 4">
              <a:extLst>
                <a:ext uri="{FF2B5EF4-FFF2-40B4-BE49-F238E27FC236}">
                  <a16:creationId xmlns:a16="http://schemas.microsoft.com/office/drawing/2014/main" id="{775C3B51-2976-344B-A35F-323302A502D5}"/>
                </a:ext>
              </a:extLst>
            </p:cNvPr>
            <p:cNvCxnSpPr/>
            <p:nvPr/>
          </p:nvCxnSpPr>
          <p:spPr>
            <a:xfrm>
              <a:off x="2577384" y="5734878"/>
              <a:ext cx="6453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D4CFFEE5-B54C-AC47-9F95-7000559B8A6B}"/>
                </a:ext>
              </a:extLst>
            </p:cNvPr>
            <p:cNvSpPr txBox="1"/>
            <p:nvPr/>
          </p:nvSpPr>
          <p:spPr>
            <a:xfrm>
              <a:off x="8439049" y="5746715"/>
              <a:ext cx="591830" cy="338554"/>
            </a:xfrm>
            <a:prstGeom prst="rect">
              <a:avLst/>
            </a:prstGeom>
            <a:noFill/>
          </p:spPr>
          <p:txBody>
            <a:bodyPr wrap="none" rtlCol="0">
              <a:spAutoFit/>
            </a:bodyPr>
            <a:lstStyle/>
            <a:p>
              <a:pPr algn="ctr"/>
              <a:r>
                <a:rPr lang="en-US" sz="1600" dirty="0"/>
                <a:t>Time</a:t>
              </a:r>
            </a:p>
          </p:txBody>
        </p:sp>
      </p:grpSp>
      <p:pic>
        <p:nvPicPr>
          <p:cNvPr id="315" name="Picture 314" descr="Shape&#10;&#10;Description automatically generated with medium confidence">
            <a:extLst>
              <a:ext uri="{FF2B5EF4-FFF2-40B4-BE49-F238E27FC236}">
                <a16:creationId xmlns:a16="http://schemas.microsoft.com/office/drawing/2014/main" id="{BC2AD476-5EC0-1148-B975-EC2234F41B2C}"/>
              </a:ext>
            </a:extLst>
          </p:cNvPr>
          <p:cNvPicPr>
            <a:picLocks noChangeAspect="1"/>
          </p:cNvPicPr>
          <p:nvPr/>
        </p:nvPicPr>
        <p:blipFill>
          <a:blip r:embed="rId2">
            <a:duotone>
              <a:schemeClr val="accent5">
                <a:shade val="45000"/>
                <a:satMod val="135000"/>
              </a:schemeClr>
              <a:prstClr val="white"/>
            </a:duotone>
          </a:blip>
          <a:stretch>
            <a:fillRect/>
          </a:stretch>
        </p:blipFill>
        <p:spPr>
          <a:xfrm>
            <a:off x="2575736" y="4354673"/>
            <a:ext cx="649081" cy="305133"/>
          </a:xfrm>
          <a:prstGeom prst="rect">
            <a:avLst/>
          </a:prstGeom>
        </p:spPr>
      </p:pic>
      <p:pic>
        <p:nvPicPr>
          <p:cNvPr id="13" name="Picture 12" descr="A black rectangle with a black background&#10;&#10;Description automatically generated with low confidence">
            <a:extLst>
              <a:ext uri="{FF2B5EF4-FFF2-40B4-BE49-F238E27FC236}">
                <a16:creationId xmlns:a16="http://schemas.microsoft.com/office/drawing/2014/main" id="{00F89B7B-C599-E34B-BB8B-F2CBE0DA2D57}"/>
              </a:ext>
            </a:extLst>
          </p:cNvPr>
          <p:cNvPicPr>
            <a:picLocks noChangeAspect="1"/>
          </p:cNvPicPr>
          <p:nvPr/>
        </p:nvPicPr>
        <p:blipFill>
          <a:blip r:embed="rId3">
            <a:duotone>
              <a:schemeClr val="accent5">
                <a:shade val="45000"/>
                <a:satMod val="135000"/>
              </a:schemeClr>
              <a:prstClr val="white"/>
            </a:duotone>
          </a:blip>
          <a:stretch>
            <a:fillRect/>
          </a:stretch>
        </p:blipFill>
        <p:spPr>
          <a:xfrm>
            <a:off x="2690509" y="4964281"/>
            <a:ext cx="419534" cy="420402"/>
          </a:xfrm>
          <a:prstGeom prst="rect">
            <a:avLst/>
          </a:prstGeom>
        </p:spPr>
      </p:pic>
      <p:sp>
        <p:nvSpPr>
          <p:cNvPr id="14" name="Rectangle 13">
            <a:extLst>
              <a:ext uri="{FF2B5EF4-FFF2-40B4-BE49-F238E27FC236}">
                <a16:creationId xmlns:a16="http://schemas.microsoft.com/office/drawing/2014/main" id="{7AADE1AB-B7B8-8544-9AEC-EF7DA496C6E0}"/>
              </a:ext>
            </a:extLst>
          </p:cNvPr>
          <p:cNvSpPr/>
          <p:nvPr/>
        </p:nvSpPr>
        <p:spPr>
          <a:xfrm>
            <a:off x="3308998"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6" name="Rectangle 315">
            <a:extLst>
              <a:ext uri="{FF2B5EF4-FFF2-40B4-BE49-F238E27FC236}">
                <a16:creationId xmlns:a16="http://schemas.microsoft.com/office/drawing/2014/main" id="{056E3C95-E672-6C4C-AAC8-8CBF6C254DBB}"/>
              </a:ext>
            </a:extLst>
          </p:cNvPr>
          <p:cNvSpPr/>
          <p:nvPr/>
        </p:nvSpPr>
        <p:spPr>
          <a:xfrm>
            <a:off x="3775991" y="4354673"/>
            <a:ext cx="600939"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17" name="Rectangle 316">
            <a:extLst>
              <a:ext uri="{FF2B5EF4-FFF2-40B4-BE49-F238E27FC236}">
                <a16:creationId xmlns:a16="http://schemas.microsoft.com/office/drawing/2014/main" id="{FA2A6DC0-595B-A247-A6E3-5EF3563B9269}"/>
              </a:ext>
            </a:extLst>
          </p:cNvPr>
          <p:cNvSpPr/>
          <p:nvPr/>
        </p:nvSpPr>
        <p:spPr>
          <a:xfrm>
            <a:off x="4382686" y="4354673"/>
            <a:ext cx="331583"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8" name="Rectangle 317">
            <a:extLst>
              <a:ext uri="{FF2B5EF4-FFF2-40B4-BE49-F238E27FC236}">
                <a16:creationId xmlns:a16="http://schemas.microsoft.com/office/drawing/2014/main" id="{632D245E-998A-C54A-8A50-D717AFE1FB08}"/>
              </a:ext>
            </a:extLst>
          </p:cNvPr>
          <p:cNvSpPr/>
          <p:nvPr/>
        </p:nvSpPr>
        <p:spPr>
          <a:xfrm>
            <a:off x="4773912" y="4356781"/>
            <a:ext cx="649081"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1" name="Rectangle 320">
            <a:extLst>
              <a:ext uri="{FF2B5EF4-FFF2-40B4-BE49-F238E27FC236}">
                <a16:creationId xmlns:a16="http://schemas.microsoft.com/office/drawing/2014/main" id="{E9711D36-E0CC-8E47-A5B5-3B9A492B0269}"/>
              </a:ext>
            </a:extLst>
          </p:cNvPr>
          <p:cNvSpPr/>
          <p:nvPr/>
        </p:nvSpPr>
        <p:spPr>
          <a:xfrm>
            <a:off x="5422993" y="4356781"/>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2" name="Rectangle 321">
            <a:extLst>
              <a:ext uri="{FF2B5EF4-FFF2-40B4-BE49-F238E27FC236}">
                <a16:creationId xmlns:a16="http://schemas.microsoft.com/office/drawing/2014/main" id="{CC11A3AD-C41D-104E-A626-D90403888468}"/>
              </a:ext>
            </a:extLst>
          </p:cNvPr>
          <p:cNvSpPr/>
          <p:nvPr/>
        </p:nvSpPr>
        <p:spPr>
          <a:xfrm>
            <a:off x="6716116" y="43567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3" name="Rectangle 322">
            <a:extLst>
              <a:ext uri="{FF2B5EF4-FFF2-40B4-BE49-F238E27FC236}">
                <a16:creationId xmlns:a16="http://schemas.microsoft.com/office/drawing/2014/main" id="{D3792850-280B-A041-8042-0E9CAB4A3934}"/>
              </a:ext>
            </a:extLst>
          </p:cNvPr>
          <p:cNvSpPr/>
          <p:nvPr/>
        </p:nvSpPr>
        <p:spPr>
          <a:xfrm>
            <a:off x="5422993" y="4959669"/>
            <a:ext cx="92811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4" name="Rectangle 323">
            <a:extLst>
              <a:ext uri="{FF2B5EF4-FFF2-40B4-BE49-F238E27FC236}">
                <a16:creationId xmlns:a16="http://schemas.microsoft.com/office/drawing/2014/main" id="{97518D34-9B37-634C-AB80-4075A178F6C9}"/>
              </a:ext>
            </a:extLst>
          </p:cNvPr>
          <p:cNvSpPr/>
          <p:nvPr/>
        </p:nvSpPr>
        <p:spPr>
          <a:xfrm>
            <a:off x="6707485" y="4959668"/>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5" name="Rectangle 324">
            <a:extLst>
              <a:ext uri="{FF2B5EF4-FFF2-40B4-BE49-F238E27FC236}">
                <a16:creationId xmlns:a16="http://schemas.microsoft.com/office/drawing/2014/main" id="{46D4B875-8090-934C-93BC-9D475877D9D6}"/>
              </a:ext>
            </a:extLst>
          </p:cNvPr>
          <p:cNvSpPr/>
          <p:nvPr/>
        </p:nvSpPr>
        <p:spPr>
          <a:xfrm>
            <a:off x="7991977" y="49600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6" name="TextBox 325">
            <a:extLst>
              <a:ext uri="{FF2B5EF4-FFF2-40B4-BE49-F238E27FC236}">
                <a16:creationId xmlns:a16="http://schemas.microsoft.com/office/drawing/2014/main" id="{FDA81869-7279-814C-AE62-9AD7743D1627}"/>
              </a:ext>
            </a:extLst>
          </p:cNvPr>
          <p:cNvSpPr txBox="1"/>
          <p:nvPr/>
        </p:nvSpPr>
        <p:spPr>
          <a:xfrm>
            <a:off x="4419607" y="3059668"/>
            <a:ext cx="2492991" cy="369332"/>
          </a:xfrm>
          <a:prstGeom prst="rect">
            <a:avLst/>
          </a:prstGeom>
          <a:noFill/>
        </p:spPr>
        <p:txBody>
          <a:bodyPr wrap="none" rtlCol="0">
            <a:spAutoFit/>
          </a:bodyPr>
          <a:lstStyle/>
          <a:p>
            <a:pPr algn="ctr"/>
            <a:r>
              <a:rPr lang="en-US" dirty="0"/>
              <a:t>Gradient synchronization</a:t>
            </a:r>
          </a:p>
        </p:txBody>
      </p:sp>
      <p:sp>
        <p:nvSpPr>
          <p:cNvPr id="327" name="TextBox 326">
            <a:extLst>
              <a:ext uri="{FF2B5EF4-FFF2-40B4-BE49-F238E27FC236}">
                <a16:creationId xmlns:a16="http://schemas.microsoft.com/office/drawing/2014/main" id="{AF51E615-54BA-2345-8567-594539D4B564}"/>
              </a:ext>
            </a:extLst>
          </p:cNvPr>
          <p:cNvSpPr txBox="1"/>
          <p:nvPr/>
        </p:nvSpPr>
        <p:spPr>
          <a:xfrm>
            <a:off x="6698854" y="3563730"/>
            <a:ext cx="2064989" cy="369332"/>
          </a:xfrm>
          <a:prstGeom prst="rect">
            <a:avLst/>
          </a:prstGeom>
          <a:noFill/>
        </p:spPr>
        <p:txBody>
          <a:bodyPr wrap="none" rtlCol="0">
            <a:spAutoFit/>
          </a:bodyPr>
          <a:lstStyle/>
          <a:p>
            <a:pPr algn="ctr"/>
            <a:r>
              <a:rPr lang="en-US" dirty="0"/>
              <a:t>Wait on the network</a:t>
            </a:r>
          </a:p>
        </p:txBody>
      </p:sp>
      <p:cxnSp>
        <p:nvCxnSpPr>
          <p:cNvPr id="337" name="Straight Arrow Connector 336">
            <a:extLst>
              <a:ext uri="{FF2B5EF4-FFF2-40B4-BE49-F238E27FC236}">
                <a16:creationId xmlns:a16="http://schemas.microsoft.com/office/drawing/2014/main" id="{51E07B86-B8DE-4F48-BDDD-40C31391A3A2}"/>
              </a:ext>
            </a:extLst>
          </p:cNvPr>
          <p:cNvCxnSpPr>
            <a:cxnSpLocks/>
            <a:stCxn id="327" idx="2"/>
          </p:cNvCxnSpPr>
          <p:nvPr/>
        </p:nvCxnSpPr>
        <p:spPr>
          <a:xfrm>
            <a:off x="7731349" y="3933062"/>
            <a:ext cx="269259" cy="1026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97465CD6-8FFD-B146-92E5-BB3913D3A6F3}"/>
              </a:ext>
            </a:extLst>
          </p:cNvPr>
          <p:cNvSpPr txBox="1"/>
          <p:nvPr/>
        </p:nvSpPr>
        <p:spPr>
          <a:xfrm>
            <a:off x="9512119" y="3563730"/>
            <a:ext cx="1970412" cy="369332"/>
          </a:xfrm>
          <a:prstGeom prst="rect">
            <a:avLst/>
          </a:prstGeom>
          <a:noFill/>
        </p:spPr>
        <p:txBody>
          <a:bodyPr wrap="none" rtlCol="0">
            <a:spAutoFit/>
          </a:bodyPr>
          <a:lstStyle/>
          <a:p>
            <a:pPr algn="ctr"/>
            <a:r>
              <a:rPr lang="en-US" dirty="0"/>
              <a:t>Next iteration starts</a:t>
            </a:r>
          </a:p>
        </p:txBody>
      </p:sp>
      <p:cxnSp>
        <p:nvCxnSpPr>
          <p:cNvPr id="339" name="Straight Arrow Connector 338">
            <a:extLst>
              <a:ext uri="{FF2B5EF4-FFF2-40B4-BE49-F238E27FC236}">
                <a16:creationId xmlns:a16="http://schemas.microsoft.com/office/drawing/2014/main" id="{E17D12E9-2444-2A4B-8C31-FF76B131F99D}"/>
              </a:ext>
            </a:extLst>
          </p:cNvPr>
          <p:cNvCxnSpPr>
            <a:cxnSpLocks/>
            <a:stCxn id="338" idx="1"/>
          </p:cNvCxnSpPr>
          <p:nvPr/>
        </p:nvCxnSpPr>
        <p:spPr>
          <a:xfrm flipH="1">
            <a:off x="8771322" y="3748396"/>
            <a:ext cx="740797" cy="60627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3A87490C-305B-D84B-B345-2B1A2E694821}"/>
              </a:ext>
            </a:extLst>
          </p:cNvPr>
          <p:cNvSpPr/>
          <p:nvPr/>
        </p:nvSpPr>
        <p:spPr>
          <a:xfrm>
            <a:off x="8763945"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Date Placeholder 3">
            <a:extLst>
              <a:ext uri="{FF2B5EF4-FFF2-40B4-BE49-F238E27FC236}">
                <a16:creationId xmlns:a16="http://schemas.microsoft.com/office/drawing/2014/main" id="{AB45C6B2-F2C2-1C41-A6E8-34ACE56E79B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9C857DC-22D9-6846-AB72-A006AD46A1DE}"/>
              </a:ext>
            </a:extLst>
          </p:cNvPr>
          <p:cNvSpPr>
            <a:spLocks noGrp="1"/>
          </p:cNvSpPr>
          <p:nvPr>
            <p:ph type="ftr" sz="quarter" idx="11"/>
          </p:nvPr>
        </p:nvSpPr>
        <p:spPr/>
        <p:txBody>
          <a:bodyPr/>
          <a:lstStyle/>
          <a:p>
            <a:r>
              <a:rPr lang="en-US"/>
              <a:t>Net-Accel DDL Tutorial</a:t>
            </a:r>
          </a:p>
        </p:txBody>
      </p:sp>
      <p:sp>
        <p:nvSpPr>
          <p:cNvPr id="16" name="Slide Number Placeholder 15">
            <a:extLst>
              <a:ext uri="{FF2B5EF4-FFF2-40B4-BE49-F238E27FC236}">
                <a16:creationId xmlns:a16="http://schemas.microsoft.com/office/drawing/2014/main" id="{7DA83C4E-C79D-3943-BB3E-0076A5A5C238}"/>
              </a:ext>
            </a:extLst>
          </p:cNvPr>
          <p:cNvSpPr>
            <a:spLocks noGrp="1"/>
          </p:cNvSpPr>
          <p:nvPr>
            <p:ph type="sldNum" sz="quarter" idx="12"/>
          </p:nvPr>
        </p:nvSpPr>
        <p:spPr/>
        <p:txBody>
          <a:bodyPr/>
          <a:lstStyle/>
          <a:p>
            <a:fld id="{5D008438-4C73-F648-9FA9-AAA875096050}" type="slidenum">
              <a:rPr lang="en-US" smtClean="0"/>
              <a:t>7</a:t>
            </a:fld>
            <a:endParaRPr lang="en-US"/>
          </a:p>
        </p:txBody>
      </p:sp>
    </p:spTree>
    <p:extLst>
      <p:ext uri="{BB962C8B-B14F-4D97-AF65-F5344CB8AC3E}">
        <p14:creationId xmlns:p14="http://schemas.microsoft.com/office/powerpoint/2010/main" val="25351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left)">
                                      <p:cBhvr>
                                        <p:cTn id="21" dur="500"/>
                                        <p:tgtEl>
                                          <p:spTgt spid="11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right)">
                                      <p:cBhvr>
                                        <p:cTn id="46" dur="500"/>
                                        <p:tgtEl>
                                          <p:spTgt spid="11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wipe(right)">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6" grpId="0" animBg="1"/>
      <p:bldP spid="317" grpId="0" animBg="1"/>
      <p:bldP spid="318" grpId="0" animBg="1"/>
      <p:bldP spid="321" grpId="0" animBg="1"/>
      <p:bldP spid="322" grpId="0" animBg="1"/>
      <p:bldP spid="323" grpId="0" animBg="1"/>
      <p:bldP spid="324" grpId="0" animBg="1"/>
      <p:bldP spid="325" grpId="0" animBg="1"/>
      <p:bldP spid="326" grpId="0"/>
      <p:bldP spid="327" grpId="0"/>
      <p:bldP spid="338" grpId="0"/>
      <p:bldP spid="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Data-parallel distributed DNN training</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grpSp>
        <p:nvGrpSpPr>
          <p:cNvPr id="138" name="Group 137">
            <a:extLst>
              <a:ext uri="{FF2B5EF4-FFF2-40B4-BE49-F238E27FC236}">
                <a16:creationId xmlns:a16="http://schemas.microsoft.com/office/drawing/2014/main" id="{D9D2E1C5-DC80-8042-8679-B026DE673FEB}"/>
              </a:ext>
            </a:extLst>
          </p:cNvPr>
          <p:cNvGrpSpPr/>
          <p:nvPr/>
        </p:nvGrpSpPr>
        <p:grpSpPr>
          <a:xfrm>
            <a:off x="3222340" y="2971800"/>
            <a:ext cx="3534289" cy="2510182"/>
            <a:chOff x="3222340" y="2971800"/>
            <a:chExt cx="3534289" cy="2510182"/>
          </a:xfrm>
        </p:grpSpPr>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3171C22-0B42-7344-A9AD-34FB65424AF5}"/>
                </a:ext>
              </a:extLst>
            </p:cNvPr>
            <p:cNvCxnSpPr>
              <a:cxnSpLocks/>
            </p:cNvCxnSpPr>
            <p:nvPr/>
          </p:nvCxnSpPr>
          <p:spPr>
            <a:xfrm flipH="1">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200329"/>
          </a:xfrm>
          <a:prstGeom prst="rect">
            <a:avLst/>
          </a:prstGeom>
          <a:noFill/>
        </p:spPr>
        <p:txBody>
          <a:bodyPr wrap="square" rtlCol="0">
            <a:spAutoFit/>
          </a:bodyPr>
          <a:lstStyle/>
          <a:p>
            <a:r>
              <a:rPr lang="en-US" sz="2400" dirty="0"/>
              <a:t>All-to-all intensive communication pattern</a:t>
            </a:r>
          </a:p>
        </p:txBody>
      </p:sp>
      <p:sp>
        <p:nvSpPr>
          <p:cNvPr id="28" name="Date Placeholder 27">
            <a:extLst>
              <a:ext uri="{FF2B5EF4-FFF2-40B4-BE49-F238E27FC236}">
                <a16:creationId xmlns:a16="http://schemas.microsoft.com/office/drawing/2014/main" id="{7EDA45DF-F174-3347-8FEC-4BB78C6A5CE4}"/>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9B7A9A99-24AC-EF43-9EE2-3192564E9BE8}"/>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02B5EFD2-063C-5044-97FA-7D6C21109EC9}"/>
              </a:ext>
            </a:extLst>
          </p:cNvPr>
          <p:cNvSpPr>
            <a:spLocks noGrp="1"/>
          </p:cNvSpPr>
          <p:nvPr>
            <p:ph type="sldNum" sz="quarter" idx="12"/>
          </p:nvPr>
        </p:nvSpPr>
        <p:spPr/>
        <p:txBody>
          <a:bodyPr/>
          <a:lstStyle/>
          <a:p>
            <a:fld id="{5D008438-4C73-F648-9FA9-AAA875096050}" type="slidenum">
              <a:rPr lang="en-US" smtClean="0"/>
              <a:t>8</a:t>
            </a:fld>
            <a:endParaRPr lang="en-US"/>
          </a:p>
        </p:txBody>
      </p:sp>
    </p:spTree>
    <p:extLst>
      <p:ext uri="{BB962C8B-B14F-4D97-AF65-F5344CB8AC3E}">
        <p14:creationId xmlns:p14="http://schemas.microsoft.com/office/powerpoint/2010/main" val="15818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091365" y="2583736"/>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091365" y="5094753"/>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7629753" y="2583736"/>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7628958" y="5128552"/>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8AD507B3-0392-314A-B2C2-FF00EA5B50BF}"/>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29DF075C-44F3-3C4B-B4E3-FB72EF8AACC7}"/>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8FCAB38A-CCD7-8C48-B253-252C357DACCA}"/>
              </a:ext>
            </a:extLst>
          </p:cNvPr>
          <p:cNvSpPr>
            <a:spLocks noGrp="1"/>
          </p:cNvSpPr>
          <p:nvPr>
            <p:ph type="sldNum" sz="quarter" idx="12"/>
          </p:nvPr>
        </p:nvSpPr>
        <p:spPr/>
        <p:txBody>
          <a:bodyPr/>
          <a:lstStyle/>
          <a:p>
            <a:fld id="{5D008438-4C73-F648-9FA9-AAA875096050}" type="slidenum">
              <a:rPr lang="en-US" smtClean="0"/>
              <a:t>9</a:t>
            </a:fld>
            <a:endParaRPr lang="en-US"/>
          </a:p>
        </p:txBody>
      </p:sp>
    </p:spTree>
    <p:extLst>
      <p:ext uri="{BB962C8B-B14F-4D97-AF65-F5344CB8AC3E}">
        <p14:creationId xmlns:p14="http://schemas.microsoft.com/office/powerpoint/2010/main" val="2134294545"/>
      </p:ext>
    </p:extLst>
  </p:cSld>
  <p:clrMapOvr>
    <a:masterClrMapping/>
  </p:clrMapOvr>
</p:sld>
</file>

<file path=ppt/theme/theme1.xml><?xml version="1.0" encoding="utf-8"?>
<a:theme xmlns:a="http://schemas.openxmlformats.org/drawingml/2006/main" name="OfficeMyria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yriad Pro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yriad Pro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Myriad" id="{2BD3FE8B-04CD-D94F-B7E2-005204ADAE6D}" vid="{F8612B70-7DC8-5949-B82D-BB05F1717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OfficeMyriad</Template>
  <TotalTime>4711</TotalTime>
  <Words>693</Words>
  <Application>Microsoft Macintosh PowerPoint</Application>
  <PresentationFormat>Widescreen</PresentationFormat>
  <Paragraphs>243</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Myriad Pro Light</vt:lpstr>
      <vt:lpstr>OfficeMyriad</vt:lpstr>
      <vt:lpstr>Network-Accelerated Distributed Deep Learning</vt:lpstr>
      <vt:lpstr>Agenda</vt:lpstr>
      <vt:lpstr>Agenda</vt:lpstr>
      <vt:lpstr>Deep Learning</vt:lpstr>
      <vt:lpstr>DNN training</vt:lpstr>
      <vt:lpstr>Data-parallel distributed DNN training</vt:lpstr>
      <vt:lpstr>Compute-communication overlap</vt:lpstr>
      <vt:lpstr>Data-parallel distributed DNN training</vt:lpstr>
      <vt:lpstr>All-to-all reduction</vt:lpstr>
      <vt:lpstr>All-to-all reduction</vt:lpstr>
      <vt:lpstr>All-to-all reduction</vt:lpstr>
      <vt:lpstr>All-to-all reduction</vt:lpstr>
      <vt:lpstr>AllReduce</vt:lpstr>
      <vt:lpstr>Parameter server (PS)</vt:lpstr>
      <vt:lpstr>The network bottleneck</vt:lpstr>
      <vt:lpstr>The network bottleneck</vt:lpstr>
      <vt:lpstr>The network bottleneck: hypothetical scaling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41</cp:revision>
  <dcterms:created xsi:type="dcterms:W3CDTF">2021-08-19T07:23:28Z</dcterms:created>
  <dcterms:modified xsi:type="dcterms:W3CDTF">2021-08-23T06:29:34Z</dcterms:modified>
</cp:coreProperties>
</file>