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3" saveSubsetFonts="1" autoCompressPictures="0">
  <p:sldMasterIdLst>
    <p:sldMasterId id="2147483660" r:id="rId1"/>
  </p:sldMasterIdLst>
  <p:notesMasterIdLst>
    <p:notesMasterId r:id="rId33"/>
  </p:notesMasterIdLst>
  <p:sldIdLst>
    <p:sldId id="754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78" r:id="rId11"/>
    <p:sldId id="269" r:id="rId12"/>
    <p:sldId id="270" r:id="rId13"/>
    <p:sldId id="267" r:id="rId14"/>
    <p:sldId id="279" r:id="rId15"/>
    <p:sldId id="757" r:id="rId16"/>
    <p:sldId id="281" r:id="rId17"/>
    <p:sldId id="282" r:id="rId18"/>
    <p:sldId id="283" r:id="rId19"/>
    <p:sldId id="284" r:id="rId20"/>
    <p:sldId id="271" r:id="rId21"/>
    <p:sldId id="285" r:id="rId22"/>
    <p:sldId id="287" r:id="rId23"/>
    <p:sldId id="758" r:id="rId24"/>
    <p:sldId id="289" r:id="rId25"/>
    <p:sldId id="288" r:id="rId26"/>
    <p:sldId id="273" r:id="rId27"/>
    <p:sldId id="274" r:id="rId28"/>
    <p:sldId id="292" r:id="rId29"/>
    <p:sldId id="759" r:id="rId30"/>
    <p:sldId id="275" r:id="rId31"/>
    <p:sldId id="75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937-A4C3-0A45-ADCC-9A41D5722D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1AEA-2052-884C-9B1D-FE916F71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for example, I’m showing the first step of ring all-reduce algorithm.</a:t>
            </a:r>
          </a:p>
          <a:p>
            <a:r>
              <a:rPr lang="en-US" altLang="zh-CN" sz="3200" dirty="0"/>
              <a:t>one can observe that no matter how many </a:t>
            </a:r>
            <a:r>
              <a:rPr lang="en-US" altLang="zh-CN" sz="3200" dirty="0" err="1"/>
              <a:t>zeros</a:t>
            </a:r>
            <a:r>
              <a:rPr lang="en-US" altLang="zh-CN" sz="3200" dirty="0"/>
              <a:t> there are in a chunk, a worker needs to send it to its neighbor,</a:t>
            </a:r>
          </a:p>
          <a:p>
            <a:r>
              <a:rPr lang="en-US" altLang="zh-CN" sz="3200" dirty="0"/>
              <a:t>this causes suboptimal bandwidth usage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dirty="0"/>
              <a:t>so,</a:t>
            </a:r>
            <a:r>
              <a:rPr lang="zh-TW" altLang="en-US" sz="1400" dirty="0"/>
              <a:t> </a:t>
            </a:r>
            <a:r>
              <a:rPr lang="en-US" altLang="zh-TW" sz="1400" dirty="0"/>
              <a:t>how</a:t>
            </a:r>
            <a:r>
              <a:rPr lang="zh-TW" altLang="en-US" sz="1400" dirty="0"/>
              <a:t> </a:t>
            </a:r>
            <a:r>
              <a:rPr lang="en-US" altLang="zh-TW" sz="1400" dirty="0"/>
              <a:t>do</a:t>
            </a:r>
            <a:r>
              <a:rPr lang="zh-TW" altLang="en-US" sz="1400" dirty="0"/>
              <a:t> </a:t>
            </a:r>
            <a:r>
              <a:rPr lang="en-US" altLang="zh-TW" sz="1400" dirty="0"/>
              <a:t>we</a:t>
            </a:r>
            <a:r>
              <a:rPr lang="zh-TW" altLang="en-US" sz="1400" dirty="0"/>
              <a:t> </a:t>
            </a:r>
            <a:r>
              <a:rPr lang="en-US" altLang="zh-TW" sz="1400" dirty="0"/>
              <a:t>exploit</a:t>
            </a:r>
            <a:r>
              <a:rPr lang="zh-TW" altLang="en-US" sz="1400" dirty="0"/>
              <a:t> </a:t>
            </a:r>
            <a:r>
              <a:rPr lang="en-US" altLang="zh-TW" sz="1400" dirty="0"/>
              <a:t>sparsity?      We</a:t>
            </a:r>
            <a:r>
              <a:rPr lang="zh-TW" altLang="en-US" sz="1400" dirty="0"/>
              <a:t> </a:t>
            </a:r>
            <a:r>
              <a:rPr lang="en-US" altLang="zh-TW" sz="1400" dirty="0"/>
              <a:t>partition</a:t>
            </a:r>
            <a:r>
              <a:rPr lang="zh-TW" altLang="en-US" sz="1400" dirty="0"/>
              <a:t> </a:t>
            </a:r>
            <a:r>
              <a:rPr lang="en-US" altLang="zh-TW" sz="1400" dirty="0"/>
              <a:t>gradient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into</a:t>
            </a:r>
            <a:r>
              <a:rPr lang="zh-TW" altLang="en-US" sz="1400" dirty="0"/>
              <a:t> </a:t>
            </a:r>
            <a:r>
              <a:rPr lang="en-US" altLang="zh-TW" sz="1400" dirty="0"/>
              <a:t>blocks,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include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tag</a:t>
            </a:r>
            <a:r>
              <a:rPr lang="zh-TW" altLang="en-US" sz="1400" dirty="0"/>
              <a:t> </a:t>
            </a:r>
            <a:r>
              <a:rPr lang="en-US" altLang="zh-TW" sz="1400" dirty="0"/>
              <a:t>indicating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     We</a:t>
            </a:r>
            <a:r>
              <a:rPr lang="zh-TW" altLang="en-US" sz="1400" dirty="0"/>
              <a:t> </a:t>
            </a:r>
            <a:r>
              <a:rPr lang="en-US" altLang="zh-TW" sz="1400" dirty="0"/>
              <a:t>introduce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component called</a:t>
            </a:r>
            <a:r>
              <a:rPr lang="zh-TW" altLang="en-US" sz="1400" dirty="0"/>
              <a:t> </a:t>
            </a:r>
            <a:r>
              <a:rPr lang="en-US" altLang="zh-TW" sz="1400" dirty="0"/>
              <a:t>smart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here’s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idea:      Every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update</a:t>
            </a:r>
            <a:r>
              <a:rPr lang="zh-TW" altLang="en-US" sz="1400" dirty="0"/>
              <a:t> </a:t>
            </a:r>
            <a:r>
              <a:rPr lang="en-US" altLang="zh-TW" sz="1400" dirty="0"/>
              <a:t>to the aggregator with</a:t>
            </a:r>
            <a:r>
              <a:rPr lang="zh-TW" altLang="en-US" sz="1400" dirty="0"/>
              <a:t> </a:t>
            </a:r>
            <a:r>
              <a:rPr lang="en-US" altLang="zh-TW" sz="1400" dirty="0"/>
              <a:t>an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of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has.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does</a:t>
            </a:r>
            <a:r>
              <a:rPr lang="zh-TW" altLang="en-US" sz="1400" dirty="0"/>
              <a:t> </a:t>
            </a:r>
            <a:r>
              <a:rPr lang="en-US" altLang="zh-TW" sz="1400" dirty="0"/>
              <a:t>aggregation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finds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minimum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among</a:t>
            </a:r>
            <a:r>
              <a:rPr lang="zh-TW" altLang="en-US" sz="1400" dirty="0"/>
              <a:t> </a:t>
            </a:r>
            <a:r>
              <a:rPr lang="en-US" altLang="zh-TW" sz="1400" dirty="0"/>
              <a:t>all</a:t>
            </a:r>
            <a:r>
              <a:rPr lang="zh-TW" altLang="en-US" sz="1400" dirty="0"/>
              <a:t> </a:t>
            </a:r>
            <a:r>
              <a:rPr lang="en-US" altLang="zh-TW" sz="1400" dirty="0"/>
              <a:t>workers.   After it receives updates from all workers,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back</a:t>
            </a:r>
            <a:r>
              <a:rPr lang="zh-TW" altLang="en-US" sz="1400" dirty="0"/>
              <a:t> </a:t>
            </a:r>
            <a:r>
              <a:rPr lang="en-US" altLang="zh-TW" sz="1400" dirty="0"/>
              <a:t>aggregated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along</a:t>
            </a:r>
            <a:r>
              <a:rPr lang="zh-TW" altLang="en-US" sz="1400" dirty="0"/>
              <a:t> </a:t>
            </a:r>
            <a:r>
              <a:rPr lang="en-US" altLang="zh-TW" sz="1400" dirty="0"/>
              <a:t>with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</a:t>
            </a:r>
          </a:p>
          <a:p>
            <a:r>
              <a:rPr lang="en-US" altLang="zh-TW" sz="1400" dirty="0"/>
              <a:t>Now,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if</a:t>
            </a:r>
            <a:r>
              <a:rPr lang="zh-TW" altLang="en-US" sz="1400" dirty="0"/>
              <a:t> </a:t>
            </a:r>
            <a:r>
              <a:rPr lang="en-US" altLang="zh-TW" sz="1400" dirty="0"/>
              <a:t>there’s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match.    In</a:t>
            </a:r>
            <a:r>
              <a:rPr lang="zh-TW" altLang="en-US" sz="1400" dirty="0"/>
              <a:t> </a:t>
            </a:r>
            <a:r>
              <a:rPr lang="en-US" altLang="zh-TW" sz="1400" dirty="0"/>
              <a:t>this</a:t>
            </a:r>
            <a:r>
              <a:rPr lang="zh-TW" altLang="en-US" sz="1400" dirty="0"/>
              <a:t> </a:t>
            </a:r>
            <a:r>
              <a:rPr lang="en-US" altLang="zh-TW" sz="1400" dirty="0"/>
              <a:t>particular</a:t>
            </a:r>
            <a:r>
              <a:rPr lang="zh-TW" altLang="en-US" sz="1400" dirty="0"/>
              <a:t> </a:t>
            </a:r>
            <a:r>
              <a:rPr lang="en-US" altLang="zh-TW" sz="1400" dirty="0"/>
              <a:t>example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is</a:t>
            </a:r>
            <a:r>
              <a:rPr lang="zh-TW" altLang="en-US" sz="1400" dirty="0"/>
              <a:t> </a:t>
            </a:r>
            <a:r>
              <a:rPr lang="en-US" altLang="zh-TW" sz="1400" dirty="0"/>
              <a:t>sending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1, </a:t>
            </a:r>
          </a:p>
          <a:p>
            <a:endParaRPr lang="en-US" altLang="zh-TW" sz="1400" dirty="0"/>
          </a:p>
          <a:p>
            <a:r>
              <a:rPr lang="en-US" altLang="zh-TW" sz="1400" dirty="0"/>
              <a:t>While 2 and 3 simply does nothing.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 receives updates from worker 1 and</a:t>
            </a:r>
            <a:r>
              <a:rPr lang="zh-TW" altLang="en-US" sz="1400" dirty="0"/>
              <a:t> </a:t>
            </a:r>
            <a:r>
              <a:rPr lang="en-US" altLang="zh-TW" sz="1400" dirty="0"/>
              <a:t>it can conclude at this point that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updates for this block</a:t>
            </a:r>
            <a:r>
              <a:rPr lang="zh-TW" altLang="en-US" sz="1400" dirty="0"/>
              <a:t> </a:t>
            </a:r>
            <a:r>
              <a:rPr lang="en-US" altLang="zh-TW" sz="1400" dirty="0"/>
              <a:t>is ready</a:t>
            </a:r>
            <a:r>
              <a:rPr lang="zh-TW" altLang="en-US" sz="1400" dirty="0"/>
              <a:t> </a:t>
            </a:r>
            <a:r>
              <a:rPr lang="en-US" altLang="zh-TW" sz="1400" dirty="0"/>
              <a:t>because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have</a:t>
            </a:r>
            <a:r>
              <a:rPr lang="zh-TW" altLang="en-US" sz="1400" dirty="0"/>
              <a:t> </a:t>
            </a:r>
            <a:r>
              <a:rPr lang="en-US" altLang="zh-TW" sz="1400" dirty="0"/>
              <a:t>bigger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       It can then broadcast the update with next block index 2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same</a:t>
            </a:r>
            <a:r>
              <a:rPr lang="zh-TW" altLang="en-US" sz="1400" dirty="0"/>
              <a:t> </a:t>
            </a:r>
            <a:r>
              <a:rPr lang="en-US" altLang="zh-TW" sz="1400" dirty="0"/>
              <a:t>procedure</a:t>
            </a:r>
            <a:r>
              <a:rPr lang="zh-TW" altLang="en-US" sz="1400" dirty="0"/>
              <a:t> </a:t>
            </a:r>
            <a:r>
              <a:rPr lang="en-US" altLang="zh-TW" sz="1400" dirty="0"/>
              <a:t>goes</a:t>
            </a:r>
            <a:r>
              <a:rPr lang="zh-TW" altLang="en-US" sz="1400" dirty="0"/>
              <a:t> </a:t>
            </a:r>
            <a:r>
              <a:rPr lang="en-US" altLang="zh-TW" sz="1400" dirty="0"/>
              <a:t>on.  This</a:t>
            </a:r>
            <a:r>
              <a:rPr lang="zh-TW" altLang="en-US" sz="1400" dirty="0"/>
              <a:t> </a:t>
            </a:r>
            <a:r>
              <a:rPr lang="en-US" altLang="zh-TW" sz="1400" dirty="0"/>
              <a:t>time,</a:t>
            </a:r>
            <a:r>
              <a:rPr lang="zh-TW" altLang="en-US" sz="1400" dirty="0"/>
              <a:t> </a:t>
            </a:r>
            <a:r>
              <a:rPr lang="en-US" altLang="zh-TW" sz="1400" dirty="0"/>
              <a:t>only 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has non zero block 2 and 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</a:p>
          <a:p>
            <a:r>
              <a:rPr lang="en-US" altLang="zh-TW" sz="1400" dirty="0"/>
              <a:t>Similarly, the aggregator broadcasts the update with next block index 3 </a:t>
            </a:r>
          </a:p>
          <a:p>
            <a:endParaRPr lang="en-US" altLang="zh-TW" sz="1400" dirty="0"/>
          </a:p>
          <a:p>
            <a:r>
              <a:rPr lang="en-US" altLang="zh-TW" sz="1400" dirty="0"/>
              <a:t>Note that worker 2 now has infinity next block index, indicating it has transmitted all its non-zero blocks </a:t>
            </a:r>
          </a:p>
          <a:p>
            <a:endParaRPr lang="en-US" altLang="zh-TW" sz="1400" dirty="0"/>
          </a:p>
          <a:p>
            <a:r>
              <a:rPr lang="en-US" altLang="zh-TW" sz="1400" dirty="0"/>
              <a:t>Finally, worker 1 and 3 sends block 3,  and </a:t>
            </a:r>
            <a:r>
              <a:rPr lang="en-US" sz="1400" dirty="0"/>
              <a:t>when a worker receives infinity next block index, the worker knows the aggregation process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2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The next block offset is found by scanning over the rows for each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two blocks at the same column index cannot be fused into the same packet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0" dirty="0">
              <a:ea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As</a:t>
            </a:r>
            <a:r>
              <a:rPr lang="zh-CN" altLang="en-US" b="0" baseline="0" dirty="0">
                <a:ea typeface="Arial" charset="0"/>
                <a:cs typeface="Arial" charset="0"/>
              </a:rPr>
              <a:t> </a:t>
            </a:r>
            <a:r>
              <a:rPr lang="en-US" altLang="zh-CN" b="0" baseline="0" dirty="0">
                <a:ea typeface="Arial" charset="0"/>
                <a:cs typeface="Arial" charset="0"/>
              </a:rPr>
              <a:t>a result, the same logic of the basic solution remains unchanged and this scheme does not require transmitting any additional information</a:t>
            </a:r>
            <a:endParaRPr lang="en-US" altLang="zh-CN" b="0" dirty="0">
              <a:ea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0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234-5931-3641-9A60-B7752BCB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741F-8F8F-D743-A229-BFE2239D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1190-D393-A143-913C-38A52E6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4F30-CEA6-B446-9A8A-9C95F8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0525-C8ED-0441-9893-134AE92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0D3C-04AE-9D4F-82DF-56067E6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7D24-DCF2-494F-9586-4889B018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27D-F9C6-5448-8860-7117DD5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8D3B-2512-4449-9065-F8B1B26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3DD-1632-9C41-808F-AAC6B8B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2260-0481-2641-A9BA-34AEC5C9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7DEF7-A24E-E74A-85B8-93A9DA0B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FA6A-CB6A-BB4D-8692-92EC4DC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AF0-E930-5649-A51C-CD1D668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E531-6086-2B4D-86A8-8A343F4B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8E6-8D37-2040-B9E9-A777E33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DAF-89D8-2747-9316-04A6C413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11A5-63D3-B241-84DF-70CEC9B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B96-4E34-0548-9492-F9FFBB21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2AD8-DC92-924A-BF67-5E03B89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4C71-EF00-EE4C-9F1C-D26CFC8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39A6-1A34-1B41-BA5E-3B8F420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8F5-746C-ED4E-8C0F-6A15909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9D5-1B71-F142-80E1-F94CBBA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0F1D-4037-104C-A96B-E1B2220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0551-8CF3-F74E-97F6-EE50643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4E79-258A-4844-98E5-7E7D400B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650A-EEC7-8D49-A0DB-0159A51F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970-6B1C-D34C-BBEB-50182D2C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3BA3-E2D9-384D-98F2-817ED27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8887-E939-354F-AD01-92E951A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94C-E265-0F4C-914B-42D20C5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7DCA-E8B8-774C-89A3-1CED6C84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A383-7190-4445-A063-2B729812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3AFE9-173F-6640-8CDD-97C265E0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0FDA-F929-8343-941C-F7C4A5FD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CA8-64F7-C841-AED2-90ACAB8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CC84-C4D6-7743-812D-A2E000A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F7A0-F1E0-F34C-BB8E-9C7B31D5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154-F91B-E24B-97BB-101A1119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EADA-285E-2445-A923-490D625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31C1-9F2C-254B-94A7-6E00005A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B725-611D-8E48-9A72-8C6BFB6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4338-6DEF-3941-B6BF-8DE5835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B322-2674-A748-BF7C-F7BEA86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91D6-E0E2-3B49-9E50-6C2831F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1B8-8862-F744-BA10-15468EE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4807-5B0E-1B4F-808C-A47EFC8C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F709F-AD05-DE48-97EB-2AF30C82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4EBA4-1280-CA4B-9AD2-1360349D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1500-6760-0E4A-8AA2-119CEF5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3B65-570A-E946-8A36-AA027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BDD-F86B-FF41-BEDA-94307715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A277-1815-F34C-AC13-2ABA1748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82D6-B933-154F-A5A1-39ABD2DA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CB82-95F6-FA48-872B-0121D4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B98D-DCBA-F642-8C81-DDB7E16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0693-29DD-B34B-A61B-A7A0F340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F136-6E1E-F54F-ADDB-8DD090CD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53D9-0296-864C-B6C7-12E40E00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D203-6996-2F46-9165-58C3242F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D18C-E3D8-0342-A03E-12769BDE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E21-8694-3248-899A-7B0B2394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ccl-tests/blob/master/doc/PERFORMANCE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9A00A-A29C-144F-A518-4EF49F889711}"/>
              </a:ext>
            </a:extLst>
          </p:cNvPr>
          <p:cNvSpPr/>
          <p:nvPr/>
        </p:nvSpPr>
        <p:spPr>
          <a:xfrm>
            <a:off x="6096000" y="2682240"/>
            <a:ext cx="5181600" cy="12238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8E52-CE75-4E49-94EA-DFB3E4A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8F4-41EB-F34C-95CE-9B16468AD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</a:t>
            </a:r>
          </a:p>
          <a:p>
            <a:endParaRPr lang="en-US" dirty="0"/>
          </a:p>
          <a:p>
            <a:r>
              <a:rPr lang="en-US" dirty="0"/>
              <a:t>Distributed DNN training overview</a:t>
            </a:r>
          </a:p>
          <a:p>
            <a:r>
              <a:rPr lang="en-US" dirty="0"/>
              <a:t>When the network is the bottleneck</a:t>
            </a:r>
          </a:p>
          <a:p>
            <a:endParaRPr lang="en-US" dirty="0"/>
          </a:p>
          <a:p>
            <a:r>
              <a:rPr lang="en-US" b="1" dirty="0" err="1"/>
              <a:t>SwitchML</a:t>
            </a:r>
            <a:r>
              <a:rPr lang="en-US" dirty="0"/>
              <a:t>: In-network aggregation</a:t>
            </a:r>
          </a:p>
          <a:p>
            <a:r>
              <a:rPr lang="en-US" dirty="0" err="1"/>
              <a:t>SwitchML</a:t>
            </a:r>
            <a:r>
              <a:rPr lang="en-US" dirty="0"/>
              <a:t> hands-on</a:t>
            </a:r>
          </a:p>
          <a:p>
            <a:pPr lvl="1"/>
            <a:r>
              <a:rPr lang="en-US" dirty="0"/>
              <a:t>Training with </a:t>
            </a:r>
            <a:r>
              <a:rPr lang="en-US" dirty="0" err="1"/>
              <a:t>SwitchML</a:t>
            </a:r>
            <a:endParaRPr lang="en-US" dirty="0"/>
          </a:p>
          <a:p>
            <a:pPr lvl="1"/>
            <a:r>
              <a:rPr lang="en-US" dirty="0" err="1"/>
              <a:t>SwitchML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E51-8ABF-CD44-8077-60CEE62D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II</a:t>
            </a:r>
          </a:p>
          <a:p>
            <a:endParaRPr lang="en-US" dirty="0"/>
          </a:p>
          <a:p>
            <a:r>
              <a:rPr lang="en-US" b="1" dirty="0" err="1"/>
              <a:t>OmniReduce</a:t>
            </a:r>
            <a:r>
              <a:rPr lang="en-US" dirty="0"/>
              <a:t>: Sparse collective communication</a:t>
            </a:r>
          </a:p>
          <a:p>
            <a:r>
              <a:rPr lang="en-US" dirty="0" err="1"/>
              <a:t>OmniReduce</a:t>
            </a:r>
            <a:r>
              <a:rPr lang="en-US" dirty="0"/>
              <a:t> hands-on</a:t>
            </a:r>
          </a:p>
          <a:p>
            <a:endParaRPr lang="en-US" dirty="0"/>
          </a:p>
          <a:p>
            <a:r>
              <a:rPr lang="en-US" b="1" dirty="0"/>
              <a:t>GRACE</a:t>
            </a:r>
            <a:r>
              <a:rPr lang="en-US" dirty="0"/>
              <a:t>: Gradient compression</a:t>
            </a:r>
          </a:p>
          <a:p>
            <a:r>
              <a:rPr lang="en-US" dirty="0"/>
              <a:t>GRACE hands-on</a:t>
            </a:r>
          </a:p>
          <a:p>
            <a:pPr lvl="1"/>
            <a:r>
              <a:rPr lang="en-US" dirty="0"/>
              <a:t>Implement and run a gradient compression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6E3219-6F85-214C-9F88-76EEDB7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F6874-5ED1-D349-AD10-4DF57ED2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A52B8A-5C10-D548-940C-983FE018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2639" y="3205462"/>
            <a:ext cx="2074597" cy="29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39325" y="3205462"/>
            <a:ext cx="1030574" cy="299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7998" y="2701193"/>
            <a:ext cx="16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RDMA message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31162" y="4122752"/>
            <a:ext cx="668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The slot index can be calculated by next offset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records current offset locally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and aggregator exchange metadata (data type, count) before aggregation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51152" y="3561257"/>
            <a:ext cx="63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Payload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69386" y="3561257"/>
            <a:ext cx="1170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32-bit Immediate</a:t>
            </a:r>
            <a:endParaRPr lang="zh-CN" altLang="en-US" sz="11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3E290E-B0F0-8A44-BF4C-89BD3CC1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5DD92C-25CD-A849-AC86-08D7BDA4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1060F-BB2A-8E46-8795-3A6451E3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794000" y="5800435"/>
            <a:ext cx="5934364" cy="921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the basic algorithm</a:t>
            </a:r>
            <a:endParaRPr lang="zh-CN" altLang="en-US" dirty="0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How to choose block size?</a:t>
            </a:r>
          </a:p>
          <a:p>
            <a:pPr lvl="1"/>
            <a:r>
              <a:rPr lang="en-US" altLang="zh-CN" b="1" dirty="0"/>
              <a:t>Smaller</a:t>
            </a:r>
            <a:r>
              <a:rPr lang="en-US" altLang="zh-CN" dirty="0"/>
              <a:t> block size increases block </a:t>
            </a:r>
            <a:r>
              <a:rPr lang="en-US" altLang="zh-CN" dirty="0" err="1"/>
              <a:t>sparsity</a:t>
            </a:r>
            <a:endParaRPr lang="en-US" altLang="zh-CN" dirty="0"/>
          </a:p>
          <a:p>
            <a:pPr lvl="1"/>
            <a:r>
              <a:rPr lang="en-US" altLang="zh-CN" b="1" dirty="0"/>
              <a:t>Larger</a:t>
            </a:r>
            <a:r>
              <a:rPr lang="en-US" altLang="zh-CN" dirty="0"/>
              <a:t> block size increases bandwidth usage due to larger payload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730321" y="5800435"/>
            <a:ext cx="6107903" cy="954107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How to balance the trade-off between</a:t>
            </a:r>
          </a:p>
          <a:p>
            <a:pPr algn="ctr"/>
            <a:r>
              <a:rPr lang="en-US" altLang="zh-CN" sz="2800" b="1" dirty="0"/>
              <a:t>block sparsity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bandwidth usage</a:t>
            </a:r>
            <a:r>
              <a:rPr lang="en-US" altLang="zh-CN" sz="2800" dirty="0"/>
              <a:t>?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18510" y="3393188"/>
          <a:ext cx="66086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110345" r="-84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203333" r="-840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600" dirty="0"/>
                  <a:t> refers to the number of bytes needed to represent a value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46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618509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271818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25127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78436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528290" y="4498109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528289" y="4876800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618509" y="3389744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25127" y="3393648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F89C5-109D-B54E-8872-92F8209B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11A9-57A3-A449-9AF8-D9F34F7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CA06-8CBF-ED4F-896B-9913166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15074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13" grpId="0" animBg="1"/>
      <p:bldP spid="13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842818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 small block size and large packet size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Block Fusion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85694" y="5083307"/>
          <a:ext cx="141571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3026" y="5083483"/>
          <a:ext cx="3301464" cy="2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14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35" t="-404444" r="-3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481" t="-404444" r="-20222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404444" r="-100735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222" t="-404444" r="-148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2517095" y="3041564"/>
            <a:ext cx="33169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90093" y="2684920"/>
            <a:ext cx="112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One slot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781302" y="4698731"/>
            <a:ext cx="95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Packet</a:t>
            </a:r>
            <a:endParaRPr lang="zh-CN" altLang="en-US" sz="20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16956" y="5081703"/>
          <a:ext cx="4676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61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283243" y="5333112"/>
            <a:ext cx="110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</a:t>
            </a:r>
            <a:r>
              <a:rPr lang="en-US" altLang="zh-CN" sz="1400" dirty="0" err="1"/>
              <a:t>num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12973" y="5334038"/>
            <a:ext cx="103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data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97873" y="5334038"/>
            <a:ext cx="109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 offset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513918" y="406443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69178" y="378934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94784" y="3519821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6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/>
              <p:cNvGraphicFramePr>
                <a:graphicFrameLocks noGrp="1"/>
              </p:cNvGraphicFramePr>
              <p:nvPr/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9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3448" t="-2326" r="-205172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矩形 14"/>
          <p:cNvSpPr/>
          <p:nvPr/>
        </p:nvSpPr>
        <p:spPr>
          <a:xfrm>
            <a:off x="5279014" y="5086212"/>
            <a:ext cx="1415717" cy="25266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2517978" y="3229984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35291" y="3497633"/>
            <a:ext cx="817313" cy="291545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245" y="3226529"/>
            <a:ext cx="817313" cy="286381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88024" y="3222296"/>
            <a:ext cx="817313" cy="293292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77014" y="5071985"/>
            <a:ext cx="3302000" cy="272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15581" y="5071985"/>
            <a:ext cx="461434" cy="26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17095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34408" y="3506511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60187" y="3226529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84260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22210" y="40644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47815" y="4335968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66947" y="3786669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1544" y="35201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7893387" y="2809345"/>
            <a:ext cx="3925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Arial" charset="0"/>
                <a:cs typeface="Arial" charset="0"/>
              </a:rPr>
              <a:t>Pack multiple blocks into a single packet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Data is viewed in a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2800" dirty="0">
                <a:ea typeface="Arial" charset="0"/>
                <a:cs typeface="Arial" charset="0"/>
              </a:rPr>
              <a:t>2-dimensional layout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Payload size </a:t>
            </a:r>
            <a:r>
              <a:rPr lang="en-US" sz="2800" dirty="0">
                <a:ea typeface="Arial" charset="0"/>
                <a:cs typeface="Arial" charset="0"/>
              </a:rPr>
              <a:t>is not constant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29985" y="3374980"/>
            <a:ext cx="5642" cy="84935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48180" y="3661419"/>
            <a:ext cx="0" cy="80898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7835" y="3398209"/>
            <a:ext cx="0" cy="54571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403441" y="3367420"/>
            <a:ext cx="6760" cy="27978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72714" y="4204172"/>
            <a:ext cx="164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Collect non-zero blocks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30409" y="4135132"/>
            <a:ext cx="145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Find next block offset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399-6611-E846-834D-8D57EAE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9A2D3F-0CF8-764F-8398-A393724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B59FC-434B-6D46-8CDB-B2D80F8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29396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4375 0.268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34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4349 0.2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1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04323 0.268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4323 0.2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20925 0.1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50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16875 0.065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326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3125 0.1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731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232 0.184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 for Block Fusion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9218" y="4815044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78966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90319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5077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42" name="圆角矩形 41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396629" y="2682031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4665987" y="2667882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9531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223483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6" name="圆角矩形 55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74821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03929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430988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4031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74" name="圆角矩形 73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60312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78" name="圆角矩形 77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9850717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82" name="文本框 81"/>
          <p:cNvSpPr txBox="1"/>
          <p:nvPr/>
        </p:nvSpPr>
        <p:spPr>
          <a:xfrm>
            <a:off x="771247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8556224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440176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8" name="矩形 87"/>
          <p:cNvSpPr/>
          <p:nvPr/>
        </p:nvSpPr>
        <p:spPr>
          <a:xfrm>
            <a:off x="2205652" y="2945400"/>
            <a:ext cx="817373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793271" y="4316599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410422" y="2936643"/>
            <a:ext cx="818918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29180" y="4659575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99" y="4028379"/>
            <a:ext cx="812984" cy="306643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7" y="4034031"/>
            <a:ext cx="824987" cy="306643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000680" y="4651388"/>
            <a:ext cx="391724" cy="1648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247749" y="4494499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20" y="4036638"/>
            <a:ext cx="434389" cy="30664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9" y="4034305"/>
            <a:ext cx="820644" cy="306643"/>
          </a:xfrm>
          <a:prstGeom prst="rect">
            <a:avLst/>
          </a:prstGeom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21171"/>
              </p:ext>
            </p:extLst>
          </p:nvPr>
        </p:nvGraphicFramePr>
        <p:xfrm>
          <a:off x="3456237" y="1435295"/>
          <a:ext cx="6403775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blocks per slot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1" name="直接连接符 110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193842" y="4491107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030839" y="4494712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401612" y="4496066"/>
            <a:ext cx="404914" cy="1547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846547" y="4650768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04477" y="4319756"/>
            <a:ext cx="391724" cy="164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 flipH="1" flipV="1">
            <a:off x="1996068" y="4275518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2399148" y="4288902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3240963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836975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7202570" y="4283487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 flipV="1">
            <a:off x="7605650" y="4296871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8441738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8037750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3E60-2A02-9043-AA24-3B617C4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58324B3-45D4-944C-87E1-32F2DC7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E4C2F1-2EA2-0942-ACE5-4F8EEEB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3346 -0.0419 C 0.03372 -0.08472 0.03398 -0.12754 0.03437 -0.16991 " pathEditMode="relative" rAng="0" ptsTypes="AAA">
                                      <p:cBhvr>
                                        <p:cTn id="8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49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6784 0.00139 L -0.35482 -0.16806 L -0.39401 -0.1699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85 L 0.3944 -0.16945 " pathEditMode="relative" ptsTypes="AA">
                                      <p:cBhvr>
                                        <p:cTn id="1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03424 -0.04746 L -0.03424 -0.17199 " pathEditMode="relative" ptsTypes="AAA">
                                      <p:cBhvr>
                                        <p:cTn id="1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1" grpId="0" animBg="1"/>
      <p:bldP spid="31" grpId="1" animBg="1"/>
      <p:bldP spid="90" grpId="0" animBg="1"/>
      <p:bldP spid="95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for Block 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6637" y="3729794"/>
            <a:ext cx="3140249" cy="544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5291" y="3729793"/>
            <a:ext cx="816903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4140" y="2654408"/>
            <a:ext cx="224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RDMA message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138150" y="4274036"/>
            <a:ext cx="1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32-bit Immediate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11588" y="4274036"/>
            <a:ext cx="10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66886" y="3729794"/>
            <a:ext cx="998625" cy="5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 offsets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4590" y="3729795"/>
            <a:ext cx="730541" cy="5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5132" y="3729794"/>
            <a:ext cx="816902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# of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60945" y="3391240"/>
            <a:ext cx="66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 bits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0759" y="3391240"/>
            <a:ext cx="74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 bits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495558" y="3391240"/>
            <a:ext cx="75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16 bits</a:t>
            </a:r>
            <a:endParaRPr lang="zh-CN" alt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C0C73-152D-3F46-8FF5-A4B8FBB6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6FF0B35-AC5A-1946-86ED-996E0D3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A97952-47F8-554A-B2E3-089C03D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D613-AFA0-CE4E-A79B-13984074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8E57-D19F-B44B-8FAD-C1F0F84E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analyze performance of the following three </a:t>
            </a:r>
            <a:r>
              <a:rPr lang="en-US" dirty="0" err="1"/>
              <a:t>AllReduce</a:t>
            </a:r>
            <a:r>
              <a:rPr lang="en-US" dirty="0"/>
              <a:t> algorithms: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Ring </a:t>
            </a:r>
            <a:r>
              <a:rPr lang="en-US" dirty="0" err="1"/>
              <a:t>AllReduce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AGsparse</a:t>
            </a:r>
            <a:endParaRPr lang="en-US" dirty="0"/>
          </a:p>
          <a:p>
            <a:pPr lvl="1"/>
            <a:r>
              <a:rPr lang="en-US" dirty="0" err="1"/>
              <a:t>AllGather</a:t>
            </a:r>
            <a:r>
              <a:rPr lang="en-US" dirty="0"/>
              <a:t> keys and values</a:t>
            </a:r>
          </a:p>
          <a:p>
            <a:pPr lvl="1"/>
            <a:r>
              <a:rPr lang="en-US" dirty="0"/>
              <a:t>Local reduction on each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OmniReduce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98C1-FAE1-1B42-8A95-8FBFFAD8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5AE-E7E2-B34C-9A46-B9206E76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A9A3-C1C3-664F-AA66-0F7A235B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12">
            <a:extLst>
              <a:ext uri="{FF2B5EF4-FFF2-40B4-BE49-F238E27FC236}">
                <a16:creationId xmlns:a16="http://schemas.microsoft.com/office/drawing/2014/main" id="{366B77B8-B4D4-B744-99F1-D9A82CE03308}"/>
              </a:ext>
            </a:extLst>
          </p:cNvPr>
          <p:cNvSpPr txBox="1"/>
          <p:nvPr/>
        </p:nvSpPr>
        <p:spPr>
          <a:xfrm>
            <a:off x="466928" y="2656978"/>
            <a:ext cx="702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Arial" charset="0"/>
                <a:cs typeface="Arial" charset="0"/>
              </a:rPr>
              <a:t>Ring </a:t>
            </a:r>
            <a:r>
              <a:rPr lang="en-US" altLang="zh-CN" sz="2800" dirty="0" err="1">
                <a:ea typeface="Arial" charset="0"/>
                <a:cs typeface="Arial" charset="0"/>
              </a:rPr>
              <a:t>AllReduce</a:t>
            </a:r>
            <a:r>
              <a:rPr lang="en-US" altLang="zh-CN" sz="2800" dirty="0">
                <a:ea typeface="Arial" charset="0"/>
                <a:cs typeface="Arial" charset="0"/>
              </a:rPr>
              <a:t> analysis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1600" dirty="0">
                <a:latin typeface="+mj-lt"/>
                <a:ea typeface="Arial" charset="0"/>
                <a:cs typeface="Arial" charset="0"/>
                <a:hlinkClick r:id="rId3"/>
              </a:rPr>
              <a:t>https://github.com/NVIDIA/nccl-tests/blob/master/doc/PERFORMANCE.md</a:t>
            </a:r>
            <a:endParaRPr lang="zh-CN" altLang="en-US" sz="1600" dirty="0">
              <a:latin typeface="+mj-lt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">
                <a:extLst>
                  <a:ext uri="{FF2B5EF4-FFF2-40B4-BE49-F238E27FC236}">
                    <a16:creationId xmlns:a16="http://schemas.microsoft.com/office/drawing/2014/main" id="{2D60FADD-23BF-5A46-8F2C-5FD99FF10DDE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60FADD-23BF-5A46-8F2C-5FD99FF10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34423-1856-1940-9526-F715136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2CD3B-9E99-8943-8ECE-8B5DBCEC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0014-532C-EE42-B9F4-67C857E4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52351" y="491417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328" y="556596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828" y="5565965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64228" y="5501164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5468" y="600806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50219" y="440882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0219" y="493362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64228" y="6004033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5468" y="548326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37" name="曲线连接符 36"/>
          <p:cNvCxnSpPr>
            <a:stCxn id="23" idx="1"/>
            <a:endCxn id="35" idx="3"/>
          </p:cNvCxnSpPr>
          <p:nvPr/>
        </p:nvCxnSpPr>
        <p:spPr>
          <a:xfrm rot="10800000">
            <a:off x="5458028" y="6225083"/>
            <a:ext cx="927440" cy="4029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3" idx="3"/>
            <a:endCxn id="36" idx="0"/>
          </p:cNvCxnSpPr>
          <p:nvPr/>
        </p:nvCxnSpPr>
        <p:spPr>
          <a:xfrm>
            <a:off x="6544019" y="4629877"/>
            <a:ext cx="438349" cy="8533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2" idx="0"/>
            <a:endCxn id="34" idx="1"/>
          </p:cNvCxnSpPr>
          <p:nvPr/>
        </p:nvCxnSpPr>
        <p:spPr>
          <a:xfrm rot="5400000" flipH="1" flipV="1">
            <a:off x="4932427" y="5083373"/>
            <a:ext cx="346493" cy="4890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453474" y="550500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18225" y="3289299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18225" y="3814093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66668" y="4980328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453474" y="603456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66668" y="550500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66668" y="6034563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18225" y="434892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53474" y="496983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64" name="曲线连接符 63"/>
          <p:cNvCxnSpPr>
            <a:stCxn id="52" idx="1"/>
            <a:endCxn id="58" idx="3"/>
          </p:cNvCxnSpPr>
          <p:nvPr/>
        </p:nvCxnSpPr>
        <p:spPr>
          <a:xfrm rot="10800000" flipV="1">
            <a:off x="9560468" y="6255610"/>
            <a:ext cx="893006" cy="1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1" idx="0"/>
            <a:endCxn id="62" idx="1"/>
          </p:cNvCxnSpPr>
          <p:nvPr/>
        </p:nvCxnSpPr>
        <p:spPr>
          <a:xfrm rot="5400000" flipH="1" flipV="1">
            <a:off x="8985718" y="4547822"/>
            <a:ext cx="410357" cy="454657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0" idx="3"/>
            <a:endCxn id="63" idx="0"/>
          </p:cNvCxnSpPr>
          <p:nvPr/>
        </p:nvCxnSpPr>
        <p:spPr>
          <a:xfrm>
            <a:off x="10612025" y="4035142"/>
            <a:ext cx="438349" cy="934694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3730770" y="5056572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7769768" y="5056571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27758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1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6756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2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Arial" charset="0"/>
                    <a:cs typeface="Arial" charset="0"/>
                  </a:rPr>
                  <a:t>2DS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|</a:t>
                </a:r>
              </a:p>
              <a:p>
                <a:r>
                  <a:rPr lang="en-US" altLang="zh-CN" sz="1800" b="0" dirty="0">
                    <a:ea typeface="Arial" charset="0"/>
                    <a:cs typeface="Arial" charset="0"/>
                  </a:rPr>
                  <a:t>(D refers to density)</a:t>
                </a:r>
                <a:endParaRPr lang="zh-CN" altLang="en-US" sz="18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4194" t="-6767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">
                <a:extLst>
                  <a:ext uri="{FF2B5EF4-FFF2-40B4-BE49-F238E27FC236}">
                    <a16:creationId xmlns:a16="http://schemas.microsoft.com/office/drawing/2014/main" id="{C6E2175E-3732-1E49-A5AD-0687161028CC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2175E-3732-1E49-A5AD-06871610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96CC-DE64-8542-B265-3C0CE8B6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53A0-91C8-4A4D-9FE1-FA8C8D80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92E6A-0468-1B42-932F-AA5F9A7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4770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819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9822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770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819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822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1000" y="360552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aggregators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20050" y="5862772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workers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2" idx="2"/>
            <a:endCxn id="11" idx="0"/>
          </p:cNvCxnSpPr>
          <p:nvPr/>
        </p:nvCxnSpPr>
        <p:spPr>
          <a:xfrm>
            <a:off x="69151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1" idx="0"/>
          </p:cNvCxnSpPr>
          <p:nvPr/>
        </p:nvCxnSpPr>
        <p:spPr>
          <a:xfrm flipH="1"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 flipH="1"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2"/>
            <a:endCxn id="12" idx="0"/>
          </p:cNvCxnSpPr>
          <p:nvPr/>
        </p:nvCxnSpPr>
        <p:spPr>
          <a:xfrm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3" idx="0"/>
          </p:cNvCxnSpPr>
          <p:nvPr/>
        </p:nvCxnSpPr>
        <p:spPr>
          <a:xfrm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2" idx="0"/>
          </p:cNvCxnSpPr>
          <p:nvPr/>
        </p:nvCxnSpPr>
        <p:spPr>
          <a:xfrm>
            <a:off x="80200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13" idx="0"/>
          </p:cNvCxnSpPr>
          <p:nvPr/>
        </p:nvCxnSpPr>
        <p:spPr>
          <a:xfrm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12" idx="0"/>
          </p:cNvCxnSpPr>
          <p:nvPr/>
        </p:nvCxnSpPr>
        <p:spPr>
          <a:xfrm flipH="1"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2"/>
            <a:endCxn id="13" idx="0"/>
          </p:cNvCxnSpPr>
          <p:nvPr/>
        </p:nvCxnSpPr>
        <p:spPr>
          <a:xfrm>
            <a:off x="104203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Data size: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𝐷𝑆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>
                  <a:ea typeface="Arial" charset="0"/>
                  <a:cs typeface="Arial" charset="0"/>
                </a:endParaRPr>
              </a:p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Bandwidth: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b="0" dirty="0">
                    <a:ea typeface="Arial" charset="0"/>
                    <a:cs typeface="Arial" charset="0"/>
                  </a:rPr>
                  <a:t> </a:t>
                </a:r>
                <a:endParaRPr lang="zh-CN" altLang="en-US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blipFill rotWithShape="0">
                <a:blip r:embed="rId3"/>
                <a:stretch>
                  <a:fillRect l="-4630" b="-314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endCxn id="46" idx="3"/>
          </p:cNvCxnSpPr>
          <p:nvPr/>
        </p:nvCxnSpPr>
        <p:spPr>
          <a:xfrm flipH="1">
            <a:off x="5715001" y="4927155"/>
            <a:ext cx="1200148" cy="5732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33A2E6DF-2FA5-F44E-BB4B-4685E17F9CB2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A2E6DF-2FA5-F44E-BB4B-4685E17F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8F8FF4A0-9C35-8842-A33F-5A84D4FA0ECB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8FF4A0-9C35-8842-A33F-5A84D4FA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6">
                <a:extLst>
                  <a:ext uri="{FF2B5EF4-FFF2-40B4-BE49-F238E27FC236}">
                    <a16:creationId xmlns:a16="http://schemas.microsoft.com/office/drawing/2014/main" id="{D33B32EB-B238-BB4F-81F5-C9EF97C2B317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3B32EB-B238-BB4F-81F5-C9EF97C2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63E02-372A-2F4B-BB19-6B673B73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C02D-6314-1E4C-BC5B-6B7BA81D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A69B-E64F-1042-AC4D-18EADA1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46800" y="1697207"/>
            <a:ext cx="513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Very sparse data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D is very small and latency dominates the bandwidth</a:t>
            </a: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Sparse to dense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Latency can be ignored</a:t>
            </a:r>
            <a:endParaRPr lang="zh-CN" altLang="en-US" sz="2400" b="0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9" t="-83951" r="-101648" b="-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49" t="-83951" r="-1648" b="-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7">
                <a:extLst>
                  <a:ext uri="{FF2B5EF4-FFF2-40B4-BE49-F238E27FC236}">
                    <a16:creationId xmlns:a16="http://schemas.microsoft.com/office/drawing/2014/main" id="{12EB7D88-AF96-384A-AB0A-87FCCA0A5425}"/>
                  </a:ext>
                </a:extLst>
              </p:cNvPr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EB7D88-AF96-384A-AB0A-87FCCA0A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4E1F6AAE-2912-B245-96D0-6175B81BE5B7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1F6AAE-2912-B245-96D0-6175B81B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3AB6E42-4713-8442-9E00-A33BE8AF20E8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AB6E42-4713-8442-9E00-A33BE8AF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7E17F-7B98-0A42-AE6F-D47CE5F4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E40D8-95A7-7048-9C97-74DE3A78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3DFD-0709-194A-8914-5FEC43F3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925-9CE0-3C4C-BEC6-E6C69013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1009" cy="1325563"/>
          </a:xfrm>
        </p:spPr>
        <p:txBody>
          <a:bodyPr/>
          <a:lstStyle/>
          <a:p>
            <a:r>
              <a:rPr lang="en-US" dirty="0"/>
              <a:t>Communication overheads degrade scalability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0E81-4098-E244-BD0B-B85B56B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3D6F1-6FF1-604A-A599-6A62AFDB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0" y="1690688"/>
            <a:ext cx="8640000" cy="494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𝑺𝒄𝒂𝒍𝒊𝒏𝒈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𝒇𝒂𝒄𝒕𝒐𝒓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𝒏𝒐𝒅𝒆𝒔</m:t>
                          </m:r>
                        </m:num>
                        <m:den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𝒔𝒊𝒏𝒈𝒍𝒆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A04B7E-708A-CA43-80A1-C7CEE98CE3B8}"/>
              </a:ext>
            </a:extLst>
          </p:cNvPr>
          <p:cNvCxnSpPr>
            <a:cxnSpLocks/>
          </p:cNvCxnSpPr>
          <p:nvPr/>
        </p:nvCxnSpPr>
        <p:spPr>
          <a:xfrm>
            <a:off x="1513114" y="3063600"/>
            <a:ext cx="7247548" cy="678833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17A535A-6633-614F-AA0D-A2002A091661}"/>
              </a:ext>
            </a:extLst>
          </p:cNvPr>
          <p:cNvSpPr/>
          <p:nvPr/>
        </p:nvSpPr>
        <p:spPr>
          <a:xfrm>
            <a:off x="9257152" y="2217997"/>
            <a:ext cx="2438538" cy="1400878"/>
          </a:xfrm>
          <a:prstGeom prst="wedgeRoundRectCallout">
            <a:avLst>
              <a:gd name="adj1" fmla="val -158946"/>
              <a:gd name="adj2" fmla="val 4228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Overheads increase with # nodes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3D0104-859E-6848-9FA6-7C0324588760}"/>
              </a:ext>
            </a:extLst>
          </p:cNvPr>
          <p:cNvSpPr/>
          <p:nvPr/>
        </p:nvSpPr>
        <p:spPr>
          <a:xfrm>
            <a:off x="9257152" y="4175137"/>
            <a:ext cx="2438538" cy="14008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Huge models scale poorly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A94950-C81A-E24E-94FE-F77EA6332C34}"/>
              </a:ext>
            </a:extLst>
          </p:cNvPr>
          <p:cNvSpPr/>
          <p:nvPr/>
        </p:nvSpPr>
        <p:spPr>
          <a:xfrm>
            <a:off x="1914525" y="1871786"/>
            <a:ext cx="3800475" cy="86201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62535" y="6011594"/>
            <a:ext cx="17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Gbps network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167-97F0-E245-85BC-FB31924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7ED2-60DC-0545-A974-BCEA1387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5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2"/>
    </mc:Choice>
    <mc:Fallback xmlns="">
      <p:transition spd="slow" advTm="24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DPDK, RDMA and </a:t>
            </a:r>
            <a:r>
              <a:rPr lang="en-US" altLang="zh-CN" dirty="0" err="1"/>
              <a:t>GPUDirect</a:t>
            </a:r>
            <a:r>
              <a:rPr lang="en-US" altLang="zh-CN" dirty="0"/>
              <a:t> (GDR)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PyTorch</a:t>
            </a:r>
            <a:r>
              <a:rPr lang="en-US" altLang="zh-CN" dirty="0"/>
              <a:t> native distributed package and </a:t>
            </a:r>
            <a:r>
              <a:rPr lang="en-US" altLang="zh-CN" dirty="0" err="1"/>
              <a:t>Horovod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Aggregator component implementation</a:t>
            </a:r>
          </a:p>
          <a:p>
            <a:pPr lvl="1"/>
            <a:r>
              <a:rPr lang="en-US" altLang="zh-CN" dirty="0"/>
              <a:t>Dedicated mode</a:t>
            </a:r>
          </a:p>
          <a:p>
            <a:pPr lvl="1"/>
            <a:r>
              <a:rPr lang="en-US" altLang="zh-CN" dirty="0" err="1"/>
              <a:t>Colocated</a:t>
            </a:r>
            <a:r>
              <a:rPr lang="en-US" altLang="zh-CN" dirty="0"/>
              <a:t> mode</a:t>
            </a:r>
          </a:p>
          <a:p>
            <a:pPr lvl="1"/>
            <a:r>
              <a:rPr lang="en-US" altLang="zh-CN" dirty="0"/>
              <a:t>In-network aggregation: P4 program for Barefoot </a:t>
            </a:r>
            <a:r>
              <a:rPr lang="en-US" altLang="zh-CN" dirty="0" err="1"/>
              <a:t>Tofino</a:t>
            </a:r>
            <a:r>
              <a:rPr lang="en-US" altLang="zh-CN" dirty="0"/>
              <a:t> switch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0" y="3779520"/>
            <a:ext cx="2184400" cy="109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779520"/>
            <a:ext cx="10922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00" y="5783579"/>
            <a:ext cx="891540" cy="89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40" y="2192337"/>
            <a:ext cx="1874520" cy="105441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30943" y="2332993"/>
            <a:ext cx="1575034" cy="760557"/>
            <a:chOff x="5036023" y="2359330"/>
            <a:chExt cx="1575034" cy="760557"/>
          </a:xfrm>
        </p:grpSpPr>
        <p:sp>
          <p:nvSpPr>
            <p:cNvPr id="8" name="文本框 7"/>
            <p:cNvSpPr txBox="1"/>
            <p:nvPr/>
          </p:nvSpPr>
          <p:spPr>
            <a:xfrm>
              <a:off x="5036023" y="2359330"/>
              <a:ext cx="1552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5">
                      <a:lumMod val="50000"/>
                    </a:schemeClr>
                  </a:solidFill>
                  <a:latin typeface="MS UI Gothic" panose="020B0600070205080204" pitchFamily="34" charset="-128"/>
                  <a:ea typeface="MS UI Gothic" panose="020B0600070205080204" pitchFamily="34" charset="-128"/>
                  <a:cs typeface="Times New Roman" panose="02020603050405020304" pitchFamily="18" charset="0"/>
                </a:rPr>
                <a:t>RDMA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76663" y="2904443"/>
              <a:ext cx="15343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emote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irect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emory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ccess</a:t>
              </a:r>
              <a:endParaRPr lang="zh-CN" altLang="en-US" sz="8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MS UI 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49037" r="24495" b="37704"/>
          <a:stretch/>
        </p:blipFill>
        <p:spPr>
          <a:xfrm>
            <a:off x="7671834" y="2466225"/>
            <a:ext cx="2914886" cy="49409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6CE021-E3FD-3240-96D0-3E92ABB0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214296C3-C7C8-D140-9B3E-28B8977F536D}"/>
              </a:ext>
            </a:extLst>
          </p:cNvPr>
          <p:cNvSpPr txBox="1"/>
          <p:nvPr/>
        </p:nvSpPr>
        <p:spPr>
          <a:xfrm>
            <a:off x="3820160" y="6433670"/>
            <a:ext cx="51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(using </a:t>
            </a:r>
            <a:r>
              <a:rPr lang="en-US" altLang="zh-CN" sz="1600" dirty="0" err="1"/>
              <a:t>SwitchML</a:t>
            </a:r>
            <a:r>
              <a:rPr lang="en-US" altLang="zh-CN" sz="1600" dirty="0"/>
              <a:t> quantization method)</a:t>
            </a:r>
            <a:endParaRPr lang="zh-CN" altLang="en-US" sz="16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D1F70B1-D2F2-9240-B37F-3A14AE5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8519B25-F06D-3341-A4F9-E07BAAF4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85140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</a:t>
            </a:r>
            <a:r>
              <a:rPr lang="en-US" altLang="zh-CN" dirty="0" err="1"/>
              <a:t>OmniReduce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C195C-4CE1-4545-B955-2A7AD66C209F}"/>
              </a:ext>
            </a:extLst>
          </p:cNvPr>
          <p:cNvGrpSpPr/>
          <p:nvPr/>
        </p:nvGrpSpPr>
        <p:grpSpPr>
          <a:xfrm>
            <a:off x="1915320" y="1690687"/>
            <a:ext cx="6950383" cy="4770325"/>
            <a:chOff x="3823634" y="2115817"/>
            <a:chExt cx="4678682" cy="3211166"/>
          </a:xfrm>
        </p:grpSpPr>
        <p:sp>
          <p:nvSpPr>
            <p:cNvPr id="5" name="矩形 4"/>
            <p:cNvSpPr/>
            <p:nvPr/>
          </p:nvSpPr>
          <p:spPr>
            <a:xfrm>
              <a:off x="3823635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23635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TensorFlow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94762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PyTorch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165889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MxNet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94762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65889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23634" y="3566105"/>
              <a:ext cx="155797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Parameter Server</a:t>
              </a:r>
            </a:p>
            <a:p>
              <a:pPr algn="ctr"/>
              <a:r>
                <a:rPr lang="en-US" altLang="zh-CN" sz="1600" dirty="0"/>
                <a:t>(Native)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94763" y="3566105"/>
              <a:ext cx="300755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err="1"/>
                <a:t>AllReduce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23635" y="4522891"/>
              <a:ext cx="155797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gRPC</a:t>
              </a:r>
              <a:r>
                <a:rPr lang="en-US" altLang="zh-CN" sz="1600" dirty="0"/>
                <a:t>, </a:t>
              </a:r>
              <a:r>
                <a:rPr lang="en-US" altLang="zh-CN" sz="1600" dirty="0" err="1"/>
                <a:t>ZeroMQ</a:t>
              </a:r>
              <a:endParaRPr lang="zh-CN" altLang="en-US" sz="1600" dirty="0"/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4491848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7" idx="0"/>
            </p:cNvCxnSpPr>
            <p:nvPr/>
          </p:nvCxnSpPr>
          <p:spPr>
            <a:xfrm>
              <a:off x="6162975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8" idx="0"/>
            </p:cNvCxnSpPr>
            <p:nvPr/>
          </p:nvCxnSpPr>
          <p:spPr>
            <a:xfrm>
              <a:off x="7834103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823634" y="3150650"/>
              <a:ext cx="4678681" cy="2563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Communication Module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491848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62975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834103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50348" y="3933530"/>
              <a:ext cx="1916099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TF/</a:t>
              </a:r>
              <a:r>
                <a:rPr lang="en-US" altLang="zh-CN" sz="1600" dirty="0" err="1"/>
                <a:t>PyTorch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MxNet</a:t>
              </a:r>
              <a:r>
                <a:rPr lang="en-US" altLang="zh-CN" sz="1600" dirty="0"/>
                <a:t> Native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599" y="3929728"/>
              <a:ext cx="85998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Horovod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endCxn id="11" idx="0"/>
            </p:cNvCxnSpPr>
            <p:nvPr/>
          </p:nvCxnSpPr>
          <p:spPr>
            <a:xfrm>
              <a:off x="4602621" y="3407007"/>
              <a:ext cx="0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2" idx="0"/>
            </p:cNvCxnSpPr>
            <p:nvPr/>
          </p:nvCxnSpPr>
          <p:spPr>
            <a:xfrm flipH="1">
              <a:off x="6998539" y="3407007"/>
              <a:ext cx="199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3" idx="0"/>
            </p:cNvCxnSpPr>
            <p:nvPr/>
          </p:nvCxnSpPr>
          <p:spPr>
            <a:xfrm>
              <a:off x="4602621" y="4338377"/>
              <a:ext cx="1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94762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MPI</a:t>
              </a:r>
              <a:endParaRPr lang="zh-CN" altLang="en-US" sz="16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7207861" y="4334137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794227" y="4329072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033369" y="4338377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63342" y="4522891"/>
              <a:ext cx="938973" cy="30978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OmniReduce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85533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NCCL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74437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Gloo</a:t>
              </a:r>
              <a:endParaRPr lang="zh-CN" altLang="en-US" sz="160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489563" y="4332882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23635" y="5017194"/>
              <a:ext cx="1925488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TCP/IP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43337" y="5017190"/>
              <a:ext cx="211354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RDMA (opt. with GDR)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1000" y="5017193"/>
              <a:ext cx="501313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DPDK</a:t>
              </a:r>
              <a:endParaRPr lang="zh-CN" altLang="en-US" sz="160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1CB9-FC58-C840-98AB-BB98A762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0356C65-9CAC-3E4C-88F0-0F82A203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994CB12-7FD9-144F-A8E2-4CCFABF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Aggregator logic</a:t>
            </a:r>
            <a:endParaRPr lang="zh-CN" altLang="en-US" dirty="0"/>
          </a:p>
        </p:txBody>
      </p:sp>
      <p:sp>
        <p:nvSpPr>
          <p:cNvPr id="104" name="流程图: 终止 103"/>
          <p:cNvSpPr/>
          <p:nvPr/>
        </p:nvSpPr>
        <p:spPr>
          <a:xfrm>
            <a:off x="3188152" y="3581428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264229" y="3180541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Aggregator master thread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1770" y="3990361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107" name="矩形 106"/>
          <p:cNvSpPr/>
          <p:nvPr/>
        </p:nvSpPr>
        <p:spPr>
          <a:xfrm>
            <a:off x="2661769" y="4689528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cxnSp>
        <p:nvCxnSpPr>
          <p:cNvPr id="108" name="直接箭头连接符 107"/>
          <p:cNvCxnSpPr>
            <a:stCxn id="104" idx="2"/>
            <a:endCxn id="106" idx="0"/>
          </p:cNvCxnSpPr>
          <p:nvPr/>
        </p:nvCxnSpPr>
        <p:spPr>
          <a:xfrm>
            <a:off x="3591210" y="3874196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6" idx="2"/>
            <a:endCxn id="107" idx="0"/>
          </p:cNvCxnSpPr>
          <p:nvPr/>
        </p:nvCxnSpPr>
        <p:spPr>
          <a:xfrm flipH="1">
            <a:off x="3591209" y="4507719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剪去单角的矩形 109"/>
          <p:cNvSpPr/>
          <p:nvPr/>
        </p:nvSpPr>
        <p:spPr>
          <a:xfrm>
            <a:off x="6348117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剪去单角的矩形 110"/>
          <p:cNvSpPr/>
          <p:nvPr/>
        </p:nvSpPr>
        <p:spPr>
          <a:xfrm>
            <a:off x="6756514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剪去单角的矩形 111"/>
          <p:cNvSpPr/>
          <p:nvPr/>
        </p:nvSpPr>
        <p:spPr>
          <a:xfrm>
            <a:off x="7113183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085370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114" name="流程图: 终止 113"/>
          <p:cNvSpPr/>
          <p:nvPr/>
        </p:nvSpPr>
        <p:spPr>
          <a:xfrm>
            <a:off x="8237894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流程图: 决策 114"/>
          <p:cNvSpPr/>
          <p:nvPr/>
        </p:nvSpPr>
        <p:spPr>
          <a:xfrm>
            <a:off x="7711512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message?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7711512" y="4517216"/>
            <a:ext cx="1858879" cy="43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Aggregation aggregator logic</a:t>
            </a:r>
            <a:endParaRPr lang="en-US" altLang="zh-CN" sz="1050" dirty="0"/>
          </a:p>
        </p:txBody>
      </p:sp>
      <p:sp>
        <p:nvSpPr>
          <p:cNvPr id="117" name="矩形 116"/>
          <p:cNvSpPr/>
          <p:nvPr/>
        </p:nvSpPr>
        <p:spPr>
          <a:xfrm>
            <a:off x="7711511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Multicast results</a:t>
            </a:r>
            <a:endParaRPr lang="en-US" altLang="zh-CN" sz="1050" dirty="0"/>
          </a:p>
        </p:txBody>
      </p:sp>
      <p:cxnSp>
        <p:nvCxnSpPr>
          <p:cNvPr id="118" name="肘形连接符 117"/>
          <p:cNvCxnSpPr>
            <a:stCxn id="117" idx="1"/>
          </p:cNvCxnSpPr>
          <p:nvPr/>
        </p:nvCxnSpPr>
        <p:spPr>
          <a:xfrm rot="10800000" flipH="1">
            <a:off x="7711510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4" idx="2"/>
            <a:endCxn id="115" idx="0"/>
          </p:cNvCxnSpPr>
          <p:nvPr/>
        </p:nvCxnSpPr>
        <p:spPr>
          <a:xfrm>
            <a:off x="8640952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2"/>
            <a:endCxn id="116" idx="0"/>
          </p:cNvCxnSpPr>
          <p:nvPr/>
        </p:nvCxnSpPr>
        <p:spPr>
          <a:xfrm>
            <a:off x="8640952" y="4407566"/>
            <a:ext cx="0" cy="10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6" idx="2"/>
          </p:cNvCxnSpPr>
          <p:nvPr/>
        </p:nvCxnSpPr>
        <p:spPr>
          <a:xfrm>
            <a:off x="8640952" y="4949441"/>
            <a:ext cx="0" cy="14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9" idx="2"/>
            <a:endCxn id="117" idx="0"/>
          </p:cNvCxnSpPr>
          <p:nvPr/>
        </p:nvCxnSpPr>
        <p:spPr>
          <a:xfrm>
            <a:off x="8640947" y="5475718"/>
            <a:ext cx="4" cy="15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50972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24" name="肘形连接符 123"/>
          <p:cNvCxnSpPr>
            <a:stCxn id="115" idx="3"/>
          </p:cNvCxnSpPr>
          <p:nvPr/>
        </p:nvCxnSpPr>
        <p:spPr>
          <a:xfrm flipH="1" flipV="1">
            <a:off x="8640947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9546831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28701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17792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128" name="文本框 127"/>
          <p:cNvSpPr txBox="1"/>
          <p:nvPr/>
        </p:nvSpPr>
        <p:spPr>
          <a:xfrm rot="1980086">
            <a:off x="6425922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9" name="流程图: 决策 128"/>
          <p:cNvSpPr/>
          <p:nvPr/>
        </p:nvSpPr>
        <p:spPr>
          <a:xfrm>
            <a:off x="7711507" y="5093224"/>
            <a:ext cx="1858879" cy="382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?</a:t>
            </a:r>
            <a:endParaRPr lang="zh-CN" altLang="en-US" sz="1100" dirty="0"/>
          </a:p>
        </p:txBody>
      </p:sp>
      <p:cxnSp>
        <p:nvCxnSpPr>
          <p:cNvPr id="130" name="肘形连接符 129"/>
          <p:cNvCxnSpPr>
            <a:stCxn id="129" idx="3"/>
          </p:cNvCxnSpPr>
          <p:nvPr/>
        </p:nvCxnSpPr>
        <p:spPr>
          <a:xfrm flipH="1" flipV="1">
            <a:off x="8640947" y="4998965"/>
            <a:ext cx="929439" cy="28550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8411470" y="541803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9546831" y="505835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33" name="肘形连接符 132"/>
          <p:cNvCxnSpPr>
            <a:stCxn id="107" idx="3"/>
          </p:cNvCxnSpPr>
          <p:nvPr/>
        </p:nvCxnSpPr>
        <p:spPr>
          <a:xfrm flipV="1">
            <a:off x="4520648" y="4764734"/>
            <a:ext cx="2592535" cy="68576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07" idx="3"/>
          </p:cNvCxnSpPr>
          <p:nvPr/>
        </p:nvCxnSpPr>
        <p:spPr>
          <a:xfrm flipV="1">
            <a:off x="4520648" y="4525969"/>
            <a:ext cx="2235866" cy="307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07" idx="3"/>
          </p:cNvCxnSpPr>
          <p:nvPr/>
        </p:nvCxnSpPr>
        <p:spPr>
          <a:xfrm flipV="1">
            <a:off x="4520648" y="4230988"/>
            <a:ext cx="1827469" cy="60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决策 135"/>
          <p:cNvSpPr/>
          <p:nvPr/>
        </p:nvSpPr>
        <p:spPr>
          <a:xfrm>
            <a:off x="2661769" y="5164508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Force exit</a:t>
            </a:r>
            <a:r>
              <a:rPr lang="zh-CN" altLang="en-US" sz="1100" dirty="0"/>
              <a:t> </a:t>
            </a:r>
            <a:r>
              <a:rPr lang="en-US" altLang="zh-CN" sz="1100" dirty="0"/>
              <a:t>?</a:t>
            </a:r>
            <a:endParaRPr lang="zh-CN" altLang="en-US" sz="1100" dirty="0"/>
          </a:p>
        </p:txBody>
      </p:sp>
      <p:sp>
        <p:nvSpPr>
          <p:cNvPr id="137" name="流程图: 终止 136"/>
          <p:cNvSpPr/>
          <p:nvPr/>
        </p:nvSpPr>
        <p:spPr>
          <a:xfrm>
            <a:off x="3188152" y="5795049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07" idx="2"/>
            <a:endCxn id="136" idx="0"/>
          </p:cNvCxnSpPr>
          <p:nvPr/>
        </p:nvCxnSpPr>
        <p:spPr>
          <a:xfrm>
            <a:off x="3591209" y="4977091"/>
            <a:ext cx="0" cy="18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6" idx="2"/>
            <a:endCxn id="137" idx="0"/>
          </p:cNvCxnSpPr>
          <p:nvPr/>
        </p:nvCxnSpPr>
        <p:spPr>
          <a:xfrm>
            <a:off x="3591209" y="5631499"/>
            <a:ext cx="1" cy="16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579180" y="558246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41" name="肘形连接符 140"/>
          <p:cNvCxnSpPr>
            <a:stCxn id="136" idx="3"/>
          </p:cNvCxnSpPr>
          <p:nvPr/>
        </p:nvCxnSpPr>
        <p:spPr>
          <a:xfrm flipH="1" flipV="1">
            <a:off x="3591208" y="5052297"/>
            <a:ext cx="929440" cy="345707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491789" y="519661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DAE9-F34A-8F4F-89D6-2538796F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68EA-28C5-CD4D-BADB-BDDBBE07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DBF8-41FF-434C-84A2-45B3664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Worker logic</a:t>
            </a:r>
            <a:endParaRPr lang="zh-CN" altLang="en-US" dirty="0"/>
          </a:p>
        </p:txBody>
      </p:sp>
      <p:sp>
        <p:nvSpPr>
          <p:cNvPr id="54" name="剪去单角的矩形 53"/>
          <p:cNvSpPr/>
          <p:nvPr/>
        </p:nvSpPr>
        <p:spPr>
          <a:xfrm>
            <a:off x="8253126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剪去单角的矩形 54"/>
          <p:cNvSpPr/>
          <p:nvPr/>
        </p:nvSpPr>
        <p:spPr>
          <a:xfrm>
            <a:off x="8661523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剪去单角的矩形 55"/>
          <p:cNvSpPr/>
          <p:nvPr/>
        </p:nvSpPr>
        <p:spPr>
          <a:xfrm>
            <a:off x="9018192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终止 56"/>
          <p:cNvSpPr/>
          <p:nvPr/>
        </p:nvSpPr>
        <p:spPr>
          <a:xfrm>
            <a:off x="5351832" y="2667000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78404" y="2249703"/>
            <a:ext cx="23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master thread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825450" y="3075933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60" name="矩形 59"/>
          <p:cNvSpPr/>
          <p:nvPr/>
        </p:nvSpPr>
        <p:spPr>
          <a:xfrm>
            <a:off x="4825449" y="3775100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sp>
        <p:nvSpPr>
          <p:cNvPr id="61" name="流程图: 决策 60"/>
          <p:cNvSpPr/>
          <p:nvPr/>
        </p:nvSpPr>
        <p:spPr>
          <a:xfrm>
            <a:off x="4825448" y="4273451"/>
            <a:ext cx="1858879" cy="376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tensor ?</a:t>
            </a:r>
            <a:endParaRPr lang="zh-CN" altLang="en-US" sz="1100" dirty="0"/>
          </a:p>
        </p:txBody>
      </p:sp>
      <p:sp>
        <p:nvSpPr>
          <p:cNvPr id="62" name="矩形 61"/>
          <p:cNvSpPr/>
          <p:nvPr/>
        </p:nvSpPr>
        <p:spPr>
          <a:xfrm>
            <a:off x="4825448" y="4842622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Compute bitmap</a:t>
            </a:r>
            <a:endParaRPr lang="en-US" altLang="zh-CN" sz="1050" dirty="0"/>
          </a:p>
        </p:txBody>
      </p:sp>
      <p:sp>
        <p:nvSpPr>
          <p:cNvPr id="63" name="矩形 62"/>
          <p:cNvSpPr/>
          <p:nvPr/>
        </p:nvSpPr>
        <p:spPr>
          <a:xfrm>
            <a:off x="4825447" y="5330601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</a:t>
            </a:r>
            <a:r>
              <a:rPr lang="en-US" altLang="zh-CN" sz="1400" dirty="0" err="1"/>
              <a:t>data_ready</a:t>
            </a:r>
            <a:r>
              <a:rPr lang="en-US" altLang="zh-CN" sz="1400" dirty="0"/>
              <a:t> flag</a:t>
            </a:r>
            <a:endParaRPr lang="en-US" altLang="zh-CN" sz="1050" dirty="0"/>
          </a:p>
        </p:txBody>
      </p:sp>
      <p:sp>
        <p:nvSpPr>
          <p:cNvPr id="64" name="流程图: 决策 63"/>
          <p:cNvSpPr/>
          <p:nvPr/>
        </p:nvSpPr>
        <p:spPr>
          <a:xfrm>
            <a:off x="4825447" y="5808747"/>
            <a:ext cx="1858879" cy="5031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flag ?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90379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66" name="流程图: 终止 65"/>
          <p:cNvSpPr/>
          <p:nvPr/>
        </p:nvSpPr>
        <p:spPr>
          <a:xfrm>
            <a:off x="10142903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流程图: 决策 66"/>
          <p:cNvSpPr/>
          <p:nvPr/>
        </p:nvSpPr>
        <p:spPr>
          <a:xfrm>
            <a:off x="9616521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data_ready</a:t>
            </a:r>
            <a:r>
              <a:rPr lang="en-US" altLang="zh-CN" sz="1100" dirty="0"/>
              <a:t> flag ?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9616521" y="4606613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a tensor chunk</a:t>
            </a:r>
            <a:endParaRPr lang="en-US" altLang="zh-CN" sz="1050" dirty="0"/>
          </a:p>
        </p:txBody>
      </p:sp>
      <p:sp>
        <p:nvSpPr>
          <p:cNvPr id="69" name="矩形 68"/>
          <p:cNvSpPr/>
          <p:nvPr/>
        </p:nvSpPr>
        <p:spPr>
          <a:xfrm>
            <a:off x="9552975" y="5092175"/>
            <a:ext cx="1985962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Aggregation worker logic</a:t>
            </a:r>
            <a:endParaRPr lang="en-US" altLang="zh-CN" sz="1050" dirty="0"/>
          </a:p>
        </p:txBody>
      </p:sp>
      <p:sp>
        <p:nvSpPr>
          <p:cNvPr id="70" name="矩形 69"/>
          <p:cNvSpPr/>
          <p:nvPr/>
        </p:nvSpPr>
        <p:spPr>
          <a:xfrm>
            <a:off x="9616520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completed flag</a:t>
            </a:r>
            <a:endParaRPr lang="en-US" altLang="zh-CN" sz="1050" dirty="0"/>
          </a:p>
        </p:txBody>
      </p:sp>
      <p:cxnSp>
        <p:nvCxnSpPr>
          <p:cNvPr id="71" name="直接箭头连接符 70"/>
          <p:cNvCxnSpPr>
            <a:stCxn id="57" idx="2"/>
            <a:endCxn id="59" idx="0"/>
          </p:cNvCxnSpPr>
          <p:nvPr/>
        </p:nvCxnSpPr>
        <p:spPr>
          <a:xfrm>
            <a:off x="5754890" y="2959768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2"/>
            <a:endCxn id="60" idx="0"/>
          </p:cNvCxnSpPr>
          <p:nvPr/>
        </p:nvCxnSpPr>
        <p:spPr>
          <a:xfrm flipH="1">
            <a:off x="5754889" y="3593291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0" idx="2"/>
            <a:endCxn id="61" idx="0"/>
          </p:cNvCxnSpPr>
          <p:nvPr/>
        </p:nvCxnSpPr>
        <p:spPr>
          <a:xfrm flipH="1">
            <a:off x="5754888" y="4062663"/>
            <a:ext cx="1" cy="21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2"/>
            <a:endCxn id="62" idx="0"/>
          </p:cNvCxnSpPr>
          <p:nvPr/>
        </p:nvCxnSpPr>
        <p:spPr>
          <a:xfrm>
            <a:off x="5754888" y="4650441"/>
            <a:ext cx="0" cy="192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2"/>
            <a:endCxn id="63" idx="0"/>
          </p:cNvCxnSpPr>
          <p:nvPr/>
        </p:nvCxnSpPr>
        <p:spPr>
          <a:xfrm flipH="1">
            <a:off x="5754887" y="5130185"/>
            <a:ext cx="1" cy="20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3" idx="2"/>
            <a:endCxn id="64" idx="0"/>
          </p:cNvCxnSpPr>
          <p:nvPr/>
        </p:nvCxnSpPr>
        <p:spPr>
          <a:xfrm>
            <a:off x="5754887" y="5618164"/>
            <a:ext cx="0" cy="19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</p:cNvCxnSpPr>
          <p:nvPr/>
        </p:nvCxnSpPr>
        <p:spPr>
          <a:xfrm flipH="1" flipV="1">
            <a:off x="5754886" y="4105302"/>
            <a:ext cx="929440" cy="1955022"/>
          </a:xfrm>
          <a:prstGeom prst="bentConnector4">
            <a:avLst>
              <a:gd name="adj1" fmla="val -65156"/>
              <a:gd name="adj2" fmla="val 99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1"/>
          </p:cNvCxnSpPr>
          <p:nvPr/>
        </p:nvCxnSpPr>
        <p:spPr>
          <a:xfrm rot="10800000" flipH="1">
            <a:off x="9616519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2"/>
            <a:endCxn id="67" idx="0"/>
          </p:cNvCxnSpPr>
          <p:nvPr/>
        </p:nvCxnSpPr>
        <p:spPr>
          <a:xfrm>
            <a:off x="10545961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7" idx="2"/>
            <a:endCxn id="68" idx="0"/>
          </p:cNvCxnSpPr>
          <p:nvPr/>
        </p:nvCxnSpPr>
        <p:spPr>
          <a:xfrm>
            <a:off x="10545961" y="4407566"/>
            <a:ext cx="0" cy="19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8" idx="2"/>
            <a:endCxn id="69" idx="0"/>
          </p:cNvCxnSpPr>
          <p:nvPr/>
        </p:nvCxnSpPr>
        <p:spPr>
          <a:xfrm flipH="1">
            <a:off x="10545956" y="4894176"/>
            <a:ext cx="5" cy="19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9" idx="2"/>
            <a:endCxn id="70" idx="0"/>
          </p:cNvCxnSpPr>
          <p:nvPr/>
        </p:nvCxnSpPr>
        <p:spPr>
          <a:xfrm>
            <a:off x="10545956" y="5379738"/>
            <a:ext cx="4" cy="25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64" idx="1"/>
            <a:endCxn id="102" idx="2"/>
          </p:cNvCxnSpPr>
          <p:nvPr/>
        </p:nvCxnSpPr>
        <p:spPr>
          <a:xfrm rot="10800000">
            <a:off x="3844731" y="5281262"/>
            <a:ext cx="980716" cy="779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55240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6615887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6569528" y="4200336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87" name="直接连接符 86"/>
          <p:cNvCxnSpPr>
            <a:stCxn id="61" idx="3"/>
          </p:cNvCxnSpPr>
          <p:nvPr/>
        </p:nvCxnSpPr>
        <p:spPr>
          <a:xfrm>
            <a:off x="6684327" y="4461946"/>
            <a:ext cx="596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531297" y="461050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9" name="文本框 88"/>
          <p:cNvSpPr txBox="1"/>
          <p:nvPr/>
        </p:nvSpPr>
        <p:spPr>
          <a:xfrm>
            <a:off x="10555981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90" name="肘形连接符 89"/>
          <p:cNvCxnSpPr>
            <a:stCxn id="67" idx="3"/>
          </p:cNvCxnSpPr>
          <p:nvPr/>
        </p:nvCxnSpPr>
        <p:spPr>
          <a:xfrm flipH="1" flipV="1">
            <a:off x="10545956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451840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92" name="文本框 91"/>
          <p:cNvSpPr txBox="1"/>
          <p:nvPr/>
        </p:nvSpPr>
        <p:spPr>
          <a:xfrm>
            <a:off x="8633710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222801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94" name="文本框 93"/>
          <p:cNvSpPr txBox="1"/>
          <p:nvPr/>
        </p:nvSpPr>
        <p:spPr>
          <a:xfrm rot="1980086">
            <a:off x="8330931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60" idx="3"/>
            <a:endCxn id="56" idx="2"/>
          </p:cNvCxnSpPr>
          <p:nvPr/>
        </p:nvCxnSpPr>
        <p:spPr>
          <a:xfrm>
            <a:off x="6684328" y="3918882"/>
            <a:ext cx="2333864" cy="845852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0" idx="3"/>
            <a:endCxn id="55" idx="2"/>
          </p:cNvCxnSpPr>
          <p:nvPr/>
        </p:nvCxnSpPr>
        <p:spPr>
          <a:xfrm>
            <a:off x="6684328" y="3918882"/>
            <a:ext cx="1977195" cy="607087"/>
          </a:xfrm>
          <a:prstGeom prst="bentConnector3">
            <a:avLst>
              <a:gd name="adj1" fmla="val 5912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60" idx="3"/>
            <a:endCxn id="54" idx="2"/>
          </p:cNvCxnSpPr>
          <p:nvPr/>
        </p:nvCxnSpPr>
        <p:spPr>
          <a:xfrm>
            <a:off x="6684328" y="3918882"/>
            <a:ext cx="1568798" cy="312106"/>
          </a:xfrm>
          <a:prstGeom prst="bentConnector3">
            <a:avLst>
              <a:gd name="adj1" fmla="val 742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0" idx="2"/>
            <a:endCxn id="64" idx="2"/>
          </p:cNvCxnSpPr>
          <p:nvPr/>
        </p:nvCxnSpPr>
        <p:spPr>
          <a:xfrm rot="5400000">
            <a:off x="7954005" y="3719945"/>
            <a:ext cx="392839" cy="4791073"/>
          </a:xfrm>
          <a:prstGeom prst="bentConnector3">
            <a:avLst>
              <a:gd name="adj1" fmla="val 15819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0142903" y="6214769"/>
            <a:ext cx="1" cy="297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8944246" y="5982882"/>
            <a:ext cx="2" cy="552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441831" y="61541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62426" y="4993699"/>
            <a:ext cx="116460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Return result</a:t>
            </a:r>
            <a:endParaRPr lang="en-US" altLang="zh-CN" sz="1050" dirty="0"/>
          </a:p>
        </p:txBody>
      </p:sp>
      <p:cxnSp>
        <p:nvCxnSpPr>
          <p:cNvPr id="103" name="肘形连接符 102"/>
          <p:cNvCxnSpPr>
            <a:stCxn id="102" idx="0"/>
          </p:cNvCxnSpPr>
          <p:nvPr/>
        </p:nvCxnSpPr>
        <p:spPr>
          <a:xfrm rot="5400000" flipH="1" flipV="1">
            <a:off x="4353647" y="3594165"/>
            <a:ext cx="890619" cy="19084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823743" y="4843771"/>
            <a:ext cx="1858879" cy="28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Compute bitmap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06" name="线形标注 1 105"/>
          <p:cNvSpPr/>
          <p:nvPr/>
        </p:nvSpPr>
        <p:spPr>
          <a:xfrm flipH="1">
            <a:off x="354024" y="3088729"/>
            <a:ext cx="3444573" cy="1079300"/>
          </a:xfrm>
          <a:prstGeom prst="borderCallout1">
            <a:avLst>
              <a:gd name="adj1" fmla="val 18750"/>
              <a:gd name="adj2" fmla="val -8333"/>
              <a:gd name="adj3" fmla="val 176537"/>
              <a:gd name="adj4" fmla="val -29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To accelerate the search for next non-zero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Computing bitmap is time consuming on CPU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3" y="5431133"/>
            <a:ext cx="3283439" cy="1104651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1090966" y="4741314"/>
            <a:ext cx="186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Using GPU !</a:t>
            </a:r>
            <a:endParaRPr lang="zh-CN" alt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D408-D7A8-A247-B391-7BB1A673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1CE6-B726-3440-80FD-0F63219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9ECB-12C4-7948-AE95-D00DA242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with GDR support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Allocate a specific buffer in GPU memory for aggregation</a:t>
            </a:r>
          </a:p>
          <a:p>
            <a:pPr lvl="1"/>
            <a:r>
              <a:rPr lang="en-US" altLang="zh-CN" dirty="0"/>
              <a:t>Performing memory registration for RDMA isn't recommended in the data path because it is time consuming</a:t>
            </a:r>
          </a:p>
          <a:p>
            <a:pPr lvl="1"/>
            <a:r>
              <a:rPr lang="en-US" altLang="zh-CN" dirty="0"/>
              <a:t>Bandwidth for device-to-device</a:t>
            </a:r>
            <a:r>
              <a:rPr lang="zh-CN" altLang="en-US" dirty="0"/>
              <a:t> </a:t>
            </a:r>
            <a:r>
              <a:rPr lang="en-US" altLang="zh-CN" dirty="0"/>
              <a:t>memory copy is high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340" y="4442816"/>
            <a:ext cx="967254" cy="71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Tensor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3426" y="4205027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9838" y="3758127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12118" y="5664269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29594" y="480141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445934" y="3758127"/>
            <a:ext cx="3217333" cy="1811505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87004" y="5872190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302787" y="4239580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92639" y="4354264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225571" y="5647188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581217" y="5697664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26494" y="586694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89414" y="5712895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RDMA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578600" y="4760000"/>
            <a:ext cx="83152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189D-049D-0443-AB34-2A34473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D6E129-89EC-254E-B94B-2D78B0A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0D4D7-3EC8-0641-A308-F5F5743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w/o GDR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342407" y="3797551"/>
            <a:ext cx="2785705" cy="1759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5260" y="4147740"/>
            <a:ext cx="1628274" cy="1151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6521" y="4166882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95347" y="4166881"/>
            <a:ext cx="385072" cy="973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1609" y="3787980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05452" y="5150136"/>
            <a:ext cx="56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Buffer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20288" y="3787980"/>
            <a:ext cx="1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memory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33133" y="4147741"/>
            <a:ext cx="1630401" cy="32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86521" y="4171258"/>
            <a:ext cx="1628274" cy="321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4200" y="5485846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61407" y="462298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14795" y="4350215"/>
            <a:ext cx="56651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47420" y="5487017"/>
            <a:ext cx="108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memcpy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3186871" y="3797551"/>
            <a:ext cx="1868905" cy="1759196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33133" y="4474975"/>
            <a:ext cx="1628274" cy="32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33133" y="5068983"/>
            <a:ext cx="1628274" cy="32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375" y="459429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389086" y="5693767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66309" y="5676283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8183334" y="4285522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59361" y="4454141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966416" y="5456066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22062" y="5519241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918139" y="568851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81059" y="5521773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PCIE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980419" y="4805942"/>
            <a:ext cx="3102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86521" y="4501312"/>
            <a:ext cx="1628274" cy="321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Allocate a specific buffer in host memory for aggregation</a:t>
            </a:r>
          </a:p>
          <a:p>
            <a:r>
              <a:rPr lang="en-US" altLang="zh-CN" dirty="0"/>
              <a:t>Memory copy between GPU and host is time consuming</a:t>
            </a:r>
          </a:p>
          <a:p>
            <a:pPr lvl="1"/>
            <a:r>
              <a:rPr lang="en-US" altLang="zh-CN" dirty="0"/>
              <a:t>Chunk </a:t>
            </a:r>
            <a:r>
              <a:rPr lang="en-US" altLang="zh-CN" dirty="0" err="1"/>
              <a:t>prefetch</a:t>
            </a:r>
            <a:r>
              <a:rPr lang="en-US" altLang="zh-CN" dirty="0"/>
              <a:t> to overlap memory copy and communication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F19934BE-63B6-4C45-BC19-2378FC1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FC6494C4-51A9-4747-A197-C44BEA6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127B5C6-C09C-884F-BC31-BFD996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APIs (Synchronous)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Setup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GPU tensor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CPU tensor</a:t>
            </a:r>
          </a:p>
          <a:p>
            <a:pPr lvl="1"/>
            <a:r>
              <a:rPr lang="en-US" altLang="zh-CN" dirty="0"/>
              <a:t>For CPU tensor, the </a:t>
            </a:r>
            <a:r>
              <a:rPr lang="en-US" altLang="zh-CN" b="1" dirty="0"/>
              <a:t>bitmap</a:t>
            </a:r>
            <a:r>
              <a:rPr lang="en-US" altLang="zh-CN" dirty="0"/>
              <a:t> needs to be provided by user</a:t>
            </a:r>
            <a:endParaRPr lang="zh-CN" alt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3953000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280159" y="2475846"/>
            <a:ext cx="10357274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switchml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5853797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0AC6-4A6F-3640-A29F-1D40D5EF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B926F-09CC-F046-B73F-6AFE675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5F505-362D-814D-81BB-13AD045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Edit configuration file (</a:t>
            </a:r>
            <a:r>
              <a:rPr lang="en-US" altLang="zh-CN" dirty="0" err="1"/>
              <a:t>omnireduce.cfg</a:t>
            </a:r>
            <a:r>
              <a:rPr lang="en-US" altLang="zh-CN" dirty="0"/>
              <a:t>) according to your cluster information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aggregator program on each aggregator machine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worker program on each worker machine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7238-E057-EF47-9ABE-99D22470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4CEB-CCFF-C44D-996D-9843F9F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544-A779-6A48-A8B0-D6FD5DC1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omnireduce.cfg</a:t>
            </a:r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038855" y="1647825"/>
            <a:ext cx="4769274" cy="4832092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8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threshold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1024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chunk_size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1048576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bitmap_chunk_size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16777216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ib_hca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mlx5_1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gid_idx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sl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gpu_devId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direct_memory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adaptive_blocksize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tcp_port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19875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192.168.10.201,192.168.10.202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192.168.10.101,192.168.10.102</a:t>
            </a:r>
          </a:p>
        </p:txBody>
      </p:sp>
      <p:sp>
        <p:nvSpPr>
          <p:cNvPr id="5" name="矩形 4"/>
          <p:cNvSpPr/>
          <p:nvPr/>
        </p:nvSpPr>
        <p:spPr>
          <a:xfrm>
            <a:off x="1076952" y="1934633"/>
            <a:ext cx="2047241" cy="393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5422" y="5783645"/>
            <a:ext cx="4638041" cy="646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71164" y="5838619"/>
            <a:ext cx="5105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Ip</a:t>
            </a:r>
            <a:r>
              <a:rPr lang="en-US" altLang="zh-CN" sz="1400" dirty="0"/>
              <a:t> addresses and port number used for negotiation.</a:t>
            </a:r>
          </a:p>
          <a:p>
            <a:r>
              <a:rPr lang="en-US" altLang="zh-CN" sz="1400" dirty="0"/>
              <a:t>* The number of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should be consistent with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/>
              <a:t> and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endParaRPr lang="zh-CN" alt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1164" y="1594262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workers and aggregators</a:t>
            </a:r>
          </a:p>
        </p:txBody>
      </p:sp>
      <p:sp>
        <p:nvSpPr>
          <p:cNvPr id="11" name="矩形 10"/>
          <p:cNvSpPr/>
          <p:nvPr/>
        </p:nvSpPr>
        <p:spPr>
          <a:xfrm>
            <a:off x="6371164" y="200010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threads for communication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1076951" y="2375428"/>
            <a:ext cx="1683179" cy="164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6951" y="2587094"/>
            <a:ext cx="4210479" cy="386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71164" y="2382176"/>
            <a:ext cx="5105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Set CPU affinity for threads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-1 means no CPU affinity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&gt; 0 means the core ids for different threads</a:t>
            </a:r>
          </a:p>
          <a:p>
            <a:r>
              <a:rPr lang="en-US" altLang="zh-CN" sz="1400" dirty="0"/>
              <a:t>* The number should be consistent with 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085422" y="3001698"/>
            <a:ext cx="2902375" cy="1254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5423" y="4284398"/>
            <a:ext cx="1827108" cy="804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71164" y="3425563"/>
            <a:ext cx="5105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OmniReduce</a:t>
            </a:r>
            <a:r>
              <a:rPr lang="en-US" altLang="zh-CN" sz="1400" dirty="0"/>
              <a:t> algorithm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/>
              <a:t>threshold</a:t>
            </a:r>
            <a:r>
              <a:rPr lang="en-US" altLang="zh-CN" sz="1100" dirty="0"/>
              <a:t>: threshold for calculating block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buffer_size</a:t>
            </a:r>
            <a:r>
              <a:rPr lang="en-US" altLang="zh-CN" sz="1100" dirty="0"/>
              <a:t>: send/</a:t>
            </a:r>
            <a:r>
              <a:rPr lang="en-US" altLang="zh-CN" sz="1100" dirty="0" err="1"/>
              <a:t>recv</a:t>
            </a:r>
            <a:r>
              <a:rPr lang="en-US" altLang="zh-CN" sz="1100" dirty="0"/>
              <a:t> buffer size in </a:t>
            </a:r>
            <a:r>
              <a:rPr lang="en-US" altLang="zh-CN" sz="1100" dirty="0" err="1"/>
              <a:t>MByte</a:t>
            </a:r>
            <a:endParaRPr lang="en-US" altLang="zh-CN" sz="1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GDR: GPU memory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RDMA only: host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chunk_size</a:t>
            </a:r>
            <a:r>
              <a:rPr lang="en-US" altLang="zh-CN" sz="1100" dirty="0"/>
              <a:t>: chunk </a:t>
            </a:r>
            <a:r>
              <a:rPr lang="en-US" altLang="zh-CN" sz="1100" dirty="0" err="1"/>
              <a:t>prefetch</a:t>
            </a:r>
            <a:r>
              <a:rPr lang="en-US" altLang="zh-CN" sz="1100" dirty="0"/>
              <a:t> unit in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message_size</a:t>
            </a:r>
            <a:r>
              <a:rPr lang="en-US" altLang="zh-CN" sz="1100" dirty="0"/>
              <a:t>: number of elements in each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block_size</a:t>
            </a:r>
            <a:r>
              <a:rPr lang="en-US" altLang="zh-CN" sz="1100" dirty="0"/>
              <a:t>: number of elements in each block</a:t>
            </a:r>
          </a:p>
        </p:txBody>
      </p:sp>
      <p:sp>
        <p:nvSpPr>
          <p:cNvPr id="20" name="矩形 19"/>
          <p:cNvSpPr/>
          <p:nvPr/>
        </p:nvSpPr>
        <p:spPr>
          <a:xfrm>
            <a:off x="6371164" y="5031944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RDMA device parameters</a:t>
            </a:r>
          </a:p>
        </p:txBody>
      </p:sp>
      <p:sp>
        <p:nvSpPr>
          <p:cNvPr id="21" name="矩形 20"/>
          <p:cNvSpPr/>
          <p:nvPr/>
        </p:nvSpPr>
        <p:spPr>
          <a:xfrm>
            <a:off x="6371164" y="543528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GPU index and GDR using flag </a:t>
            </a:r>
          </a:p>
        </p:txBody>
      </p:sp>
      <p:sp>
        <p:nvSpPr>
          <p:cNvPr id="22" name="矩形 21"/>
          <p:cNvSpPr/>
          <p:nvPr/>
        </p:nvSpPr>
        <p:spPr>
          <a:xfrm>
            <a:off x="1085422" y="5143500"/>
            <a:ext cx="2250441" cy="610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0" idx="1"/>
          </p:cNvCxnSpPr>
          <p:nvPr/>
        </p:nvCxnSpPr>
        <p:spPr>
          <a:xfrm flipV="1">
            <a:off x="3124193" y="1748151"/>
            <a:ext cx="3246971" cy="383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1" idx="1"/>
          </p:cNvCxnSpPr>
          <p:nvPr/>
        </p:nvCxnSpPr>
        <p:spPr>
          <a:xfrm flipV="1">
            <a:off x="2760130" y="2153990"/>
            <a:ext cx="3611034" cy="303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5287430" y="2811522"/>
            <a:ext cx="1083734" cy="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17" idx="1"/>
          </p:cNvCxnSpPr>
          <p:nvPr/>
        </p:nvCxnSpPr>
        <p:spPr>
          <a:xfrm>
            <a:off x="3987797" y="3628893"/>
            <a:ext cx="2383367" cy="53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20" idx="1"/>
          </p:cNvCxnSpPr>
          <p:nvPr/>
        </p:nvCxnSpPr>
        <p:spPr>
          <a:xfrm>
            <a:off x="2912531" y="4686433"/>
            <a:ext cx="3458633" cy="49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3"/>
            <a:endCxn id="21" idx="1"/>
          </p:cNvCxnSpPr>
          <p:nvPr/>
        </p:nvCxnSpPr>
        <p:spPr>
          <a:xfrm>
            <a:off x="3335863" y="5448757"/>
            <a:ext cx="3035301" cy="14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9" idx="1"/>
          </p:cNvCxnSpPr>
          <p:nvPr/>
        </p:nvCxnSpPr>
        <p:spPr>
          <a:xfrm>
            <a:off x="5723463" y="6118226"/>
            <a:ext cx="647701" cy="8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335863" y="3327196"/>
            <a:ext cx="7817282" cy="6715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Each worker and aggregator needs a copy of </a:t>
            </a:r>
            <a:r>
              <a:rPr lang="en-US" altLang="zh-CN" sz="2400" dirty="0" err="1"/>
              <a:t>omnireduce.cfg</a:t>
            </a:r>
            <a:endParaRPr lang="zh-CN" alt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1F6F-0420-B845-8C87-58F0633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6C8F-4EBF-2B49-A404-B011FE15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8F98151-3C5C-114B-B7D5-E870FF2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1401BD-A915-EC4B-A731-5D17D2F5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2894"/>
            <a:ext cx="9358313" cy="466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1950" y="5900144"/>
            <a:ext cx="11468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Training speedup up to 8.2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 Gbps and 2.9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100 Gbps relative to NCCL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1950" y="5944207"/>
            <a:ext cx="11468100" cy="44865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A4A2-BE9E-184C-8FA6-814CDE49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04EC-F360-1C4F-ADAE-16A388A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C752-1921-3B46-AF37-B04D02B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10351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 are highly sparse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" y="2070103"/>
          <a:ext cx="11582400" cy="33653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7515941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r>
                        <a:rPr lang="en-US" altLang="zh-CN" sz="2400" baseline="0" dirty="0"/>
                        <a:t> size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Gradient</a:t>
                      </a:r>
                      <a:r>
                        <a:rPr lang="en-US" altLang="zh-CN" sz="2400" baseline="0" dirty="0"/>
                        <a:t> sparsity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/>
                        <a:t>DeepLight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CTR prediction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2.26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99.73%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Language modeling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1.52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94.50%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BERT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Question answering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1.28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9.31%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NCF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Recommendation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680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84.60%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VGG19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548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32.00%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ResNet152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230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21.60%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7490" y="5778365"/>
            <a:ext cx="642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  <a:ea typeface="Arial" charset="0"/>
                <a:cs typeface="Arial" charset="0"/>
              </a:rPr>
              <a:t>Sparsity: the proportion of gradient elements equal to zero</a:t>
            </a:r>
            <a:endParaRPr lang="zh-CN" alt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0D5DF7-5D34-2D4A-83B2-BFDA6B8C066A}"/>
              </a:ext>
            </a:extLst>
          </p:cNvPr>
          <p:cNvSpPr/>
          <p:nvPr/>
        </p:nvSpPr>
        <p:spPr>
          <a:xfrm>
            <a:off x="10744200" y="2571750"/>
            <a:ext cx="1143000" cy="9572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7E1CE-5BCF-9849-A6CF-C63135F4FB12}"/>
              </a:ext>
            </a:extLst>
          </p:cNvPr>
          <p:cNvSpPr/>
          <p:nvPr/>
        </p:nvSpPr>
        <p:spPr>
          <a:xfrm>
            <a:off x="10744200" y="4002084"/>
            <a:ext cx="1143000" cy="45561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EDF39-E0B2-E148-97A8-A913978F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847E-0A5C-3148-AE20-C0E2A776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334FA1-F14D-1D4B-B1BA-4BBEC13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7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Hands-on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Download and install our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Set VM network to be in a subnet (you can set bridge mode)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RDMA device with the following command: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NOTE: </a:t>
            </a:r>
            <a:r>
              <a:rPr lang="en-US" altLang="zh-CN" sz="2000" dirty="0"/>
              <a:t>You need to replace </a:t>
            </a:r>
            <a:r>
              <a:rPr lang="en-US" altLang="zh-CN" sz="2000" b="1" dirty="0"/>
              <a:t>ens33</a:t>
            </a:r>
            <a:r>
              <a:rPr lang="en-US" altLang="zh-CN" sz="2000" dirty="0"/>
              <a:t> with your own interface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Ensure that VMs can </a:t>
            </a:r>
            <a:r>
              <a:rPr lang="en-US" altLang="zh-CN" dirty="0" err="1"/>
              <a:t>ssh</a:t>
            </a:r>
            <a:r>
              <a:rPr lang="en-US" altLang="zh-CN" dirty="0"/>
              <a:t> each other without a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 IP address for each VM and update </a:t>
            </a:r>
            <a:r>
              <a:rPr lang="en-US" altLang="zh-CN" b="1" dirty="0" err="1"/>
              <a:t>omnireduce.cfg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aggregators and then run workers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445258" y="3284133"/>
            <a:ext cx="6068909" cy="369332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rdma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link add rxe_0 type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rxe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 panose="020B0609020204030204" pitchFamily="49" charset="0"/>
              </a:rPr>
              <a:t>netdev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ens33</a:t>
            </a:r>
            <a:endParaRPr lang="en-US" b="0" dirty="0">
              <a:solidFill>
                <a:srgbClr val="EEEEE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F74-6E53-C947-8B81-2E7C68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27F4-FFEF-2C40-ACCB-D134B519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EA10-D723-3242-BF47-63B9444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3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F7A5-3882-3149-B657-2015291B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76E9-BA58-5841-A4F2-5A010007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E773-7345-874C-8121-56700AEF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Existing collective libraries (NCCL and </a:t>
            </a:r>
            <a:r>
              <a:rPr lang="en-US" dirty="0" err="1"/>
              <a:t>Gloo</a:t>
            </a:r>
            <a:r>
              <a:rPr lang="en-US" dirty="0"/>
              <a:t>) have no native support for sparse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925B98-3ABA-6849-8B38-E1F8B42BA92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3428529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20183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5B15BF6E-CA32-1D41-AE35-4D0CFC8E03DA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4617793"/>
          <a:ext cx="812800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7954035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3B04663E-9A09-2448-99EB-DD605D1E2E4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5801977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4657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8" name="Table 44">
            <a:extLst>
              <a:ext uri="{FF2B5EF4-FFF2-40B4-BE49-F238E27FC236}">
                <a16:creationId xmlns:a16="http://schemas.microsoft.com/office/drawing/2014/main" id="{5BE91000-61EB-4A47-8A98-2B9FFDEB56DA}"/>
              </a:ext>
            </a:extLst>
          </p:cNvPr>
          <p:cNvGraphicFramePr>
            <a:graphicFrameLocks noGrp="1"/>
          </p:cNvGraphicFramePr>
          <p:nvPr/>
        </p:nvGraphicFramePr>
        <p:xfrm>
          <a:off x="2661766" y="3429000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9" name="Table 45">
            <a:extLst>
              <a:ext uri="{FF2B5EF4-FFF2-40B4-BE49-F238E27FC236}">
                <a16:creationId xmlns:a16="http://schemas.microsoft.com/office/drawing/2014/main" id="{6949C2F8-F3BF-AF43-BF65-DD3C1229087E}"/>
              </a:ext>
            </a:extLst>
          </p:cNvPr>
          <p:cNvGraphicFramePr>
            <a:graphicFrameLocks noGrp="1"/>
          </p:cNvGraphicFramePr>
          <p:nvPr/>
        </p:nvGraphicFramePr>
        <p:xfrm>
          <a:off x="2653300" y="4625413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0" name="Table 46">
            <a:extLst>
              <a:ext uri="{FF2B5EF4-FFF2-40B4-BE49-F238E27FC236}">
                <a16:creationId xmlns:a16="http://schemas.microsoft.com/office/drawing/2014/main" id="{F8472CEF-8F47-5D43-948F-39E414A3BC14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461948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1" name="Table 47">
            <a:extLst>
              <a:ext uri="{FF2B5EF4-FFF2-40B4-BE49-F238E27FC236}">
                <a16:creationId xmlns:a16="http://schemas.microsoft.com/office/drawing/2014/main" id="{D5A5E206-894F-D144-968E-4282AFA12F89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5806586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2" name="Table 48">
            <a:extLst>
              <a:ext uri="{FF2B5EF4-FFF2-40B4-BE49-F238E27FC236}">
                <a16:creationId xmlns:a16="http://schemas.microsoft.com/office/drawing/2014/main" id="{6651F33E-AB14-6842-A9D2-88F499379A0F}"/>
              </a:ext>
            </a:extLst>
          </p:cNvPr>
          <p:cNvGraphicFramePr>
            <a:graphicFrameLocks noGrp="1"/>
          </p:cNvGraphicFramePr>
          <p:nvPr/>
        </p:nvGraphicFramePr>
        <p:xfrm>
          <a:off x="7588372" y="580150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3" name="Table 49">
            <a:extLst>
              <a:ext uri="{FF2B5EF4-FFF2-40B4-BE49-F238E27FC236}">
                <a16:creationId xmlns:a16="http://schemas.microsoft.com/office/drawing/2014/main" id="{EB5D159C-8BF7-5A4E-9261-E744F56601DE}"/>
              </a:ext>
            </a:extLst>
          </p:cNvPr>
          <p:cNvGraphicFramePr>
            <a:graphicFrameLocks noGrp="1"/>
          </p:cNvGraphicFramePr>
          <p:nvPr/>
        </p:nvGraphicFramePr>
        <p:xfrm>
          <a:off x="7592605" y="3433609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F0D4B-18AA-8D4F-B5E9-258566B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71FBDF4-6014-6244-9FD2-B74A735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3D59C17-A64B-9648-959D-2012B50D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2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00104 0.17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0104 0.172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0.11237 -0.05741 0.22474 -0.11482 0.225 -0.17223 C 0.22526 -0.2301 0.11302 -0.28843 0.00091 -0.346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" presetClass="exit" presetSubtype="1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Existing collective libraries (NCCL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Gloo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have no native support for sparse data</a:t>
            </a:r>
          </a:p>
          <a:p>
            <a:pPr>
              <a:spcBef>
                <a:spcPts val="800"/>
              </a:spcBef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Existing sparse collective algorithm is inefficient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All-Gather based sparse algorithm has poor scalability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Format conversion overheads for dense inputs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Slower than dense </a:t>
            </a:r>
            <a:r>
              <a:rPr lang="en-US" dirty="0" err="1"/>
              <a:t>AllReduce</a:t>
            </a:r>
            <a:r>
              <a:rPr lang="en-US" dirty="0"/>
              <a:t> if sparsity is not high enough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Can not take full advantage of the inbound and outbound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09CDC-40A5-6B49-A5D4-1D92A8EF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1C2B-62E4-BE47-B37E-9044F43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E27A-A3BC-0F4C-B4BB-EC56043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7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</a:t>
            </a:r>
            <a:r>
              <a:rPr lang="en-US" altLang="zh-CN" dirty="0" err="1"/>
              <a:t>OmniReduce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4179" y="1560875"/>
            <a:ext cx="145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Goals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61022" y="1560875"/>
            <a:ext cx="182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Design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66185" y="2375665"/>
            <a:ext cx="4802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 performance and scalability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Data-format universality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Flexibility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01547" y="2375665"/>
            <a:ext cx="59284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Coordinated aggregation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Block-wise method (and fusion)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Fine-grained parallelism and data pipelining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Both sever-based and</a:t>
            </a:r>
            <a:br>
              <a:rPr lang="en-US" altLang="zh-CN" sz="3200" dirty="0"/>
            </a:br>
            <a:r>
              <a:rPr lang="en-US" altLang="zh-CN" sz="3200" dirty="0"/>
              <a:t>in-switch implementation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" y="1533028"/>
            <a:ext cx="695746" cy="6957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7" y="1560875"/>
            <a:ext cx="668180" cy="66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683" y="4938969"/>
            <a:ext cx="335392" cy="3353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2" y="3958092"/>
            <a:ext cx="341176" cy="341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1" y="2436625"/>
            <a:ext cx="341176" cy="341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272A4-ACBC-5F4E-A9BF-7DCBBC3A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80F459-110F-DB41-9880-E8FC48EE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42409B-5049-1041-BB82-8247B19A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4989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C7236B-92C1-764F-93AD-55F23DB1CC62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1718224"/>
          <a:ext cx="7306071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602EC-620C-2142-9C5F-2F7C36801883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5981978"/>
          <a:ext cx="7306071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28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69E7-D762-BB40-BEE2-37B0CF82300C}"/>
              </a:ext>
            </a:extLst>
          </p:cNvPr>
          <p:cNvSpPr/>
          <p:nvPr/>
        </p:nvSpPr>
        <p:spPr>
          <a:xfrm>
            <a:off x="1321594" y="2891854"/>
            <a:ext cx="4798790" cy="1882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22814" y="3502172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7E4B3-1197-2F44-836F-66BC0C5111DB}"/>
              </a:ext>
            </a:extLst>
          </p:cNvPr>
          <p:cNvGraphicFramePr>
            <a:graphicFrameLocks noGrp="1"/>
          </p:cNvGraphicFramePr>
          <p:nvPr/>
        </p:nvGraphicFramePr>
        <p:xfrm>
          <a:off x="4295338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2DDDA2-346C-274C-8270-C7793964297F}"/>
              </a:ext>
            </a:extLst>
          </p:cNvPr>
          <p:cNvGraphicFramePr>
            <a:graphicFrameLocks noGrp="1"/>
          </p:cNvGraphicFramePr>
          <p:nvPr/>
        </p:nvGraphicFramePr>
        <p:xfrm>
          <a:off x="4299439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A9AAAA-A1EF-514C-8833-F8F4D110A2A3}"/>
              </a:ext>
            </a:extLst>
          </p:cNvPr>
          <p:cNvGraphicFramePr>
            <a:graphicFrameLocks noGrp="1"/>
          </p:cNvGraphicFramePr>
          <p:nvPr/>
        </p:nvGraphicFramePr>
        <p:xfrm>
          <a:off x="1516620" y="3501460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78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0346">
                  <a:extLst>
                    <a:ext uri="{9D8B030D-6E8A-4147-A177-3AD203B41FA5}">
                      <a16:colId xmlns:a16="http://schemas.microsoft.com/office/drawing/2014/main" val="26999968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0463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FDFB082-F100-3E4B-A662-C1349C3E96A8}"/>
              </a:ext>
            </a:extLst>
          </p:cNvPr>
          <p:cNvGraphicFramePr>
            <a:graphicFrameLocks noGrp="1"/>
          </p:cNvGraphicFramePr>
          <p:nvPr/>
        </p:nvGraphicFramePr>
        <p:xfrm>
          <a:off x="1508420" y="3501178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37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4446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2E08821-D4EE-6642-91F5-824ABA9CA84A}"/>
              </a:ext>
            </a:extLst>
          </p:cNvPr>
          <p:cNvGraphicFramePr>
            <a:graphicFrameLocks noGrp="1"/>
          </p:cNvGraphicFramePr>
          <p:nvPr/>
        </p:nvGraphicFramePr>
        <p:xfrm>
          <a:off x="4299397" y="348560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E6CEC96-7ED7-4546-B2CB-45A362B7D86C}"/>
              </a:ext>
            </a:extLst>
          </p:cNvPr>
          <p:cNvGraphicFramePr>
            <a:graphicFrameLocks noGrp="1"/>
          </p:cNvGraphicFramePr>
          <p:nvPr/>
        </p:nvGraphicFramePr>
        <p:xfrm>
          <a:off x="4299440" y="3483725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82581F5-0DA6-B84D-ABCD-1830EC493208}"/>
              </a:ext>
            </a:extLst>
          </p:cNvPr>
          <p:cNvGraphicFramePr>
            <a:graphicFrameLocks noGrp="1"/>
          </p:cNvGraphicFramePr>
          <p:nvPr/>
        </p:nvGraphicFramePr>
        <p:xfrm>
          <a:off x="4306799" y="348738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18030" y="3501487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2DA1FCE-3739-D348-BB00-665DF39D8B4F}"/>
              </a:ext>
            </a:extLst>
          </p:cNvPr>
          <p:cNvGraphicFramePr>
            <a:graphicFrameLocks noGrp="1"/>
          </p:cNvGraphicFramePr>
          <p:nvPr/>
        </p:nvGraphicFramePr>
        <p:xfrm>
          <a:off x="4301082" y="3486897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AB9D4F-88A1-924D-98A5-4CC24BEFADD4}"/>
              </a:ext>
            </a:extLst>
          </p:cNvPr>
          <p:cNvSpPr txBox="1"/>
          <p:nvPr/>
        </p:nvSpPr>
        <p:spPr>
          <a:xfrm>
            <a:off x="3286484" y="2985907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Arial" charset="0"/>
                <a:cs typeface="Arial" charset="0"/>
              </a:rPr>
              <a:t>Aggregator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OmniReduce</a:t>
            </a:r>
            <a:r>
              <a:rPr lang="en-US" altLang="zh-TW" dirty="0"/>
              <a:t>: </a:t>
            </a:r>
            <a:r>
              <a:rPr lang="en-US" dirty="0"/>
              <a:t>sparse streaming aggregation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BF4E3A-74AC-1A44-9A3E-4E1ED83B2957}"/>
              </a:ext>
            </a:extLst>
          </p:cNvPr>
          <p:cNvGraphicFramePr>
            <a:graphicFrameLocks noGrp="1"/>
          </p:cNvGraphicFramePr>
          <p:nvPr/>
        </p:nvGraphicFramePr>
        <p:xfrm>
          <a:off x="1788342" y="17182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209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4CDBA6A-9069-DA4F-BE9C-CAE26A8C89EB}"/>
              </a:ext>
            </a:extLst>
          </p:cNvPr>
          <p:cNvGraphicFramePr>
            <a:graphicFrameLocks noGrp="1"/>
          </p:cNvGraphicFramePr>
          <p:nvPr/>
        </p:nvGraphicFramePr>
        <p:xfrm>
          <a:off x="1773536" y="598197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60813086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8229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419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7435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D23C3E-7571-E44D-A980-5D84C6989FFB}"/>
              </a:ext>
            </a:extLst>
          </p:cNvPr>
          <p:cNvCxnSpPr>
            <a:cxnSpLocks/>
          </p:cNvCxnSpPr>
          <p:nvPr/>
        </p:nvCxnSpPr>
        <p:spPr>
          <a:xfrm>
            <a:off x="5902628" y="1351098"/>
            <a:ext cx="0" cy="3671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B3F993-F1A4-B745-AC13-A7D6190DCF57}"/>
              </a:ext>
            </a:extLst>
          </p:cNvPr>
          <p:cNvCxnSpPr>
            <a:cxnSpLocks/>
          </p:cNvCxnSpPr>
          <p:nvPr/>
        </p:nvCxnSpPr>
        <p:spPr>
          <a:xfrm>
            <a:off x="7528742" y="5614852"/>
            <a:ext cx="0" cy="3671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72126C-D991-6E49-A5CA-BD7ADB3CFB31}"/>
              </a:ext>
            </a:extLst>
          </p:cNvPr>
          <p:cNvGraphicFramePr>
            <a:graphicFrameLocks noGrp="1"/>
          </p:cNvGraphicFramePr>
          <p:nvPr/>
        </p:nvGraphicFramePr>
        <p:xfrm>
          <a:off x="1792443" y="17182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0C404C7-8BFD-6048-8A82-9EF701B9B824}"/>
              </a:ext>
            </a:extLst>
          </p:cNvPr>
          <p:cNvGraphicFramePr>
            <a:graphicFrameLocks noGrp="1"/>
          </p:cNvGraphicFramePr>
          <p:nvPr/>
        </p:nvGraphicFramePr>
        <p:xfrm>
          <a:off x="1771940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A7207CE-54FE-B748-B2F0-40BB1E849D65}"/>
              </a:ext>
            </a:extLst>
          </p:cNvPr>
          <p:cNvGraphicFramePr>
            <a:graphicFrameLocks noGrp="1"/>
          </p:cNvGraphicFramePr>
          <p:nvPr/>
        </p:nvGraphicFramePr>
        <p:xfrm>
          <a:off x="3429974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54C1778-A2E1-7547-AF1A-92CAB3FF07FE}"/>
              </a:ext>
            </a:extLst>
          </p:cNvPr>
          <p:cNvGraphicFramePr>
            <a:graphicFrameLocks noGrp="1"/>
          </p:cNvGraphicFramePr>
          <p:nvPr/>
        </p:nvGraphicFramePr>
        <p:xfrm>
          <a:off x="34463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AA9195C-F912-B044-9E8B-287DA3B77B62}"/>
              </a:ext>
            </a:extLst>
          </p:cNvPr>
          <p:cNvGraphicFramePr>
            <a:graphicFrameLocks noGrp="1"/>
          </p:cNvGraphicFramePr>
          <p:nvPr/>
        </p:nvGraphicFramePr>
        <p:xfrm>
          <a:off x="5087076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7690A29-1D7E-8A4A-8CD7-4C876077D051}"/>
              </a:ext>
            </a:extLst>
          </p:cNvPr>
          <p:cNvGraphicFramePr>
            <a:graphicFrameLocks noGrp="1"/>
          </p:cNvGraphicFramePr>
          <p:nvPr/>
        </p:nvGraphicFramePr>
        <p:xfrm>
          <a:off x="674324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115242113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1799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66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558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3C8FFAA-0B6A-DB4C-A017-AC055FB1C455}"/>
              </a:ext>
            </a:extLst>
          </p:cNvPr>
          <p:cNvGraphicFramePr>
            <a:graphicFrameLocks noGrp="1"/>
          </p:cNvGraphicFramePr>
          <p:nvPr/>
        </p:nvGraphicFramePr>
        <p:xfrm>
          <a:off x="6715009" y="598734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9590098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847613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81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26861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52F0261-CB8A-0A46-B2CC-DDF0F5A68E52}"/>
              </a:ext>
            </a:extLst>
          </p:cNvPr>
          <p:cNvGraphicFramePr>
            <a:graphicFrameLocks noGrp="1"/>
          </p:cNvGraphicFramePr>
          <p:nvPr/>
        </p:nvGraphicFramePr>
        <p:xfrm>
          <a:off x="6747816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8C50C69-F511-CF42-B7EE-F38024295270}"/>
              </a:ext>
            </a:extLst>
          </p:cNvPr>
          <p:cNvGraphicFramePr>
            <a:graphicFrameLocks noGrp="1"/>
          </p:cNvGraphicFramePr>
          <p:nvPr/>
        </p:nvGraphicFramePr>
        <p:xfrm>
          <a:off x="6710909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2FC6107-FF5F-5740-9FA8-8BCBC3DF5241}"/>
              </a:ext>
            </a:extLst>
          </p:cNvPr>
          <p:cNvGraphicFramePr>
            <a:graphicFrameLocks noGrp="1"/>
          </p:cNvGraphicFramePr>
          <p:nvPr/>
        </p:nvGraphicFramePr>
        <p:xfrm>
          <a:off x="507835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73055458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35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81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3876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9405ADC-D5AC-7A48-8677-3C3209F2697B}"/>
              </a:ext>
            </a:extLst>
          </p:cNvPr>
          <p:cNvGraphicFramePr>
            <a:graphicFrameLocks noGrp="1"/>
          </p:cNvGraphicFramePr>
          <p:nvPr/>
        </p:nvGraphicFramePr>
        <p:xfrm>
          <a:off x="50829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8533077" y="1643431"/>
            <a:ext cx="3463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Split data into blocks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Stream non-zero blocks to aggregator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Keep global view of next block</a:t>
            </a:r>
          </a:p>
          <a:p>
            <a:pPr algn="l"/>
            <a:endParaRPr lang="en-US" sz="2400" b="0" dirty="0">
              <a:latin typeface="+mn-lt"/>
              <a:ea typeface="Arial" charset="0"/>
              <a:cs typeface="Arial" charset="0"/>
            </a:endParaRPr>
          </a:p>
          <a:p>
            <a:pPr algn="l"/>
            <a:r>
              <a:rPr lang="en-US" sz="2400" b="0" dirty="0">
                <a:latin typeface="+mn-lt"/>
                <a:ea typeface="Arial" charset="0"/>
                <a:cs typeface="Arial" charset="0"/>
              </a:rPr>
              <a:t>High performance through fine-grained parallelization (</a:t>
            </a:r>
            <a:r>
              <a:rPr lang="en-US" sz="2400" b="0" i="1" dirty="0">
                <a:latin typeface="+mn-lt"/>
                <a:ea typeface="Arial" charset="0"/>
                <a:cs typeface="Arial" charset="0"/>
              </a:rPr>
              <a:t>pool of aggregation slots</a:t>
            </a:r>
            <a:r>
              <a:rPr lang="en-US" sz="2400" b="0" dirty="0">
                <a:latin typeface="+mn-lt"/>
                <a:ea typeface="Arial" charset="0"/>
                <a:cs typeface="Arial" charset="0"/>
              </a:rPr>
              <a:t>) and pipelining to saturate network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F1893-6587-604E-8199-8C4F12CF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A581E8-B02D-C245-BB38-363391BB1E9F}"/>
              </a:ext>
            </a:extLst>
          </p:cNvPr>
          <p:cNvSpPr txBox="1"/>
          <p:nvPr/>
        </p:nvSpPr>
        <p:spPr>
          <a:xfrm>
            <a:off x="1942692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C2296-6F08-AB49-9AFE-C5E4C3483527}"/>
              </a:ext>
            </a:extLst>
          </p:cNvPr>
          <p:cNvSpPr txBox="1"/>
          <p:nvPr/>
        </p:nvSpPr>
        <p:spPr>
          <a:xfrm>
            <a:off x="3149038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5D93-4CBA-364E-B106-A4AAAF4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16F0-351C-594D-8D13-4F6FC1D2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7"/>
    </mc:Choice>
    <mc:Fallback xmlns="">
      <p:transition spd="slow" advTm="101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20521 0.2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162 L 0.20703 -0.36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417 L -0.2056 -0.25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-12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-0.20351 0.365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55 L 0.13803 -0.003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6354 0.25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67 0.365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1849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8 -0.257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20039 0.2574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287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19844 -0.3692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19987 -0.257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-1287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9792 0.36458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3810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15570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305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99065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780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415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64" name="文本框 63"/>
          <p:cNvSpPr txBox="1"/>
          <p:nvPr/>
        </p:nvSpPr>
        <p:spPr>
          <a:xfrm>
            <a:off x="483275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525035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2141789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55938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98" name="圆角矩形 97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405418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82301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339532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223483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11" name="圆角矩形 110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95479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7239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78974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820734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921450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/>
          <p:cNvSpPr txBox="1"/>
          <p:nvPr/>
        </p:nvSpPr>
        <p:spPr>
          <a:xfrm>
            <a:off x="963209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004945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046704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137" name="圆角矩形 136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文本框 138"/>
          <p:cNvSpPr txBox="1"/>
          <p:nvPr/>
        </p:nvSpPr>
        <p:spPr>
          <a:xfrm>
            <a:off x="735848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7776076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41" name="圆角矩形 140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622111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10039705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7462923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556225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440176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70" name="矩形 169"/>
          <p:cNvSpPr/>
          <p:nvPr/>
        </p:nvSpPr>
        <p:spPr>
          <a:xfrm>
            <a:off x="2205653" y="2945400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621674" y="2950456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793272" y="4316599"/>
            <a:ext cx="391724" cy="4870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610615" y="4304646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417799" y="2943465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7837616" y="2936643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2205118" y="4306834"/>
            <a:ext cx="391724" cy="49683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3040575" y="4294032"/>
            <a:ext cx="391724" cy="5222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0" y="4233532"/>
            <a:ext cx="404343" cy="306643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0" y="4236459"/>
            <a:ext cx="410957" cy="306643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69" y="4236459"/>
            <a:ext cx="410957" cy="306643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2" y="4232317"/>
            <a:ext cx="410957" cy="306643"/>
          </a:xfrm>
          <a:prstGeom prst="rect">
            <a:avLst/>
          </a:prstGeom>
        </p:spPr>
      </p:pic>
      <p:sp>
        <p:nvSpPr>
          <p:cNvPr id="185" name="文本框 184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6" name="文本框 185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7" name="矩形 186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000680" y="4303468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825891" y="4300819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416382" y="4308989"/>
            <a:ext cx="391724" cy="5072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247749" y="4287642"/>
            <a:ext cx="391724" cy="52596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69" y="4231897"/>
            <a:ext cx="404343" cy="306643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2" y="4234581"/>
            <a:ext cx="410957" cy="306643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3" y="4227041"/>
            <a:ext cx="410957" cy="306643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26" y="4222899"/>
            <a:ext cx="410957" cy="306643"/>
          </a:xfrm>
          <a:prstGeom prst="rect">
            <a:avLst/>
          </a:prstGeom>
        </p:spPr>
      </p:pic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5336"/>
              </p:ext>
            </p:extLst>
          </p:nvPr>
        </p:nvGraphicFramePr>
        <p:xfrm>
          <a:off x="3456237" y="1435295"/>
          <a:ext cx="575826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5" name="直接连接符 114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40225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44204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7073F-2837-C941-AEF0-80CB55F9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8FA0-BA05-5841-85CD-1FC23F5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53F6-9722-DE47-BF17-73EC7FF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05195 -0.05879 C 0.05208 -0.09606 0.05221 -0.1331 0.05234 -0.17014 L 0.03477 -0.19907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997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046 L -0.29882 -0.17662 L -0.39283 -0.19838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0.05847 -0.05486 L 0.37826 -0.19584 L 0.42865 -0.19954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100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1758 -0.05532 C 0.01732 -0.09375 0.01706 -0.13217 0.01693 -0.1706 L -0.00026 -0.20046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0677 -0.02477 L -0.37005 -0.1794 L -0.42812 -0.19838 " pathEditMode="relative" rAng="0" ptsTypes="AAAA">
                                      <p:cBhvr>
                                        <p:cTn id="153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-993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92 L -0.01602 -0.0588 C -0.01615 -0.09561 -0.01628 -0.13241 -0.01628 -0.16922 L 4.16667E-7 -0.19861 " pathEditMode="relative" rAng="0" ptsTypes="AAAA">
                                      <p:cBhvr>
                                        <p:cTn id="15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C 5E-6 -0.01967 0.00013 -0.03935 0.00027 -0.05903 L 0.31016 -0.19676 L 0.39441 -0.19838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-993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0.00023 L -0.05104 -0.05393 L -0.05195 -0.16921 L -0.03424 -0.19652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58" grpId="0" animBg="1"/>
      <p:bldP spid="157" grpId="0" animBg="1"/>
      <p:bldP spid="155" grpId="0" animBg="1"/>
      <p:bldP spid="156" grpId="0" animBg="1"/>
      <p:bldP spid="154" grpId="0" animBg="1"/>
      <p:bldP spid="153" grpId="0" animBg="1"/>
      <p:bldP spid="11" grpId="0" animBg="1"/>
      <p:bldP spid="11" grpId="1" animBg="1"/>
      <p:bldP spid="55" grpId="0" animBg="1"/>
      <p:bldP spid="55" grpId="1" animBg="1"/>
      <p:bldP spid="170" grpId="0" animBg="1"/>
      <p:bldP spid="173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7" grpId="0" animBg="1"/>
      <p:bldP spid="187" grpId="1" animBg="1"/>
      <p:bldP spid="188" grpId="0" animBg="1"/>
      <p:bldP spid="188" grpId="1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UDP packet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 Packet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6380" y="2459306"/>
            <a:ext cx="4196080" cy="1209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6380" y="2459306"/>
            <a:ext cx="4196080" cy="30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UDP header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6380" y="2769186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Current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540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442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Slot index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344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56380" y="3103513"/>
            <a:ext cx="4196080" cy="564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02840" y="4011931"/>
          <a:ext cx="74218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Aggregator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Worker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Current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 to write results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Next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When to</a:t>
                      </a:r>
                      <a:r>
                        <a:rPr lang="en-US" altLang="zh-CN" baseline="0" dirty="0"/>
                        <a:t> multicast results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or</a:t>
                      </a:r>
                      <a:r>
                        <a:rPr lang="en-US" altLang="zh-CN" baseline="0" dirty="0"/>
                        <a:t>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Slot 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find non-zero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How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A87EE-A720-2247-98F7-D242F184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4FA11D-08A8-4C41-AB38-795374CD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1CB6A6-F5C6-7D4F-823E-16EE74D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3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8|7.9|16.5|1.4|12.4|2.7|7.4|1.4|2.2|1.3|9.8|2.1|4.9|2|3.9"/>
</p:tagLst>
</file>

<file path=ppt/theme/theme1.xml><?xml version="1.0" encoding="utf-8"?>
<a:theme xmlns:a="http://schemas.openxmlformats.org/drawingml/2006/main" name="OfficeMyri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yriad Pro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yriad Pro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Myriad" id="{2BD3FE8B-04CD-D94F-B7E2-005204ADAE6D}" vid="{F8612B70-7DC8-5949-B82D-BB05F1717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OfficeMyriad</Template>
  <TotalTime>4721</TotalTime>
  <Words>2643</Words>
  <Application>Microsoft Macintosh PowerPoint</Application>
  <PresentationFormat>Widescreen</PresentationFormat>
  <Paragraphs>800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UI Gothic</vt:lpstr>
      <vt:lpstr>Arial</vt:lpstr>
      <vt:lpstr>Calibri</vt:lpstr>
      <vt:lpstr>Cambria</vt:lpstr>
      <vt:lpstr>Cambria Math</vt:lpstr>
      <vt:lpstr>Consolas</vt:lpstr>
      <vt:lpstr>Myriad Pro Light</vt:lpstr>
      <vt:lpstr>Wingdings</vt:lpstr>
      <vt:lpstr>OfficeMyriad</vt:lpstr>
      <vt:lpstr>Agenda</vt:lpstr>
      <vt:lpstr>Communication overheads degrade scalability</vt:lpstr>
      <vt:lpstr>Many gradients are highly sparse</vt:lpstr>
      <vt:lpstr>Limitation of existing solutions</vt:lpstr>
      <vt:lpstr>Limitation of existing solutions</vt:lpstr>
      <vt:lpstr>Our Approach: OmniReduce</vt:lpstr>
      <vt:lpstr>OmniReduce: sparse streaming aggregation</vt:lpstr>
      <vt:lpstr>Multi-slot and multi-thread</vt:lpstr>
      <vt:lpstr>DPDK Packet </vt:lpstr>
      <vt:lpstr>RDMA Packet </vt:lpstr>
      <vt:lpstr>Limitation of the basic algorithm</vt:lpstr>
      <vt:lpstr>Solution: Block Fusion</vt:lpstr>
      <vt:lpstr>Multi-slot and multi-thread for Block Fusion </vt:lpstr>
      <vt:lpstr>RDMA Packet for Block Fusion</vt:lpstr>
      <vt:lpstr>Why OmniReduce is better?</vt:lpstr>
      <vt:lpstr>Why OmniReduce is better?</vt:lpstr>
      <vt:lpstr>Why OmniReduce is better?</vt:lpstr>
      <vt:lpstr>Why OmniReduce is better?</vt:lpstr>
      <vt:lpstr>Why OmniReduce is better?</vt:lpstr>
      <vt:lpstr>Implementation</vt:lpstr>
      <vt:lpstr>Where OmniReduce works</vt:lpstr>
      <vt:lpstr>OmniReduce workflow</vt:lpstr>
      <vt:lpstr>OmniReduce workflow</vt:lpstr>
      <vt:lpstr>System with GDR support</vt:lpstr>
      <vt:lpstr>System w/o GDR support</vt:lpstr>
      <vt:lpstr>Client APIs (Synchronous)</vt:lpstr>
      <vt:lpstr>How to run</vt:lpstr>
      <vt:lpstr>omnireduce.cfg</vt:lpstr>
      <vt:lpstr>Evaluation</vt:lpstr>
      <vt:lpstr>Hands-on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Canini</dc:creator>
  <cp:lastModifiedBy>Marco Canini</cp:lastModifiedBy>
  <cp:revision>46</cp:revision>
  <dcterms:created xsi:type="dcterms:W3CDTF">2021-08-19T07:23:28Z</dcterms:created>
  <dcterms:modified xsi:type="dcterms:W3CDTF">2021-08-23T07:33:08Z</dcterms:modified>
</cp:coreProperties>
</file>