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29"/>
  </p:notesMasterIdLst>
  <p:sldIdLst>
    <p:sldId id="262" r:id="rId3"/>
    <p:sldId id="260" r:id="rId4"/>
    <p:sldId id="269" r:id="rId5"/>
    <p:sldId id="279" r:id="rId6"/>
    <p:sldId id="281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86" r:id="rId15"/>
    <p:sldId id="292" r:id="rId16"/>
    <p:sldId id="291" r:id="rId17"/>
    <p:sldId id="278" r:id="rId18"/>
    <p:sldId id="280" r:id="rId19"/>
    <p:sldId id="268" r:id="rId20"/>
    <p:sldId id="274" r:id="rId21"/>
    <p:sldId id="275" r:id="rId22"/>
    <p:sldId id="271" r:id="rId23"/>
    <p:sldId id="282" r:id="rId24"/>
    <p:sldId id="277" r:id="rId25"/>
    <p:sldId id="276" r:id="rId26"/>
    <p:sldId id="293" r:id="rId27"/>
    <p:sldId id="27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A00"/>
    <a:srgbClr val="A0A0A0"/>
    <a:srgbClr val="414140"/>
    <a:srgbClr val="FEF1CC"/>
    <a:srgbClr val="DFE9F5"/>
    <a:srgbClr val="6092CD"/>
    <a:srgbClr val="E7EEE2"/>
    <a:srgbClr val="89AC6D"/>
    <a:srgbClr val="F3F7F0"/>
    <a:srgbClr val="EF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707" autoAdjust="0"/>
    <p:restoredTop sz="94660"/>
  </p:normalViewPr>
  <p:slideViewPr>
    <p:cSldViewPr>
      <p:cViewPr varScale="1">
        <p:scale>
          <a:sx n="85" d="100"/>
          <a:sy n="85" d="100"/>
        </p:scale>
        <p:origin x="133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F17F2-BFCB-4C6B-96D3-DFF1A89C38CB}" type="datetimeFigureOut">
              <a:rPr lang="de-DE" smtClean="0"/>
              <a:pPr/>
              <a:t>20.05.2022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F269-CC82-4FD3-B5DC-0A6A965A9BD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8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C6D729B3-C8DD-4C46-AB14-A2F5712CF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7704" y="4458816"/>
            <a:ext cx="5256584" cy="48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41414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8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2"/>
            <a:ext cx="8398800" cy="5220000"/>
          </a:xfrm>
        </p:spPr>
        <p:txBody>
          <a:bodyPr vert="horz" lIns="0" tIns="0" rIns="0" bIns="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hteck 4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F672F40-8775-4180-8705-141BFFAC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2E307AD-BAD1-45DF-8EC1-AD89200D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662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Rechteck 2"/>
          <p:cNvSpPr/>
          <p:nvPr userDrawn="1"/>
        </p:nvSpPr>
        <p:spPr>
          <a:xfrm>
            <a:off x="0" y="720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14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rau-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720000"/>
            <a:ext cx="9144000" cy="56646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hteck 3"/>
          <p:cNvSpPr/>
          <p:nvPr userDrawn="1"/>
        </p:nvSpPr>
        <p:spPr>
          <a:xfrm>
            <a:off x="0" y="6372000"/>
            <a:ext cx="9144000" cy="252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32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Gelb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2513"/>
            <a:ext cx="8421688" cy="4968875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605CFBA-C0D9-4E8F-B4C2-4FF4A340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CFturbo, Inc.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4E538-B390-4C86-BA92-05B87466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824518-822E-4E95-9D8E-233D3F1930FD}"/>
              </a:ext>
            </a:extLst>
          </p:cNvPr>
          <p:cNvSpPr/>
          <p:nvPr userDrawn="1"/>
        </p:nvSpPr>
        <p:spPr>
          <a:xfrm>
            <a:off x="0" y="720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27B077-1E3F-4098-93E0-0243D300AF2A}"/>
              </a:ext>
            </a:extLst>
          </p:cNvPr>
          <p:cNvSpPr/>
          <p:nvPr userDrawn="1"/>
        </p:nvSpPr>
        <p:spPr>
          <a:xfrm>
            <a:off x="0" y="6372000"/>
            <a:ext cx="9144000" cy="1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87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1223963" y="1619250"/>
            <a:ext cx="662463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73" y="2564904"/>
            <a:ext cx="5220816" cy="11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7880341" y="6523200"/>
            <a:ext cx="864096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0" hangingPunct="1"/>
            <a:fld id="{0084E9FB-EA14-4872-839F-9FC68C99C013}" type="slidenum">
              <a:rPr lang="en-US" sz="1000" b="0" i="0" kern="12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pPr marL="0" algn="r" defTabSz="914400" rtl="0" eaLnBrk="1" latinLnBrk="0" hangingPunct="1"/>
              <a:t>‹#›</a:t>
            </a:fld>
            <a:r>
              <a:rPr lang="en-US" sz="1000" b="0" i="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/26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6074" y="1052513"/>
            <a:ext cx="8398363" cy="53288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C1B819B-93F7-43D1-A9D7-C5000519EDE4}"/>
              </a:ext>
            </a:extLst>
          </p:cNvPr>
          <p:cNvSpPr txBox="1">
            <a:spLocks/>
          </p:cNvSpPr>
          <p:nvPr userDrawn="1"/>
        </p:nvSpPr>
        <p:spPr>
          <a:xfrm>
            <a:off x="346074" y="6523200"/>
            <a:ext cx="1872000" cy="118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rgbClr val="414140"/>
                </a:solidFill>
                <a:latin typeface="Roboto" pitchFamily="50" charset="0"/>
                <a:ea typeface="Roboto" pitchFamily="50" charset="0"/>
                <a:cs typeface="Roboto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solidFill>
                  <a:schemeClr val="tx1">
                    <a:lumMod val="50000"/>
                    <a:lumOff val="50000"/>
                  </a:schemeClr>
                </a:solidFill>
              </a:rPr>
              <a:t>May 20, </a:t>
            </a:r>
            <a:r>
              <a:rPr lang="en-US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1D7E2C79-50D9-4813-A5F9-462FA14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394278" cy="34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07307-F723-4131-BF11-EAC036C28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64" y="6523200"/>
            <a:ext cx="4680000" cy="11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CFturbo, Inc.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44" y="408316"/>
            <a:ext cx="934456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06" r:id="rId3"/>
    <p:sldLayoutId id="214748370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b="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50" charset="0"/>
          <a:ea typeface="Roboto" pitchFamily="50" charset="0"/>
          <a:cs typeface="Roboto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8">
          <p15:clr>
            <a:srgbClr val="F26B43"/>
          </p15:clr>
        </p15:guide>
        <p15:guide id="2" pos="5511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0B3EC9-C583-4537-824C-AA672AC29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400" y="4343400"/>
            <a:ext cx="6550496" cy="482352"/>
          </a:xfrm>
        </p:spPr>
        <p:txBody>
          <a:bodyPr/>
          <a:lstStyle/>
          <a:p>
            <a:r>
              <a:rPr lang="de-DE" sz="3000" dirty="0"/>
              <a:t>Design Variation + Performance Map Using SimericsMP</a:t>
            </a:r>
          </a:p>
          <a:p>
            <a:r>
              <a:rPr lang="de-DE" sz="3000" dirty="0"/>
              <a:t> Python Script Solution</a:t>
            </a:r>
          </a:p>
        </p:txBody>
      </p:sp>
    </p:spTree>
    <p:extLst>
      <p:ext uri="{BB962C8B-B14F-4D97-AF65-F5344CB8AC3E}">
        <p14:creationId xmlns:p14="http://schemas.microsoft.com/office/powerpoint/2010/main" val="37800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9" b="59517"/>
          <a:stretch/>
        </p:blipFill>
        <p:spPr>
          <a:xfrm>
            <a:off x="1752432" y="4138912"/>
            <a:ext cx="571166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iterations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  <a:r>
              <a:rPr lang="de-DE" sz="1600" dirty="0"/>
              <a:t> or </a:t>
            </a:r>
            <a:r>
              <a:rPr lang="de-DE" sz="1600" b="1" dirty="0"/>
              <a:t>False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 of timesteps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2" b="30349"/>
          <a:stretch/>
        </p:blipFill>
        <p:spPr>
          <a:xfrm>
            <a:off x="1447800" y="3886200"/>
            <a:ext cx="60501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False 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4" b="1505"/>
          <a:stretch/>
        </p:blipFill>
        <p:spPr>
          <a:xfrm>
            <a:off x="1524000" y="2976712"/>
            <a:ext cx="571166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</a:t>
            </a:r>
            <a:r>
              <a:rPr lang="de-DE" sz="2000" b="1" dirty="0">
                <a:solidFill>
                  <a:prstClr val="black"/>
                </a:solidFill>
              </a:rPr>
              <a:t>python master.py </a:t>
            </a:r>
            <a:r>
              <a:rPr lang="de-DE" sz="2000" dirty="0">
                <a:solidFill>
                  <a:prstClr val="black"/>
                </a:solidFill>
              </a:rPr>
              <a:t>is executed and the subsecting control volumes are defined, the user will be prompted to fill a resultant .csv file with respective values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b="1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Once done filling the .csv file with design parameter values, return to the Terminal and press </a:t>
            </a:r>
            <a:r>
              <a:rPr lang="de-DE" sz="2000" b="1" dirty="0">
                <a:solidFill>
                  <a:prstClr val="black"/>
                </a:solidFill>
              </a:rPr>
              <a:t>&lt;Enter&gt;</a:t>
            </a: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645526" cy="348338"/>
          </a:xfrm>
        </p:spPr>
        <p:txBody>
          <a:bodyPr>
            <a:normAutofit fontScale="90000"/>
          </a:bodyPr>
          <a:lstStyle/>
          <a:p>
            <a:r>
              <a:rPr lang="de-DE" dirty="0"/>
              <a:t>V. </a:t>
            </a:r>
            <a:r>
              <a:rPr lang="de-DE" sz="2700" dirty="0"/>
              <a:t>Fill in Design Parameter Values in .csv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69EC9-F796-483A-6014-EB8F0DDAE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648" y="2362200"/>
            <a:ext cx="5306154" cy="125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F797-3DEE-4633-E9FE-677D35C50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805" y="3886200"/>
            <a:ext cx="5699292" cy="129170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89B49C-DF0B-49FF-8C85-68DEB10969CB}"/>
              </a:ext>
            </a:extLst>
          </p:cNvPr>
          <p:cNvSpPr/>
          <p:nvPr/>
        </p:nvSpPr>
        <p:spPr>
          <a:xfrm rot="2830757">
            <a:off x="4358105" y="3281484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>
                <a:solidFill>
                  <a:prstClr val="black"/>
                </a:solidFill>
              </a:rPr>
              <a:t>Manual convergence control can be analyzed simultaneously within the SimericsMP application</a:t>
            </a:r>
          </a:p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Cfturbo design are displayed</a:t>
            </a:r>
          </a:p>
          <a:p>
            <a:pPr lvl="1"/>
            <a:r>
              <a:rPr lang="de-DE" sz="1600" dirty="0"/>
              <a:t>The user should examine the performance of each design and run the following performance map script for the optimal design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VI. </a:t>
            </a:r>
            <a:r>
              <a:rPr lang="de-DE" sz="2800" dirty="0"/>
              <a:t>Open Results .csv File for Post-Processing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63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Outline - Performance Map: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CFturbo Design 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95309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5035"/>
            <a:ext cx="6858000" cy="31539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220837" y="344390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4554556" y="589294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After the design process within CFturbo, select </a:t>
            </a:r>
            <a:r>
              <a:rPr lang="de-DE" sz="2000" b="1" dirty="0"/>
              <a:t>Export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Export interfaces </a:t>
            </a:r>
            <a:r>
              <a:rPr lang="de-DE" sz="2000" dirty="0"/>
              <a:t>open</a:t>
            </a:r>
            <a:r>
              <a:rPr lang="de-DE" sz="2000" b="1" dirty="0"/>
              <a:t> CFD </a:t>
            </a:r>
            <a:r>
              <a:rPr lang="de-DE" sz="2000" dirty="0"/>
              <a:t>and select </a:t>
            </a:r>
            <a:r>
              <a:rPr lang="de-DE" sz="2000" b="1" dirty="0"/>
              <a:t>Simerics</a:t>
            </a:r>
          </a:p>
          <a:p>
            <a:r>
              <a:rPr lang="de-DE" sz="2000" dirty="0"/>
              <a:t>Under</a:t>
            </a:r>
            <a:r>
              <a:rPr lang="de-DE" sz="2000" b="1" dirty="0"/>
              <a:t> Components </a:t>
            </a:r>
            <a:r>
              <a:rPr lang="de-DE" sz="2000" dirty="0"/>
              <a:t>check the design parts to include in the simulations geometry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ED5D15-60CB-415B-89FF-8CCB25DA6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64" y="2286000"/>
            <a:ext cx="4322609" cy="390201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51BEB73-7852-4484-A96C-D11058FD0C5B}"/>
              </a:ext>
            </a:extLst>
          </p:cNvPr>
          <p:cNvSpPr/>
          <p:nvPr/>
        </p:nvSpPr>
        <p:spPr>
          <a:xfrm rot="21267374">
            <a:off x="1533081" y="569118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608530-8033-4410-B336-5AF4474CF12A}"/>
              </a:ext>
            </a:extLst>
          </p:cNvPr>
          <p:cNvSpPr/>
          <p:nvPr/>
        </p:nvSpPr>
        <p:spPr>
          <a:xfrm rot="16200000">
            <a:off x="4294499" y="454180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895F884-C6D9-4A4C-98D0-11D478C53C45}"/>
              </a:ext>
            </a:extLst>
          </p:cNvPr>
          <p:cNvSpPr/>
          <p:nvPr/>
        </p:nvSpPr>
        <p:spPr>
          <a:xfrm>
            <a:off x="1283120" y="4242922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Under </a:t>
            </a:r>
            <a:r>
              <a:rPr lang="de-DE" sz="1800" b="1" dirty="0"/>
              <a:t>Settings</a:t>
            </a:r>
            <a:r>
              <a:rPr lang="de-DE" sz="1800" dirty="0"/>
              <a:t>, ensure </a:t>
            </a:r>
            <a:r>
              <a:rPr lang="de-DE" sz="1800" b="1" dirty="0"/>
              <a:t>Export all files </a:t>
            </a:r>
            <a:r>
              <a:rPr lang="de-DE" sz="1800" dirty="0"/>
              <a:t>is selected in the dropdown menu</a:t>
            </a:r>
          </a:p>
          <a:p>
            <a:r>
              <a:rPr lang="de-DE" sz="1800" dirty="0"/>
              <a:t>Select </a:t>
            </a:r>
            <a:r>
              <a:rPr lang="de-DE" sz="1800" b="1" dirty="0"/>
              <a:t>Solver</a:t>
            </a:r>
            <a:r>
              <a:rPr lang="de-DE" sz="1800" dirty="0"/>
              <a:t> and choose solver type (</a:t>
            </a:r>
            <a:r>
              <a:rPr lang="de-DE" sz="1800" b="1" dirty="0"/>
              <a:t>Steady</a:t>
            </a:r>
            <a:r>
              <a:rPr lang="de-DE" sz="1800" dirty="0"/>
              <a:t> or </a:t>
            </a:r>
            <a:r>
              <a:rPr lang="de-DE" sz="1800" b="1" dirty="0"/>
              <a:t>Transient</a:t>
            </a:r>
            <a:r>
              <a:rPr lang="de-DE" sz="1800" dirty="0"/>
              <a:t>) from the dropdown menu</a:t>
            </a:r>
          </a:p>
          <a:p>
            <a:pPr lvl="1"/>
            <a:r>
              <a:rPr lang="de-DE" sz="1400" dirty="0"/>
              <a:t>steady simulations are necessary to run transient simulations</a:t>
            </a:r>
          </a:p>
          <a:p>
            <a:r>
              <a:rPr lang="de-DE" sz="1800" dirty="0"/>
              <a:t>Denote the </a:t>
            </a:r>
            <a:r>
              <a:rPr lang="de-DE" sz="1800" b="1" dirty="0"/>
              <a:t>base file name </a:t>
            </a:r>
            <a:r>
              <a:rPr lang="de-DE" sz="1800" dirty="0"/>
              <a:t>with a marker that suggests the type of simulation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06F67A5-4122-40D8-B363-6878E5CEE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04" y="2779139"/>
            <a:ext cx="2211920" cy="35560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791AF7B-0321-4DE6-B501-274FCE803AE7}"/>
              </a:ext>
            </a:extLst>
          </p:cNvPr>
          <p:cNvSpPr/>
          <p:nvPr/>
        </p:nvSpPr>
        <p:spPr>
          <a:xfrm rot="21267374">
            <a:off x="1144712" y="3011752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4F6B0E-F204-4533-A161-8A81426419B0}"/>
              </a:ext>
            </a:extLst>
          </p:cNvPr>
          <p:cNvSpPr/>
          <p:nvPr/>
        </p:nvSpPr>
        <p:spPr>
          <a:xfrm rot="21267374">
            <a:off x="2218883" y="3621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8B2FBA-B276-4E74-B72E-D5D68CF76CCE}"/>
              </a:ext>
            </a:extLst>
          </p:cNvPr>
          <p:cNvSpPr/>
          <p:nvPr/>
        </p:nvSpPr>
        <p:spPr>
          <a:xfrm rot="21267374">
            <a:off x="847282" y="615821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784C2D-B08D-46E3-8DC9-F6F6D96D6C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400" y="2770604"/>
            <a:ext cx="2211920" cy="3514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981C64-E185-461D-96FC-498FF006FF48}"/>
              </a:ext>
            </a:extLst>
          </p:cNvPr>
          <p:cNvSpPr txBox="1"/>
          <p:nvPr/>
        </p:nvSpPr>
        <p:spPr>
          <a:xfrm>
            <a:off x="1432184" y="4319270"/>
            <a:ext cx="62521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BC39B-5274-4BAF-A70D-3C06B386B7C0}"/>
              </a:ext>
            </a:extLst>
          </p:cNvPr>
          <p:cNvSpPr/>
          <p:nvPr/>
        </p:nvSpPr>
        <p:spPr>
          <a:xfrm>
            <a:off x="4731275" y="4166576"/>
            <a:ext cx="436563" cy="42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35BC9-A559-464F-83A8-1781FBC25C96}"/>
              </a:ext>
            </a:extLst>
          </p:cNvPr>
          <p:cNvSpPr txBox="1"/>
          <p:nvPr/>
        </p:nvSpPr>
        <p:spPr>
          <a:xfrm>
            <a:off x="4883057" y="4250687"/>
            <a:ext cx="56956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FAA509-6211-4A40-889A-5F33F22AA6A9}"/>
              </a:ext>
            </a:extLst>
          </p:cNvPr>
          <p:cNvSpPr/>
          <p:nvPr/>
        </p:nvSpPr>
        <p:spPr>
          <a:xfrm rot="11549475">
            <a:off x="6034601" y="304481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34FB1E4-65EE-4C83-BB1A-3F474F6DBC8C}"/>
              </a:ext>
            </a:extLst>
          </p:cNvPr>
          <p:cNvSpPr/>
          <p:nvPr/>
        </p:nvSpPr>
        <p:spPr>
          <a:xfrm rot="11549475">
            <a:off x="7272344" y="3714596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38AC7DF-F53B-45B9-A8B3-790C411C67C9}"/>
              </a:ext>
            </a:extLst>
          </p:cNvPr>
          <p:cNvSpPr/>
          <p:nvPr/>
        </p:nvSpPr>
        <p:spPr>
          <a:xfrm rot="11549475">
            <a:off x="7379398" y="617876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/>
              <a:t>Objectives: </a:t>
            </a:r>
          </a:p>
          <a:p>
            <a:pPr lvl="1"/>
            <a:r>
              <a:rPr lang="de-DE" sz="1600" dirty="0"/>
              <a:t>Instantly create multiple CFturbo designs with varying design parameters for study of optimization and sensitivity. </a:t>
            </a:r>
          </a:p>
          <a:p>
            <a:pPr lvl="1"/>
            <a:r>
              <a:rPr lang="de-DE" sz="1600" dirty="0"/>
              <a:t>Streamline the workflow that is running multiple simulations using SimericsMP to construct a performance map.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/>
              <a:t>Prerequisites:</a:t>
            </a:r>
          </a:p>
          <a:p>
            <a:pPr lvl="1"/>
            <a:r>
              <a:rPr lang="de-DE" sz="1600" dirty="0"/>
              <a:t>Cfturbo</a:t>
            </a:r>
          </a:p>
          <a:p>
            <a:pPr lvl="2"/>
            <a:r>
              <a:rPr lang="de-DE" sz="1600" dirty="0"/>
              <a:t>https://cfturbo.com/software/download</a:t>
            </a:r>
          </a:p>
          <a:p>
            <a:pPr lvl="1"/>
            <a:r>
              <a:rPr lang="de-DE" sz="1600" dirty="0"/>
              <a:t>SimericsMP</a:t>
            </a:r>
          </a:p>
          <a:p>
            <a:pPr lvl="1"/>
            <a:r>
              <a:rPr lang="de-DE" sz="1600" dirty="0"/>
              <a:t>Python (3.10.1)</a:t>
            </a:r>
          </a:p>
          <a:p>
            <a:pPr lvl="2"/>
            <a:r>
              <a:rPr lang="de-DE" sz="1600" dirty="0"/>
              <a:t>https://www.python.org/downloads/</a:t>
            </a:r>
          </a:p>
          <a:p>
            <a:pPr lvl="1"/>
            <a:r>
              <a:rPr lang="de-DE" sz="1600" dirty="0"/>
              <a:t>Text Editor (Visual Studio Code)</a:t>
            </a:r>
          </a:p>
          <a:p>
            <a:pPr lvl="2"/>
            <a:r>
              <a:rPr lang="de-DE" sz="1600" dirty="0"/>
              <a:t>https://code.visualstudio.com/download</a:t>
            </a:r>
          </a:p>
          <a:p>
            <a:pPr lvl="2"/>
            <a:r>
              <a:rPr lang="de-DE" sz="1600" dirty="0"/>
              <a:t>Python Extension </a:t>
            </a:r>
          </a:p>
          <a:p>
            <a:pPr lvl="1"/>
            <a:r>
              <a:rPr lang="de-DE" sz="1600" dirty="0"/>
              <a:t>Microsoft Excel</a:t>
            </a:r>
          </a:p>
          <a:p>
            <a:pPr lvl="1"/>
            <a:r>
              <a:rPr lang="de-DE" sz="1600" dirty="0"/>
              <a:t>CFturbo Inc. Python Scripts </a:t>
            </a:r>
          </a:p>
          <a:p>
            <a:pPr lvl="2"/>
            <a:r>
              <a:rPr lang="de-DE" sz="1600" dirty="0"/>
              <a:t>https://github.com/sandschristopher/master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261945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Assign the project folder to the </a:t>
            </a:r>
            <a:r>
              <a:rPr lang="de-DE" sz="2000" b="1" dirty="0"/>
              <a:t>Directory</a:t>
            </a:r>
          </a:p>
          <a:p>
            <a:r>
              <a:rPr lang="de-DE" sz="2000" dirty="0"/>
              <a:t>Select </a:t>
            </a:r>
            <a:r>
              <a:rPr lang="de-DE" sz="2000" b="1" dirty="0"/>
              <a:t>Export </a:t>
            </a:r>
          </a:p>
          <a:p>
            <a:r>
              <a:rPr lang="de-DE" sz="2000" dirty="0"/>
              <a:t>Note: If </a:t>
            </a:r>
            <a:r>
              <a:rPr lang="de-DE" sz="2000" b="1" dirty="0"/>
              <a:t>Transient </a:t>
            </a:r>
            <a:r>
              <a:rPr lang="de-DE" sz="2000" dirty="0"/>
              <a:t>simulation results are desired, </a:t>
            </a:r>
            <a:r>
              <a:rPr lang="de-DE" sz="2000" b="1" dirty="0"/>
              <a:t>Steady</a:t>
            </a:r>
            <a:r>
              <a:rPr lang="de-DE" sz="2000" dirty="0"/>
              <a:t> simulations should be run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II. CFturbo Design Export to SimericsMP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535FF-24D9-451F-9F8D-B1FD19DF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8077200" cy="232214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E4F5213-D4BF-4F70-8171-1C2C6C4B0C0A}"/>
              </a:ext>
            </a:extLst>
          </p:cNvPr>
          <p:cNvSpPr/>
          <p:nvPr/>
        </p:nvSpPr>
        <p:spPr>
          <a:xfrm rot="14570947">
            <a:off x="1016855" y="3282577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116982D-E192-42F2-852D-B611C8F8A5CE}"/>
              </a:ext>
            </a:extLst>
          </p:cNvPr>
          <p:cNvSpPr/>
          <p:nvPr/>
        </p:nvSpPr>
        <p:spPr>
          <a:xfrm rot="21267374">
            <a:off x="2828482" y="4764353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5F4A-6332-4AED-AC04-64A0D451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991339"/>
            <a:ext cx="4400126" cy="3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[Project]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Assign the project name to </a:t>
            </a:r>
            <a:r>
              <a:rPr lang="de-DE" sz="1600" b="1" dirty="0"/>
              <a:t>project_name</a:t>
            </a:r>
          </a:p>
          <a:p>
            <a:pPr lvl="2"/>
            <a:r>
              <a:rPr lang="de-DE" sz="1600" dirty="0"/>
              <a:t>This should be consistent with the base file name used previously</a:t>
            </a:r>
          </a:p>
          <a:p>
            <a:pPr lvl="2"/>
            <a:endParaRPr lang="de-DE" sz="1600" dirty="0"/>
          </a:p>
          <a:p>
            <a:r>
              <a:rPr lang="de-DE" sz="2000" dirty="0"/>
              <a:t>Under </a:t>
            </a:r>
            <a:r>
              <a:rPr lang="de-DE" sz="2000" b="1" dirty="0"/>
              <a:t>[DesignVariation]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run_design_variation_bool </a:t>
            </a:r>
            <a:r>
              <a:rPr lang="de-DE" sz="1600" dirty="0"/>
              <a:t>to </a:t>
            </a:r>
            <a:r>
              <a:rPr lang="de-DE" sz="1600" b="1" dirty="0"/>
              <a:t>False</a:t>
            </a:r>
          </a:p>
          <a:p>
            <a:pPr lvl="1"/>
            <a:endParaRPr lang="de-DE" sz="1600" b="1" dirty="0"/>
          </a:p>
          <a:p>
            <a:r>
              <a:rPr lang="de-DE" sz="2000" dirty="0"/>
              <a:t>Under </a:t>
            </a:r>
            <a:r>
              <a:rPr lang="de-DE" sz="2000" b="1" dirty="0"/>
              <a:t>[Simerics]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run_simerics_bool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</a:p>
          <a:p>
            <a:pPr lvl="1"/>
            <a:endParaRPr lang="de-DE" sz="1600" b="1" dirty="0"/>
          </a:p>
          <a:p>
            <a:pPr lvl="1"/>
            <a:endParaRPr lang="de-DE" sz="1600" dirty="0"/>
          </a:p>
          <a:p>
            <a:pPr marL="914400" lvl="2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60379"/>
          <a:stretch/>
        </p:blipFill>
        <p:spPr>
          <a:xfrm>
            <a:off x="1752432" y="4343400"/>
            <a:ext cx="571166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[Steady]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r>
              <a:rPr lang="de-DE" sz="2000" dirty="0"/>
              <a:t>Under </a:t>
            </a:r>
            <a:r>
              <a:rPr lang="de-DE" sz="2000" b="1" dirty="0"/>
              <a:t>[Transient]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</a:t>
            </a:r>
            <a:r>
              <a:rPr lang="de-DE" sz="1600" b="1" dirty="0"/>
              <a:t> run_transient_bool </a:t>
            </a:r>
            <a:r>
              <a:rPr lang="de-DE" sz="1600" dirty="0"/>
              <a:t>to </a:t>
            </a:r>
            <a:r>
              <a:rPr lang="de-DE" sz="1600" b="1" dirty="0"/>
              <a:t>True</a:t>
            </a:r>
            <a:r>
              <a:rPr lang="de-DE" sz="1600" dirty="0"/>
              <a:t> or </a:t>
            </a:r>
            <a:r>
              <a:rPr lang="de-DE" sz="1600" b="1" dirty="0"/>
              <a:t>False</a:t>
            </a:r>
            <a:endParaRPr lang="de-DE" sz="1600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avg_window</a:t>
            </a:r>
            <a:r>
              <a:rPr lang="de-DE" sz="1600" dirty="0"/>
              <a:t> to an appropriate integer value for averaging</a:t>
            </a:r>
          </a:p>
          <a:p>
            <a:pPr lvl="1"/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97C1-821A-4D51-AE52-4C7E00A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2" b="30349"/>
          <a:stretch/>
        </p:blipFill>
        <p:spPr>
          <a:xfrm>
            <a:off x="1447800" y="4495800"/>
            <a:ext cx="60501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</a:t>
            </a:r>
            <a:r>
              <a:rPr lang="de-DE" sz="2000" b="1" dirty="0"/>
              <a:t>[PerformanceMap]</a:t>
            </a:r>
            <a:r>
              <a:rPr lang="de-DE" sz="2000" dirty="0"/>
              <a:t>: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run_performance_map_bool</a:t>
            </a:r>
            <a:r>
              <a:rPr lang="de-DE" sz="1600" dirty="0"/>
              <a:t> to </a:t>
            </a:r>
            <a:r>
              <a:rPr lang="de-DE" sz="1600" b="1" dirty="0"/>
              <a:t>True</a:t>
            </a:r>
            <a:r>
              <a:rPr lang="de-DE" sz="1600" dirty="0"/>
              <a:t> </a:t>
            </a:r>
            <a:endParaRPr lang="de-DE" sz="1600" b="1" dirty="0"/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rpm_type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</a:t>
            </a:r>
            <a:r>
              <a:rPr lang="de-DE" sz="1600" b="1" dirty="0"/>
              <a:t> rpm_values </a:t>
            </a:r>
          </a:p>
          <a:p>
            <a:pPr lvl="1"/>
            <a:r>
              <a:rPr lang="de-DE" sz="1600" dirty="0"/>
              <a:t>Set </a:t>
            </a:r>
            <a:r>
              <a:rPr lang="de-DE" sz="1600" b="1" dirty="0"/>
              <a:t>flowrate_type</a:t>
            </a:r>
            <a:r>
              <a:rPr lang="de-DE" sz="1600" dirty="0"/>
              <a:t> to </a:t>
            </a:r>
            <a:r>
              <a:rPr lang="de-DE" sz="1600" b="1" dirty="0"/>
              <a:t>relative</a:t>
            </a:r>
            <a:r>
              <a:rPr lang="de-DE" sz="1600" dirty="0"/>
              <a:t> or </a:t>
            </a:r>
            <a:r>
              <a:rPr lang="de-DE" sz="1600" b="1" dirty="0"/>
              <a:t>absolute</a:t>
            </a:r>
          </a:p>
          <a:p>
            <a:pPr lvl="1"/>
            <a:r>
              <a:rPr lang="de-DE" sz="1600" dirty="0"/>
              <a:t>Assign the respective values to </a:t>
            </a:r>
            <a:r>
              <a:rPr lang="de-DE" sz="1600" b="1" dirty="0"/>
              <a:t>flowrate_values 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7ECC-3D20-460E-B491-C3283D55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5" b="909"/>
          <a:stretch/>
        </p:blipFill>
        <p:spPr>
          <a:xfrm>
            <a:off x="1689643" y="3581400"/>
            <a:ext cx="5711664" cy="13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Within the text editor, open terminal and run the master.py</a:t>
            </a:r>
          </a:p>
          <a:p>
            <a:r>
              <a:rPr lang="de-DE" sz="2000" dirty="0"/>
              <a:t>If using Visual Studio Code:</a:t>
            </a:r>
          </a:p>
          <a:p>
            <a:pPr lvl="1"/>
            <a:r>
              <a:rPr lang="de-DE" sz="1600" dirty="0"/>
              <a:t>Select </a:t>
            </a:r>
            <a:r>
              <a:rPr lang="de-DE" sz="1600" b="1" dirty="0"/>
              <a:t>Terminal</a:t>
            </a:r>
            <a:r>
              <a:rPr lang="de-DE" sz="1600" dirty="0"/>
              <a:t> &gt; </a:t>
            </a:r>
            <a:r>
              <a:rPr lang="de-DE" sz="1600" b="1" dirty="0"/>
              <a:t>New Terminal</a:t>
            </a:r>
          </a:p>
          <a:p>
            <a:pPr lvl="1"/>
            <a:r>
              <a:rPr lang="de-DE" sz="1600" dirty="0"/>
              <a:t>Within the terminal type </a:t>
            </a:r>
            <a:r>
              <a:rPr lang="de-DE" sz="1600" b="1" dirty="0"/>
              <a:t>python master.py </a:t>
            </a:r>
            <a:r>
              <a:rPr lang="de-DE" sz="1600" dirty="0"/>
              <a:t>and click </a:t>
            </a:r>
            <a:r>
              <a:rPr lang="de-DE" sz="1600" b="1" dirty="0"/>
              <a:t>Enter</a:t>
            </a:r>
            <a:r>
              <a:rPr lang="de-DE" sz="1600" dirty="0"/>
              <a:t> on keyboard</a:t>
            </a:r>
          </a:p>
          <a:p>
            <a:pPr lvl="1"/>
            <a:r>
              <a:rPr lang="de-DE" sz="1600" dirty="0"/>
              <a:t>Use the </a:t>
            </a:r>
            <a:r>
              <a:rPr lang="de-DE" sz="1600" b="1" dirty="0"/>
              <a:t>pip3 install [library] </a:t>
            </a:r>
            <a:r>
              <a:rPr lang="de-DE" sz="1600" dirty="0"/>
              <a:t>command to install the necessary libraries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user is prompted to input information regarding subsecting control volumes within the flow path:</a:t>
            </a:r>
          </a:p>
          <a:p>
            <a:pPr lvl="1">
              <a:spcBef>
                <a:spcPts val="1000"/>
              </a:spcBef>
              <a:defRPr/>
            </a:pPr>
            <a:r>
              <a:rPr lang="de-DE" sz="1600" dirty="0">
                <a:solidFill>
                  <a:prstClr val="black"/>
                </a:solidFill>
              </a:rPr>
              <a:t>How many subsecting CVs they wish to examine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The number associated with the initial/final component of each subsecting CV</a:t>
            </a:r>
          </a:p>
          <a:p>
            <a:pPr lvl="1">
              <a:spcBef>
                <a:spcPts val="100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914400" lvl="2" indent="0"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IV. Run master.py in VS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3AB77AC-9D65-4AF0-612B-59CA92CE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4241619"/>
            <a:ext cx="4020590" cy="2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Wait for the program to finish</a:t>
            </a:r>
          </a:p>
          <a:p>
            <a:r>
              <a:rPr lang="de-DE" sz="2000" dirty="0"/>
              <a:t>Within File Explorer, open the resultant .csv files</a:t>
            </a:r>
          </a:p>
          <a:p>
            <a:r>
              <a:rPr lang="de-DE" sz="2000" dirty="0"/>
              <a:t>The averaged results of performance characteristics for each design point are displayed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V. Open Results .csv File for Post-Processing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00BF0-609A-2993-2DE3-B1A5D10A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24" y="2895600"/>
            <a:ext cx="4941157" cy="33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General Outline – Design Variation: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Create and Prepare Project Folder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Select Design Variation Parameters/Export to SimericsMP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User Modification of master.cftconf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Run master.py within Visual Studio Code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Fill in Design Parameter Values in .csv  </a:t>
            </a:r>
          </a:p>
          <a:p>
            <a:pPr marL="971550" lvl="1" indent="-514350">
              <a:buFont typeface="+mj-lt"/>
              <a:buAutoNum type="romanUcPeriod"/>
            </a:pPr>
            <a:r>
              <a:rPr lang="de-DE" sz="1600" dirty="0"/>
              <a:t>Open Results .csv File for Post-Processing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Variation + Performance Map Using SMP</a:t>
            </a:r>
          </a:p>
        </p:txBody>
      </p:sp>
    </p:spTree>
    <p:extLst>
      <p:ext uri="{BB962C8B-B14F-4D97-AF65-F5344CB8AC3E}">
        <p14:creationId xmlns:p14="http://schemas.microsoft.com/office/powerpoint/2010/main" val="16897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Create and name a project folder accordingly</a:t>
            </a:r>
          </a:p>
          <a:p>
            <a:r>
              <a:rPr lang="de-DE" sz="2000" dirty="0"/>
              <a:t>Download the CFturbo python scripts from github repository and place within project folder:</a:t>
            </a:r>
          </a:p>
          <a:p>
            <a:pPr lvl="1"/>
            <a:r>
              <a:rPr lang="de-DE" sz="1600" dirty="0"/>
              <a:t>master.cftconf</a:t>
            </a:r>
          </a:p>
          <a:p>
            <a:pPr lvl="1"/>
            <a:r>
              <a:rPr lang="de-DE" sz="1600" dirty="0"/>
              <a:t>master.py</a:t>
            </a:r>
          </a:p>
          <a:p>
            <a:pPr lvl="1"/>
            <a:r>
              <a:rPr lang="de-DE" sz="1600" dirty="0"/>
              <a:t>modify_spro.py</a:t>
            </a: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Create and Prepare Project Folder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624C08-0373-A6BC-CBB8-130754841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5035"/>
            <a:ext cx="6858000" cy="31539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F7C0FF-EE14-DD51-4FD9-55AAA80DFACF}"/>
              </a:ext>
            </a:extLst>
          </p:cNvPr>
          <p:cNvSpPr/>
          <p:nvPr/>
        </p:nvSpPr>
        <p:spPr>
          <a:xfrm rot="5117515">
            <a:off x="7220837" y="344390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3A233-3495-1896-B6D2-EDF4A1E9AD33}"/>
              </a:ext>
            </a:extLst>
          </p:cNvPr>
          <p:cNvSpPr/>
          <p:nvPr/>
        </p:nvSpPr>
        <p:spPr>
          <a:xfrm rot="21267374">
            <a:off x="4554556" y="5892941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After the design process within CFturbo, select </a:t>
            </a:r>
            <a:r>
              <a:rPr lang="de-DE" sz="2000" b="1" dirty="0"/>
              <a:t>Batch mode/optimization </a:t>
            </a:r>
            <a:r>
              <a:rPr lang="de-DE" sz="2000" dirty="0"/>
              <a:t>under the </a:t>
            </a:r>
            <a:r>
              <a:rPr lang="de-DE" sz="2000" b="1" dirty="0"/>
              <a:t>Project</a:t>
            </a:r>
            <a:r>
              <a:rPr lang="de-DE" sz="2000" dirty="0"/>
              <a:t> tab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dirty="0"/>
              <a:t>Under the </a:t>
            </a:r>
            <a:r>
              <a:rPr lang="de-DE" sz="2000" b="1" dirty="0"/>
              <a:t>Parameters</a:t>
            </a:r>
            <a:r>
              <a:rPr lang="de-DE" sz="2000" dirty="0"/>
              <a:t> tab, check the box corresponding to each design parameter you wish to vary.</a:t>
            </a:r>
          </a:p>
          <a:p>
            <a:endParaRPr lang="de-DE" sz="2000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D136A-1619-E15B-ADF5-5110E058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497623" cy="12650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BD013-D10F-4280-BC16-DCE72A54A211}"/>
              </a:ext>
            </a:extLst>
          </p:cNvPr>
          <p:cNvSpPr/>
          <p:nvPr/>
        </p:nvSpPr>
        <p:spPr>
          <a:xfrm rot="9432438">
            <a:off x="5493526" y="2122272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2F7B6D-D7D6-91EF-22D7-AB0A4EAC9F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2" b="8250"/>
          <a:stretch/>
        </p:blipFill>
        <p:spPr>
          <a:xfrm>
            <a:off x="814692" y="4191000"/>
            <a:ext cx="7514616" cy="199311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340324-91AB-10F2-30F6-8E6928867269}"/>
              </a:ext>
            </a:extLst>
          </p:cNvPr>
          <p:cNvSpPr/>
          <p:nvPr/>
        </p:nvSpPr>
        <p:spPr>
          <a:xfrm rot="20458259">
            <a:off x="409763" y="5160224"/>
            <a:ext cx="838200" cy="205743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Under the </a:t>
            </a:r>
            <a:r>
              <a:rPr lang="de-DE" sz="2000" b="1" dirty="0"/>
              <a:t>Export actions </a:t>
            </a:r>
            <a:r>
              <a:rPr lang="de-DE" sz="2000" dirty="0"/>
              <a:t>tab:</a:t>
            </a:r>
          </a:p>
          <a:p>
            <a:pPr lvl="1"/>
            <a:r>
              <a:rPr lang="de-DE" sz="1600" dirty="0"/>
              <a:t>Within the </a:t>
            </a:r>
            <a:r>
              <a:rPr lang="de-DE" sz="1600" b="1" dirty="0"/>
              <a:t>Export interfaces </a:t>
            </a:r>
            <a:r>
              <a:rPr lang="de-DE" sz="1600" dirty="0"/>
              <a:t>window, open</a:t>
            </a:r>
            <a:r>
              <a:rPr lang="de-DE" sz="1600" b="1" dirty="0"/>
              <a:t> CFD </a:t>
            </a:r>
            <a:r>
              <a:rPr lang="de-DE" sz="1600" dirty="0"/>
              <a:t>and highlight </a:t>
            </a:r>
            <a:r>
              <a:rPr lang="de-DE" sz="1600" b="1" dirty="0"/>
              <a:t>Simerics</a:t>
            </a:r>
          </a:p>
          <a:p>
            <a:pPr lvl="1"/>
            <a:r>
              <a:rPr lang="de-DE" sz="1600" dirty="0"/>
              <a:t>Within the</a:t>
            </a:r>
            <a:r>
              <a:rPr lang="de-DE" sz="1600" b="1" dirty="0"/>
              <a:t> Components </a:t>
            </a:r>
            <a:r>
              <a:rPr lang="de-DE" sz="1600" dirty="0"/>
              <a:t>window, check the box corresponding to the design component you wish to include in the simulation geometry</a:t>
            </a:r>
          </a:p>
          <a:p>
            <a:pPr lvl="1"/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C7A49-ED3C-D855-E7DA-F8F823F39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31" y="2299536"/>
            <a:ext cx="2632717" cy="3941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F5D54DB-F399-D6CA-2EC4-9A4EB47240DF}"/>
              </a:ext>
            </a:extLst>
          </p:cNvPr>
          <p:cNvSpPr/>
          <p:nvPr/>
        </p:nvSpPr>
        <p:spPr>
          <a:xfrm rot="14968387">
            <a:off x="4434431" y="3593802"/>
            <a:ext cx="808912" cy="189646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EF7CA5-3399-1CC6-486B-B6CD89645617}"/>
              </a:ext>
            </a:extLst>
          </p:cNvPr>
          <p:cNvSpPr/>
          <p:nvPr/>
        </p:nvSpPr>
        <p:spPr>
          <a:xfrm rot="865704">
            <a:off x="2100158" y="5274725"/>
            <a:ext cx="772620" cy="198554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DE" sz="1600" dirty="0"/>
              <a:t>Within the </a:t>
            </a:r>
            <a:r>
              <a:rPr lang="de-DE" sz="1600" b="1" dirty="0"/>
              <a:t>Settings </a:t>
            </a:r>
            <a:r>
              <a:rPr lang="de-DE" sz="1600" dirty="0"/>
              <a:t>window, ensure </a:t>
            </a:r>
            <a:r>
              <a:rPr lang="de-DE" sz="1600" b="1" dirty="0"/>
              <a:t>Export all files </a:t>
            </a:r>
            <a:r>
              <a:rPr lang="de-DE" sz="1600" dirty="0"/>
              <a:t>is selected in the dropdown menu</a:t>
            </a:r>
          </a:p>
          <a:p>
            <a:r>
              <a:rPr lang="de-DE" sz="1600" dirty="0"/>
              <a:t>Select </a:t>
            </a:r>
            <a:r>
              <a:rPr lang="de-DE" sz="1600" b="1" dirty="0"/>
              <a:t>Solver</a:t>
            </a:r>
            <a:r>
              <a:rPr lang="de-DE" sz="1600" dirty="0"/>
              <a:t> and choose the </a:t>
            </a:r>
            <a:r>
              <a:rPr lang="de-DE" sz="1600" b="1" dirty="0"/>
              <a:t>Steady</a:t>
            </a:r>
            <a:r>
              <a:rPr lang="de-DE" sz="1600" dirty="0"/>
              <a:t> solver type from the dropdown menu</a:t>
            </a:r>
          </a:p>
          <a:p>
            <a:r>
              <a:rPr lang="de-DE" sz="1600" dirty="0"/>
              <a:t>Denote the </a:t>
            </a:r>
            <a:r>
              <a:rPr lang="de-DE" sz="1600" b="1" dirty="0"/>
              <a:t>base file name </a:t>
            </a:r>
            <a:r>
              <a:rPr lang="de-DE" sz="1600" dirty="0"/>
              <a:t>with a marker that suggests the </a:t>
            </a:r>
            <a:r>
              <a:rPr lang="de-DE" sz="1600" i="1" dirty="0"/>
              <a:t>steady</a:t>
            </a:r>
            <a:r>
              <a:rPr lang="de-DE" sz="1600" dirty="0"/>
              <a:t> solver type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lang="de-DE" sz="1600" dirty="0">
                <a:solidFill>
                  <a:prstClr val="black"/>
                </a:solidFill>
              </a:rPr>
              <a:t>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o manually place the Cfturbo batch file in the project folder</a:t>
            </a:r>
            <a:endParaRPr lang="de-DE" sz="16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lvl="1"/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310B8752-D1D7-9043-D213-323360FC4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02" y="2209800"/>
            <a:ext cx="2168803" cy="348672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129BCA-33E8-2C6A-C168-9EF5CD1FE498}"/>
              </a:ext>
            </a:extLst>
          </p:cNvPr>
          <p:cNvSpPr/>
          <p:nvPr/>
        </p:nvSpPr>
        <p:spPr>
          <a:xfrm rot="21267374">
            <a:off x="3384084" y="242097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B91FC7-506D-D2EB-76DD-5CBE47D27008}"/>
              </a:ext>
            </a:extLst>
          </p:cNvPr>
          <p:cNvSpPr/>
          <p:nvPr/>
        </p:nvSpPr>
        <p:spPr>
          <a:xfrm rot="21267374">
            <a:off x="3781672" y="2980169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4AAD87-5836-8FBF-BBDE-C635B6A7BFCF}"/>
              </a:ext>
            </a:extLst>
          </p:cNvPr>
          <p:cNvSpPr/>
          <p:nvPr/>
        </p:nvSpPr>
        <p:spPr>
          <a:xfrm rot="21267374">
            <a:off x="2520150" y="5536935"/>
            <a:ext cx="838200" cy="228600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sz="1600" dirty="0"/>
              <a:t>If transient simulation results are desired:</a:t>
            </a:r>
          </a:p>
          <a:p>
            <a:pPr lvl="1"/>
            <a:r>
              <a:rPr lang="de-DE" sz="1200" dirty="0"/>
              <a:t>Within the </a:t>
            </a:r>
            <a:r>
              <a:rPr lang="de-DE" sz="1200" b="1" dirty="0"/>
              <a:t>Settings </a:t>
            </a:r>
            <a:r>
              <a:rPr lang="de-DE" sz="1200" dirty="0"/>
              <a:t>window, ensure </a:t>
            </a:r>
            <a:r>
              <a:rPr lang="de-DE" sz="1200" b="1" dirty="0"/>
              <a:t>Export all files </a:t>
            </a:r>
            <a:r>
              <a:rPr lang="de-DE" sz="1200" dirty="0"/>
              <a:t>is selected in the dropdown menu</a:t>
            </a:r>
          </a:p>
          <a:p>
            <a:pPr lvl="1"/>
            <a:r>
              <a:rPr lang="de-DE" sz="1200" dirty="0"/>
              <a:t>Select </a:t>
            </a:r>
            <a:r>
              <a:rPr lang="de-DE" sz="1200" b="1" dirty="0"/>
              <a:t>Solver</a:t>
            </a:r>
            <a:r>
              <a:rPr lang="de-DE" sz="1200" dirty="0"/>
              <a:t> and choose the </a:t>
            </a:r>
            <a:r>
              <a:rPr lang="de-DE" sz="1200" b="1" dirty="0"/>
              <a:t>Transient</a:t>
            </a:r>
            <a:r>
              <a:rPr lang="de-DE" sz="1200" dirty="0"/>
              <a:t> solver type from the dropdown menu</a:t>
            </a:r>
          </a:p>
          <a:p>
            <a:pPr lvl="1"/>
            <a:r>
              <a:rPr lang="de-DE" sz="1200" dirty="0"/>
              <a:t>Denote the </a:t>
            </a:r>
            <a:r>
              <a:rPr lang="de-DE" sz="1200" b="1" dirty="0"/>
              <a:t>base file name </a:t>
            </a:r>
            <a:r>
              <a:rPr lang="de-DE" sz="1200" dirty="0"/>
              <a:t>with a marker that suggests the </a:t>
            </a:r>
            <a:r>
              <a:rPr lang="de-DE" sz="1200" i="1" dirty="0"/>
              <a:t>transient</a:t>
            </a:r>
            <a:r>
              <a:rPr lang="de-DE" sz="1200" dirty="0"/>
              <a:t> solver type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lvl="1"/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Finally, click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Add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 and then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Save As...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50" charset="0"/>
                <a:ea typeface="Roboto" pitchFamily="50" charset="0"/>
              </a:rPr>
              <a:t>to manually place the Cfturbo batch file in the project folder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50" charset="0"/>
              <a:ea typeface="Roboto" pitchFamily="50" charset="0"/>
            </a:endParaRPr>
          </a:p>
          <a:p>
            <a:pPr marL="457200" lvl="1" indent="0">
              <a:buNone/>
            </a:pPr>
            <a:endParaRPr lang="de-DE" sz="1200" dirty="0"/>
          </a:p>
          <a:p>
            <a:pPr marL="457200" lvl="1" indent="0">
              <a:buNone/>
            </a:pPr>
            <a:endParaRPr lang="de-DE" sz="1600" b="1" dirty="0"/>
          </a:p>
          <a:p>
            <a:pPr lvl="1"/>
            <a:endParaRPr lang="de-DE" sz="1600" b="1" dirty="0"/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4" y="344358"/>
            <a:ext cx="7502526" cy="348338"/>
          </a:xfrm>
        </p:spPr>
        <p:txBody>
          <a:bodyPr>
            <a:noAutofit/>
          </a:bodyPr>
          <a:lstStyle/>
          <a:p>
            <a:r>
              <a:rPr lang="de-DE" sz="2100" dirty="0"/>
              <a:t>II. Select Design Variation Parameters/Export to SMP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F0CA8-253F-388E-B9AA-E3CD443A9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253" y="2057400"/>
            <a:ext cx="2211920" cy="351416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FB148A-B26C-0374-910F-A9BED659D245}"/>
              </a:ext>
            </a:extLst>
          </p:cNvPr>
          <p:cNvSpPr/>
          <p:nvPr/>
        </p:nvSpPr>
        <p:spPr>
          <a:xfrm rot="11549475">
            <a:off x="5197188" y="2302282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087404-67B0-F21B-40D7-6F76C0AE39EA}"/>
              </a:ext>
            </a:extLst>
          </p:cNvPr>
          <p:cNvSpPr/>
          <p:nvPr/>
        </p:nvSpPr>
        <p:spPr>
          <a:xfrm rot="11549475">
            <a:off x="5297947" y="2895703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400503-ACA6-1AD5-44FE-A6378BD4AE36}"/>
              </a:ext>
            </a:extLst>
          </p:cNvPr>
          <p:cNvSpPr/>
          <p:nvPr/>
        </p:nvSpPr>
        <p:spPr>
          <a:xfrm rot="10800000">
            <a:off x="5181599" y="5335247"/>
            <a:ext cx="952900" cy="248428"/>
          </a:xfrm>
          <a:prstGeom prst="rightArrow">
            <a:avLst/>
          </a:prstGeom>
          <a:solidFill>
            <a:srgbClr val="FBB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23ED08-016A-43BE-804A-7C54179C0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Open the project folder within the text editor and select the master.cftconf file</a:t>
            </a:r>
          </a:p>
          <a:p>
            <a:pPr marL="457200" lvl="1" indent="0">
              <a:buNone/>
            </a:pPr>
            <a:endParaRPr lang="de-DE" sz="1600" dirty="0"/>
          </a:p>
          <a:p>
            <a:endParaRPr lang="de-DE" sz="20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3F09C-E0DA-4198-854A-0B7A505A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CFturbo, Inc.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B11649-F69F-4352-9C29-26B4E950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300" dirty="0"/>
              <a:t>III. User Modification of master.cftconf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5F4A-6332-4AED-AC04-64A0D451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2007915"/>
            <a:ext cx="4400126" cy="39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98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94971A2-F1BF-47A6-9245-29AA052393D4}" vid="{8174E7C7-7B66-4164-B10D-118B55534F93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94971A2-F1BF-47A6-9245-29AA052393D4}" vid="{3EFAC117-53B6-49BE-B44F-AEA3C154F4DB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CFturbo_en</Template>
  <TotalTime>4624</TotalTime>
  <Words>1483</Words>
  <Application>Microsoft Office PowerPoint</Application>
  <PresentationFormat>On-screen Show (4:3)</PresentationFormat>
  <Paragraphs>249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Titel</vt:lpstr>
      <vt:lpstr>Master</vt:lpstr>
      <vt:lpstr>PowerPoint Presentation</vt:lpstr>
      <vt:lpstr>Design Variation + Performance Map Using SMP</vt:lpstr>
      <vt:lpstr>Design Variation + Performance Map Using SMP</vt:lpstr>
      <vt:lpstr>I. Create and Prepare Project Folder</vt:lpstr>
      <vt:lpstr>II. Select Design Variation Parameters/Export to SMP</vt:lpstr>
      <vt:lpstr>II. Select Design Variation Parameters/Export to SMP (cont.)</vt:lpstr>
      <vt:lpstr>II. Select Design Variation Parameters/Export to SMP (cont.)</vt:lpstr>
      <vt:lpstr>II. Select Design Variation Parameters/Export to 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Fill in Design Parameter Values in .csv </vt:lpstr>
      <vt:lpstr>VI. Open Results .csv File for Post-Processing</vt:lpstr>
      <vt:lpstr>Design Variation + Performance Map Using SMP</vt:lpstr>
      <vt:lpstr>I. Create and Prepare Project Folder</vt:lpstr>
      <vt:lpstr>II. CFturbo Design Export to SimericsMP</vt:lpstr>
      <vt:lpstr>II. CFturbo Design Export to SimericsMP (Cont.)</vt:lpstr>
      <vt:lpstr>II. CFturbo Design Export to SimericsMP (Cont.)</vt:lpstr>
      <vt:lpstr>III. User Modification of master.cftconf</vt:lpstr>
      <vt:lpstr>III. User Modification of master.cftconf (Cont.)</vt:lpstr>
      <vt:lpstr>III. User Modification of master.cftconf (Cont.)</vt:lpstr>
      <vt:lpstr>III. User Modification of master.cftconf (Cont.)</vt:lpstr>
      <vt:lpstr>IV. Run master.py in VS Code</vt:lpstr>
      <vt:lpstr>V. Open Results .csv File for Post-Processing</vt:lpstr>
    </vt:vector>
  </TitlesOfParts>
  <Company>CFDnetwork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Ralph-Peter Müller</dc:creator>
  <cp:lastModifiedBy>Christopher Sands</cp:lastModifiedBy>
  <cp:revision>141</cp:revision>
  <dcterms:created xsi:type="dcterms:W3CDTF">2019-12-02T21:46:32Z</dcterms:created>
  <dcterms:modified xsi:type="dcterms:W3CDTF">2022-05-20T19:23:57Z</dcterms:modified>
</cp:coreProperties>
</file>