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60" r:id="rId3"/>
    <p:sldId id="259" r:id="rId4"/>
    <p:sldId id="264" r:id="rId5"/>
    <p:sldId id="263" r:id="rId6"/>
    <p:sldId id="262" r:id="rId7"/>
    <p:sldId id="261" r:id="rId8"/>
    <p:sldId id="265" r:id="rId9"/>
    <p:sldId id="266" r:id="rId10"/>
    <p:sldId id="267" r:id="rId11"/>
    <p:sldId id="281" r:id="rId12"/>
    <p:sldId id="268" r:id="rId13"/>
    <p:sldId id="269" r:id="rId14"/>
    <p:sldId id="270" r:id="rId15"/>
    <p:sldId id="271" r:id="rId16"/>
    <p:sldId id="273" r:id="rId17"/>
    <p:sldId id="272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Thielmann" initials="PT" lastIdx="1" clrIdx="0">
    <p:extLst>
      <p:ext uri="{19B8F6BF-5375-455C-9EA6-DF929625EA0E}">
        <p15:presenceInfo xmlns:p15="http://schemas.microsoft.com/office/powerpoint/2012/main" userId="e62fa3717dd3b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1B25-E55E-4EB9-914E-79DE3C3A433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88632-7B66-412A-8368-A24D92053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14122" y="6459785"/>
            <a:ext cx="4822804" cy="365125"/>
          </a:xfrm>
        </p:spPr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30AE3F3-7647-4856-A51B-3F00D74862E1}"/>
              </a:ext>
            </a:extLst>
          </p:cNvPr>
          <p:cNvSpPr/>
          <p:nvPr userDrawn="1"/>
        </p:nvSpPr>
        <p:spPr>
          <a:xfrm>
            <a:off x="-3145" y="0"/>
            <a:ext cx="326995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5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284843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51AF0B3-86C8-437D-BCA5-DF3F36E111C8}"/>
              </a:ext>
            </a:extLst>
          </p:cNvPr>
          <p:cNvSpPr/>
          <p:nvPr userDrawn="1"/>
        </p:nvSpPr>
        <p:spPr>
          <a:xfrm>
            <a:off x="-3145" y="0"/>
            <a:ext cx="326995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4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874395" y="6459785"/>
            <a:ext cx="48228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Thielmann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EA02B-A6B2-411F-BA84-F5721779780D}"/>
              </a:ext>
            </a:extLst>
          </p:cNvPr>
          <p:cNvSpPr/>
          <p:nvPr userDrawn="1"/>
        </p:nvSpPr>
        <p:spPr>
          <a:xfrm>
            <a:off x="-3145" y="0"/>
            <a:ext cx="326995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10/5/2020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Thielmann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10/5/2020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314122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Thielmann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59CC30-B65A-4149-9FC7-82EA19FB7A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A989F-9218-441A-A900-DBA193CE32CB}"/>
              </a:ext>
            </a:extLst>
          </p:cNvPr>
          <p:cNvSpPr/>
          <p:nvPr userDrawn="1"/>
        </p:nvSpPr>
        <p:spPr>
          <a:xfrm>
            <a:off x="-3145" y="0"/>
            <a:ext cx="326995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7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gradient-boosting-algorithm/" TargetMode="External"/><Relationship Id="rId2" Type="http://schemas.openxmlformats.org/officeDocument/2006/relationships/hyperlink" Target="https://heartbeat.fritz.ai/hands-on-with-feature-engineering-techniques-dealing-with-outliers-fcc9f57cb63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form-software.com/blog/post/3-tips-for-deterring-insurance-fraud" TargetMode="External"/><Relationship Id="rId5" Type="http://schemas.openxmlformats.org/officeDocument/2006/relationships/hyperlink" Target="https://en.wikipedia.org/wiki/Precision_and_recall" TargetMode="External"/><Relationship Id="rId4" Type="http://schemas.openxmlformats.org/officeDocument/2006/relationships/hyperlink" Target="https://medium.com/@joemorrison/designing-effective-supervised-machine-learning-systems-91eb7b4661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CF45-89ED-4DAA-9C80-F8C051FA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CLAIMS FRAUD MODEL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OPERATIONAL REVIEW – FINAL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023BE-A1F4-47D8-9AFE-2AB5BD517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17C80-7A63-4B6A-8D0F-0B0D3909D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6" y="-193681"/>
            <a:ext cx="1905266" cy="190526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7A22C-805B-43E5-B002-374BF46F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14122" y="6459784"/>
            <a:ext cx="4822804" cy="365125"/>
          </a:xfrm>
        </p:spPr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3E85-9148-444F-8B00-353F8F7D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68448"/>
            <a:ext cx="825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 – ROC AUC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8594D-2C59-4ACE-8663-80CF0D324603}"/>
              </a:ext>
            </a:extLst>
          </p:cNvPr>
          <p:cNvSpPr txBox="1"/>
          <p:nvPr/>
        </p:nvSpPr>
        <p:spPr>
          <a:xfrm>
            <a:off x="6506629" y="1746487"/>
            <a:ext cx="5112123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Impressions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Excellent predictive power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Classifier has the ability to explain ~90% of the correct positive in the first 20%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Stair-stepping expected, but very smooth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9F9FF-251C-44A9-A88A-0E93D1E66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66" y="1954237"/>
            <a:ext cx="4445507" cy="29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6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68448"/>
            <a:ext cx="825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 – Lift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0DF12-E0AB-40CC-AF9A-84FF02AB4AB7}"/>
              </a:ext>
            </a:extLst>
          </p:cNvPr>
          <p:cNvSpPr txBox="1"/>
          <p:nvPr/>
        </p:nvSpPr>
        <p:spPr>
          <a:xfrm>
            <a:off x="6865063" y="1954237"/>
            <a:ext cx="519971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Impressions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Great separation between the two classes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Cut off was not set to reduce false positives due to reduced performance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Volatility expected in the lower probabilities, but very little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A3443-3967-4F2C-94CD-D6E506AE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8" y="1830635"/>
            <a:ext cx="6179045" cy="31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3136844"/>
            <a:ext cx="72648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1254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– Server/Database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394590" y="886453"/>
            <a:ext cx="4493585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MySQL Server Local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Local database server created using MySQL Workbench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Claims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full, train, and test datasets as tables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Store training dataset distribution information (later applied to test)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Rationale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Emulate a production analytics environment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query techniques for analytics ready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Future 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 SQL Replication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BA588-0295-4D14-9B69-3171E27F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75" y="1887523"/>
            <a:ext cx="6909235" cy="40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0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2309520" y="966592"/>
            <a:ext cx="7180669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(and fill) a table with 3 lines of code? Straight from a Pandas?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01330-FF71-409F-AFB1-3394F126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59" y="1461395"/>
            <a:ext cx="799147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BE60C-C332-471F-A2A0-0260C0F2EE7C}"/>
              </a:ext>
            </a:extLst>
          </p:cNvPr>
          <p:cNvSpPr txBox="1"/>
          <p:nvPr/>
        </p:nvSpPr>
        <p:spPr>
          <a:xfrm>
            <a:off x="2505663" y="3013457"/>
            <a:ext cx="7180669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Read it back to Pandas just as easily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97480-7C44-47E2-B6DF-E066BCCB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2" y="3529174"/>
            <a:ext cx="7477125" cy="25146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24F3F2-B352-48DA-9B10-EE0F4248F797}"/>
              </a:ext>
            </a:extLst>
          </p:cNvPr>
          <p:cNvSpPr/>
          <p:nvPr/>
        </p:nvSpPr>
        <p:spPr>
          <a:xfrm>
            <a:off x="1417738" y="5184396"/>
            <a:ext cx="763399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54FE2F-7C67-4650-9D11-ACE0E06B52C7}"/>
              </a:ext>
            </a:extLst>
          </p:cNvPr>
          <p:cNvSpPr/>
          <p:nvPr/>
        </p:nvSpPr>
        <p:spPr>
          <a:xfrm>
            <a:off x="1155307" y="2516832"/>
            <a:ext cx="763399" cy="293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B4896-42C8-44CB-BA16-DF50E96E2075}"/>
              </a:ext>
            </a:extLst>
          </p:cNvPr>
          <p:cNvSpPr txBox="1"/>
          <p:nvPr/>
        </p:nvSpPr>
        <p:spPr>
          <a:xfrm>
            <a:off x="324798" y="1751935"/>
            <a:ext cx="159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table create/write</a:t>
            </a:r>
          </a:p>
          <a:p>
            <a:r>
              <a:rPr lang="en-US" dirty="0"/>
              <a:t>time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4A019-1CBC-4D66-99AE-5E377B39EEC2}"/>
              </a:ext>
            </a:extLst>
          </p:cNvPr>
          <p:cNvSpPr txBox="1"/>
          <p:nvPr/>
        </p:nvSpPr>
        <p:spPr>
          <a:xfrm>
            <a:off x="327171" y="4461984"/>
            <a:ext cx="203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scientist extraction/query time</a:t>
            </a:r>
          </a:p>
        </p:txBody>
      </p:sp>
    </p:spTree>
    <p:extLst>
      <p:ext uri="{BB962C8B-B14F-4D97-AF65-F5344CB8AC3E}">
        <p14:creationId xmlns:p14="http://schemas.microsoft.com/office/powerpoint/2010/main" val="288294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3598509"/>
            <a:ext cx="726486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473-3EF9-4701-9C06-D5BACF56FD9C}"/>
              </a:ext>
            </a:extLst>
          </p:cNvPr>
          <p:cNvSpPr txBox="1"/>
          <p:nvPr/>
        </p:nvSpPr>
        <p:spPr>
          <a:xfrm>
            <a:off x="1661020" y="3218477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502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– Outlier Removal &amp;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086597" y="888563"/>
            <a:ext cx="7965123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Censoring (Capping) Methodology for Numeric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cutoff value from training dataset mean and standard deviation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 low/high values at 3 standard deviations from mean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to train and test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Improves predictive power by removing outliers via distribution distortion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EBB9F-75F5-4C37-9DBE-C3E43CD5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" y="3105477"/>
            <a:ext cx="5289220" cy="31611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EBCE99-813B-4C7D-B932-A6B74A56D55E}"/>
              </a:ext>
            </a:extLst>
          </p:cNvPr>
          <p:cNvSpPr/>
          <p:nvPr/>
        </p:nvSpPr>
        <p:spPr>
          <a:xfrm>
            <a:off x="4312246" y="6136378"/>
            <a:ext cx="1085784" cy="24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Charfaoui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2018)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80F1F6-64BC-4913-B46F-E364C3F92DD7}"/>
              </a:ext>
            </a:extLst>
          </p:cNvPr>
          <p:cNvSpPr/>
          <p:nvPr/>
        </p:nvSpPr>
        <p:spPr>
          <a:xfrm>
            <a:off x="1285624" y="4916762"/>
            <a:ext cx="343949" cy="80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5DA15DE-A045-40F7-8190-A7E55CA13DD9}"/>
              </a:ext>
            </a:extLst>
          </p:cNvPr>
          <p:cNvSpPr/>
          <p:nvPr/>
        </p:nvSpPr>
        <p:spPr>
          <a:xfrm>
            <a:off x="4536356" y="4916762"/>
            <a:ext cx="343949" cy="80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270BD-5B5C-4C06-9673-87135035090B}"/>
              </a:ext>
            </a:extLst>
          </p:cNvPr>
          <p:cNvSpPr txBox="1"/>
          <p:nvPr/>
        </p:nvSpPr>
        <p:spPr>
          <a:xfrm>
            <a:off x="857775" y="4393913"/>
            <a:ext cx="15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89E30-C0B5-4868-B685-2014DFE43258}"/>
              </a:ext>
            </a:extLst>
          </p:cNvPr>
          <p:cNvSpPr txBox="1"/>
          <p:nvPr/>
        </p:nvSpPr>
        <p:spPr>
          <a:xfrm>
            <a:off x="4040688" y="4393913"/>
            <a:ext cx="15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3B43D8-EDFC-4E1B-B6D2-0481E617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45" y="3953620"/>
            <a:ext cx="3409950" cy="1619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5EBED7-3ED6-4594-A82A-7A76470BC64C}"/>
              </a:ext>
            </a:extLst>
          </p:cNvPr>
          <p:cNvSpPr txBox="1"/>
          <p:nvPr/>
        </p:nvSpPr>
        <p:spPr>
          <a:xfrm>
            <a:off x="7956956" y="3244334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Cutoff Value example</a:t>
            </a:r>
          </a:p>
        </p:txBody>
      </p:sp>
    </p:spTree>
    <p:extLst>
      <p:ext uri="{BB962C8B-B14F-4D97-AF65-F5344CB8AC3E}">
        <p14:creationId xmlns:p14="http://schemas.microsoft.com/office/powerpoint/2010/main" val="16770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– Outlier Removal &amp;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136931" y="1024849"/>
            <a:ext cx="7965123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Encoding Methodology for Categorical Columns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Convert categorical to numeric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C9890-336D-4FE1-993E-73B02BCB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11" y="3336895"/>
            <a:ext cx="828675" cy="22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C8C90-0090-472E-B020-10F10333B9FA}"/>
              </a:ext>
            </a:extLst>
          </p:cNvPr>
          <p:cNvSpPr txBox="1"/>
          <p:nvPr/>
        </p:nvSpPr>
        <p:spPr>
          <a:xfrm>
            <a:off x="2384786" y="2413090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7812E6B-8771-4995-A6EC-D148DA57C9E3}"/>
              </a:ext>
            </a:extLst>
          </p:cNvPr>
          <p:cNvSpPr/>
          <p:nvPr/>
        </p:nvSpPr>
        <p:spPr>
          <a:xfrm>
            <a:off x="4984240" y="4225953"/>
            <a:ext cx="1194033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164A0-8D0F-4739-8341-4BB427E195B1}"/>
              </a:ext>
            </a:extLst>
          </p:cNvPr>
          <p:cNvSpPr txBox="1"/>
          <p:nvPr/>
        </p:nvSpPr>
        <p:spPr>
          <a:xfrm>
            <a:off x="7876827" y="2402463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4D65FC-9BAE-442A-B6DC-5826682A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27" y="3336895"/>
            <a:ext cx="8191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31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– Feature Tools (Automated Feature Engineering)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086597" y="888563"/>
            <a:ext cx="7965123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Deep Feature Synthesis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Automatically create new features from dataset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more features to try in model with ease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Saves massive amounts of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Created several new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Able to work with relational database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Assists analysts understand what features are important in a large database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828EB-F229-44F3-8F0C-710E04490651}"/>
              </a:ext>
            </a:extLst>
          </p:cNvPr>
          <p:cNvSpPr txBox="1"/>
          <p:nvPr/>
        </p:nvSpPr>
        <p:spPr>
          <a:xfrm>
            <a:off x="1614319" y="3873275"/>
            <a:ext cx="11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1B4D5-856C-4430-ADB5-BE7EDAEA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54" y="3934593"/>
            <a:ext cx="1600200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C40FF-B570-4887-A407-B302C9AD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812" y="3934593"/>
            <a:ext cx="381000" cy="2095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EC0CB-332D-45B2-BE3B-A4F678A7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158" y="3934778"/>
            <a:ext cx="1543050" cy="1990725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7B58A3DF-E942-4E51-A515-9B763F59B8C5}"/>
              </a:ext>
            </a:extLst>
          </p:cNvPr>
          <p:cNvSpPr/>
          <p:nvPr/>
        </p:nvSpPr>
        <p:spPr>
          <a:xfrm>
            <a:off x="4137010" y="4863517"/>
            <a:ext cx="494950" cy="4278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99BFFEFE-FE7B-46E8-88A6-85D77C5BF31D}"/>
              </a:ext>
            </a:extLst>
          </p:cNvPr>
          <p:cNvSpPr/>
          <p:nvPr/>
        </p:nvSpPr>
        <p:spPr>
          <a:xfrm>
            <a:off x="7049406" y="4823670"/>
            <a:ext cx="436228" cy="50753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6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3975629"/>
            <a:ext cx="72648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473-3EF9-4701-9C06-D5BACF56FD9C}"/>
              </a:ext>
            </a:extLst>
          </p:cNvPr>
          <p:cNvSpPr txBox="1"/>
          <p:nvPr/>
        </p:nvSpPr>
        <p:spPr>
          <a:xfrm>
            <a:off x="1661020" y="321847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6D1E-7EA5-4F10-B9A2-20BE3B6B2E3B}"/>
              </a:ext>
            </a:extLst>
          </p:cNvPr>
          <p:cNvSpPr txBox="1"/>
          <p:nvPr/>
        </p:nvSpPr>
        <p:spPr>
          <a:xfrm>
            <a:off x="1661020" y="3636334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34873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43574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1884961"/>
            <a:ext cx="726486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BOOTSTRAPPING– Synthetic Sampling (SVMSMOTE)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086597" y="888563"/>
            <a:ext cx="8813861" cy="20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Increases data volume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Basically, gives us more data!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Results in a more robust model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With such a small dataset, this technique allows us to better generalize the population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A54B1-911B-4609-8FDA-62CB3693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9" y="3660378"/>
            <a:ext cx="4916783" cy="2440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2105D-874C-4567-8BDA-4511C6D16315}"/>
              </a:ext>
            </a:extLst>
          </p:cNvPr>
          <p:cNvSpPr txBox="1"/>
          <p:nvPr/>
        </p:nvSpPr>
        <p:spPr>
          <a:xfrm>
            <a:off x="2559058" y="322561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82E619-A029-4371-A8AC-7A0AA9D93D99}"/>
              </a:ext>
            </a:extLst>
          </p:cNvPr>
          <p:cNvSpPr/>
          <p:nvPr/>
        </p:nvSpPr>
        <p:spPr>
          <a:xfrm>
            <a:off x="5624657" y="4645538"/>
            <a:ext cx="1194033" cy="46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72838-6EE4-4389-835E-11C10D6DFC38}"/>
              </a:ext>
            </a:extLst>
          </p:cNvPr>
          <p:cNvSpPr txBox="1"/>
          <p:nvPr/>
        </p:nvSpPr>
        <p:spPr>
          <a:xfrm>
            <a:off x="5624656" y="4081896"/>
            <a:ext cx="119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8E851-A5BA-43EF-A43F-30D3190BB297}"/>
              </a:ext>
            </a:extLst>
          </p:cNvPr>
          <p:cNvSpPr txBox="1"/>
          <p:nvPr/>
        </p:nvSpPr>
        <p:spPr>
          <a:xfrm>
            <a:off x="9272053" y="3225617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D05168-3BEE-4A44-86EB-739C55D4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71" y="3660378"/>
            <a:ext cx="4737341" cy="24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79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4393824"/>
            <a:ext cx="72648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473-3EF9-4701-9C06-D5BACF56FD9C}"/>
              </a:ext>
            </a:extLst>
          </p:cNvPr>
          <p:cNvSpPr txBox="1"/>
          <p:nvPr/>
        </p:nvSpPr>
        <p:spPr>
          <a:xfrm>
            <a:off x="1661020" y="321847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6D1E-7EA5-4F10-B9A2-20BE3B6B2E3B}"/>
              </a:ext>
            </a:extLst>
          </p:cNvPr>
          <p:cNvSpPr txBox="1"/>
          <p:nvPr/>
        </p:nvSpPr>
        <p:spPr>
          <a:xfrm>
            <a:off x="1661020" y="3636334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A6121-6A20-402B-AD39-F1D7E1035416}"/>
              </a:ext>
            </a:extLst>
          </p:cNvPr>
          <p:cNvSpPr txBox="1"/>
          <p:nvPr/>
        </p:nvSpPr>
        <p:spPr>
          <a:xfrm>
            <a:off x="1661020" y="4067167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77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A Shameless Automation Plug: TPOT and DASK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086597" y="1031176"/>
            <a:ext cx="881386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TPOT Automated Pipeline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genetic programming approach to selecting an optimal solution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Tries many different pipelines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Gives the analyst a good starting point with a difficult problem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Helps, but does not replace the scientist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 computing for large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for multiple processes to run at same time for quicker solve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3C543-B0C1-4932-A9C2-56E526150CA1}"/>
              </a:ext>
            </a:extLst>
          </p:cNvPr>
          <p:cNvSpPr txBox="1"/>
          <p:nvPr/>
        </p:nvSpPr>
        <p:spPr>
          <a:xfrm>
            <a:off x="7704213" y="5025005"/>
            <a:ext cx="285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D1CAED-F504-41E0-BFB8-6A030EE96634}"/>
              </a:ext>
            </a:extLst>
          </p:cNvPr>
          <p:cNvSpPr/>
          <p:nvPr/>
        </p:nvSpPr>
        <p:spPr>
          <a:xfrm>
            <a:off x="9900458" y="5117337"/>
            <a:ext cx="755009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TPOT and DASK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D91D0-2361-4FAC-8B2B-584DC96B3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3" y="987286"/>
            <a:ext cx="10625254" cy="5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Final Model and Feature Selection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960762" y="1310162"/>
            <a:ext cx="8813861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 Classifier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performer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Allowed for prediction explanation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Ensemble for smoother lift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KBest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feature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non-predictive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Iteratively try different combinations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Faster predictions!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A97C3-8148-4A32-8A8E-EA437B3D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6925"/>
            <a:ext cx="5744168" cy="30061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AE863-3DBB-4D0A-92CC-675BAE01A37E}"/>
              </a:ext>
            </a:extLst>
          </p:cNvPr>
          <p:cNvSpPr txBox="1"/>
          <p:nvPr/>
        </p:nvSpPr>
        <p:spPr>
          <a:xfrm>
            <a:off x="7947678" y="6013039"/>
            <a:ext cx="3892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(Gradient Boosting Algorithm – Working and Improvements, n.d.)</a:t>
            </a:r>
          </a:p>
        </p:txBody>
      </p:sp>
    </p:spTree>
    <p:extLst>
      <p:ext uri="{BB962C8B-B14F-4D97-AF65-F5344CB8AC3E}">
        <p14:creationId xmlns:p14="http://schemas.microsoft.com/office/powerpoint/2010/main" val="356266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Important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202300" y="1102413"/>
            <a:ext cx="5366759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Permutation Importance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Gives better understanding of what is really important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Incident severity: The real hero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Insured hobbies: The real hero?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important features from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FeatureTools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cardinality may be influencing the importance here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89EA2-2850-4907-9B32-3F19E36B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59" y="1724154"/>
            <a:ext cx="6622941" cy="340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8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Precision vs Recall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587230" y="1102413"/>
            <a:ext cx="3760307" cy="691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chart to the left shows the difference between precision and recall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chart to the right shows the models tradeoff between these two metrics at various decision thresholds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threshold was kept at the default of .50. There was little improvement adjusting this value 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550E-82BF-4FF3-9A41-FEE4EFE6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64" y="1102413"/>
            <a:ext cx="4451127" cy="4338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1D53D-1B18-4A3C-918F-9CAF8EA9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89" y="5445860"/>
            <a:ext cx="2820275" cy="7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59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– Confusion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697650" y="1085635"/>
            <a:ext cx="376030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B08CA-21BC-4F13-9B6B-9981DB0D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0" y="1694206"/>
            <a:ext cx="4755820" cy="34695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6096000" y="1632739"/>
            <a:ext cx="5229138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Impressions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Excellent false negative rates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False positives leave something to be desired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accuracy is excellent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Recommendation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two separate models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for explaining predictions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for detection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4863340"/>
            <a:ext cx="7264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473-3EF9-4701-9C06-D5BACF56FD9C}"/>
              </a:ext>
            </a:extLst>
          </p:cNvPr>
          <p:cNvSpPr txBox="1"/>
          <p:nvPr/>
        </p:nvSpPr>
        <p:spPr>
          <a:xfrm>
            <a:off x="1661020" y="321847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6D1E-7EA5-4F10-B9A2-20BE3B6B2E3B}"/>
              </a:ext>
            </a:extLst>
          </p:cNvPr>
          <p:cNvSpPr txBox="1"/>
          <p:nvPr/>
        </p:nvSpPr>
        <p:spPr>
          <a:xfrm>
            <a:off x="1661020" y="3636334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A6121-6A20-402B-AD39-F1D7E1035416}"/>
              </a:ext>
            </a:extLst>
          </p:cNvPr>
          <p:cNvSpPr txBox="1"/>
          <p:nvPr/>
        </p:nvSpPr>
        <p:spPr>
          <a:xfrm>
            <a:off x="1661020" y="406716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41246-344B-4AC8-BA47-7A5F065C8850}"/>
              </a:ext>
            </a:extLst>
          </p:cNvPr>
          <p:cNvSpPr txBox="1"/>
          <p:nvPr/>
        </p:nvSpPr>
        <p:spPr>
          <a:xfrm>
            <a:off x="1661020" y="4498000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2722886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 – What now?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6458148" y="1033833"/>
            <a:ext cx="5229138" cy="756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Considerations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false positive rate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May impact customer treatment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Cut off may need tweaking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Consider a pilot test group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Educate adjusters to maximize model effectiveness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91484-6D77-4665-837F-78AE4EEE959B}"/>
              </a:ext>
            </a:extLst>
          </p:cNvPr>
          <p:cNvSpPr txBox="1"/>
          <p:nvPr/>
        </p:nvSpPr>
        <p:spPr>
          <a:xfrm>
            <a:off x="587230" y="4947695"/>
            <a:ext cx="11492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(Weaver, 2019)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9514B3-36C3-4F19-803D-2D6603E3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0" y="1033833"/>
            <a:ext cx="5954808" cy="3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D4773-A633-45DB-8F15-A36BA00F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16736" y="6459784"/>
            <a:ext cx="4822804" cy="365125"/>
          </a:xfrm>
        </p:spPr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9309A-A92C-4D71-A750-462DBB3F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8AFF-BC14-4E33-B250-41E655C618DD}"/>
              </a:ext>
            </a:extLst>
          </p:cNvPr>
          <p:cNvSpPr txBox="1"/>
          <p:nvPr/>
        </p:nvSpPr>
        <p:spPr>
          <a:xfrm>
            <a:off x="676275" y="400050"/>
            <a:ext cx="1030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EXHIBIT INTRO - EXECUTIVE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8945C-627B-4658-9673-B9707170B931}"/>
              </a:ext>
            </a:extLst>
          </p:cNvPr>
          <p:cNvSpPr txBox="1"/>
          <p:nvPr/>
        </p:nvSpPr>
        <p:spPr>
          <a:xfrm>
            <a:off x="676275" y="1219200"/>
            <a:ext cx="1117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Regis University practicum course requested a project which applied techniques introduced throughout the degree program. Today’s conversation will review the candidate model produced.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8FA5-65D2-4025-A7AA-7EDDF908D1B6}"/>
              </a:ext>
            </a:extLst>
          </p:cNvPr>
          <p:cNvSpPr txBox="1"/>
          <p:nvPr/>
        </p:nvSpPr>
        <p:spPr>
          <a:xfrm>
            <a:off x="676275" y="2223016"/>
            <a:ext cx="10536208" cy="19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an overview of the modeling processes and methodologies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the Claims Fraud Model final model performance and prediction explanation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Discuss unique machine learning techniques used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Review applicable 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313AC-1C37-4FE3-A11B-6DC3AB330D47}"/>
              </a:ext>
            </a:extLst>
          </p:cNvPr>
          <p:cNvSpPr txBox="1"/>
          <p:nvPr/>
        </p:nvSpPr>
        <p:spPr>
          <a:xfrm>
            <a:off x="676275" y="4238625"/>
            <a:ext cx="10536208" cy="19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Improved method for database interaction and table creation with Pandas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ability to explain the prediction and put it into an actionable insight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Synthesis, Outlier correction, and Automated Pipeline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Feature reduction to remove unnecessary data and improve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124253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310393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 – Explaining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3774043" y="1410717"/>
            <a:ext cx="8031070" cy="525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has the ability to explain why a claim may be fraudulent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Based on the input values, an adjuster will receive more information relating to the prediction.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Example of possible reason message: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CECA3-9904-42EE-AB49-83689853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3" y="2209761"/>
            <a:ext cx="3171825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2B35FC-864F-43FF-BA0E-FE318595CBE9}"/>
              </a:ext>
            </a:extLst>
          </p:cNvPr>
          <p:cNvSpPr txBox="1"/>
          <p:nvPr/>
        </p:nvSpPr>
        <p:spPr>
          <a:xfrm>
            <a:off x="848283" y="4419337"/>
            <a:ext cx="3028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Based on the input, we can see that the top contributing feature in this prediction is the additive interaction between </a:t>
            </a:r>
            <a:r>
              <a:rPr lang="en-US" sz="1200" dirty="0" err="1"/>
              <a:t>incident_severity</a:t>
            </a:r>
            <a:r>
              <a:rPr lang="en-US" sz="1200" dirty="0"/>
              <a:t> and </a:t>
            </a:r>
            <a:r>
              <a:rPr lang="en-US" sz="1200" dirty="0" err="1"/>
              <a:t>insured_hobbies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B00E18-3497-4829-ABFF-90E6F091C94F}"/>
              </a:ext>
            </a:extLst>
          </p:cNvPr>
          <p:cNvSpPr txBox="1"/>
          <p:nvPr/>
        </p:nvSpPr>
        <p:spPr>
          <a:xfrm>
            <a:off x="1083175" y="1410717"/>
            <a:ext cx="3028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Example of Fraudulent Claim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DD04A-6CE5-4D87-B912-3B998D5C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92" y="4419337"/>
            <a:ext cx="7091221" cy="14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86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82534-155B-430D-92D8-120A3D15392A}"/>
              </a:ext>
            </a:extLst>
          </p:cNvPr>
          <p:cNvSpPr txBox="1"/>
          <p:nvPr/>
        </p:nvSpPr>
        <p:spPr>
          <a:xfrm>
            <a:off x="1661020" y="279463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03473-3EF9-4701-9C06-D5BACF56FD9C}"/>
              </a:ext>
            </a:extLst>
          </p:cNvPr>
          <p:cNvSpPr txBox="1"/>
          <p:nvPr/>
        </p:nvSpPr>
        <p:spPr>
          <a:xfrm>
            <a:off x="1661020" y="321847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6D1E-7EA5-4F10-B9A2-20BE3B6B2E3B}"/>
              </a:ext>
            </a:extLst>
          </p:cNvPr>
          <p:cNvSpPr txBox="1"/>
          <p:nvPr/>
        </p:nvSpPr>
        <p:spPr>
          <a:xfrm>
            <a:off x="1661020" y="3636334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A6121-6A20-402B-AD39-F1D7E1035416}"/>
              </a:ext>
            </a:extLst>
          </p:cNvPr>
          <p:cNvSpPr txBox="1"/>
          <p:nvPr/>
        </p:nvSpPr>
        <p:spPr>
          <a:xfrm>
            <a:off x="1661020" y="4067167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41246-344B-4AC8-BA47-7A5F065C8850}"/>
              </a:ext>
            </a:extLst>
          </p:cNvPr>
          <p:cNvSpPr txBox="1"/>
          <p:nvPr/>
        </p:nvSpPr>
        <p:spPr>
          <a:xfrm>
            <a:off x="1661020" y="4498000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C6E6E-7248-4D3E-AE47-1495D173B4D9}"/>
              </a:ext>
            </a:extLst>
          </p:cNvPr>
          <p:cNvSpPr txBox="1"/>
          <p:nvPr/>
        </p:nvSpPr>
        <p:spPr>
          <a:xfrm>
            <a:off x="1661020" y="4928833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Steps</a:t>
            </a:r>
          </a:p>
        </p:txBody>
      </p:sp>
    </p:spTree>
    <p:extLst>
      <p:ext uri="{BB962C8B-B14F-4D97-AF65-F5344CB8AC3E}">
        <p14:creationId xmlns:p14="http://schemas.microsoft.com/office/powerpoint/2010/main" val="188498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76837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STEPS – Feedback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587230" y="1130192"/>
            <a:ext cx="5008227" cy="7104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 iterative process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products depend on business insight and suggestion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Improved performance overtime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it working?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Hands-on experience can be the best guidance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data is better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Understanding how this impacts adjusters creates actionable insight data. What action did they take?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29E2C8-A027-4DDE-BD09-C47D66DD3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337" y="2449585"/>
            <a:ext cx="6041750" cy="3603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BB1D0-1ABD-4A98-8D6F-BB83B053EFAC}"/>
              </a:ext>
            </a:extLst>
          </p:cNvPr>
          <p:cNvSpPr txBox="1"/>
          <p:nvPr/>
        </p:nvSpPr>
        <p:spPr>
          <a:xfrm>
            <a:off x="9900458" y="5897461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(Morrison, 2019)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3433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76837"/>
            <a:ext cx="10625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FUTURE STEPS – Two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587230" y="937245"/>
            <a:ext cx="9513115" cy="7935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Split the product into two separate models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model focused on increasing predictive power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model to focus on explaining the prediction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product does both fairly well, but there is always room for improvement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Feedback loop may provide more data for the explanation model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insight into fraudulent claims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actionable insight based on previous predictions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Explore other models less ideal for score reasons, more ideal for predictability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 box models may improve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29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8D07B-24C3-4FE9-8C3D-C3F5B96BB37B}"/>
              </a:ext>
            </a:extLst>
          </p:cNvPr>
          <p:cNvSpPr txBox="1"/>
          <p:nvPr/>
        </p:nvSpPr>
        <p:spPr>
          <a:xfrm>
            <a:off x="1339442" y="501017"/>
            <a:ext cx="9513115" cy="830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Charfaoui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, Y. (2018, June). </a:t>
            </a:r>
            <a:r>
              <a:rPr lang="en-US" alt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Hands-on with Feature Engineering Techniques: Handling Outliers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lang="en-US" altLang="en-US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HeartBeat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https://heartbeat.fritz.ai/hands-on-with-feature-engineering-techniques-dealing-with-outliers-fcc9f57cb63b</a:t>
            </a:r>
            <a:endParaRPr lang="en-US" altLang="en-US" sz="1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Gradient Boosting Algorithm – Working and Improvements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. (n.d.). Retrieved from Data Flair: </a:t>
            </a:r>
            <a:r>
              <a:rPr lang="en-US" altLang="en-US" sz="1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https://data-flair.training/blogs/gradient-boosting-algorithm/</a:t>
            </a:r>
            <a:endParaRPr lang="en-US" altLang="en-US" sz="1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Morrison, J. (2019, December 9). </a:t>
            </a:r>
            <a:r>
              <a:rPr lang="en-US" alt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Designing Effective Supervised Machine Learning Systems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. Retrieved from Medium: </a:t>
            </a:r>
            <a:r>
              <a:rPr lang="en-US" altLang="en-US" sz="1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https://medium.com/@joemorrison/designing-effective-supervised-machine-learning-systems-91eb7b466129</a:t>
            </a:r>
            <a:endParaRPr lang="en-US" altLang="en-US" sz="1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Precision and Recall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. (2020, October 9). Retrieved from Wikipedia: </a:t>
            </a:r>
            <a:r>
              <a:rPr lang="en-US" altLang="en-US" sz="1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https://en.wikipedia.org/wiki/Precision_and_recall</a:t>
            </a:r>
            <a:endParaRPr lang="en-US" altLang="en-US" sz="1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Weaver, D. (2019, May 15). </a:t>
            </a:r>
            <a:r>
              <a:rPr lang="en-US" altLang="en-US" sz="1400" i="1" dirty="0">
                <a:ea typeface="Calibri" panose="020F0502020204030204" pitchFamily="34" charset="0"/>
                <a:cs typeface="Times New Roman" panose="02020603050405020304" pitchFamily="18" charset="0"/>
              </a:rPr>
              <a:t>Three Tips for Deferring Insurance Fraud</a:t>
            </a:r>
            <a:r>
              <a:rPr lang="en-US" alt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. Retrieved from Inform: </a:t>
            </a:r>
            <a:r>
              <a:rPr lang="en-US" altLang="en-US" sz="14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https://www.inform-software.com/blog/post/3-tips-for-deterring-insurance-fraud</a:t>
            </a:r>
            <a:endParaRPr lang="en-US" altLang="en-US" sz="1400" dirty="0">
              <a:solidFill>
                <a:schemeClr val="tx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6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68448"/>
            <a:ext cx="1106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EXHIBIT INTRO – Gini (ROC AUC) Chart Building and 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5503177" y="1243786"/>
            <a:ext cx="593940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Line represents the % of true positive (Sensitivity) captured compared with false positive rate (100 - Specificity) at a given cut point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Measures the classifiers ability to distinguish the two classes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the area under the curve &gt; .50?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straight diagonal line shows a random. The closer the curve is to 45 degrees, the less predictive.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Does the curve maximize differential between random?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7FE88-9969-45CC-B76A-A9FF2A0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59" y="2057400"/>
            <a:ext cx="441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7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68448"/>
            <a:ext cx="101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EXHIBIT INTRO – Lift Chart Building and 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6713308" y="1111767"/>
            <a:ext cx="532489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Sort claims from low prediction to high (probability)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 groups by splitting into 10 equal bins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each bin measure the average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Predictions (line)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there an obvious upward trend?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Does there appear to be good separation?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Decile lift (value at each line)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incremental difference in predictions from each decile to prior decile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43357-FC3B-4523-8002-06F0387AD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83" y="1111767"/>
            <a:ext cx="6240353" cy="33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3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2282509"/>
            <a:ext cx="7264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</p:spTree>
    <p:extLst>
      <p:ext uri="{BB962C8B-B14F-4D97-AF65-F5344CB8AC3E}">
        <p14:creationId xmlns:p14="http://schemas.microsoft.com/office/powerpoint/2010/main" val="147965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30" y="268448"/>
            <a:ext cx="662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APPROACH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1537007" y="1163514"/>
            <a:ext cx="102914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1000 rows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split – 80% for Training, 20% for Testing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Gradient Boosting method was used in final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Outlier removal with Gaussian Approximation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Encoding for categorical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Deep Feature Synthesis using multiplicative and additive primitives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Synthetic bootstrapping used to augment data samples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Automated Pipeline for analysis assistance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performance evaluated using lift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curve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981-9DC4-4E26-A2FE-92A465C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9C779-9CC2-448F-A4BD-009C311A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A9128-ACB6-425D-A0A5-771F808D01AC}"/>
              </a:ext>
            </a:extLst>
          </p:cNvPr>
          <p:cNvSpPr txBox="1"/>
          <p:nvPr/>
        </p:nvSpPr>
        <p:spPr>
          <a:xfrm>
            <a:off x="587229" y="268448"/>
            <a:ext cx="831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MODELING APPROACH – Data (Kaggle Dataset)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E508-3D36-4F05-9B99-630D6AFCF7C0}"/>
              </a:ext>
            </a:extLst>
          </p:cNvPr>
          <p:cNvSpPr txBox="1"/>
          <p:nvPr/>
        </p:nvSpPr>
        <p:spPr>
          <a:xfrm>
            <a:off x="587230" y="1205459"/>
            <a:ext cx="4311941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Independent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38 total (Mix of categorical/numeric)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 – Fraud Reported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– Fraud Not Reported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C2F26-8580-4CEB-8080-54E642EA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84" y="2198587"/>
            <a:ext cx="7689907" cy="39971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A7DD0A-03E6-4A5F-B4C2-3C2CD4A0B784}"/>
              </a:ext>
            </a:extLst>
          </p:cNvPr>
          <p:cNvSpPr txBox="1"/>
          <p:nvPr/>
        </p:nvSpPr>
        <p:spPr>
          <a:xfrm>
            <a:off x="5692330" y="1934538"/>
            <a:ext cx="540730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TARGET DISTRIBUTION (Training Dataset)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E21430-5C4D-44E3-90D8-E2CA0601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Thielmann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ECE4B-8BC9-4F50-96E4-7133603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C30-B65A-4149-9FC7-82EA19FB7AE6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CD489-D30B-4275-9F66-2F1F13F74C6A}"/>
              </a:ext>
            </a:extLst>
          </p:cNvPr>
          <p:cNvSpPr txBox="1"/>
          <p:nvPr/>
        </p:nvSpPr>
        <p:spPr>
          <a:xfrm>
            <a:off x="553674" y="243281"/>
            <a:ext cx="4597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FE6B3-54FB-4A75-8AA9-312AEC74B192}"/>
              </a:ext>
            </a:extLst>
          </p:cNvPr>
          <p:cNvSpPr txBox="1"/>
          <p:nvPr/>
        </p:nvSpPr>
        <p:spPr>
          <a:xfrm>
            <a:off x="1661020" y="1511719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Exhibit 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D562F-F91D-4AC6-91DA-6D7461D171F3}"/>
              </a:ext>
            </a:extLst>
          </p:cNvPr>
          <p:cNvSpPr txBox="1"/>
          <p:nvPr/>
        </p:nvSpPr>
        <p:spPr>
          <a:xfrm>
            <a:off x="1661020" y="2693813"/>
            <a:ext cx="726486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Database Creation and Extraction Techniques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Boostrapping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Techniques (TPOT, Pipeline,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/ Business Impact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Steps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452-D25C-4186-8DCE-9CFE4F90AAFF}"/>
              </a:ext>
            </a:extLst>
          </p:cNvPr>
          <p:cNvSpPr txBox="1"/>
          <p:nvPr/>
        </p:nvSpPr>
        <p:spPr>
          <a:xfrm>
            <a:off x="1661020" y="1941258"/>
            <a:ext cx="72648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7E3DF-95BF-4B76-96E1-83F3184910BE}"/>
              </a:ext>
            </a:extLst>
          </p:cNvPr>
          <p:cNvSpPr txBox="1"/>
          <p:nvPr/>
        </p:nvSpPr>
        <p:spPr>
          <a:xfrm>
            <a:off x="1661020" y="2370797"/>
            <a:ext cx="726486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Fraud Model Evaluations</a:t>
            </a:r>
          </a:p>
        </p:txBody>
      </p:sp>
    </p:spTree>
    <p:extLst>
      <p:ext uri="{BB962C8B-B14F-4D97-AF65-F5344CB8AC3E}">
        <p14:creationId xmlns:p14="http://schemas.microsoft.com/office/powerpoint/2010/main" val="42263083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racticum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435072"/>
      </a:accent1>
      <a:accent2>
        <a:srgbClr val="272E42"/>
      </a:accent2>
      <a:accent3>
        <a:srgbClr val="303952"/>
      </a:accent3>
      <a:accent4>
        <a:srgbClr val="141822"/>
      </a:accent4>
      <a:accent5>
        <a:srgbClr val="3A4462"/>
      </a:accent5>
      <a:accent6>
        <a:srgbClr val="1E2332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elmann_Practicum_Slide_Template.potx" id="{3073BAA4-5D94-4CF1-9C64-1B1CF3C979C5}" vid="{13F7808C-43C2-4451-A88B-23B0A712E4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2903</TotalTime>
  <Words>1812</Words>
  <Application>Microsoft Office PowerPoint</Application>
  <PresentationFormat>Widescreen</PresentationFormat>
  <Paragraphs>411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Retrospect</vt:lpstr>
      <vt:lpstr>CLAIMS FRAUD MODEL OPERATIONAL REVIEW – FINAL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Thielmann</dc:creator>
  <cp:lastModifiedBy>Peter Thielmann</cp:lastModifiedBy>
  <cp:revision>163</cp:revision>
  <dcterms:created xsi:type="dcterms:W3CDTF">2020-10-06T02:27:50Z</dcterms:created>
  <dcterms:modified xsi:type="dcterms:W3CDTF">2020-10-14T20:39:52Z</dcterms:modified>
</cp:coreProperties>
</file>