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58243-213F-49A2-A54B-3D14AE88F07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57DD-AA12-43D1-93B5-35848782D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8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2E72E-7181-4640-9FD6-7ECA3255E2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9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2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69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7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9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6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BDC2-CDAF-4E19-AFD8-B39293CCA34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448F0-DBC0-4180-BB48-AF21FF8E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R="137160" hangingPunct="0"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9600"/>
            <a:ext cx="7391400" cy="50292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 </a:t>
            </a:r>
          </a:p>
          <a:p>
            <a:r>
              <a:rPr lang="en-US" sz="4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(BCS 2002 &amp; BSE 2002)/BA]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SPRING-2024</a:t>
            </a:r>
          </a:p>
          <a:p>
            <a:endParaRPr lang="en-US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Dr. S. Ghiasul Haq</a:t>
            </a:r>
            <a: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</a:br>
            <a:r>
              <a:rPr lang="en-US" sz="1900" b="1" dirty="0">
                <a:solidFill>
                  <a:srgbClr val="7030A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ghiasul786@gmail.com</a:t>
            </a:r>
          </a:p>
        </p:txBody>
      </p:sp>
    </p:spTree>
    <p:extLst>
      <p:ext uri="{BB962C8B-B14F-4D97-AF65-F5344CB8AC3E}">
        <p14:creationId xmlns:p14="http://schemas.microsoft.com/office/powerpoint/2010/main" val="17388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91" y="122549"/>
            <a:ext cx="10618509" cy="15681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  <a:latin typeface="+mn-lt"/>
              </a:rPr>
              <a:t>LEARNING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OBJECTIVES,  </a:t>
            </a:r>
            <a:r>
              <a:rPr lang="en-US" b="1" dirty="0">
                <a:solidFill>
                  <a:srgbClr val="7030A0"/>
                </a:solidFill>
                <a:latin typeface="+mn-lt"/>
              </a:rPr>
              <a:t>SUMMARY &amp;</a:t>
            </a:r>
            <a:br>
              <a:rPr lang="en-US" b="1" dirty="0">
                <a:solidFill>
                  <a:srgbClr val="7030A0"/>
                </a:solidFill>
                <a:latin typeface="+mn-lt"/>
              </a:rPr>
            </a:br>
            <a:r>
              <a:rPr lang="en-US" b="1" dirty="0">
                <a:solidFill>
                  <a:srgbClr val="7030A0"/>
                </a:solidFill>
                <a:latin typeface="+mn-lt"/>
              </a:rPr>
              <a:t> LEARNING OUTCOMES  </a:t>
            </a:r>
            <a:r>
              <a:rPr lang="en-US" b="1" dirty="0" smtClean="0">
                <a:solidFill>
                  <a:srgbClr val="7030A0"/>
                </a:solidFill>
                <a:latin typeface="+mn-lt"/>
              </a:rPr>
              <a:t/>
            </a:r>
            <a:br>
              <a:rPr lang="en-US" b="1" dirty="0" smtClean="0">
                <a:solidFill>
                  <a:srgbClr val="7030A0"/>
                </a:solidFill>
                <a:latin typeface="+mn-lt"/>
              </a:rPr>
            </a:br>
            <a:r>
              <a:rPr lang="en-US" b="1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  <a:latin typeface="+mn-lt"/>
              </a:rPr>
              <a:t>(1</a:t>
            </a:r>
            <a:r>
              <a:rPr lang="en-US" sz="3600" b="1" baseline="30000" dirty="0" smtClean="0">
                <a:solidFill>
                  <a:srgbClr val="7030A0"/>
                </a:solidFill>
                <a:latin typeface="+mn-lt"/>
              </a:rPr>
              <a:t>st</a:t>
            </a:r>
            <a:r>
              <a:rPr lang="en-US" sz="3600" b="1" dirty="0" smtClean="0">
                <a:solidFill>
                  <a:srgbClr val="7030A0"/>
                </a:solidFill>
                <a:latin typeface="+mn-lt"/>
              </a:rPr>
              <a:t> Week Three Lectures)</a:t>
            </a:r>
            <a:br>
              <a:rPr lang="en-US" sz="3600" b="1" dirty="0" smtClean="0">
                <a:solidFill>
                  <a:srgbClr val="7030A0"/>
                </a:solidFill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 smtClean="0">
                <a:solidFill>
                  <a:srgbClr val="7030A0"/>
                </a:solidFill>
              </a:rPr>
              <a:t>TOPICS: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LEARNING </a:t>
            </a:r>
            <a:r>
              <a:rPr lang="en-US" sz="3200" b="1" dirty="0" smtClean="0">
                <a:solidFill>
                  <a:srgbClr val="7030A0"/>
                </a:solidFill>
              </a:rPr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7030A0"/>
                </a:solidFill>
              </a:rPr>
              <a:t>SUMMARY &amp; OUTCOME OF THREE </a:t>
            </a:r>
            <a:r>
              <a:rPr lang="en-US" sz="3200" b="1" dirty="0" smtClean="0">
                <a:solidFill>
                  <a:srgbClr val="7030A0"/>
                </a:solidFill>
              </a:rPr>
              <a:t>LECTURES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800" b="1" dirty="0" smtClean="0">
                <a:solidFill>
                  <a:srgbClr val="7030A0"/>
                </a:solidFill>
              </a:rPr>
              <a:t>Summary</a:t>
            </a:r>
          </a:p>
          <a:p>
            <a:pPr lvl="2">
              <a:buFont typeface="Calibri" panose="020F0502020204030204" pitchFamily="34" charset="0"/>
              <a:buChar char="⁻"/>
            </a:pPr>
            <a:r>
              <a:rPr lang="en-US" sz="2800" b="1" dirty="0" smtClean="0">
                <a:solidFill>
                  <a:srgbClr val="7030A0"/>
                </a:solidFill>
              </a:rPr>
              <a:t>Learning Outcome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5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LEARNING </a:t>
            </a:r>
            <a:r>
              <a:rPr lang="en-US" sz="4000" b="1" dirty="0" smtClean="0">
                <a:solidFill>
                  <a:srgbClr val="FF0000"/>
                </a:solidFill>
                <a:latin typeface="+mn-lt"/>
              </a:rPr>
              <a:t>OBJECTIVES,  </a:t>
            </a:r>
            <a:r>
              <a:rPr lang="en-US" sz="4000" b="1" dirty="0" smtClean="0">
                <a:solidFill>
                  <a:srgbClr val="7030A0"/>
                </a:solidFill>
                <a:latin typeface="+mn-lt"/>
              </a:rPr>
              <a:t>SUMMARY </a:t>
            </a:r>
            <a:r>
              <a:rPr lang="en-US" sz="4000" b="1" dirty="0" smtClean="0">
                <a:solidFill>
                  <a:srgbClr val="7030A0"/>
                </a:solidFill>
                <a:latin typeface="+mn-lt"/>
              </a:rPr>
              <a:t>&amp;</a:t>
            </a:r>
            <a:br>
              <a:rPr lang="en-US" sz="4000" b="1" dirty="0" smtClean="0">
                <a:solidFill>
                  <a:srgbClr val="7030A0"/>
                </a:solidFill>
                <a:latin typeface="+mn-lt"/>
              </a:rPr>
            </a:br>
            <a:r>
              <a:rPr lang="en-US" sz="4000" b="1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4000" b="1" dirty="0" smtClean="0">
                <a:solidFill>
                  <a:srgbClr val="7030A0"/>
                </a:solidFill>
                <a:latin typeface="+mn-lt"/>
              </a:rPr>
              <a:t>LEARNING OUTCOMES   </a:t>
            </a:r>
            <a:r>
              <a:rPr lang="en-US" sz="3100" b="1" dirty="0" smtClean="0">
                <a:solidFill>
                  <a:srgbClr val="7030A0"/>
                </a:solidFill>
                <a:latin typeface="+mn-lt"/>
              </a:rPr>
              <a:t>(1</a:t>
            </a:r>
            <a:r>
              <a:rPr lang="en-US" sz="3100" b="1" baseline="30000" dirty="0" smtClean="0">
                <a:solidFill>
                  <a:srgbClr val="7030A0"/>
                </a:solidFill>
                <a:latin typeface="+mn-lt"/>
              </a:rPr>
              <a:t>ST</a:t>
            </a:r>
            <a:r>
              <a:rPr lang="en-US" sz="3100" b="1" dirty="0" smtClean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100" b="1" dirty="0" smtClean="0">
                <a:solidFill>
                  <a:srgbClr val="7030A0"/>
                </a:solidFill>
                <a:latin typeface="+mn-lt"/>
              </a:rPr>
              <a:t>WEEK </a:t>
            </a:r>
            <a:r>
              <a:rPr lang="en-US" sz="3100" b="1" dirty="0" smtClean="0">
                <a:solidFill>
                  <a:srgbClr val="7030A0"/>
                </a:solidFill>
                <a:latin typeface="+mn-lt"/>
              </a:rPr>
              <a:t>THREE LECTURES)</a:t>
            </a:r>
            <a:r>
              <a:rPr lang="en-US" sz="3100" b="1" dirty="0">
                <a:solidFill>
                  <a:srgbClr val="7030A0"/>
                </a:solidFill>
                <a:latin typeface="+mn-lt"/>
              </a:rPr>
              <a:t/>
            </a:r>
            <a:br>
              <a:rPr lang="en-US" sz="3100" b="1" dirty="0">
                <a:solidFill>
                  <a:srgbClr val="7030A0"/>
                </a:solidFill>
                <a:latin typeface="+mn-lt"/>
              </a:rPr>
            </a:br>
            <a:endParaRPr lang="en-US" sz="3100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055802"/>
            <a:ext cx="11946902" cy="5703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900" b="1" dirty="0" smtClean="0">
                <a:solidFill>
                  <a:srgbClr val="FF0000"/>
                </a:solidFill>
              </a:rPr>
              <a:t>[</a:t>
            </a:r>
            <a:r>
              <a:rPr lang="en-US" sz="3900" b="1" dirty="0">
                <a:solidFill>
                  <a:srgbClr val="FF0000"/>
                </a:solidFill>
              </a:rPr>
              <a:t>A] </a:t>
            </a:r>
            <a:r>
              <a:rPr lang="en-US" sz="3900" b="1" u="sng" dirty="0">
                <a:solidFill>
                  <a:srgbClr val="FF0000"/>
                </a:solidFill>
              </a:rPr>
              <a:t>LEARNING </a:t>
            </a:r>
            <a:r>
              <a:rPr lang="en-US" sz="3900" b="1" u="sng" dirty="0" smtClean="0">
                <a:solidFill>
                  <a:srgbClr val="FF0000"/>
                </a:solidFill>
              </a:rPr>
              <a:t>OBJECTIVE </a:t>
            </a:r>
            <a:r>
              <a:rPr lang="en-US" sz="3900" b="1" dirty="0" smtClean="0">
                <a:solidFill>
                  <a:srgbClr val="FF0000"/>
                </a:solidFill>
              </a:rPr>
              <a:t>:.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(</a:t>
            </a:r>
            <a:r>
              <a:rPr lang="en-US" sz="2800" b="1" dirty="0" err="1"/>
              <a:t>i</a:t>
            </a:r>
            <a:r>
              <a:rPr lang="en-US" sz="2800" b="1" dirty="0"/>
              <a:t>) Introduction to Subject of Economics, (ii) Brief discussion related to Different Economic </a:t>
            </a:r>
            <a:r>
              <a:rPr lang="en-US" sz="2800" b="1" dirty="0" smtClean="0"/>
              <a:t>Systems(Capitalist</a:t>
            </a:r>
            <a:r>
              <a:rPr lang="en-US" sz="2800" b="1" dirty="0"/>
              <a:t>, Communist/Socialist, Islamic and Mixed </a:t>
            </a:r>
            <a:r>
              <a:rPr lang="en-US" sz="2800" b="1" dirty="0" smtClean="0"/>
              <a:t>Economic) </a:t>
            </a:r>
            <a:r>
              <a:rPr lang="en-US" sz="2800" b="1" dirty="0"/>
              <a:t>and (iii) Economic Agents taking the economic decisions (Individual/Household , Firm and Government)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Definitions of Economics (Adam Smith, Marshal and Robinson)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Explain the concepts of scarcity </a:t>
            </a:r>
            <a:r>
              <a:rPr lang="en-US" b="1" dirty="0" smtClean="0"/>
              <a:t>of economic resources (Land Labor, Capital and Entrepreneur) ,opportunity </a:t>
            </a:r>
            <a:r>
              <a:rPr lang="en-US" b="1" dirty="0"/>
              <a:t>cost </a:t>
            </a:r>
            <a:r>
              <a:rPr lang="en-US" b="1" dirty="0" smtClean="0"/>
              <a:t>and </a:t>
            </a:r>
            <a:r>
              <a:rPr lang="en-US" b="1" dirty="0"/>
              <a:t>how </a:t>
            </a:r>
            <a:r>
              <a:rPr lang="en-US" b="1" dirty="0" smtClean="0"/>
              <a:t>related </a:t>
            </a:r>
            <a:r>
              <a:rPr lang="en-US" b="1" dirty="0"/>
              <a:t>to the definition of economics. 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b="1" dirty="0"/>
              <a:t>Understand the three fundamental economic questions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What goods and services to be produced? (ii) How </a:t>
            </a:r>
            <a:r>
              <a:rPr lang="en-US" b="1" dirty="0">
                <a:solidFill>
                  <a:srgbClr val="FF0000"/>
                </a:solidFill>
              </a:rPr>
              <a:t>should goods and services be produced? </a:t>
            </a:r>
            <a:r>
              <a:rPr lang="en-US" b="1" dirty="0" smtClean="0">
                <a:solidFill>
                  <a:srgbClr val="FF0000"/>
                </a:solidFill>
              </a:rPr>
              <a:t>(iii) For </a:t>
            </a:r>
            <a:r>
              <a:rPr lang="en-US" b="1" dirty="0">
                <a:solidFill>
                  <a:srgbClr val="FF0000"/>
                </a:solidFill>
              </a:rPr>
              <a:t>whom should goods and services be </a:t>
            </a:r>
            <a:r>
              <a:rPr lang="en-US" b="1" dirty="0" smtClean="0">
                <a:solidFill>
                  <a:srgbClr val="FF0000"/>
                </a:solidFill>
              </a:rPr>
              <a:t>produced?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b="1" dirty="0" smtClean="0"/>
              <a:t>Production Possibility Curve/Frontier, Efficient and Inefficient use of economic resources.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976"/>
            <a:ext cx="10515600" cy="115007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[B] SUMMARY &amp; OUTCOME OF THREE LECTURES 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392718"/>
              </p:ext>
            </p:extLst>
          </p:nvPr>
        </p:nvGraphicFramePr>
        <p:xfrm>
          <a:off x="179109" y="1168925"/>
          <a:ext cx="10369485" cy="5549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69485">
                  <a:extLst>
                    <a:ext uri="{9D8B030D-6E8A-4147-A177-3AD203B41FA5}">
                      <a16:colId xmlns:a16="http://schemas.microsoft.com/office/drawing/2014/main" val="3041162165"/>
                    </a:ext>
                  </a:extLst>
                </a:gridCol>
              </a:tblGrid>
              <a:tr h="3336495">
                <a:tc>
                  <a:txBody>
                    <a:bodyPr/>
                    <a:lstStyle/>
                    <a:p>
                      <a:pPr marL="571500" marR="0" lvl="0" indent="-5715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AutoNum type="romanLcParenBoth"/>
                      </a:pPr>
                      <a:r>
                        <a:rPr lang="en-US" sz="3200" u="sng" dirty="0" smtClean="0">
                          <a:solidFill>
                            <a:srgbClr val="FF0000"/>
                          </a:solidFill>
                          <a:effectLst/>
                        </a:rPr>
                        <a:t>SUMMARY: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1.Individuals/Households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, Firms and Government take 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 decisions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in 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the broad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f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rame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work of the prevailing </a:t>
                      </a:r>
                      <a:endParaRPr lang="en-US" sz="32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 Economic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System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.</a:t>
                      </a: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2. Economics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is a social science that examines how </a:t>
                      </a:r>
                      <a:endParaRPr lang="en-US" sz="32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  people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choose </a:t>
                      </a: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among the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alternatives available to </a:t>
                      </a:r>
                      <a:endParaRPr lang="en-US" sz="32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  them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. </a:t>
                      </a:r>
                      <a:endParaRPr lang="en-US" sz="3200" dirty="0">
                        <a:solidFill>
                          <a:srgbClr val="7030A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73025" marT="5016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316781"/>
                  </a:ext>
                </a:extLst>
              </a:tr>
              <a:tr h="1457537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3. Scarcity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implies that we must give up one alternative </a:t>
                      </a:r>
                      <a:endParaRPr lang="en-US" sz="32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   in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selecting </a:t>
                      </a:r>
                      <a:endParaRPr lang="en-US" sz="32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3200" dirty="0" smtClean="0">
                          <a:solidFill>
                            <a:srgbClr val="7030A0"/>
                          </a:solidFill>
                          <a:effectLst/>
                        </a:rPr>
                        <a:t>     another.  A </a:t>
                      </a:r>
                      <a:r>
                        <a:rPr lang="en-US" sz="3200" dirty="0">
                          <a:solidFill>
                            <a:srgbClr val="7030A0"/>
                          </a:solidFill>
                          <a:effectLst/>
                        </a:rPr>
                        <a:t>good that is not scarce is a free good. </a:t>
                      </a:r>
                      <a:endParaRPr lang="en-US" sz="3200" dirty="0">
                        <a:solidFill>
                          <a:srgbClr val="7030A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73025" marT="5016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20595"/>
                  </a:ext>
                </a:extLst>
              </a:tr>
              <a:tr h="550965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US" sz="3200" dirty="0">
                        <a:solidFill>
                          <a:srgbClr val="7030A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73025" marT="50165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44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……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[B] SUMMARY &amp; 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OUTCOME </a:t>
            </a:r>
            <a:r>
              <a:rPr lang="en-US" sz="3600" b="1" dirty="0">
                <a:solidFill>
                  <a:srgbClr val="FF0000"/>
                </a:solidFill>
                <a:latin typeface="+mn-lt"/>
              </a:rPr>
              <a:t>OF THREE </a:t>
            </a:r>
            <a:r>
              <a:rPr lang="en-US" sz="3600" b="1" dirty="0" smtClean="0">
                <a:solidFill>
                  <a:srgbClr val="FF0000"/>
                </a:solidFill>
                <a:latin typeface="+mn-lt"/>
              </a:rPr>
              <a:t>LECTURES :</a:t>
            </a:r>
            <a:endParaRPr lang="en-US" sz="36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44345"/>
              </p:ext>
            </p:extLst>
          </p:nvPr>
        </p:nvGraphicFramePr>
        <p:xfrm>
          <a:off x="169682" y="1102936"/>
          <a:ext cx="11444141" cy="6492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44141">
                  <a:extLst>
                    <a:ext uri="{9D8B030D-6E8A-4147-A177-3AD203B41FA5}">
                      <a16:colId xmlns:a16="http://schemas.microsoft.com/office/drawing/2014/main" val="1841476138"/>
                    </a:ext>
                  </a:extLst>
                </a:gridCol>
              </a:tblGrid>
              <a:tr h="4369831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4.</a:t>
                      </a: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The three fundamental economic questions are: </a:t>
                      </a: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</a:rPr>
                        <a:t>What should be    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</a:rPr>
                        <a:t>     produced? How should goods and services be produced? For whom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</a:rPr>
                        <a:t>    should goods and services be produced?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5. Every </a:t>
                      </a:r>
                      <a:r>
                        <a:rPr lang="en-US" sz="2800" dirty="0">
                          <a:solidFill>
                            <a:srgbClr val="7030A0"/>
                          </a:solidFill>
                          <a:effectLst/>
                        </a:rPr>
                        <a:t>choice </a:t>
                      </a: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have </a:t>
                      </a:r>
                      <a:r>
                        <a:rPr lang="en-US" sz="2800" dirty="0">
                          <a:solidFill>
                            <a:srgbClr val="7030A0"/>
                          </a:solidFill>
                          <a:effectLst/>
                        </a:rPr>
                        <a:t>an opportunity cost and </a:t>
                      </a: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the opportunity </a:t>
                      </a:r>
                      <a:r>
                        <a:rPr lang="en-US" sz="2800" dirty="0">
                          <a:solidFill>
                            <a:srgbClr val="7030A0"/>
                          </a:solidFill>
                          <a:effectLst/>
                        </a:rPr>
                        <a:t>costs affect </a:t>
                      </a:r>
                      <a:endParaRPr lang="en-US" sz="28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    the </a:t>
                      </a:r>
                      <a:r>
                        <a:rPr lang="en-US" sz="2800" dirty="0">
                          <a:solidFill>
                            <a:srgbClr val="7030A0"/>
                          </a:solidFill>
                          <a:effectLst/>
                        </a:rPr>
                        <a:t>choices people make. The opportunity cost of any choice is </a:t>
                      </a: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the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    value </a:t>
                      </a:r>
                      <a:r>
                        <a:rPr lang="en-US" sz="2800" dirty="0">
                          <a:solidFill>
                            <a:srgbClr val="7030A0"/>
                          </a:solidFill>
                          <a:effectLst/>
                        </a:rPr>
                        <a:t>of the best alternative that had to be forgone in making that </a:t>
                      </a:r>
                      <a:endParaRPr lang="en-US" sz="28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</a:rPr>
                        <a:t>   choice</a:t>
                      </a:r>
                      <a:r>
                        <a:rPr lang="en-US" sz="2800" dirty="0">
                          <a:solidFill>
                            <a:srgbClr val="7030A0"/>
                          </a:solidFill>
                          <a:effectLst/>
                        </a:rPr>
                        <a:t>. </a:t>
                      </a:r>
                      <a:endParaRPr lang="en-US" sz="28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6. The subject of Economics has evolved</a:t>
                      </a: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under different disciplines 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 such as Micro &amp; Macro Economics, Normative &amp; Positive  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 Economics giving due consideration to different characteristics to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  sub-sectors of an economy (Agriculture, Industry, Transport,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    Energy </a:t>
                      </a:r>
                      <a:r>
                        <a:rPr lang="en-US" sz="2800" baseline="0" dirty="0" err="1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etc.etc</a:t>
                      </a:r>
                      <a:r>
                        <a:rPr lang="en-US" sz="2800" baseline="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.) </a:t>
                      </a:r>
                      <a:endParaRPr lang="en-US" sz="2800" dirty="0">
                        <a:solidFill>
                          <a:srgbClr val="7030A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80" marR="11430" marT="501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032627"/>
                  </a:ext>
                </a:extLst>
              </a:tr>
              <a:tr h="739497">
                <a:tc>
                  <a:txBody>
                    <a:bodyPr/>
                    <a:lstStyle/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 </a:t>
                      </a:r>
                    </a:p>
                    <a:p>
                      <a:pPr marL="0" marR="0" lvl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800" dirty="0" smtClean="0">
                          <a:solidFill>
                            <a:srgbClr val="7030A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</a:t>
                      </a:r>
                      <a:endParaRPr lang="en-US" sz="2800" dirty="0">
                        <a:solidFill>
                          <a:srgbClr val="7030A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5080" marR="11430" marT="501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81305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448F0-DBC0-4180-BB48-AF21FF8EF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06" y="365125"/>
            <a:ext cx="10929594" cy="69067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+mn-lt"/>
              </a:rPr>
              <a:t>…… [B] SUMMARY &amp; OUTCOME OF THREE LECTURES :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0" y="1178352"/>
            <a:ext cx="11783505" cy="5401557"/>
          </a:xfrm>
        </p:spPr>
        <p:txBody>
          <a:bodyPr>
            <a:normAutofit lnSpcReduction="10000"/>
          </a:bodyPr>
          <a:lstStyle/>
          <a:p>
            <a:pPr marL="0" indent="0" fontAlgn="t">
              <a:buNone/>
            </a:pPr>
            <a:r>
              <a:rPr lang="en-US" sz="3900" b="1" dirty="0">
                <a:solidFill>
                  <a:srgbClr val="FF0000"/>
                </a:solidFill>
              </a:rPr>
              <a:t>(ii) LEARNING OOUTCOME:</a:t>
            </a:r>
            <a:endParaRPr lang="en-US" sz="3900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3300" b="1" dirty="0" smtClean="0">
                <a:solidFill>
                  <a:srgbClr val="7030A0"/>
                </a:solidFill>
              </a:rPr>
              <a:t>Economics explains </a:t>
            </a:r>
            <a:r>
              <a:rPr lang="en-US" sz="3300" b="1" dirty="0">
                <a:solidFill>
                  <a:srgbClr val="7030A0"/>
                </a:solidFill>
              </a:rPr>
              <a:t>the distinguishing characteristics of the economic way of thinking </a:t>
            </a:r>
            <a:r>
              <a:rPr lang="en-US" sz="3300" b="1" dirty="0" smtClean="0">
                <a:solidFill>
                  <a:srgbClr val="7030A0"/>
                </a:solidFill>
              </a:rPr>
              <a:t>from </a:t>
            </a:r>
            <a:r>
              <a:rPr lang="en-US" sz="3300" b="1" dirty="0">
                <a:solidFill>
                  <a:srgbClr val="7030A0"/>
                </a:solidFill>
              </a:rPr>
              <a:t>the approaches taken in other social sciences: 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3300" b="1" dirty="0" smtClean="0"/>
              <a:t>Economists </a:t>
            </a:r>
            <a:r>
              <a:rPr lang="en-US" sz="3300" b="1" dirty="0"/>
              <a:t>give special emphasis to the role of opportunity costs in their analysis of choices. </a:t>
            </a:r>
            <a:r>
              <a:rPr lang="en-US" sz="3300" b="1" dirty="0" smtClean="0"/>
              <a:t>Economists </a:t>
            </a:r>
            <a:r>
              <a:rPr lang="en-US" sz="3300" b="1" dirty="0"/>
              <a:t>assume that </a:t>
            </a:r>
            <a:r>
              <a:rPr lang="en-US" sz="3300" b="1" dirty="0" smtClean="0"/>
              <a:t>economic choices are made among alternatives  </a:t>
            </a:r>
            <a:r>
              <a:rPr lang="en-US" sz="3300" b="1" dirty="0"/>
              <a:t>to maximize the value of some objective, and that </a:t>
            </a:r>
            <a:r>
              <a:rPr lang="en-US" sz="3300" b="1" dirty="0" smtClean="0"/>
              <a:t>the decision makers define </a:t>
            </a:r>
            <a:r>
              <a:rPr lang="en-US" sz="3300" b="1" dirty="0"/>
              <a:t>their objectives in terms of their </a:t>
            </a:r>
            <a:r>
              <a:rPr lang="en-US" sz="3300" b="1" dirty="0" smtClean="0"/>
              <a:t> defined interest</a:t>
            </a:r>
            <a:r>
              <a:rPr lang="en-US" sz="3300" b="1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b="1" dirty="0" smtClean="0"/>
              <a:t>The </a:t>
            </a:r>
            <a:r>
              <a:rPr lang="en-US" sz="3300" b="1" dirty="0"/>
              <a:t>emphasis economists place on opportunity </a:t>
            </a:r>
            <a:r>
              <a:rPr lang="en-US" sz="3300" b="1" dirty="0" smtClean="0"/>
              <a:t>cost is the idea </a:t>
            </a:r>
            <a:r>
              <a:rPr lang="en-US" sz="3300" b="1" dirty="0"/>
              <a:t>that people make choices that maximize the value of </a:t>
            </a:r>
            <a:r>
              <a:rPr lang="en-US" sz="3300" b="1" dirty="0" smtClean="0"/>
              <a:t>objectives </a:t>
            </a:r>
            <a:r>
              <a:rPr lang="en-US" sz="3300" b="1" dirty="0"/>
              <a:t>that serve their </a:t>
            </a:r>
            <a:r>
              <a:rPr lang="en-US" sz="3300" b="1" dirty="0" smtClean="0"/>
              <a:t>defined  interest</a:t>
            </a:r>
            <a:r>
              <a:rPr lang="en-US" sz="3300" b="1" dirty="0"/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35468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496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               </vt:lpstr>
      <vt:lpstr> LEARNING OBJECTIVES,  SUMMARY &amp;  LEARNING OUTCOMES    (1st Week Three Lectures) </vt:lpstr>
      <vt:lpstr> LEARNING OBJECTIVES,  SUMMARY &amp;  LEARNING OUTCOMES   (1ST WEEK THREE LECTURES) </vt:lpstr>
      <vt:lpstr>[B] SUMMARY &amp; OUTCOME OF THREE LECTURES :</vt:lpstr>
      <vt:lpstr>…… [B] SUMMARY &amp; OUTCOME OF THREE LECTURES :</vt:lpstr>
      <vt:lpstr>…… [B] SUMMARY &amp; OUTCOME OF THREE LECTURES 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</dc:title>
  <dc:creator>ismail - [2010]</dc:creator>
  <cp:lastModifiedBy>ismail - [2010]</cp:lastModifiedBy>
  <cp:revision>11</cp:revision>
  <dcterms:created xsi:type="dcterms:W3CDTF">2024-01-29T15:55:14Z</dcterms:created>
  <dcterms:modified xsi:type="dcterms:W3CDTF">2024-01-31T12:13:58Z</dcterms:modified>
</cp:coreProperties>
</file>