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6" r:id="rId2"/>
    <p:sldId id="345" r:id="rId3"/>
    <p:sldId id="369" r:id="rId4"/>
    <p:sldId id="354" r:id="rId5"/>
    <p:sldId id="372" r:id="rId6"/>
    <p:sldId id="373" r:id="rId7"/>
    <p:sldId id="374" r:id="rId8"/>
    <p:sldId id="356" r:id="rId9"/>
    <p:sldId id="358" r:id="rId10"/>
    <p:sldId id="371" r:id="rId11"/>
    <p:sldId id="359" r:id="rId12"/>
    <p:sldId id="360" r:id="rId13"/>
    <p:sldId id="361" r:id="rId14"/>
    <p:sldId id="377" r:id="rId15"/>
    <p:sldId id="362" r:id="rId16"/>
    <p:sldId id="363" r:id="rId17"/>
    <p:sldId id="364" r:id="rId18"/>
    <p:sldId id="365" r:id="rId19"/>
    <p:sldId id="384" r:id="rId20"/>
    <p:sldId id="366" r:id="rId21"/>
    <p:sldId id="375" r:id="rId22"/>
    <p:sldId id="376" r:id="rId23"/>
    <p:sldId id="367" r:id="rId24"/>
    <p:sldId id="368" r:id="rId25"/>
    <p:sldId id="378" r:id="rId26"/>
    <p:sldId id="379" r:id="rId27"/>
    <p:sldId id="380" r:id="rId28"/>
    <p:sldId id="381" r:id="rId29"/>
    <p:sldId id="382" r:id="rId30"/>
    <p:sldId id="385" r:id="rId31"/>
    <p:sldId id="388" r:id="rId32"/>
    <p:sldId id="387" r:id="rId33"/>
  </p:sldIdLst>
  <p:sldSz cx="9144000" cy="6858000" type="screen4x3"/>
  <p:notesSz cx="7053263" cy="9356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1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Unit Elastic Demand of Apples  </a:t>
            </a:r>
          </a:p>
          <a:p>
            <a:pPr>
              <a:defRPr/>
            </a:pPr>
            <a:r>
              <a:rPr lang="en-US" sz="2000" b="1" dirty="0"/>
              <a:t>[Price </a:t>
            </a:r>
            <a:r>
              <a:rPr lang="en-US" sz="2000" b="1" dirty="0" err="1"/>
              <a:t>Rs</a:t>
            </a:r>
            <a:r>
              <a:rPr lang="en-US" sz="2000" b="1" dirty="0"/>
              <a:t> per KG]</a:t>
            </a:r>
          </a:p>
        </c:rich>
      </c:tx>
      <c:layout>
        <c:manualLayout>
          <c:xMode val="edge"/>
          <c:yMode val="edge"/>
          <c:x val="0.24400584795321636"/>
          <c:y val="1.683619596536692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353575206084313"/>
          <c:y val="0.16749999999999998"/>
          <c:w val="0.8217094504977922"/>
          <c:h val="0.53991542723826191"/>
        </c:manualLayout>
      </c:layout>
      <c:scatterChart>
        <c:scatterStyle val="smoothMarker"/>
        <c:varyColors val="0"/>
        <c:ser>
          <c:idx val="0"/>
          <c:order val="0"/>
          <c:tx>
            <c:strRef>
              <c:f>Sheet1!$D$6:$D$7</c:f>
              <c:strCache>
                <c:ptCount val="2"/>
                <c:pt idx="0">
                  <c:v>Demand </c:v>
                </c:pt>
                <c:pt idx="1">
                  <c:v>[KG]</c:v>
                </c:pt>
              </c:strCache>
            </c:strRef>
          </c:tx>
          <c:spPr>
            <a:ln w="19050" cap="rnd">
              <a:solidFill>
                <a:schemeClr val="accent1"/>
              </a:solidFill>
              <a:round/>
            </a:ln>
            <a:effectLst/>
          </c:spPr>
          <c:marker>
            <c:symbol val="none"/>
          </c:marker>
          <c:xVal>
            <c:numRef>
              <c:f>Sheet1!$C$8:$C$23</c:f>
              <c:numCache>
                <c:formatCode>0</c:formatCode>
                <c:ptCount val="16"/>
                <c:pt idx="0" formatCode="General">
                  <c:v>400</c:v>
                </c:pt>
                <c:pt idx="1">
                  <c:v>333.33333333333337</c:v>
                </c:pt>
                <c:pt idx="2">
                  <c:v>277.77777777777783</c:v>
                </c:pt>
                <c:pt idx="3">
                  <c:v>231.48148148148152</c:v>
                </c:pt>
                <c:pt idx="4">
                  <c:v>192.90123456790127</c:v>
                </c:pt>
                <c:pt idx="5">
                  <c:v>160.7510288065844</c:v>
                </c:pt>
                <c:pt idx="6">
                  <c:v>133.95919067215368</c:v>
                </c:pt>
                <c:pt idx="7">
                  <c:v>111.63265889346141</c:v>
                </c:pt>
                <c:pt idx="8">
                  <c:v>93.027215744551185</c:v>
                </c:pt>
                <c:pt idx="9">
                  <c:v>77.522679787125995</c:v>
                </c:pt>
                <c:pt idx="10">
                  <c:v>64.602233155938336</c:v>
                </c:pt>
                <c:pt idx="11">
                  <c:v>53.835194296615285</c:v>
                </c:pt>
                <c:pt idx="12">
                  <c:v>44.862661913846075</c:v>
                </c:pt>
                <c:pt idx="13">
                  <c:v>37.385551594871728</c:v>
                </c:pt>
                <c:pt idx="14">
                  <c:v>31.154626329059774</c:v>
                </c:pt>
              </c:numCache>
            </c:numRef>
          </c:xVal>
          <c:yVal>
            <c:numRef>
              <c:f>Sheet1!$D$8:$D$23</c:f>
              <c:numCache>
                <c:formatCode>0</c:formatCode>
                <c:ptCount val="16"/>
                <c:pt idx="0" formatCode="General">
                  <c:v>5</c:v>
                </c:pt>
                <c:pt idx="1">
                  <c:v>6</c:v>
                </c:pt>
                <c:pt idx="2">
                  <c:v>7.1999999999999993</c:v>
                </c:pt>
                <c:pt idx="3">
                  <c:v>8.6399999999999988</c:v>
                </c:pt>
                <c:pt idx="4">
                  <c:v>10.367999999999999</c:v>
                </c:pt>
                <c:pt idx="5">
                  <c:v>12.441599999999998</c:v>
                </c:pt>
                <c:pt idx="6">
                  <c:v>14.929919999999996</c:v>
                </c:pt>
                <c:pt idx="7">
                  <c:v>17.915903999999994</c:v>
                </c:pt>
                <c:pt idx="8">
                  <c:v>21.499084799999991</c:v>
                </c:pt>
                <c:pt idx="9">
                  <c:v>25.798901759999989</c:v>
                </c:pt>
                <c:pt idx="10">
                  <c:v>30.958682111999984</c:v>
                </c:pt>
                <c:pt idx="11">
                  <c:v>37.150418534399982</c:v>
                </c:pt>
                <c:pt idx="12">
                  <c:v>44.58050224127998</c:v>
                </c:pt>
                <c:pt idx="13">
                  <c:v>53.496602689535976</c:v>
                </c:pt>
                <c:pt idx="14">
                  <c:v>64.195923227443174</c:v>
                </c:pt>
              </c:numCache>
            </c:numRef>
          </c:yVal>
          <c:smooth val="1"/>
          <c:extLst>
            <c:ext xmlns:c16="http://schemas.microsoft.com/office/drawing/2014/chart" uri="{C3380CC4-5D6E-409C-BE32-E72D297353CC}">
              <c16:uniqueId val="{00000000-7683-42E4-B2FE-5F1412DAA604}"/>
            </c:ext>
          </c:extLst>
        </c:ser>
        <c:dLbls>
          <c:showLegendKey val="0"/>
          <c:showVal val="0"/>
          <c:showCatName val="0"/>
          <c:showSerName val="0"/>
          <c:showPercent val="0"/>
          <c:showBubbleSize val="0"/>
        </c:dLbls>
        <c:axId val="233375080"/>
        <c:axId val="233374424"/>
      </c:scatterChart>
      <c:valAx>
        <c:axId val="233375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950" b="1" i="0" u="none" strike="noStrike" kern="1200" baseline="0">
                <a:solidFill>
                  <a:schemeClr val="tx1">
                    <a:lumMod val="65000"/>
                    <a:lumOff val="35000"/>
                  </a:schemeClr>
                </a:solidFill>
                <a:latin typeface="+mn-lt"/>
                <a:ea typeface="+mn-ea"/>
                <a:cs typeface="+mn-cs"/>
              </a:defRPr>
            </a:pPr>
            <a:endParaRPr lang="en-US"/>
          </a:p>
        </c:txPr>
        <c:crossAx val="233374424"/>
        <c:crosses val="autoZero"/>
        <c:crossBetween val="midCat"/>
      </c:valAx>
      <c:valAx>
        <c:axId val="233374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960" b="0" i="0" u="none" strike="noStrike" kern="1200" baseline="0">
                <a:solidFill>
                  <a:schemeClr val="tx1">
                    <a:lumMod val="65000"/>
                    <a:lumOff val="35000"/>
                  </a:schemeClr>
                </a:solidFill>
                <a:latin typeface="+mn-lt"/>
                <a:ea typeface="+mn-ea"/>
                <a:cs typeface="+mn-cs"/>
              </a:defRPr>
            </a:pPr>
            <a:endParaRPr lang="en-US"/>
          </a:p>
        </c:txPr>
        <c:crossAx val="2333750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6"/>
          </a:xfrm>
          <a:prstGeom prst="rect">
            <a:avLst/>
          </a:prstGeom>
        </p:spPr>
        <p:txBody>
          <a:bodyPr vert="horz" lIns="93763" tIns="46881" rIns="93763" bIns="46881"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836"/>
          </a:xfrm>
          <a:prstGeom prst="rect">
            <a:avLst/>
          </a:prstGeom>
        </p:spPr>
        <p:txBody>
          <a:bodyPr vert="horz" lIns="93763" tIns="46881" rIns="93763" bIns="46881" rtlCol="0"/>
          <a:lstStyle>
            <a:lvl1pPr algn="r">
              <a:defRPr sz="1200"/>
            </a:lvl1pPr>
          </a:lstStyle>
          <a:p>
            <a:fld id="{16C7CBC3-E22E-4E86-8CBE-8D5DD4A10550}" type="datetimeFigureOut">
              <a:rPr lang="en-US" smtClean="0"/>
              <a:pPr/>
              <a:t>3/27/2024</a:t>
            </a:fld>
            <a:endParaRPr lang="en-US"/>
          </a:p>
        </p:txBody>
      </p:sp>
      <p:sp>
        <p:nvSpPr>
          <p:cNvPr id="4" name="Footer Placeholder 3"/>
          <p:cNvSpPr>
            <a:spLocks noGrp="1"/>
          </p:cNvSpPr>
          <p:nvPr>
            <p:ph type="ftr" sz="quarter" idx="2"/>
          </p:nvPr>
        </p:nvSpPr>
        <p:spPr>
          <a:xfrm>
            <a:off x="0" y="8887265"/>
            <a:ext cx="3056414" cy="467836"/>
          </a:xfrm>
          <a:prstGeom prst="rect">
            <a:avLst/>
          </a:prstGeom>
        </p:spPr>
        <p:txBody>
          <a:bodyPr vert="horz" lIns="93763" tIns="46881" rIns="93763" bIns="46881"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87265"/>
            <a:ext cx="3056414" cy="467836"/>
          </a:xfrm>
          <a:prstGeom prst="rect">
            <a:avLst/>
          </a:prstGeom>
        </p:spPr>
        <p:txBody>
          <a:bodyPr vert="horz" lIns="93763" tIns="46881" rIns="93763" bIns="46881" rtlCol="0" anchor="b"/>
          <a:lstStyle>
            <a:lvl1pPr algn="r">
              <a:defRPr sz="1200"/>
            </a:lvl1pPr>
          </a:lstStyle>
          <a:p>
            <a:fld id="{133A3360-EBCF-4016-A680-2F4C833544CA}" type="slidenum">
              <a:rPr lang="en-US" smtClean="0"/>
              <a:pPr/>
              <a:t>‹#›</a:t>
            </a:fld>
            <a:endParaRPr lang="en-US"/>
          </a:p>
        </p:txBody>
      </p:sp>
    </p:spTree>
    <p:extLst>
      <p:ext uri="{BB962C8B-B14F-4D97-AF65-F5344CB8AC3E}">
        <p14:creationId xmlns:p14="http://schemas.microsoft.com/office/powerpoint/2010/main" val="3900257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6"/>
          </a:xfrm>
          <a:prstGeom prst="rect">
            <a:avLst/>
          </a:prstGeom>
        </p:spPr>
        <p:txBody>
          <a:bodyPr vert="horz" lIns="93763" tIns="46881" rIns="93763" bIns="46881" rtlCol="0"/>
          <a:lstStyle>
            <a:lvl1pPr algn="l">
              <a:defRPr sz="1200"/>
            </a:lvl1pPr>
          </a:lstStyle>
          <a:p>
            <a:endParaRPr lang="en-US"/>
          </a:p>
        </p:txBody>
      </p:sp>
      <p:sp>
        <p:nvSpPr>
          <p:cNvPr id="3" name="Date Placeholder 2"/>
          <p:cNvSpPr>
            <a:spLocks noGrp="1"/>
          </p:cNvSpPr>
          <p:nvPr>
            <p:ph type="dt" idx="1"/>
          </p:nvPr>
        </p:nvSpPr>
        <p:spPr>
          <a:xfrm>
            <a:off x="3995217" y="0"/>
            <a:ext cx="3056414" cy="467836"/>
          </a:xfrm>
          <a:prstGeom prst="rect">
            <a:avLst/>
          </a:prstGeom>
        </p:spPr>
        <p:txBody>
          <a:bodyPr vert="horz" lIns="93763" tIns="46881" rIns="93763" bIns="46881" rtlCol="0"/>
          <a:lstStyle>
            <a:lvl1pPr algn="r">
              <a:defRPr sz="1200"/>
            </a:lvl1pPr>
          </a:lstStyle>
          <a:p>
            <a:fld id="{5BA9195B-1EFC-4B49-989A-9580A6E82EEA}" type="datetimeFigureOut">
              <a:rPr lang="en-US" smtClean="0"/>
              <a:pPr/>
              <a:t>3/27/2024</a:t>
            </a:fld>
            <a:endParaRPr lang="en-US"/>
          </a:p>
        </p:txBody>
      </p:sp>
      <p:sp>
        <p:nvSpPr>
          <p:cNvPr id="4" name="Slide Image Placeholder 3"/>
          <p:cNvSpPr>
            <a:spLocks noGrp="1" noRot="1" noChangeAspect="1"/>
          </p:cNvSpPr>
          <p:nvPr>
            <p:ph type="sldImg" idx="2"/>
          </p:nvPr>
        </p:nvSpPr>
        <p:spPr>
          <a:xfrm>
            <a:off x="1189038" y="701675"/>
            <a:ext cx="4676775" cy="3508375"/>
          </a:xfrm>
          <a:prstGeom prst="rect">
            <a:avLst/>
          </a:prstGeom>
          <a:noFill/>
          <a:ln w="12700">
            <a:solidFill>
              <a:prstClr val="black"/>
            </a:solidFill>
          </a:ln>
        </p:spPr>
        <p:txBody>
          <a:bodyPr vert="horz" lIns="93763" tIns="46881" rIns="93763" bIns="46881" rtlCol="0" anchor="ctr"/>
          <a:lstStyle/>
          <a:p>
            <a:endParaRPr lang="en-US"/>
          </a:p>
        </p:txBody>
      </p:sp>
      <p:sp>
        <p:nvSpPr>
          <p:cNvPr id="5" name="Notes Placeholder 4"/>
          <p:cNvSpPr>
            <a:spLocks noGrp="1"/>
          </p:cNvSpPr>
          <p:nvPr>
            <p:ph type="body" sz="quarter" idx="3"/>
          </p:nvPr>
        </p:nvSpPr>
        <p:spPr>
          <a:xfrm>
            <a:off x="705327" y="4444445"/>
            <a:ext cx="5642610" cy="4210526"/>
          </a:xfrm>
          <a:prstGeom prst="rect">
            <a:avLst/>
          </a:prstGeom>
        </p:spPr>
        <p:txBody>
          <a:bodyPr vert="horz" lIns="93763" tIns="46881" rIns="93763" bIns="4688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87265"/>
            <a:ext cx="3056414" cy="467836"/>
          </a:xfrm>
          <a:prstGeom prst="rect">
            <a:avLst/>
          </a:prstGeom>
        </p:spPr>
        <p:txBody>
          <a:bodyPr vert="horz" lIns="93763" tIns="46881" rIns="93763" bIns="46881"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87265"/>
            <a:ext cx="3056414" cy="467836"/>
          </a:xfrm>
          <a:prstGeom prst="rect">
            <a:avLst/>
          </a:prstGeom>
        </p:spPr>
        <p:txBody>
          <a:bodyPr vert="horz" lIns="93763" tIns="46881" rIns="93763" bIns="46881" rtlCol="0" anchor="b"/>
          <a:lstStyle>
            <a:lvl1pPr algn="r">
              <a:defRPr sz="1200"/>
            </a:lvl1pPr>
          </a:lstStyle>
          <a:p>
            <a:fld id="{20D2E72E-7181-4640-9FD6-7ECA3255E2A4}" type="slidenum">
              <a:rPr lang="en-US" smtClean="0"/>
              <a:pPr/>
              <a:t>‹#›</a:t>
            </a:fld>
            <a:endParaRPr lang="en-US"/>
          </a:p>
        </p:txBody>
      </p:sp>
    </p:spTree>
    <p:extLst>
      <p:ext uri="{BB962C8B-B14F-4D97-AF65-F5344CB8AC3E}">
        <p14:creationId xmlns:p14="http://schemas.microsoft.com/office/powerpoint/2010/main" val="91230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2E72E-7181-4640-9FD6-7ECA3255E2A4}" type="slidenum">
              <a:rPr lang="en-US" smtClean="0"/>
              <a:pPr/>
              <a:t>1</a:t>
            </a:fld>
            <a:endParaRPr lang="en-US"/>
          </a:p>
        </p:txBody>
      </p:sp>
    </p:spTree>
    <p:extLst>
      <p:ext uri="{BB962C8B-B14F-4D97-AF65-F5344CB8AC3E}">
        <p14:creationId xmlns:p14="http://schemas.microsoft.com/office/powerpoint/2010/main" val="155054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BB415F-AE85-471D-A7F4-00EFAAF1006D}"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08141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B415F-AE85-471D-A7F4-00EFAAF1006D}"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2875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B415F-AE85-471D-A7F4-00EFAAF1006D}"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055805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20D2B8-ED2F-4A4D-A555-500913AC16D6}" type="slidenum">
              <a:rPr lang="en-US"/>
              <a:pPr>
                <a:defRPr/>
              </a:pPr>
              <a:t>‹#›</a:t>
            </a:fld>
            <a:endParaRPr lang="en-US"/>
          </a:p>
        </p:txBody>
      </p:sp>
    </p:spTree>
    <p:extLst>
      <p:ext uri="{BB962C8B-B14F-4D97-AF65-F5344CB8AC3E}">
        <p14:creationId xmlns:p14="http://schemas.microsoft.com/office/powerpoint/2010/main" val="449760131"/>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B415F-AE85-471D-A7F4-00EFAAF1006D}"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54703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B415F-AE85-471D-A7F4-00EFAAF1006D}"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23512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BB415F-AE85-471D-A7F4-00EFAAF1006D}"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60412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BB415F-AE85-471D-A7F4-00EFAAF1006D}" type="datetimeFigureOut">
              <a:rPr lang="en-US" smtClean="0"/>
              <a:pPr/>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72770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BB415F-AE85-471D-A7F4-00EFAAF1006D}" type="datetimeFigureOut">
              <a:rPr lang="en-US" smtClean="0"/>
              <a:pPr/>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48798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B415F-AE85-471D-A7F4-00EFAAF1006D}" type="datetimeFigureOut">
              <a:rPr lang="en-US" smtClean="0"/>
              <a:pPr/>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53612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B415F-AE85-471D-A7F4-00EFAAF1006D}"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35681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B415F-AE85-471D-A7F4-00EFAAF1006D}"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95730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B415F-AE85-471D-A7F4-00EFAAF1006D}" type="datetimeFigureOut">
              <a:rPr lang="en-US" smtClean="0"/>
              <a:pPr/>
              <a:t>3/27/2024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85E8E-9267-4D81-B8FE-3A0DF620272D}" type="slidenum">
              <a:rPr lang="en-US" smtClean="0"/>
              <a:pPr/>
              <a:t>‹#›</a:t>
            </a:fld>
            <a:endParaRPr lang="en-US"/>
          </a:p>
        </p:txBody>
      </p:sp>
    </p:spTree>
    <p:extLst>
      <p:ext uri="{BB962C8B-B14F-4D97-AF65-F5344CB8AC3E}">
        <p14:creationId xmlns:p14="http://schemas.microsoft.com/office/powerpoint/2010/main" val="1757362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R="137160" hangingPunct="0">
              <a:spcBef>
                <a:spcPts val="0"/>
              </a:spcBef>
            </a:pPr>
            <a:br>
              <a:rPr lang="en-US" sz="1800" dirty="0">
                <a:effectLst/>
                <a:latin typeface="Times New Roman"/>
                <a:ea typeface="Times New Roman"/>
              </a:rPr>
            </a:br>
            <a:br>
              <a:rPr lang="en-US" sz="1800" dirty="0">
                <a:effectLst/>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endParaRPr lang="en-US" sz="3100" dirty="0"/>
          </a:p>
        </p:txBody>
      </p:sp>
      <p:sp>
        <p:nvSpPr>
          <p:cNvPr id="3" name="Subtitle 2"/>
          <p:cNvSpPr>
            <a:spLocks noGrp="1"/>
          </p:cNvSpPr>
          <p:nvPr>
            <p:ph type="subTitle" idx="1"/>
          </p:nvPr>
        </p:nvSpPr>
        <p:spPr>
          <a:xfrm>
            <a:off x="762000" y="609600"/>
            <a:ext cx="7391400" cy="5029200"/>
          </a:xfrm>
        </p:spPr>
        <p:txBody>
          <a:bodyPr>
            <a:normAutofit/>
          </a:bodyPr>
          <a:lstStyle/>
          <a:p>
            <a:r>
              <a:rPr lang="en-US" sz="4400" b="1" dirty="0">
                <a:solidFill>
                  <a:srgbClr val="FF0000"/>
                </a:solidFill>
              </a:rPr>
              <a:t>MICROECONOMICS </a:t>
            </a:r>
          </a:p>
          <a:p>
            <a:r>
              <a:rPr lang="en-US" sz="4400" b="1" i="1" dirty="0">
                <a:solidFill>
                  <a:srgbClr val="FF0000"/>
                </a:solidFill>
              </a:rPr>
              <a:t>(BCS 2002 &amp; BSE 2002)/BA]</a:t>
            </a:r>
            <a:r>
              <a:rPr lang="en-US" sz="4400" b="1" dirty="0">
                <a:solidFill>
                  <a:srgbClr val="FF0000"/>
                </a:solidFill>
              </a:rPr>
              <a:t>	</a:t>
            </a:r>
          </a:p>
          <a:p>
            <a:r>
              <a:rPr lang="en-US" b="1" dirty="0">
                <a:solidFill>
                  <a:srgbClr val="7030A0"/>
                </a:solidFill>
                <a:latin typeface="Times New Roman"/>
                <a:ea typeface="Times New Roman"/>
              </a:rPr>
              <a:t>SPRING-2024</a:t>
            </a:r>
          </a:p>
          <a:p>
            <a:endParaRPr lang="en-US" b="1" dirty="0">
              <a:solidFill>
                <a:schemeClr val="tx1"/>
              </a:solidFill>
              <a:effectLst/>
              <a:latin typeface="Times New Roman"/>
              <a:ea typeface="Times New Roman"/>
            </a:endParaRPr>
          </a:p>
          <a:p>
            <a:endParaRPr lang="en-US" b="1" dirty="0">
              <a:solidFill>
                <a:schemeClr val="tx1"/>
              </a:solidFill>
              <a:latin typeface="Times New Roman"/>
              <a:ea typeface="Times New Roman"/>
            </a:endParaRPr>
          </a:p>
          <a:p>
            <a:pPr algn="r"/>
            <a:r>
              <a:rPr lang="en-US" b="1" dirty="0">
                <a:solidFill>
                  <a:schemeClr val="tx1"/>
                </a:solidFill>
                <a:effectLst/>
                <a:latin typeface="Times New Roman"/>
                <a:ea typeface="Times New Roman"/>
              </a:rPr>
              <a:t> </a:t>
            </a:r>
            <a:r>
              <a:rPr lang="en-US" b="1" dirty="0">
                <a:solidFill>
                  <a:schemeClr val="accent2"/>
                </a:solidFill>
                <a:effectLst/>
                <a:latin typeface="Times New Roman"/>
                <a:ea typeface="Times New Roman"/>
              </a:rPr>
              <a:t>Dr. S. Ghiasul Haq</a:t>
            </a:r>
            <a:br>
              <a:rPr lang="en-US" sz="1400" dirty="0">
                <a:solidFill>
                  <a:schemeClr val="accent2"/>
                </a:solidFill>
                <a:effectLst/>
                <a:latin typeface="Times New Roman"/>
                <a:ea typeface="Times New Roman"/>
              </a:rPr>
            </a:br>
            <a:r>
              <a:rPr lang="en-US" sz="1900" b="1" dirty="0">
                <a:solidFill>
                  <a:srgbClr val="7030A0"/>
                </a:solidFill>
                <a:effectLst/>
                <a:latin typeface="Times New Roman"/>
                <a:ea typeface="Times New Roman"/>
              </a:rPr>
              <a:t>ghiasul786@gmail.com</a:t>
            </a:r>
          </a:p>
        </p:txBody>
      </p:sp>
    </p:spTree>
    <p:extLst>
      <p:ext uri="{BB962C8B-B14F-4D97-AF65-F5344CB8AC3E}">
        <p14:creationId xmlns:p14="http://schemas.microsoft.com/office/powerpoint/2010/main" val="205995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keydifferences.com/wp-content/uploads/2022/02/point-elasticity-vs-arc-elastic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607425"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14400" y="228600"/>
            <a:ext cx="7543800" cy="923330"/>
          </a:xfrm>
          <a:prstGeom prst="rect">
            <a:avLst/>
          </a:prstGeom>
        </p:spPr>
        <p:txBody>
          <a:bodyPr wrap="square">
            <a:spAutoFit/>
          </a:bodyPr>
          <a:lstStyle/>
          <a:p>
            <a:endParaRPr lang="en-US" b="1" dirty="0">
              <a:solidFill>
                <a:srgbClr val="FF0000"/>
              </a:solidFill>
            </a:endParaRPr>
          </a:p>
          <a:p>
            <a:pPr algn="ctr"/>
            <a:r>
              <a:rPr lang="en-US" sz="3600" b="1" dirty="0">
                <a:solidFill>
                  <a:srgbClr val="FF0000"/>
                </a:solidFill>
              </a:rPr>
              <a:t>POINT &amp; ARC ELASTICITY</a:t>
            </a:r>
            <a:endParaRPr lang="en-US" sz="3600" dirty="0"/>
          </a:p>
        </p:txBody>
      </p:sp>
    </p:spTree>
    <p:extLst>
      <p:ext uri="{BB962C8B-B14F-4D97-AF65-F5344CB8AC3E}">
        <p14:creationId xmlns:p14="http://schemas.microsoft.com/office/powerpoint/2010/main" val="125423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rot="5400000">
            <a:off x="-113506" y="3009900"/>
            <a:ext cx="43426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81200" y="5181600"/>
            <a:ext cx="518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752600"/>
            <a:ext cx="480060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26670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095897" y="3923903"/>
            <a:ext cx="25146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133600" y="4038600"/>
            <a:ext cx="3048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610894" y="4609306"/>
            <a:ext cx="1143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81000" y="2667000"/>
            <a:ext cx="1571723" cy="461665"/>
          </a:xfrm>
          <a:prstGeom prst="rect">
            <a:avLst/>
          </a:prstGeom>
        </p:spPr>
        <p:txBody>
          <a:bodyPr wrap="square">
            <a:spAutoFit/>
          </a:bodyPr>
          <a:lstStyle/>
          <a:p>
            <a:pPr marL="742950" indent="-742950">
              <a:buNone/>
            </a:pPr>
            <a:r>
              <a:rPr lang="en-US" sz="2400" b="1" dirty="0">
                <a:solidFill>
                  <a:schemeClr val="accent2"/>
                </a:solidFill>
                <a:sym typeface="Symbol" pitchFamily="18" charset="2"/>
              </a:rPr>
              <a:t>Price-20</a:t>
            </a:r>
          </a:p>
        </p:txBody>
      </p:sp>
      <p:sp>
        <p:nvSpPr>
          <p:cNvPr id="31" name="Rectangle 30"/>
          <p:cNvSpPr/>
          <p:nvPr/>
        </p:nvSpPr>
        <p:spPr>
          <a:xfrm>
            <a:off x="533400" y="3886200"/>
            <a:ext cx="1636587" cy="461665"/>
          </a:xfrm>
          <a:prstGeom prst="rect">
            <a:avLst/>
          </a:prstGeom>
        </p:spPr>
        <p:txBody>
          <a:bodyPr wrap="square">
            <a:spAutoFit/>
          </a:bodyPr>
          <a:lstStyle/>
          <a:p>
            <a:pPr marL="742950" indent="-742950">
              <a:buNone/>
            </a:pPr>
            <a:r>
              <a:rPr lang="en-US" sz="2400" b="1" dirty="0">
                <a:solidFill>
                  <a:schemeClr val="accent2"/>
                </a:solidFill>
                <a:sym typeface="Symbol" pitchFamily="18" charset="2"/>
              </a:rPr>
              <a:t>Price 10</a:t>
            </a:r>
          </a:p>
        </p:txBody>
      </p:sp>
      <p:sp>
        <p:nvSpPr>
          <p:cNvPr id="32" name="Rectangle 31"/>
          <p:cNvSpPr/>
          <p:nvPr/>
        </p:nvSpPr>
        <p:spPr>
          <a:xfrm>
            <a:off x="2057400" y="5181600"/>
            <a:ext cx="1828800" cy="461665"/>
          </a:xfrm>
          <a:prstGeom prst="rect">
            <a:avLst/>
          </a:prstGeom>
        </p:spPr>
        <p:txBody>
          <a:bodyPr wrap="square">
            <a:spAutoFit/>
          </a:bodyPr>
          <a:lstStyle/>
          <a:p>
            <a:r>
              <a:rPr lang="en-US" sz="2400" b="1" dirty="0">
                <a:solidFill>
                  <a:schemeClr val="accent2"/>
                </a:solidFill>
                <a:sym typeface="Symbol" pitchFamily="18" charset="2"/>
              </a:rPr>
              <a:t>Quantity 10 </a:t>
            </a:r>
            <a:endParaRPr lang="en-GB" sz="2400" dirty="0"/>
          </a:p>
        </p:txBody>
      </p:sp>
      <p:sp>
        <p:nvSpPr>
          <p:cNvPr id="33" name="Rectangle 32"/>
          <p:cNvSpPr/>
          <p:nvPr/>
        </p:nvSpPr>
        <p:spPr>
          <a:xfrm>
            <a:off x="4495800" y="5257800"/>
            <a:ext cx="1691810" cy="461665"/>
          </a:xfrm>
          <a:prstGeom prst="rect">
            <a:avLst/>
          </a:prstGeom>
        </p:spPr>
        <p:txBody>
          <a:bodyPr wrap="none">
            <a:spAutoFit/>
          </a:bodyPr>
          <a:lstStyle/>
          <a:p>
            <a:pPr marL="742950" indent="-742950">
              <a:buNone/>
            </a:pPr>
            <a:r>
              <a:rPr lang="en-US" sz="2400" b="1" dirty="0">
                <a:solidFill>
                  <a:schemeClr val="accent2"/>
                </a:solidFill>
                <a:sym typeface="Symbol" pitchFamily="18" charset="2"/>
              </a:rPr>
              <a:t>Quantity 30</a:t>
            </a:r>
          </a:p>
        </p:txBody>
      </p:sp>
      <p:sp>
        <p:nvSpPr>
          <p:cNvPr id="2" name="Rectangle 1"/>
          <p:cNvSpPr/>
          <p:nvPr/>
        </p:nvSpPr>
        <p:spPr>
          <a:xfrm>
            <a:off x="2514600" y="990600"/>
            <a:ext cx="5867400" cy="646331"/>
          </a:xfrm>
          <a:prstGeom prst="rect">
            <a:avLst/>
          </a:prstGeom>
        </p:spPr>
        <p:txBody>
          <a:bodyPr wrap="square">
            <a:spAutoFit/>
          </a:bodyPr>
          <a:lstStyle/>
          <a:p>
            <a:pPr algn="ctr"/>
            <a:r>
              <a:rPr lang="en-US" sz="3600" b="1" dirty="0">
                <a:solidFill>
                  <a:srgbClr val="FF0000"/>
                </a:solidFill>
              </a:rPr>
              <a:t>..(3) POINT &amp; ARC ELASTICITY</a:t>
            </a:r>
            <a:endParaRPr lang="en-US" sz="3600" dirty="0"/>
          </a:p>
        </p:txBody>
      </p:sp>
    </p:spTree>
    <p:extLst>
      <p:ext uri="{BB962C8B-B14F-4D97-AF65-F5344CB8AC3E}">
        <p14:creationId xmlns:p14="http://schemas.microsoft.com/office/powerpoint/2010/main" val="354627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b="1" dirty="0">
                <a:solidFill>
                  <a:srgbClr val="FF0000"/>
                </a:solidFill>
              </a:rPr>
            </a:br>
            <a:r>
              <a:rPr lang="en-US" b="1" dirty="0">
                <a:solidFill>
                  <a:srgbClr val="FF0000"/>
                </a:solidFill>
              </a:rPr>
              <a:t>…(3) POINT &amp; ARC ELASTICITY:</a:t>
            </a:r>
            <a:br>
              <a:rPr lang="en-US" b="1" dirty="0">
                <a:solidFill>
                  <a:schemeClr val="accent2"/>
                </a:solidFill>
                <a:sym typeface="Wingdings" pitchFamily="2" charset="2"/>
              </a:rPr>
            </a:br>
            <a:endParaRPr lang="en-GB"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b="1" dirty="0">
                <a:solidFill>
                  <a:schemeClr val="accent2"/>
                </a:solidFill>
                <a:sym typeface="Wingdings" pitchFamily="2" charset="2"/>
              </a:rPr>
              <a:t> Price Increases from Rs-10 to Rs 20 per Unit &amp; Demand decreases fro 30 to 10:</a:t>
            </a:r>
          </a:p>
          <a:p>
            <a:pPr algn="ctr"/>
            <a:r>
              <a:rPr lang="en-US" b="1" u="sng" dirty="0">
                <a:solidFill>
                  <a:schemeClr val="accent2"/>
                </a:solidFill>
                <a:sym typeface="Wingdings" pitchFamily="2" charset="2"/>
              </a:rPr>
              <a:t> </a:t>
            </a:r>
            <a:r>
              <a:rPr lang="en-US" b="1" u="sng" dirty="0">
                <a:solidFill>
                  <a:srgbClr val="7030A0"/>
                </a:solidFill>
                <a:sym typeface="Wingdings" pitchFamily="2" charset="2"/>
              </a:rPr>
              <a:t>POINT ELASTICITY:</a:t>
            </a:r>
          </a:p>
          <a:p>
            <a:pPr algn="ctr">
              <a:buNone/>
            </a:pPr>
            <a:r>
              <a:rPr lang="en-US" b="1" dirty="0">
                <a:solidFill>
                  <a:schemeClr val="accent2"/>
                </a:solidFill>
                <a:cs typeface="Calibri"/>
                <a:sym typeface="Wingdings" pitchFamily="2" charset="2"/>
              </a:rPr>
              <a:t> Ę=</a:t>
            </a:r>
            <a:r>
              <a:rPr lang="en-US" b="1" dirty="0">
                <a:solidFill>
                  <a:schemeClr val="accent2"/>
                </a:solidFill>
                <a:sym typeface="Wingdings" pitchFamily="2" charset="2"/>
              </a:rPr>
              <a:t>[</a:t>
            </a:r>
            <a:r>
              <a:rPr lang="en-US" b="1" dirty="0">
                <a:solidFill>
                  <a:schemeClr val="accent2"/>
                </a:solidFill>
                <a:sym typeface="Symbol" pitchFamily="18" charset="2"/>
              </a:rPr>
              <a:t></a:t>
            </a:r>
            <a:r>
              <a:rPr lang="en-US" b="1" i="1" dirty="0">
                <a:solidFill>
                  <a:schemeClr val="accent2"/>
                </a:solidFill>
                <a:sym typeface="Symbol" pitchFamily="18" charset="2"/>
              </a:rPr>
              <a:t>Q/</a:t>
            </a:r>
            <a:r>
              <a:rPr lang="en-US" b="1" dirty="0">
                <a:solidFill>
                  <a:schemeClr val="accent2"/>
                </a:solidFill>
                <a:sym typeface="Symbol" pitchFamily="18" charset="2"/>
              </a:rPr>
              <a:t> </a:t>
            </a:r>
            <a:r>
              <a:rPr lang="en-US" b="1" i="1" dirty="0">
                <a:solidFill>
                  <a:schemeClr val="accent2"/>
                </a:solidFill>
                <a:sym typeface="Symbol" pitchFamily="18" charset="2"/>
              </a:rPr>
              <a:t>Q</a:t>
            </a:r>
            <a:r>
              <a:rPr lang="en-US" b="1" dirty="0">
                <a:solidFill>
                  <a:schemeClr val="accent2"/>
                </a:solidFill>
                <a:sym typeface="Symbol" pitchFamily="18" charset="2"/>
              </a:rPr>
              <a:t>]</a:t>
            </a:r>
            <a:r>
              <a:rPr lang="en-US" b="1" dirty="0">
                <a:solidFill>
                  <a:schemeClr val="accent2"/>
                </a:solidFill>
                <a:cs typeface="Calibri"/>
                <a:sym typeface="Symbol" pitchFamily="18" charset="2"/>
              </a:rPr>
              <a:t>÷[</a:t>
            </a:r>
            <a:r>
              <a:rPr lang="en-US" b="1" dirty="0">
                <a:solidFill>
                  <a:schemeClr val="accent2"/>
                </a:solidFill>
                <a:sym typeface="Symbol" pitchFamily="18" charset="2"/>
              </a:rPr>
              <a:t>P/P] = [-20/30] </a:t>
            </a:r>
            <a:r>
              <a:rPr lang="en-US" b="1" dirty="0">
                <a:solidFill>
                  <a:schemeClr val="accent2"/>
                </a:solidFill>
                <a:cs typeface="Calibri"/>
                <a:sym typeface="Symbol" pitchFamily="18" charset="2"/>
              </a:rPr>
              <a:t>÷[10/20]=</a:t>
            </a:r>
            <a:r>
              <a:rPr lang="en-US" dirty="0"/>
              <a:t>-</a:t>
            </a:r>
            <a:r>
              <a:rPr lang="en-US" b="1" dirty="0">
                <a:solidFill>
                  <a:srgbClr val="FF0000"/>
                </a:solidFill>
              </a:rPr>
              <a:t>1.3 </a:t>
            </a:r>
          </a:p>
          <a:p>
            <a:pPr algn="ctr"/>
            <a:r>
              <a:rPr lang="en-US" b="1" u="sng" dirty="0">
                <a:solidFill>
                  <a:srgbClr val="7030A0"/>
                </a:solidFill>
                <a:sym typeface="Wingdings" pitchFamily="2" charset="2"/>
              </a:rPr>
              <a:t>ARC ELASTICITY:</a:t>
            </a:r>
          </a:p>
          <a:p>
            <a:pPr algn="ctr">
              <a:buNone/>
            </a:pPr>
            <a:r>
              <a:rPr lang="en-US" b="1" dirty="0">
                <a:solidFill>
                  <a:schemeClr val="accent2"/>
                </a:solidFill>
                <a:cs typeface="Calibri"/>
                <a:sym typeface="Wingdings" pitchFamily="2" charset="2"/>
              </a:rPr>
              <a:t>Ę=</a:t>
            </a:r>
            <a:r>
              <a:rPr lang="en-US" b="1" dirty="0">
                <a:solidFill>
                  <a:schemeClr val="accent2"/>
                </a:solidFill>
                <a:sym typeface="Wingdings" pitchFamily="2" charset="2"/>
              </a:rPr>
              <a:t>[</a:t>
            </a:r>
            <a:r>
              <a:rPr lang="en-US" b="1" dirty="0">
                <a:solidFill>
                  <a:schemeClr val="accent2"/>
                </a:solidFill>
                <a:sym typeface="Symbol" pitchFamily="18" charset="2"/>
              </a:rPr>
              <a:t>Q/ (Q1+Q2)]</a:t>
            </a:r>
            <a:r>
              <a:rPr lang="en-US" b="1" dirty="0">
                <a:solidFill>
                  <a:schemeClr val="accent2"/>
                </a:solidFill>
                <a:cs typeface="Calibri"/>
                <a:sym typeface="Symbol" pitchFamily="18" charset="2"/>
              </a:rPr>
              <a:t>÷[</a:t>
            </a:r>
            <a:r>
              <a:rPr lang="en-US" b="1" dirty="0">
                <a:solidFill>
                  <a:schemeClr val="accent2"/>
                </a:solidFill>
                <a:sym typeface="Symbol" pitchFamily="18" charset="2"/>
              </a:rPr>
              <a:t>P/(P1+P2)] </a:t>
            </a:r>
          </a:p>
          <a:p>
            <a:pPr marL="0" indent="0" algn="ctr">
              <a:buNone/>
            </a:pPr>
            <a:r>
              <a:rPr lang="en-US" b="1" dirty="0">
                <a:solidFill>
                  <a:schemeClr val="accent2"/>
                </a:solidFill>
                <a:sym typeface="Symbol" pitchFamily="18" charset="2"/>
              </a:rPr>
              <a:t>= </a:t>
            </a:r>
          </a:p>
          <a:p>
            <a:pPr algn="ctr">
              <a:buNone/>
            </a:pPr>
            <a:r>
              <a:rPr lang="en-US" b="1" dirty="0">
                <a:solidFill>
                  <a:schemeClr val="accent2"/>
                </a:solidFill>
                <a:sym typeface="Symbol" pitchFamily="18" charset="2"/>
              </a:rPr>
              <a:t>  [-20/(20+30] </a:t>
            </a:r>
            <a:r>
              <a:rPr lang="en-US" b="1" dirty="0">
                <a:solidFill>
                  <a:schemeClr val="accent2"/>
                </a:solidFill>
                <a:cs typeface="Calibri"/>
                <a:sym typeface="Symbol" pitchFamily="18" charset="2"/>
              </a:rPr>
              <a:t>÷[-10/10+20</a:t>
            </a:r>
            <a:r>
              <a:rPr lang="en-US" b="1" dirty="0">
                <a:solidFill>
                  <a:srgbClr val="FF0000"/>
                </a:solidFill>
                <a:cs typeface="Calibri"/>
                <a:sym typeface="Symbol" pitchFamily="18" charset="2"/>
              </a:rPr>
              <a:t>)]=</a:t>
            </a:r>
            <a:r>
              <a:rPr lang="en-US" dirty="0">
                <a:solidFill>
                  <a:srgbClr val="FF0000"/>
                </a:solidFill>
              </a:rPr>
              <a:t>-</a:t>
            </a:r>
            <a:r>
              <a:rPr lang="en-US" sz="4000" dirty="0">
                <a:solidFill>
                  <a:srgbClr val="FF0000"/>
                </a:solidFill>
              </a:rPr>
              <a:t>1.2 </a:t>
            </a:r>
          </a:p>
          <a:p>
            <a:endParaRPr lang="en-US" sz="4000" dirty="0">
              <a:solidFill>
                <a:srgbClr val="C00000"/>
              </a:solidFill>
            </a:endParaRPr>
          </a:p>
          <a:p>
            <a:endParaRPr lang="en-GB" dirty="0"/>
          </a:p>
        </p:txBody>
      </p:sp>
    </p:spTree>
    <p:extLst>
      <p:ext uri="{BB962C8B-B14F-4D97-AF65-F5344CB8AC3E}">
        <p14:creationId xmlns:p14="http://schemas.microsoft.com/office/powerpoint/2010/main" val="375108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534400" cy="7602081"/>
          </a:xfrm>
          <a:prstGeom prst="rect">
            <a:avLst/>
          </a:prstGeom>
        </p:spPr>
        <p:txBody>
          <a:bodyPr wrap="square">
            <a:spAutoFit/>
          </a:bodyPr>
          <a:lstStyle/>
          <a:p>
            <a:r>
              <a:rPr lang="en-US" sz="3200" b="1" dirty="0">
                <a:solidFill>
                  <a:schemeClr val="accent2"/>
                </a:solidFill>
                <a:sym typeface="Wingdings" pitchFamily="2" charset="2"/>
              </a:rPr>
              <a:t> Price Increases from Rs-10 to Rs 20 per Unit &amp; Demand decreases fro 30 to 10:</a:t>
            </a:r>
          </a:p>
          <a:p>
            <a:pPr algn="ctr"/>
            <a:r>
              <a:rPr lang="en-US" sz="3200" b="1" u="sng" dirty="0">
                <a:solidFill>
                  <a:schemeClr val="accent2"/>
                </a:solidFill>
                <a:sym typeface="Wingdings" pitchFamily="2" charset="2"/>
              </a:rPr>
              <a:t> </a:t>
            </a:r>
            <a:r>
              <a:rPr lang="en-US" sz="3200" b="1" u="sng" dirty="0">
                <a:solidFill>
                  <a:srgbClr val="7030A0"/>
                </a:solidFill>
                <a:sym typeface="Wingdings" pitchFamily="2" charset="2"/>
              </a:rPr>
              <a:t>POINT ELASTICITY:</a:t>
            </a:r>
          </a:p>
          <a:p>
            <a:pPr algn="ctr"/>
            <a:endParaRPr lang="en-US" sz="3200" b="1" u="sng" dirty="0">
              <a:solidFill>
                <a:srgbClr val="7030A0"/>
              </a:solidFill>
              <a:sym typeface="Wingdings" pitchFamily="2" charset="2"/>
            </a:endParaRPr>
          </a:p>
          <a:p>
            <a:pPr algn="ctr"/>
            <a:r>
              <a:rPr lang="en-US" sz="3200" b="1" dirty="0">
                <a:solidFill>
                  <a:schemeClr val="accent2"/>
                </a:solidFill>
                <a:latin typeface="Calibri"/>
                <a:cs typeface="Calibri"/>
                <a:sym typeface="Wingdings" pitchFamily="2" charset="2"/>
              </a:rPr>
              <a:t>Ę=</a:t>
            </a:r>
            <a:r>
              <a:rPr lang="en-US" sz="3200" b="1" dirty="0">
                <a:solidFill>
                  <a:schemeClr val="accent2"/>
                </a:solidFill>
                <a:sym typeface="Wingdings" pitchFamily="2" charset="2"/>
              </a:rPr>
              <a:t>[</a:t>
            </a:r>
            <a:r>
              <a:rPr lang="en-US" sz="3200" b="1" dirty="0">
                <a:solidFill>
                  <a:schemeClr val="accent2"/>
                </a:solidFill>
                <a:sym typeface="Symbol" pitchFamily="18" charset="2"/>
              </a:rPr>
              <a:t></a:t>
            </a:r>
            <a:r>
              <a:rPr lang="en-US" sz="3200" b="1" i="1" dirty="0">
                <a:solidFill>
                  <a:schemeClr val="accent2"/>
                </a:solidFill>
                <a:sym typeface="Symbol" pitchFamily="18" charset="2"/>
              </a:rPr>
              <a:t>Q/</a:t>
            </a:r>
            <a:r>
              <a:rPr lang="en-US" sz="3200" b="1" dirty="0">
                <a:solidFill>
                  <a:schemeClr val="accent2"/>
                </a:solidFill>
                <a:sym typeface="Symbol" pitchFamily="18" charset="2"/>
              </a:rPr>
              <a:t> </a:t>
            </a:r>
            <a:r>
              <a:rPr lang="en-US" sz="3200" b="1" i="1" dirty="0">
                <a:solidFill>
                  <a:schemeClr val="accent2"/>
                </a:solidFill>
                <a:sym typeface="Symbol" pitchFamily="18" charset="2"/>
              </a:rPr>
              <a:t>Q</a:t>
            </a:r>
            <a:r>
              <a:rPr lang="en-US" sz="3200" b="1" dirty="0">
                <a:solidFill>
                  <a:schemeClr val="accent2"/>
                </a:solidFill>
                <a:sym typeface="Symbol" pitchFamily="18" charset="2"/>
              </a:rPr>
              <a:t>]</a:t>
            </a:r>
            <a:r>
              <a:rPr lang="en-US" sz="3200" b="1" dirty="0">
                <a:solidFill>
                  <a:schemeClr val="accent2"/>
                </a:solidFill>
                <a:cs typeface="Calibri"/>
                <a:sym typeface="Symbol" pitchFamily="18" charset="2"/>
              </a:rPr>
              <a:t>÷[</a:t>
            </a:r>
            <a:r>
              <a:rPr lang="en-US" sz="3200" b="1" dirty="0">
                <a:solidFill>
                  <a:schemeClr val="accent2"/>
                </a:solidFill>
                <a:sym typeface="Symbol" pitchFamily="18" charset="2"/>
              </a:rPr>
              <a:t>P/P] = [-20/30] </a:t>
            </a:r>
            <a:r>
              <a:rPr lang="en-US" sz="3200" b="1" dirty="0">
                <a:solidFill>
                  <a:schemeClr val="accent2"/>
                </a:solidFill>
                <a:cs typeface="Calibri"/>
                <a:sym typeface="Symbol" pitchFamily="18" charset="2"/>
              </a:rPr>
              <a:t>÷[10/20]=</a:t>
            </a:r>
            <a:r>
              <a:rPr lang="en-US" sz="3200" dirty="0"/>
              <a:t>-</a:t>
            </a:r>
            <a:r>
              <a:rPr lang="en-US" sz="3200" b="1" dirty="0">
                <a:solidFill>
                  <a:srgbClr val="FF0000"/>
                </a:solidFill>
              </a:rPr>
              <a:t>1.3 </a:t>
            </a:r>
          </a:p>
          <a:p>
            <a:endParaRPr lang="en-US" sz="3200" dirty="0">
              <a:solidFill>
                <a:srgbClr val="C00000"/>
              </a:solidFill>
            </a:endParaRPr>
          </a:p>
          <a:p>
            <a:pPr algn="ctr"/>
            <a:r>
              <a:rPr lang="en-US" sz="3200" b="1" u="sng" dirty="0">
                <a:solidFill>
                  <a:srgbClr val="7030A0"/>
                </a:solidFill>
                <a:sym typeface="Wingdings" pitchFamily="2" charset="2"/>
              </a:rPr>
              <a:t>ARC ELASTICITY:</a:t>
            </a:r>
          </a:p>
          <a:p>
            <a:pPr algn="ctr"/>
            <a:r>
              <a:rPr lang="en-US" sz="3200" b="1" dirty="0">
                <a:solidFill>
                  <a:schemeClr val="accent2"/>
                </a:solidFill>
                <a:cs typeface="Calibri"/>
                <a:sym typeface="Wingdings" pitchFamily="2" charset="2"/>
              </a:rPr>
              <a:t>Ę=</a:t>
            </a:r>
            <a:r>
              <a:rPr lang="en-US" sz="3200" b="1" dirty="0">
                <a:solidFill>
                  <a:schemeClr val="accent2"/>
                </a:solidFill>
                <a:sym typeface="Wingdings" pitchFamily="2" charset="2"/>
              </a:rPr>
              <a:t>[</a:t>
            </a:r>
            <a:r>
              <a:rPr lang="en-US" sz="3200" b="1" dirty="0">
                <a:solidFill>
                  <a:schemeClr val="accent2"/>
                </a:solidFill>
                <a:sym typeface="Symbol" pitchFamily="18" charset="2"/>
              </a:rPr>
              <a:t>Q/ (Q1+Q2)]</a:t>
            </a:r>
            <a:r>
              <a:rPr lang="en-US" sz="3200" b="1" dirty="0">
                <a:solidFill>
                  <a:schemeClr val="accent2"/>
                </a:solidFill>
                <a:cs typeface="Calibri"/>
                <a:sym typeface="Symbol" pitchFamily="18" charset="2"/>
              </a:rPr>
              <a:t>÷[</a:t>
            </a:r>
            <a:r>
              <a:rPr lang="en-US" sz="3200" b="1" dirty="0">
                <a:solidFill>
                  <a:schemeClr val="accent2"/>
                </a:solidFill>
                <a:sym typeface="Symbol" pitchFamily="18" charset="2"/>
              </a:rPr>
              <a:t>P/(P1+P2)] </a:t>
            </a:r>
          </a:p>
          <a:p>
            <a:pPr algn="ctr"/>
            <a:r>
              <a:rPr lang="en-US" sz="3200" b="1" dirty="0">
                <a:solidFill>
                  <a:schemeClr val="accent2"/>
                </a:solidFill>
                <a:sym typeface="Symbol" pitchFamily="18" charset="2"/>
              </a:rPr>
              <a:t>= </a:t>
            </a:r>
          </a:p>
          <a:p>
            <a:pPr algn="ctr"/>
            <a:r>
              <a:rPr lang="en-US" sz="3200" b="1" dirty="0">
                <a:solidFill>
                  <a:schemeClr val="accent2"/>
                </a:solidFill>
                <a:sym typeface="Symbol" pitchFamily="18" charset="2"/>
              </a:rPr>
              <a:t>   [-20/(20+30] </a:t>
            </a:r>
            <a:r>
              <a:rPr lang="en-US" sz="3200" b="1" dirty="0">
                <a:solidFill>
                  <a:schemeClr val="accent2"/>
                </a:solidFill>
                <a:cs typeface="Calibri"/>
                <a:sym typeface="Symbol" pitchFamily="18" charset="2"/>
              </a:rPr>
              <a:t>÷[-10/10+20</a:t>
            </a:r>
            <a:r>
              <a:rPr lang="en-US" sz="3200" b="1" dirty="0">
                <a:solidFill>
                  <a:srgbClr val="FF0000"/>
                </a:solidFill>
                <a:cs typeface="Calibri"/>
                <a:sym typeface="Symbol" pitchFamily="18" charset="2"/>
              </a:rPr>
              <a:t>)]=</a:t>
            </a:r>
            <a:r>
              <a:rPr lang="en-US" sz="3200" dirty="0">
                <a:solidFill>
                  <a:srgbClr val="FF0000"/>
                </a:solidFill>
              </a:rPr>
              <a:t>-</a:t>
            </a:r>
            <a:r>
              <a:rPr lang="en-US" sz="4000" b="1" dirty="0">
                <a:solidFill>
                  <a:srgbClr val="FF0000"/>
                </a:solidFill>
              </a:rPr>
              <a:t>1.2 </a:t>
            </a:r>
          </a:p>
          <a:p>
            <a:endParaRPr lang="en-US" sz="4000" dirty="0">
              <a:solidFill>
                <a:srgbClr val="C00000"/>
              </a:solidFill>
            </a:endParaRPr>
          </a:p>
          <a:p>
            <a:endParaRPr lang="en-US" sz="4000" dirty="0">
              <a:solidFill>
                <a:srgbClr val="C00000"/>
              </a:solidFill>
            </a:endParaRPr>
          </a:p>
          <a:p>
            <a:endParaRPr lang="en-US" sz="4000" dirty="0">
              <a:solidFill>
                <a:srgbClr val="C00000"/>
              </a:solidFill>
            </a:endParaRPr>
          </a:p>
          <a:p>
            <a:r>
              <a:rPr lang="en-US" sz="4000" dirty="0">
                <a:solidFill>
                  <a:srgbClr val="C00000"/>
                </a:solidFill>
              </a:rPr>
              <a:t> </a:t>
            </a:r>
            <a:endParaRPr lang="en-GB" sz="4000" dirty="0">
              <a:solidFill>
                <a:srgbClr val="C00000"/>
              </a:solidFill>
            </a:endParaRPr>
          </a:p>
        </p:txBody>
      </p:sp>
    </p:spTree>
    <p:extLst>
      <p:ext uri="{BB962C8B-B14F-4D97-AF65-F5344CB8AC3E}">
        <p14:creationId xmlns:p14="http://schemas.microsoft.com/office/powerpoint/2010/main" val="138888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…(3) POINT &amp; ARC ELASTICITY:</a:t>
            </a:r>
            <a:br>
              <a:rPr lang="en-US" b="1" dirty="0">
                <a:solidFill>
                  <a:schemeClr val="accent2"/>
                </a:solidFill>
                <a:sym typeface="Wingdings" pitchFamily="2" charset="2"/>
              </a:rPr>
            </a:b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marL="0" indent="0">
              <a:buNone/>
            </a:pPr>
            <a:r>
              <a:rPr lang="en-US" b="1" u="sng" dirty="0">
                <a:solidFill>
                  <a:srgbClr val="7030A0"/>
                </a:solidFill>
              </a:rPr>
              <a:t>Conclusion:</a:t>
            </a:r>
          </a:p>
          <a:p>
            <a:r>
              <a:rPr lang="en-US" b="1" dirty="0"/>
              <a:t>The difference between point and arc elasticity lies in the size of the change in price and quantity demanded.</a:t>
            </a:r>
          </a:p>
          <a:p>
            <a:r>
              <a:rPr lang="en-US" b="1" dirty="0"/>
              <a:t>Therefore, </a:t>
            </a:r>
            <a:r>
              <a:rPr lang="en-US" b="1" dirty="0">
                <a:solidFill>
                  <a:srgbClr val="7030A0"/>
                </a:solidFill>
              </a:rPr>
              <a:t>Point Elasticity  </a:t>
            </a:r>
            <a:r>
              <a:rPr lang="en-US" b="1" dirty="0"/>
              <a:t>is true for small movements only from one point to another along the demand curve. Conversely, when the changes in price and quantity are discrete and large, we need to calculate elasticity over an </a:t>
            </a:r>
            <a:r>
              <a:rPr lang="en-US" b="1" dirty="0">
                <a:solidFill>
                  <a:srgbClr val="7030A0"/>
                </a:solidFill>
              </a:rPr>
              <a:t>arc of the demand curve (known as Arc Elasticity) </a:t>
            </a:r>
          </a:p>
          <a:p>
            <a:endParaRPr lang="en-US" dirty="0"/>
          </a:p>
        </p:txBody>
      </p:sp>
    </p:spTree>
    <p:extLst>
      <p:ext uri="{BB962C8B-B14F-4D97-AF65-F5344CB8AC3E}">
        <p14:creationId xmlns:p14="http://schemas.microsoft.com/office/powerpoint/2010/main" val="248370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rot="5400000">
            <a:off x="-113506" y="3009900"/>
            <a:ext cx="4342606" cy="794"/>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1981575" y="5180012"/>
            <a:ext cx="5181600" cy="1588"/>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2095500" y="1760300"/>
            <a:ext cx="4800600" cy="3429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2057400" y="2667000"/>
            <a:ext cx="1295400" cy="1588"/>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rot="5400000">
            <a:off x="2133202" y="3923903"/>
            <a:ext cx="2514600" cy="794"/>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2054753" y="4049356"/>
            <a:ext cx="3274193" cy="34012"/>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rot="5400000">
            <a:off x="4732455" y="4660682"/>
            <a:ext cx="1143000" cy="1588"/>
          </a:xfrm>
          <a:prstGeom prst="line">
            <a:avLst/>
          </a:prstGeom>
        </p:spPr>
        <p:style>
          <a:lnRef idx="2">
            <a:schemeClr val="dk1"/>
          </a:lnRef>
          <a:fillRef idx="0">
            <a:schemeClr val="dk1"/>
          </a:fillRef>
          <a:effectRef idx="1">
            <a:schemeClr val="dk1"/>
          </a:effectRef>
          <a:fontRef idx="minor">
            <a:schemeClr val="tx1"/>
          </a:fontRef>
        </p:style>
      </p:cxnSp>
      <p:sp>
        <p:nvSpPr>
          <p:cNvPr id="30" name="Rectangle 29"/>
          <p:cNvSpPr/>
          <p:nvPr/>
        </p:nvSpPr>
        <p:spPr>
          <a:xfrm>
            <a:off x="685802" y="2722364"/>
            <a:ext cx="1308709" cy="461665"/>
          </a:xfrm>
          <a:prstGeom prst="rect">
            <a:avLst/>
          </a:prstGeom>
        </p:spPr>
        <p:txBody>
          <a:bodyPr wrap="square">
            <a:spAutoFit/>
          </a:bodyPr>
          <a:lstStyle/>
          <a:p>
            <a:pPr marL="742950" indent="-742950">
              <a:buNone/>
            </a:pPr>
            <a:r>
              <a:rPr lang="en-US" sz="2400" b="1" dirty="0">
                <a:solidFill>
                  <a:schemeClr val="accent2"/>
                </a:solidFill>
                <a:sym typeface="Symbol" pitchFamily="18" charset="2"/>
              </a:rPr>
              <a:t> Price-20</a:t>
            </a:r>
          </a:p>
        </p:txBody>
      </p:sp>
      <p:sp>
        <p:nvSpPr>
          <p:cNvPr id="31" name="Rectangle 30"/>
          <p:cNvSpPr/>
          <p:nvPr/>
        </p:nvSpPr>
        <p:spPr>
          <a:xfrm>
            <a:off x="685802" y="3946822"/>
            <a:ext cx="1410447" cy="461665"/>
          </a:xfrm>
          <a:prstGeom prst="rect">
            <a:avLst/>
          </a:prstGeom>
        </p:spPr>
        <p:txBody>
          <a:bodyPr wrap="square">
            <a:spAutoFit/>
          </a:bodyPr>
          <a:lstStyle/>
          <a:p>
            <a:pPr marL="742950" indent="-742950">
              <a:buNone/>
            </a:pPr>
            <a:r>
              <a:rPr lang="en-US" sz="2400" b="1" dirty="0">
                <a:solidFill>
                  <a:schemeClr val="accent2"/>
                </a:solidFill>
                <a:sym typeface="Symbol" pitchFamily="18" charset="2"/>
              </a:rPr>
              <a:t>Price 10</a:t>
            </a:r>
          </a:p>
        </p:txBody>
      </p:sp>
      <p:sp>
        <p:nvSpPr>
          <p:cNvPr id="32" name="Rectangle 31"/>
          <p:cNvSpPr/>
          <p:nvPr/>
        </p:nvSpPr>
        <p:spPr>
          <a:xfrm>
            <a:off x="2286000" y="5181600"/>
            <a:ext cx="1721761" cy="461665"/>
          </a:xfrm>
          <a:prstGeom prst="rect">
            <a:avLst/>
          </a:prstGeom>
        </p:spPr>
        <p:txBody>
          <a:bodyPr wrap="square">
            <a:spAutoFit/>
          </a:bodyPr>
          <a:lstStyle/>
          <a:p>
            <a:r>
              <a:rPr lang="en-US" sz="2400" b="1" dirty="0">
                <a:solidFill>
                  <a:schemeClr val="accent2"/>
                </a:solidFill>
                <a:sym typeface="Symbol" pitchFamily="18" charset="2"/>
              </a:rPr>
              <a:t>Quantity 10 </a:t>
            </a:r>
            <a:endParaRPr lang="en-GB" sz="2400" dirty="0"/>
          </a:p>
        </p:txBody>
      </p:sp>
      <p:sp>
        <p:nvSpPr>
          <p:cNvPr id="33" name="Rectangle 32"/>
          <p:cNvSpPr/>
          <p:nvPr/>
        </p:nvSpPr>
        <p:spPr>
          <a:xfrm>
            <a:off x="4495800" y="5257800"/>
            <a:ext cx="1691810" cy="461665"/>
          </a:xfrm>
          <a:prstGeom prst="rect">
            <a:avLst/>
          </a:prstGeom>
        </p:spPr>
        <p:txBody>
          <a:bodyPr wrap="none">
            <a:spAutoFit/>
          </a:bodyPr>
          <a:lstStyle/>
          <a:p>
            <a:pPr marL="742950" indent="-742950">
              <a:buNone/>
            </a:pPr>
            <a:r>
              <a:rPr lang="en-US" sz="2400" b="1" dirty="0">
                <a:solidFill>
                  <a:schemeClr val="accent2"/>
                </a:solidFill>
                <a:sym typeface="Symbol" pitchFamily="18" charset="2"/>
              </a:rPr>
              <a:t>Quantity 30</a:t>
            </a:r>
          </a:p>
        </p:txBody>
      </p:sp>
      <p:sp>
        <p:nvSpPr>
          <p:cNvPr id="13" name="Rectangle 12"/>
          <p:cNvSpPr/>
          <p:nvPr/>
        </p:nvSpPr>
        <p:spPr>
          <a:xfrm>
            <a:off x="1143000" y="76200"/>
            <a:ext cx="7467600" cy="1077218"/>
          </a:xfrm>
          <a:prstGeom prst="rect">
            <a:avLst/>
          </a:prstGeom>
        </p:spPr>
        <p:txBody>
          <a:bodyPr wrap="square">
            <a:spAutoFit/>
          </a:bodyPr>
          <a:lstStyle/>
          <a:p>
            <a:pPr algn="ctr"/>
            <a:r>
              <a:rPr lang="en-GB" sz="3200" b="1" dirty="0">
                <a:solidFill>
                  <a:srgbClr val="FF0000"/>
                </a:solidFill>
              </a:rPr>
              <a:t>….3.  ELASTICITY AT DIFFERENT POINTS OF </a:t>
            </a:r>
          </a:p>
          <a:p>
            <a:pPr algn="ctr"/>
            <a:r>
              <a:rPr lang="en-GB" sz="3200" b="1" dirty="0">
                <a:solidFill>
                  <a:srgbClr val="FF0000"/>
                </a:solidFill>
              </a:rPr>
              <a:t>LINEAR DEMAND CURVE</a:t>
            </a:r>
            <a:endParaRPr lang="en-GB" sz="3200" b="1" dirty="0"/>
          </a:p>
        </p:txBody>
      </p:sp>
      <p:sp>
        <p:nvSpPr>
          <p:cNvPr id="14" name="Rectangle 13"/>
          <p:cNvSpPr/>
          <p:nvPr/>
        </p:nvSpPr>
        <p:spPr>
          <a:xfrm>
            <a:off x="2286000" y="1905001"/>
            <a:ext cx="2362200" cy="584775"/>
          </a:xfrm>
          <a:prstGeom prst="rect">
            <a:avLst/>
          </a:prstGeom>
        </p:spPr>
        <p:txBody>
          <a:bodyPr wrap="square">
            <a:spAutoFit/>
          </a:bodyPr>
          <a:lstStyle/>
          <a:p>
            <a:r>
              <a:rPr lang="en-GB" sz="3200" b="1" dirty="0">
                <a:solidFill>
                  <a:srgbClr val="FF0000"/>
                </a:solidFill>
              </a:rPr>
              <a:t>       E&gt; 1</a:t>
            </a:r>
            <a:endParaRPr lang="en-GB" sz="3200" dirty="0"/>
          </a:p>
        </p:txBody>
      </p:sp>
      <p:sp>
        <p:nvSpPr>
          <p:cNvPr id="16" name="Rectangle 15"/>
          <p:cNvSpPr/>
          <p:nvPr/>
        </p:nvSpPr>
        <p:spPr>
          <a:xfrm>
            <a:off x="6739034" y="4648201"/>
            <a:ext cx="848282" cy="584775"/>
          </a:xfrm>
          <a:prstGeom prst="rect">
            <a:avLst/>
          </a:prstGeom>
        </p:spPr>
        <p:txBody>
          <a:bodyPr wrap="square">
            <a:spAutoFit/>
          </a:bodyPr>
          <a:lstStyle/>
          <a:p>
            <a:r>
              <a:rPr lang="en-GB" sz="3200" b="1" dirty="0">
                <a:solidFill>
                  <a:srgbClr val="FF0000"/>
                </a:solidFill>
              </a:rPr>
              <a:t>E&lt;1</a:t>
            </a:r>
            <a:endParaRPr lang="en-GB" sz="3200" b="1" dirty="0"/>
          </a:p>
        </p:txBody>
      </p:sp>
      <p:sp>
        <p:nvSpPr>
          <p:cNvPr id="22" name="Rectangle 21"/>
          <p:cNvSpPr/>
          <p:nvPr/>
        </p:nvSpPr>
        <p:spPr>
          <a:xfrm>
            <a:off x="3886200" y="2856758"/>
            <a:ext cx="5257800" cy="584775"/>
          </a:xfrm>
          <a:prstGeom prst="rect">
            <a:avLst/>
          </a:prstGeom>
        </p:spPr>
        <p:txBody>
          <a:bodyPr wrap="square">
            <a:spAutoFit/>
          </a:bodyPr>
          <a:lstStyle/>
          <a:p>
            <a:r>
              <a:rPr lang="en-GB" sz="3200" b="1" dirty="0">
                <a:solidFill>
                  <a:srgbClr val="FF0000"/>
                </a:solidFill>
              </a:rPr>
              <a:t>    E=1 </a:t>
            </a:r>
            <a:r>
              <a:rPr lang="en-GB" b="1" dirty="0">
                <a:solidFill>
                  <a:srgbClr val="7030A0"/>
                </a:solidFill>
              </a:rPr>
              <a:t>[Middle point of the Demand Curve]</a:t>
            </a:r>
          </a:p>
        </p:txBody>
      </p:sp>
      <p:sp>
        <p:nvSpPr>
          <p:cNvPr id="4" name="Right Arrow 3"/>
          <p:cNvSpPr/>
          <p:nvPr/>
        </p:nvSpPr>
        <p:spPr>
          <a:xfrm flipH="1" flipV="1">
            <a:off x="4420395" y="3320844"/>
            <a:ext cx="1219199" cy="88734"/>
          </a:xfrm>
          <a:prstGeom prst="rightArrow">
            <a:avLst>
              <a:gd name="adj1" fmla="val 50000"/>
              <a:gd name="adj2" fmla="val 720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flipH="1">
            <a:off x="6368116" y="4717197"/>
            <a:ext cx="1219200" cy="95834"/>
          </a:xfrm>
          <a:prstGeom prst="rightArrow">
            <a:avLst>
              <a:gd name="adj1" fmla="val 50000"/>
              <a:gd name="adj2" fmla="val 720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flipH="1" flipV="1">
            <a:off x="2590800" y="2024974"/>
            <a:ext cx="1143000" cy="45719"/>
          </a:xfrm>
          <a:prstGeom prst="rightArrow">
            <a:avLst>
              <a:gd name="adj1" fmla="val 50000"/>
              <a:gd name="adj2" fmla="val 720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2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944562"/>
          </a:xfrm>
        </p:spPr>
        <p:txBody>
          <a:bodyPr>
            <a:normAutofit fontScale="90000"/>
          </a:bodyPr>
          <a:lstStyle/>
          <a:p>
            <a:pPr>
              <a:defRPr/>
            </a:pPr>
            <a:r>
              <a:rPr lang="en-US" b="1" dirty="0">
                <a:solidFill>
                  <a:srgbClr val="FF0000"/>
                </a:solidFill>
              </a:rPr>
              <a:t>…3.ELASTIC AND INELASTIC DEMAND</a:t>
            </a:r>
          </a:p>
        </p:txBody>
      </p:sp>
      <p:sp>
        <p:nvSpPr>
          <p:cNvPr id="16387" name="Rectangle 3"/>
          <p:cNvSpPr>
            <a:spLocks noGrp="1" noChangeArrowheads="1"/>
          </p:cNvSpPr>
          <p:nvPr>
            <p:ph type="body" idx="1"/>
          </p:nvPr>
        </p:nvSpPr>
        <p:spPr/>
        <p:txBody>
          <a:bodyPr>
            <a:normAutofit lnSpcReduction="10000"/>
          </a:bodyPr>
          <a:lstStyle/>
          <a:p>
            <a:r>
              <a:rPr lang="en-US" b="1" dirty="0"/>
              <a:t>Perfectly elastic</a:t>
            </a:r>
            <a:r>
              <a:rPr lang="en-US" dirty="0"/>
              <a:t>: </a:t>
            </a:r>
            <a:r>
              <a:rPr lang="en-US" dirty="0">
                <a:solidFill>
                  <a:srgbClr val="FF0000"/>
                </a:solidFill>
              </a:rPr>
              <a:t>infinity</a:t>
            </a:r>
          </a:p>
          <a:p>
            <a:r>
              <a:rPr lang="en-US" b="1" dirty="0"/>
              <a:t>Elastic</a:t>
            </a:r>
            <a:r>
              <a:rPr lang="en-US" dirty="0"/>
              <a:t>: </a:t>
            </a:r>
            <a:r>
              <a:rPr lang="en-US" dirty="0">
                <a:solidFill>
                  <a:srgbClr val="FF0000"/>
                </a:solidFill>
              </a:rPr>
              <a:t>Greater than one</a:t>
            </a:r>
          </a:p>
          <a:p>
            <a:r>
              <a:rPr lang="en-US" b="1" dirty="0"/>
              <a:t>Unit elastic</a:t>
            </a:r>
            <a:r>
              <a:rPr lang="en-US" dirty="0"/>
              <a:t>: </a:t>
            </a:r>
            <a:r>
              <a:rPr lang="en-US" dirty="0">
                <a:solidFill>
                  <a:srgbClr val="FF0000"/>
                </a:solidFill>
              </a:rPr>
              <a:t>One</a:t>
            </a:r>
          </a:p>
          <a:p>
            <a:r>
              <a:rPr lang="en-US" b="1" dirty="0"/>
              <a:t>Inelastic</a:t>
            </a:r>
            <a:r>
              <a:rPr lang="en-US" dirty="0"/>
              <a:t>: </a:t>
            </a:r>
            <a:r>
              <a:rPr lang="en-US" dirty="0">
                <a:solidFill>
                  <a:srgbClr val="FF0000"/>
                </a:solidFill>
              </a:rPr>
              <a:t>Less than one</a:t>
            </a:r>
          </a:p>
          <a:p>
            <a:r>
              <a:rPr lang="en-US" b="1" dirty="0"/>
              <a:t>Perfectly inelastic</a:t>
            </a:r>
            <a:r>
              <a:rPr lang="en-US" dirty="0"/>
              <a:t>: </a:t>
            </a:r>
            <a:r>
              <a:rPr lang="en-US" dirty="0">
                <a:solidFill>
                  <a:srgbClr val="FF0000"/>
                </a:solidFill>
              </a:rPr>
              <a:t>Zero</a:t>
            </a:r>
          </a:p>
          <a:p>
            <a:pPr>
              <a:buNone/>
            </a:pPr>
            <a:endParaRPr lang="en-US" dirty="0"/>
          </a:p>
          <a:p>
            <a:pPr>
              <a:buNone/>
            </a:pPr>
            <a:r>
              <a:rPr lang="en-US" dirty="0"/>
              <a:t>Note that except Zero and Infinity the sign of Elasticity will always be Negative </a:t>
            </a:r>
          </a:p>
        </p:txBody>
      </p:sp>
    </p:spTree>
    <p:extLst>
      <p:ext uri="{BB962C8B-B14F-4D97-AF65-F5344CB8AC3E}">
        <p14:creationId xmlns:p14="http://schemas.microsoft.com/office/powerpoint/2010/main" val="4153325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left)">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wipe(left)">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wipe(left)">
                                      <p:cBhvr>
                                        <p:cTn id="22" dur="500"/>
                                        <p:tgtEl>
                                          <p:spTgt spid="16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wipe(left)">
                                      <p:cBhvr>
                                        <p:cTn id="27" dur="500"/>
                                        <p:tgtEl>
                                          <p:spTgt spid="16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87">
                                            <p:txEl>
                                              <p:pRg st="6" end="6"/>
                                            </p:txEl>
                                          </p:spTgt>
                                        </p:tgtEl>
                                        <p:attrNameLst>
                                          <p:attrName>style.visibility</p:attrName>
                                        </p:attrNameLst>
                                      </p:cBhvr>
                                      <p:to>
                                        <p:strVal val="visible"/>
                                      </p:to>
                                    </p:set>
                                    <p:animEffect transition="in" filter="wipe(left)">
                                      <p:cBhvr>
                                        <p:cTn id="32"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9" name="Rectangle 5"/>
          <p:cNvSpPr>
            <a:spLocks noGrp="1" noChangeArrowheads="1"/>
          </p:cNvSpPr>
          <p:nvPr>
            <p:ph type="title"/>
          </p:nvPr>
        </p:nvSpPr>
        <p:spPr>
          <a:xfrm>
            <a:off x="685800" y="609600"/>
            <a:ext cx="7772400" cy="838200"/>
          </a:xfrm>
        </p:spPr>
        <p:txBody>
          <a:bodyPr/>
          <a:lstStyle/>
          <a:p>
            <a:pPr>
              <a:defRPr/>
            </a:pPr>
            <a:r>
              <a:rPr lang="en-US" dirty="0">
                <a:solidFill>
                  <a:srgbClr val="FF0000"/>
                </a:solidFill>
              </a:rPr>
              <a:t> ….3</a:t>
            </a:r>
            <a:r>
              <a:rPr lang="en-US" dirty="0"/>
              <a:t>. </a:t>
            </a:r>
            <a:r>
              <a:rPr lang="en-US" b="1" dirty="0">
                <a:solidFill>
                  <a:srgbClr val="FF0000"/>
                </a:solidFill>
              </a:rPr>
              <a:t>Inelastic Demand</a:t>
            </a:r>
          </a:p>
        </p:txBody>
      </p:sp>
      <p:graphicFrame>
        <p:nvGraphicFramePr>
          <p:cNvPr id="41990" name="Object 6"/>
          <p:cNvGraphicFramePr>
            <a:graphicFrameLocks noGrp="1" noChangeAspect="1"/>
          </p:cNvGraphicFramePr>
          <p:nvPr>
            <p:ph type="clipArt" sz="half" idx="2"/>
          </p:nvPr>
        </p:nvGraphicFramePr>
        <p:xfrm>
          <a:off x="1676400" y="1295400"/>
          <a:ext cx="5486400" cy="5073650"/>
        </p:xfrm>
        <a:graphic>
          <a:graphicData uri="http://schemas.openxmlformats.org/presentationml/2006/ole">
            <mc:AlternateContent xmlns:mc="http://schemas.openxmlformats.org/markup-compatibility/2006">
              <mc:Choice xmlns:v="urn:schemas-microsoft-com:vml" Requires="v">
                <p:oleObj name="Clip" r:id="rId2" imgW="2933333" imgH="2790476" progId="">
                  <p:embed/>
                </p:oleObj>
              </mc:Choice>
              <mc:Fallback>
                <p:oleObj name="Clip" r:id="rId2" imgW="2933333" imgH="2790476" progId="">
                  <p:embed/>
                  <p:pic>
                    <p:nvPicPr>
                      <p:cNvPr id="4199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95400"/>
                        <a:ext cx="5486400" cy="507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rot="20265301" flipH="1">
            <a:off x="3609369" y="2092774"/>
            <a:ext cx="45719" cy="3377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p:nvPr/>
        </p:nvCxnSpPr>
        <p:spPr>
          <a:xfrm rot="5400000" flipH="1" flipV="1">
            <a:off x="2133600" y="4953000"/>
            <a:ext cx="2057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6249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90"/>
                                        </p:tgtEl>
                                        <p:attrNameLst>
                                          <p:attrName>style.visibility</p:attrName>
                                        </p:attrNameLst>
                                      </p:cBhvr>
                                      <p:to>
                                        <p:strVal val="visible"/>
                                      </p:to>
                                    </p:set>
                                    <p:animEffect transition="in" filter="wipe(left)">
                                      <p:cBhvr>
                                        <p:cTn id="7"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dirty="0">
                <a:solidFill>
                  <a:srgbClr val="FF0000"/>
                </a:solidFill>
              </a:rPr>
              <a:t>…..3.  Unit Elastic Demand</a:t>
            </a:r>
          </a:p>
        </p:txBody>
      </p:sp>
      <p:graphicFrame>
        <p:nvGraphicFramePr>
          <p:cNvPr id="6146" name="Object 4"/>
          <p:cNvGraphicFramePr>
            <a:graphicFrameLocks noChangeAspect="1"/>
          </p:cNvGraphicFramePr>
          <p:nvPr>
            <p:extLst>
              <p:ext uri="{D42A27DB-BD31-4B8C-83A1-F6EECF244321}">
                <p14:modId xmlns:p14="http://schemas.microsoft.com/office/powerpoint/2010/main" val="3663892751"/>
              </p:ext>
            </p:extLst>
          </p:nvPr>
        </p:nvGraphicFramePr>
        <p:xfrm>
          <a:off x="1823203" y="1600200"/>
          <a:ext cx="5497593" cy="5133022"/>
        </p:xfrm>
        <a:graphic>
          <a:graphicData uri="http://schemas.openxmlformats.org/presentationml/2006/ole">
            <mc:AlternateContent xmlns:mc="http://schemas.openxmlformats.org/markup-compatibility/2006">
              <mc:Choice xmlns:v="urn:schemas-microsoft-com:vml" Requires="v">
                <p:oleObj name="Clip" r:id="rId2" imgW="3114286" imgH="2790476" progId="">
                  <p:embed/>
                </p:oleObj>
              </mc:Choice>
              <mc:Fallback>
                <p:oleObj name="Clip" r:id="rId2" imgW="3114286" imgH="2790476" progId="">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203" y="1600200"/>
                        <a:ext cx="5497593" cy="5133022"/>
                      </a:xfrm>
                      <a:prstGeom prst="rect">
                        <a:avLst/>
                      </a:prstGeom>
                      <a:noFill/>
                    </p:spPr>
                  </p:pic>
                </p:oleObj>
              </mc:Fallback>
            </mc:AlternateContent>
          </a:graphicData>
        </a:graphic>
      </p:graphicFrame>
      <p:pic>
        <p:nvPicPr>
          <p:cNvPr id="522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263448"/>
            <a:ext cx="123190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246213"/>
      </p:ext>
    </p:extLst>
  </p:cSld>
  <p:clrMapOvr>
    <a:masterClrMapping/>
  </p:clrMapOvr>
  <p:transition spd="slow">
    <p:randomBa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76200"/>
            <a:ext cx="8991599" cy="609601"/>
          </a:xfrm>
        </p:spPr>
        <p:txBody>
          <a:bodyPr>
            <a:normAutofit fontScale="90000"/>
          </a:bodyPr>
          <a:lstStyle/>
          <a:p>
            <a:br>
              <a:rPr lang="en-US" dirty="0"/>
            </a:br>
            <a:br>
              <a:rPr lang="en-US" dirty="0"/>
            </a:br>
            <a:r>
              <a:rPr lang="en-US" dirty="0">
                <a:solidFill>
                  <a:srgbClr val="FF0000"/>
                </a:solidFill>
              </a:rPr>
              <a:t>.3…Demand Schedule of Appels </a:t>
            </a:r>
            <a:br>
              <a:rPr lang="en-US" dirty="0"/>
            </a:br>
            <a:r>
              <a:rPr lang="en-US" sz="2200" dirty="0"/>
              <a:t>[</a:t>
            </a:r>
            <a:r>
              <a:rPr lang="en-US" sz="2700" dirty="0">
                <a:solidFill>
                  <a:srgbClr val="000000"/>
                </a:solidFill>
                <a:latin typeface="Calibri" panose="020F0502020204030204" pitchFamily="34" charset="0"/>
              </a:rPr>
              <a:t>Price decreases by 20 % and Demand increases by 20%]</a:t>
            </a:r>
            <a:r>
              <a:rPr lang="en-US" sz="2700" dirty="0"/>
              <a:t> </a:t>
            </a:r>
            <a:br>
              <a:rPr lang="en-US" sz="2700" dirty="0"/>
            </a:br>
            <a:r>
              <a:rPr lang="en-US" dirty="0"/>
              <a:t> </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548960007"/>
              </p:ext>
            </p:extLst>
          </p:nvPr>
        </p:nvGraphicFramePr>
        <p:xfrm>
          <a:off x="152401" y="1295400"/>
          <a:ext cx="3886199" cy="5287136"/>
        </p:xfrm>
        <a:graphic>
          <a:graphicData uri="http://schemas.openxmlformats.org/drawingml/2006/table">
            <a:tbl>
              <a:tblPr>
                <a:tableStyleId>{5C22544A-7EE6-4342-B048-85BDC9FD1C3A}</a:tableStyleId>
              </a:tblPr>
              <a:tblGrid>
                <a:gridCol w="1894349">
                  <a:extLst>
                    <a:ext uri="{9D8B030D-6E8A-4147-A177-3AD203B41FA5}">
                      <a16:colId xmlns:a16="http://schemas.microsoft.com/office/drawing/2014/main" val="4069745382"/>
                    </a:ext>
                  </a:extLst>
                </a:gridCol>
                <a:gridCol w="1991850">
                  <a:extLst>
                    <a:ext uri="{9D8B030D-6E8A-4147-A177-3AD203B41FA5}">
                      <a16:colId xmlns:a16="http://schemas.microsoft.com/office/drawing/2014/main" val="3621470046"/>
                    </a:ext>
                  </a:extLst>
                </a:gridCol>
              </a:tblGrid>
              <a:tr h="302043">
                <a:tc>
                  <a:txBody>
                    <a:bodyPr/>
                    <a:lstStyle/>
                    <a:p>
                      <a:pPr algn="ctr" fontAlgn="b"/>
                      <a:r>
                        <a:rPr lang="en-US" sz="2000" u="none" strike="noStrike" dirty="0">
                          <a:effectLst/>
                        </a:rPr>
                        <a:t>Price Per KG</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Demand </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3062224530"/>
                  </a:ext>
                </a:extLst>
              </a:tr>
              <a:tr h="302043">
                <a:tc>
                  <a:txBody>
                    <a:bodyPr/>
                    <a:lstStyle/>
                    <a:p>
                      <a:pPr algn="ctr" fontAlgn="b"/>
                      <a:r>
                        <a:rPr lang="en-US" sz="2000" u="none" strike="noStrike" dirty="0">
                          <a:effectLst/>
                        </a:rPr>
                        <a:t>[Rupees]</a:t>
                      </a:r>
                      <a:endParaRPr lang="en-US" sz="2000" b="1"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[KG]</a:t>
                      </a:r>
                      <a:endParaRPr lang="en-US" sz="2000" b="1"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2220859340"/>
                  </a:ext>
                </a:extLst>
              </a:tr>
              <a:tr h="302043">
                <a:tc>
                  <a:txBody>
                    <a:bodyPr/>
                    <a:lstStyle/>
                    <a:p>
                      <a:pPr algn="ctr" fontAlgn="b"/>
                      <a:r>
                        <a:rPr lang="en-US" sz="2000" u="none" strike="noStrike" dirty="0">
                          <a:effectLst/>
                        </a:rPr>
                        <a:t>400</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997142608"/>
                  </a:ext>
                </a:extLst>
              </a:tr>
              <a:tr h="302043">
                <a:tc>
                  <a:txBody>
                    <a:bodyPr/>
                    <a:lstStyle/>
                    <a:p>
                      <a:pPr algn="ctr" fontAlgn="b"/>
                      <a:r>
                        <a:rPr lang="en-US" sz="2000" u="none" strike="noStrike" dirty="0">
                          <a:effectLst/>
                        </a:rPr>
                        <a:t>333</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1070642562"/>
                  </a:ext>
                </a:extLst>
              </a:tr>
              <a:tr h="302043">
                <a:tc>
                  <a:txBody>
                    <a:bodyPr/>
                    <a:lstStyle/>
                    <a:p>
                      <a:pPr algn="ctr" fontAlgn="b"/>
                      <a:r>
                        <a:rPr lang="en-US" sz="2000" u="none" strike="noStrike" dirty="0">
                          <a:effectLst/>
                        </a:rPr>
                        <a:t>278</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3286884400"/>
                  </a:ext>
                </a:extLst>
              </a:tr>
              <a:tr h="302043">
                <a:tc>
                  <a:txBody>
                    <a:bodyPr/>
                    <a:lstStyle/>
                    <a:p>
                      <a:pPr algn="ctr" fontAlgn="b"/>
                      <a:r>
                        <a:rPr lang="en-US" sz="2000" u="none" strike="noStrike" dirty="0">
                          <a:effectLst/>
                        </a:rPr>
                        <a:t>231</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456648204"/>
                  </a:ext>
                </a:extLst>
              </a:tr>
              <a:tr h="302043">
                <a:tc>
                  <a:txBody>
                    <a:bodyPr/>
                    <a:lstStyle/>
                    <a:p>
                      <a:pPr algn="ctr" fontAlgn="b"/>
                      <a:r>
                        <a:rPr lang="en-US" sz="2000" u="none" strike="noStrike" dirty="0">
                          <a:effectLst/>
                        </a:rPr>
                        <a:t>193</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dirty="0">
                          <a:effectLst/>
                        </a:rPr>
                        <a:t>10</a:t>
                      </a:r>
                      <a:endParaRPr lang="en-US" sz="2000" b="0" i="0" u="none" strike="noStrike" dirty="0">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4097732636"/>
                  </a:ext>
                </a:extLst>
              </a:tr>
              <a:tr h="302043">
                <a:tc>
                  <a:txBody>
                    <a:bodyPr/>
                    <a:lstStyle/>
                    <a:p>
                      <a:pPr algn="ctr" fontAlgn="b"/>
                      <a:r>
                        <a:rPr lang="en-US" sz="2000" u="none" strike="noStrike" dirty="0">
                          <a:effectLst/>
                        </a:rPr>
                        <a:t>161</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12</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1459089249"/>
                  </a:ext>
                </a:extLst>
              </a:tr>
              <a:tr h="302043">
                <a:tc>
                  <a:txBody>
                    <a:bodyPr/>
                    <a:lstStyle/>
                    <a:p>
                      <a:pPr algn="ctr" fontAlgn="b"/>
                      <a:r>
                        <a:rPr lang="en-US" sz="2000" u="none" strike="noStrike" dirty="0">
                          <a:effectLst/>
                        </a:rPr>
                        <a:t>134</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15</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3800057604"/>
                  </a:ext>
                </a:extLst>
              </a:tr>
              <a:tr h="302043">
                <a:tc>
                  <a:txBody>
                    <a:bodyPr/>
                    <a:lstStyle/>
                    <a:p>
                      <a:pPr algn="ctr" fontAlgn="b"/>
                      <a:r>
                        <a:rPr lang="en-US" sz="2000" u="none" strike="noStrike" dirty="0">
                          <a:effectLst/>
                        </a:rPr>
                        <a:t>112</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18</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1243702447"/>
                  </a:ext>
                </a:extLst>
              </a:tr>
              <a:tr h="302043">
                <a:tc>
                  <a:txBody>
                    <a:bodyPr/>
                    <a:lstStyle/>
                    <a:p>
                      <a:pPr algn="ctr" fontAlgn="b"/>
                      <a:r>
                        <a:rPr lang="en-US" sz="2000" u="none" strike="noStrike" dirty="0">
                          <a:effectLst/>
                        </a:rPr>
                        <a:t>93</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dirty="0">
                          <a:effectLst/>
                        </a:rPr>
                        <a:t>21</a:t>
                      </a:r>
                      <a:endParaRPr lang="en-US" sz="2000" b="0" i="0" u="none" strike="noStrike" dirty="0">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3237441946"/>
                  </a:ext>
                </a:extLst>
              </a:tr>
              <a:tr h="302043">
                <a:tc>
                  <a:txBody>
                    <a:bodyPr/>
                    <a:lstStyle/>
                    <a:p>
                      <a:pPr algn="ctr" fontAlgn="b"/>
                      <a:r>
                        <a:rPr lang="en-US" sz="2000" u="none" strike="noStrike" dirty="0">
                          <a:effectLst/>
                        </a:rPr>
                        <a:t>78</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26</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923967891"/>
                  </a:ext>
                </a:extLst>
              </a:tr>
              <a:tr h="302043">
                <a:tc>
                  <a:txBody>
                    <a:bodyPr/>
                    <a:lstStyle/>
                    <a:p>
                      <a:pPr algn="ctr" fontAlgn="b"/>
                      <a:r>
                        <a:rPr lang="en-US" sz="2000" u="none" strike="noStrike" dirty="0">
                          <a:effectLst/>
                        </a:rPr>
                        <a:t>65</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31</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600397194"/>
                  </a:ext>
                </a:extLst>
              </a:tr>
              <a:tr h="302043">
                <a:tc>
                  <a:txBody>
                    <a:bodyPr/>
                    <a:lstStyle/>
                    <a:p>
                      <a:pPr algn="ctr" fontAlgn="b"/>
                      <a:r>
                        <a:rPr lang="en-US" sz="2000" u="none" strike="noStrike" dirty="0">
                          <a:effectLst/>
                        </a:rPr>
                        <a:t>54</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37</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2174676473"/>
                  </a:ext>
                </a:extLst>
              </a:tr>
              <a:tr h="302043">
                <a:tc>
                  <a:txBody>
                    <a:bodyPr/>
                    <a:lstStyle/>
                    <a:p>
                      <a:pPr algn="ctr" fontAlgn="b"/>
                      <a:r>
                        <a:rPr lang="en-US" sz="2000" u="none" strike="noStrike" dirty="0">
                          <a:effectLst/>
                        </a:rPr>
                        <a:t>45</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45</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1234402471"/>
                  </a:ext>
                </a:extLst>
              </a:tr>
              <a:tr h="302043">
                <a:tc>
                  <a:txBody>
                    <a:bodyPr/>
                    <a:lstStyle/>
                    <a:p>
                      <a:pPr algn="ctr" fontAlgn="b"/>
                      <a:r>
                        <a:rPr lang="en-US" sz="2000" u="none" strike="noStrike" dirty="0">
                          <a:effectLst/>
                        </a:rPr>
                        <a:t>37</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a:effectLst/>
                        </a:rPr>
                        <a:t>53</a:t>
                      </a:r>
                      <a:endParaRPr lang="en-US" sz="2000" b="0" i="0" u="none" strike="noStrike">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449527750"/>
                  </a:ext>
                </a:extLst>
              </a:tr>
              <a:tr h="302043">
                <a:tc>
                  <a:txBody>
                    <a:bodyPr/>
                    <a:lstStyle/>
                    <a:p>
                      <a:pPr algn="ctr" fontAlgn="b"/>
                      <a:r>
                        <a:rPr lang="en-US" sz="2000" u="none" strike="noStrike" dirty="0">
                          <a:effectLst/>
                        </a:rPr>
                        <a:t>31</a:t>
                      </a:r>
                      <a:endParaRPr lang="en-US" sz="2000" b="0" i="0" u="none" strike="noStrike" dirty="0">
                        <a:solidFill>
                          <a:srgbClr val="000000"/>
                        </a:solidFill>
                        <a:effectLst/>
                        <a:latin typeface="Calibri" panose="020F0502020204030204" pitchFamily="34" charset="0"/>
                      </a:endParaRPr>
                    </a:p>
                  </a:txBody>
                  <a:tcPr marL="6208" marR="6208" marT="6208" marB="0" anchor="b"/>
                </a:tc>
                <a:tc>
                  <a:txBody>
                    <a:bodyPr/>
                    <a:lstStyle/>
                    <a:p>
                      <a:pPr algn="ctr" fontAlgn="b"/>
                      <a:r>
                        <a:rPr lang="en-US" sz="2000" u="none" strike="noStrike" dirty="0">
                          <a:effectLst/>
                        </a:rPr>
                        <a:t>64</a:t>
                      </a:r>
                      <a:endParaRPr lang="en-US" sz="2000" b="0" i="0" u="none" strike="noStrike" dirty="0">
                        <a:solidFill>
                          <a:srgbClr val="000000"/>
                        </a:solidFill>
                        <a:effectLst/>
                        <a:latin typeface="Calibri" panose="020F0502020204030204" pitchFamily="34" charset="0"/>
                      </a:endParaRPr>
                    </a:p>
                  </a:txBody>
                  <a:tcPr marL="6208" marR="6208" marT="6208" marB="0" anchor="b"/>
                </a:tc>
                <a:extLst>
                  <a:ext uri="{0D108BD9-81ED-4DB2-BD59-A6C34878D82A}">
                    <a16:rowId xmlns:a16="http://schemas.microsoft.com/office/drawing/2014/main" val="2504551480"/>
                  </a:ext>
                </a:extLst>
              </a:tr>
            </a:tbl>
          </a:graphicData>
        </a:graphic>
      </p:graphicFrame>
      <p:graphicFrame>
        <p:nvGraphicFramePr>
          <p:cNvPr id="7" name="Content Placeholder 6"/>
          <p:cNvGraphicFramePr>
            <a:graphicFrameLocks noGrp="1"/>
          </p:cNvGraphicFramePr>
          <p:nvPr>
            <p:ph sz="half" idx="2"/>
            <p:extLst>
              <p:ext uri="{D42A27DB-BD31-4B8C-83A1-F6EECF244321}">
                <p14:modId xmlns:p14="http://schemas.microsoft.com/office/powerpoint/2010/main" val="136036406"/>
              </p:ext>
            </p:extLst>
          </p:nvPr>
        </p:nvGraphicFramePr>
        <p:xfrm>
          <a:off x="4343400" y="1600200"/>
          <a:ext cx="43434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7914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447800"/>
            <a:ext cx="9067800" cy="1015663"/>
          </a:xfrm>
          <a:prstGeom prst="rect">
            <a:avLst/>
          </a:prstGeom>
        </p:spPr>
        <p:txBody>
          <a:bodyPr wrap="square">
            <a:spAutoFit/>
          </a:bodyPr>
          <a:lstStyle/>
          <a:p>
            <a:r>
              <a:rPr lang="en-US" sz="6000" b="1" u="sng" dirty="0">
                <a:solidFill>
                  <a:srgbClr val="FF0000"/>
                </a:solidFill>
              </a:rPr>
              <a:t>(C) DEMAND AND SUPPLY</a:t>
            </a:r>
            <a:endParaRPr lang="en-US" sz="6000" b="1" dirty="0">
              <a:solidFill>
                <a:srgbClr val="FF0000"/>
              </a:solidFill>
            </a:endParaRPr>
          </a:p>
        </p:txBody>
      </p:sp>
    </p:spTree>
    <p:extLst>
      <p:ext uri="{BB962C8B-B14F-4D97-AF65-F5344CB8AC3E}">
        <p14:creationId xmlns:p14="http://schemas.microsoft.com/office/powerpoint/2010/main" val="805841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152400"/>
            <a:ext cx="7772400" cy="838200"/>
          </a:xfrm>
        </p:spPr>
        <p:txBody>
          <a:bodyPr>
            <a:normAutofit/>
          </a:bodyPr>
          <a:lstStyle/>
          <a:p>
            <a:pPr>
              <a:defRPr/>
            </a:pPr>
            <a:r>
              <a:rPr lang="en-US" dirty="0">
                <a:solidFill>
                  <a:srgbClr val="FF0000"/>
                </a:solidFill>
              </a:rPr>
              <a:t>..3. Elastic Demand</a:t>
            </a:r>
          </a:p>
        </p:txBody>
      </p:sp>
      <p:graphicFrame>
        <p:nvGraphicFramePr>
          <p:cNvPr id="7170" name="Object 4"/>
          <p:cNvGraphicFramePr>
            <a:graphicFrameLocks noChangeAspect="1"/>
          </p:cNvGraphicFramePr>
          <p:nvPr/>
        </p:nvGraphicFramePr>
        <p:xfrm>
          <a:off x="1828800" y="990601"/>
          <a:ext cx="5562600" cy="3810000"/>
        </p:xfrm>
        <a:graphic>
          <a:graphicData uri="http://schemas.openxmlformats.org/presentationml/2006/ole">
            <mc:AlternateContent xmlns:mc="http://schemas.openxmlformats.org/markup-compatibility/2006">
              <mc:Choice xmlns:v="urn:schemas-microsoft-com:vml" Requires="v">
                <p:oleObj name="Clip" r:id="rId2" imgW="2952381" imgH="2790476" progId="">
                  <p:embed/>
                </p:oleObj>
              </mc:Choice>
              <mc:Fallback>
                <p:oleObj name="Clip" r:id="rId2" imgW="2952381" imgH="2790476" progId="">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90601"/>
                        <a:ext cx="5562600"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rot="591267">
            <a:off x="2566616" y="2617996"/>
            <a:ext cx="3884198" cy="52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p:cNvCxnSpPr/>
          <p:nvPr/>
        </p:nvCxnSpPr>
        <p:spPr>
          <a:xfrm rot="5400000" flipH="1" flipV="1">
            <a:off x="4411733" y="2590800"/>
            <a:ext cx="23622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200400" y="2819400"/>
            <a:ext cx="2184002" cy="369332"/>
          </a:xfrm>
          <a:prstGeom prst="rect">
            <a:avLst/>
          </a:prstGeom>
        </p:spPr>
        <p:txBody>
          <a:bodyPr wrap="square">
            <a:spAutoFit/>
          </a:bodyPr>
          <a:lstStyle/>
          <a:p>
            <a:r>
              <a:rPr lang="en-US" dirty="0">
                <a:solidFill>
                  <a:srgbClr val="FF0000"/>
                </a:solidFill>
              </a:rPr>
              <a:t>Elastic Demand</a:t>
            </a:r>
            <a:endParaRPr lang="en-GB" dirty="0"/>
          </a:p>
        </p:txBody>
      </p:sp>
      <p:cxnSp>
        <p:nvCxnSpPr>
          <p:cNvPr id="11" name="Straight Arrow Connector 10"/>
          <p:cNvCxnSpPr>
            <a:endCxn id="10" idx="2"/>
          </p:cNvCxnSpPr>
          <p:nvPr/>
        </p:nvCxnSpPr>
        <p:spPr>
          <a:xfrm flipV="1">
            <a:off x="3810000" y="2669848"/>
            <a:ext cx="694245" cy="225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873353"/>
      </p:ext>
    </p:extLst>
  </p:cSld>
  <p:clrMapOvr>
    <a:masterClrMapping/>
  </p:clrMapOvr>
  <p:transition spd="slow">
    <p:randomBa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914400"/>
          </a:xfrm>
        </p:spPr>
        <p:txBody>
          <a:bodyPr>
            <a:noAutofit/>
          </a:bodyPr>
          <a:lstStyle/>
          <a:p>
            <a:br>
              <a:rPr lang="en-GB" sz="3600" b="1" dirty="0">
                <a:solidFill>
                  <a:srgbClr val="FF0000"/>
                </a:solidFill>
              </a:rPr>
            </a:br>
            <a:r>
              <a:rPr lang="en-GB" sz="3600" b="1" dirty="0">
                <a:solidFill>
                  <a:srgbClr val="FF0000"/>
                </a:solidFill>
              </a:rPr>
              <a:t>…3. ELASTICITY OF DEMAND-</a:t>
            </a:r>
            <a:br>
              <a:rPr lang="en-GB" sz="3600" b="1" dirty="0">
                <a:solidFill>
                  <a:srgbClr val="FF0000"/>
                </a:solidFill>
              </a:rPr>
            </a:br>
            <a:r>
              <a:rPr lang="en-GB" sz="3600" b="1" dirty="0">
                <a:solidFill>
                  <a:srgbClr val="FF0000"/>
                </a:solidFill>
              </a:rPr>
              <a:t>LINEAR DEMAND EQUATION</a:t>
            </a:r>
            <a:br>
              <a:rPr lang="en-GB" sz="3600" b="1" dirty="0"/>
            </a:br>
            <a:endParaRPr lang="en-US" sz="3600" dirty="0"/>
          </a:p>
        </p:txBody>
      </p:sp>
      <p:sp>
        <p:nvSpPr>
          <p:cNvPr id="3" name="Content Placeholder 2"/>
          <p:cNvSpPr>
            <a:spLocks noGrp="1"/>
          </p:cNvSpPr>
          <p:nvPr>
            <p:ph idx="1"/>
          </p:nvPr>
        </p:nvSpPr>
        <p:spPr>
          <a:xfrm>
            <a:off x="228600" y="1219200"/>
            <a:ext cx="8915400" cy="5638800"/>
          </a:xfrm>
        </p:spPr>
        <p:txBody>
          <a:bodyPr>
            <a:normAutofit lnSpcReduction="10000"/>
          </a:bodyPr>
          <a:lstStyle/>
          <a:p>
            <a:pPr marL="0" indent="0" algn="ctr">
              <a:buNone/>
            </a:pPr>
            <a:r>
              <a:rPr lang="en-US" dirty="0"/>
              <a:t> </a:t>
            </a:r>
            <a:r>
              <a:rPr lang="en-GB" b="1" dirty="0" err="1">
                <a:solidFill>
                  <a:srgbClr val="7030A0"/>
                </a:solidFill>
              </a:rPr>
              <a:t>Qd</a:t>
            </a:r>
            <a:r>
              <a:rPr lang="en-GB" b="1" dirty="0">
                <a:solidFill>
                  <a:srgbClr val="7030A0"/>
                </a:solidFill>
              </a:rPr>
              <a:t>= a-</a:t>
            </a:r>
            <a:r>
              <a:rPr lang="en-GB" b="1" dirty="0" err="1">
                <a:solidFill>
                  <a:srgbClr val="7030A0"/>
                </a:solidFill>
              </a:rPr>
              <a:t>bP</a:t>
            </a:r>
            <a:br>
              <a:rPr lang="en-GB" b="1" dirty="0">
                <a:solidFill>
                  <a:srgbClr val="7030A0"/>
                </a:solidFill>
              </a:rPr>
            </a:br>
            <a:r>
              <a:rPr lang="en-GB" b="1" dirty="0" err="1">
                <a:solidFill>
                  <a:srgbClr val="7030A0"/>
                </a:solidFill>
              </a:rPr>
              <a:t>Qd</a:t>
            </a:r>
            <a:r>
              <a:rPr lang="en-GB" b="1" dirty="0">
                <a:solidFill>
                  <a:srgbClr val="7030A0"/>
                </a:solidFill>
              </a:rPr>
              <a:t>= 10-2P</a:t>
            </a:r>
          </a:p>
          <a:p>
            <a:pPr marL="0" indent="0">
              <a:buNone/>
            </a:pPr>
            <a:r>
              <a:rPr lang="en-US" sz="2800" b="1" dirty="0"/>
              <a:t>From the </a:t>
            </a:r>
            <a:r>
              <a:rPr lang="en-US" sz="2800" b="1" i="1" dirty="0"/>
              <a:t>Demand equation </a:t>
            </a:r>
            <a:r>
              <a:rPr lang="en-US" sz="2800" b="1" dirty="0"/>
              <a:t>the elasticity can be measured using following formula:</a:t>
            </a:r>
          </a:p>
          <a:p>
            <a:pPr marL="0" indent="0">
              <a:buNone/>
            </a:pPr>
            <a:r>
              <a:rPr lang="en-US" sz="2800" b="1" dirty="0"/>
              <a:t>The slope of the equation multiplied by the ratio of Price a</a:t>
            </a:r>
            <a:r>
              <a:rPr lang="en-US" sz="2800" b="1" dirty="0">
                <a:solidFill>
                  <a:srgbClr val="7030A0"/>
                </a:solidFill>
              </a:rPr>
              <a:t>(P) </a:t>
            </a:r>
            <a:r>
              <a:rPr lang="en-US" sz="2800" b="1" dirty="0"/>
              <a:t>and quantity demanded </a:t>
            </a:r>
            <a:r>
              <a:rPr lang="en-US" sz="2800" b="1" dirty="0">
                <a:solidFill>
                  <a:srgbClr val="7030A0"/>
                </a:solidFill>
              </a:rPr>
              <a:t>(</a:t>
            </a:r>
            <a:r>
              <a:rPr lang="en-US" sz="2800" b="1" dirty="0" err="1">
                <a:solidFill>
                  <a:srgbClr val="7030A0"/>
                </a:solidFill>
              </a:rPr>
              <a:t>Qd</a:t>
            </a:r>
            <a:r>
              <a:rPr lang="en-US" sz="2800" b="1" dirty="0">
                <a:solidFill>
                  <a:srgbClr val="7030A0"/>
                </a:solidFill>
              </a:rPr>
              <a:t>)  (</a:t>
            </a:r>
            <a:r>
              <a:rPr lang="en-US" sz="2800" b="1" dirty="0" err="1">
                <a:solidFill>
                  <a:srgbClr val="7030A0"/>
                </a:solidFill>
              </a:rPr>
              <a:t>i.e</a:t>
            </a:r>
            <a:r>
              <a:rPr lang="en-US" sz="2800" b="1" dirty="0">
                <a:solidFill>
                  <a:srgbClr val="7030A0"/>
                </a:solidFill>
              </a:rPr>
              <a:t> (P/Q)</a:t>
            </a:r>
            <a:r>
              <a:rPr lang="en-US" sz="2800" b="1" dirty="0"/>
              <a:t>as shown blow</a:t>
            </a:r>
          </a:p>
          <a:p>
            <a:pPr marL="800100" lvl="2" indent="0">
              <a:buNone/>
            </a:pPr>
            <a:r>
              <a:rPr lang="en-US" sz="2800" b="1" dirty="0"/>
              <a:t> Point Elasticity =    </a:t>
            </a:r>
            <a:r>
              <a:rPr lang="en-US" sz="2800" b="1" dirty="0">
                <a:solidFill>
                  <a:srgbClr val="7030A0"/>
                </a:solidFill>
              </a:rPr>
              <a:t>-</a:t>
            </a:r>
            <a:r>
              <a:rPr lang="en-US" sz="2800" b="1" dirty="0" err="1">
                <a:solidFill>
                  <a:srgbClr val="7030A0"/>
                </a:solidFill>
              </a:rPr>
              <a:t>b</a:t>
            </a:r>
            <a:r>
              <a:rPr lang="en-US" sz="2800" b="1" dirty="0" err="1">
                <a:solidFill>
                  <a:srgbClr val="FF0000"/>
                </a:solidFill>
              </a:rPr>
              <a:t>X</a:t>
            </a:r>
            <a:r>
              <a:rPr lang="en-US" sz="2800" b="1" dirty="0" err="1">
                <a:solidFill>
                  <a:srgbClr val="7030A0"/>
                </a:solidFill>
              </a:rPr>
              <a:t>P</a:t>
            </a:r>
            <a:r>
              <a:rPr lang="en-US" sz="2800" b="1" dirty="0">
                <a:solidFill>
                  <a:srgbClr val="7030A0"/>
                </a:solidFill>
              </a:rPr>
              <a:t>/Q</a:t>
            </a:r>
          </a:p>
          <a:p>
            <a:pPr marL="800100" lvl="2" indent="0">
              <a:buNone/>
            </a:pPr>
            <a:r>
              <a:rPr lang="en-US" sz="2800" b="1" dirty="0"/>
              <a:t> Point Elasticity =    </a:t>
            </a:r>
            <a:r>
              <a:rPr lang="en-US" sz="2800" b="1" dirty="0">
                <a:solidFill>
                  <a:srgbClr val="7030A0"/>
                </a:solidFill>
              </a:rPr>
              <a:t>-2</a:t>
            </a:r>
            <a:r>
              <a:rPr lang="en-US" sz="2800" b="1" dirty="0">
                <a:solidFill>
                  <a:srgbClr val="FF0000"/>
                </a:solidFill>
              </a:rPr>
              <a:t>X</a:t>
            </a:r>
            <a:r>
              <a:rPr lang="en-US" sz="2800" b="1" dirty="0">
                <a:solidFill>
                  <a:srgbClr val="7030A0"/>
                </a:solidFill>
              </a:rPr>
              <a:t>P/Q If Price Rs.3 the associated  Q will be 4 and :</a:t>
            </a:r>
          </a:p>
          <a:p>
            <a:pPr marL="800100" lvl="2" indent="0">
              <a:buNone/>
            </a:pPr>
            <a:r>
              <a:rPr lang="en-US" sz="2800" b="1" dirty="0"/>
              <a:t> Point Elasticity =    </a:t>
            </a:r>
            <a:r>
              <a:rPr lang="en-US" sz="2800" b="1" dirty="0">
                <a:solidFill>
                  <a:srgbClr val="7030A0"/>
                </a:solidFill>
              </a:rPr>
              <a:t>-2</a:t>
            </a:r>
            <a:r>
              <a:rPr lang="en-US" sz="2800" b="1" dirty="0">
                <a:solidFill>
                  <a:srgbClr val="FF0000"/>
                </a:solidFill>
              </a:rPr>
              <a:t>X</a:t>
            </a:r>
            <a:r>
              <a:rPr lang="en-US" sz="2800" b="1" dirty="0">
                <a:solidFill>
                  <a:srgbClr val="7030A0"/>
                </a:solidFill>
              </a:rPr>
              <a:t>3/4  =-1.5 [&gt;1] </a:t>
            </a:r>
          </a:p>
          <a:p>
            <a:pPr marL="800100" lvl="2" indent="0">
              <a:buNone/>
            </a:pPr>
            <a:r>
              <a:rPr lang="en-US" sz="2800" b="1" i="1" dirty="0">
                <a:solidFill>
                  <a:srgbClr val="C00000"/>
                </a:solidFill>
              </a:rPr>
              <a:t>[Note: PRICE ELACTICITY WILL ALWAYS BE NEGATIVE EVEN IF SIGN IS NIT MENTIONED] </a:t>
            </a:r>
            <a:r>
              <a:rPr lang="en-US" sz="4000" b="1" i="1" dirty="0">
                <a:solidFill>
                  <a:srgbClr val="7030A0"/>
                </a:solidFill>
              </a:rPr>
              <a:t>WHY?</a:t>
            </a:r>
          </a:p>
          <a:p>
            <a:pPr marL="800100" lvl="2" indent="0">
              <a:buNone/>
            </a:pPr>
            <a:endParaRPr lang="en-US" sz="2800" i="1" dirty="0">
              <a:solidFill>
                <a:srgbClr val="C00000"/>
              </a:solidFill>
            </a:endParaRPr>
          </a:p>
        </p:txBody>
      </p:sp>
      <p:sp>
        <p:nvSpPr>
          <p:cNvPr id="4" name="Slide Number Placeholder 3"/>
          <p:cNvSpPr>
            <a:spLocks noGrp="1"/>
          </p:cNvSpPr>
          <p:nvPr>
            <p:ph type="sldNum" sz="quarter" idx="12"/>
          </p:nvPr>
        </p:nvSpPr>
        <p:spPr/>
        <p:txBody>
          <a:bodyPr/>
          <a:lstStyle/>
          <a:p>
            <a:fld id="{ECA85E8E-9267-4D81-B8FE-3A0DF620272D}" type="slidenum">
              <a:rPr lang="en-US" smtClean="0"/>
              <a:pPr/>
              <a:t>21</a:t>
            </a:fld>
            <a:endParaRPr lang="en-US"/>
          </a:p>
        </p:txBody>
      </p:sp>
    </p:spTree>
    <p:extLst>
      <p:ext uri="{BB962C8B-B14F-4D97-AF65-F5344CB8AC3E}">
        <p14:creationId xmlns:p14="http://schemas.microsoft.com/office/powerpoint/2010/main" val="3982690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457200" y="274638"/>
            <a:ext cx="8458200" cy="944562"/>
          </a:xfrm>
        </p:spPr>
        <p:txBody>
          <a:bodyPr>
            <a:normAutofit fontScale="90000"/>
          </a:bodyPr>
          <a:lstStyle/>
          <a:p>
            <a:pPr>
              <a:defRPr/>
            </a:pPr>
            <a:r>
              <a:rPr lang="en-US" b="1" dirty="0">
                <a:solidFill>
                  <a:srgbClr val="FF0000"/>
                </a:solidFill>
              </a:rPr>
              <a:t>5. ELASTICITY OF DEMAND &amp; REVENUE</a:t>
            </a:r>
            <a:r>
              <a:rPr lang="en-US" b="1">
                <a:solidFill>
                  <a:srgbClr val="FF0000"/>
                </a:solidFill>
              </a:rPr>
              <a:t>/EXPENDITURE</a:t>
            </a:r>
            <a:endParaRPr lang="en-US" b="1" dirty="0">
              <a:solidFill>
                <a:srgbClr val="FF0000"/>
              </a:solidFill>
            </a:endParaRPr>
          </a:p>
        </p:txBody>
      </p:sp>
      <p:sp>
        <p:nvSpPr>
          <p:cNvPr id="36867" name="Rectangle 1027"/>
          <p:cNvSpPr>
            <a:spLocks noGrp="1" noChangeArrowheads="1"/>
          </p:cNvSpPr>
          <p:nvPr>
            <p:ph type="body" idx="1"/>
          </p:nvPr>
        </p:nvSpPr>
        <p:spPr>
          <a:xfrm>
            <a:off x="152400" y="1524000"/>
            <a:ext cx="8458200" cy="5105400"/>
          </a:xfrm>
        </p:spPr>
        <p:txBody>
          <a:bodyPr>
            <a:normAutofit fontScale="85000" lnSpcReduction="20000"/>
          </a:bodyPr>
          <a:lstStyle/>
          <a:p>
            <a:pPr>
              <a:buFont typeface="Calibri" panose="020F0502020204030204" pitchFamily="34" charset="0"/>
              <a:buChar char="-"/>
            </a:pPr>
            <a:r>
              <a:rPr lang="en-US" sz="3900" b="1" dirty="0">
                <a:solidFill>
                  <a:srgbClr val="FF0000"/>
                </a:solidFill>
              </a:rPr>
              <a:t>Whether total revenue increases or decreases depends on how responsive the quantity demanded is to a change in price. For this purpose we need a measure of the responsiveness of the quantity demanded to price holding other things constant. This is known as </a:t>
            </a:r>
            <a:r>
              <a:rPr lang="en-US" sz="3900" b="1" i="1" dirty="0">
                <a:solidFill>
                  <a:schemeClr val="accent3">
                    <a:lumMod val="50000"/>
                  </a:schemeClr>
                </a:solidFill>
              </a:rPr>
              <a:t>price elasticity of demand .</a:t>
            </a:r>
            <a:endParaRPr lang="en-US" sz="3900" b="1" dirty="0">
              <a:solidFill>
                <a:srgbClr val="FF0000"/>
              </a:solidFill>
            </a:endParaRPr>
          </a:p>
          <a:p>
            <a:pPr>
              <a:buFont typeface="Calibri" panose="020F0502020204030204" pitchFamily="34" charset="0"/>
              <a:buChar char="-"/>
            </a:pPr>
            <a:r>
              <a:rPr lang="en-US" sz="3900" b="1" i="1" dirty="0">
                <a:solidFill>
                  <a:schemeClr val="accent3">
                    <a:lumMod val="50000"/>
                  </a:schemeClr>
                </a:solidFill>
              </a:rPr>
              <a:t>The price elasticity of demand is the percentage change in the quantity demanded of a good divided by the percentage change in its price</a:t>
            </a:r>
            <a:r>
              <a:rPr lang="en-US" b="1" i="1" dirty="0">
                <a:solidFill>
                  <a:schemeClr val="accent3">
                    <a:lumMod val="50000"/>
                  </a:schemeClr>
                </a:solidFill>
              </a:rPr>
              <a:t>.</a:t>
            </a:r>
          </a:p>
          <a:p>
            <a:endParaRPr lang="en-US" b="1" dirty="0">
              <a:solidFill>
                <a:srgbClr val="FF0000"/>
              </a:solidFill>
            </a:endParaRPr>
          </a:p>
        </p:txBody>
      </p:sp>
    </p:spTree>
    <p:extLst>
      <p:ext uri="{BB962C8B-B14F-4D97-AF65-F5344CB8AC3E}">
        <p14:creationId xmlns:p14="http://schemas.microsoft.com/office/powerpoint/2010/main" val="2246917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295400"/>
          <a:ext cx="7620000" cy="3802153"/>
        </p:xfrm>
        <a:graphic>
          <a:graphicData uri="http://schemas.openxmlformats.org/drawingml/2006/table">
            <a:tbl>
              <a:tblPr/>
              <a:tblGrid>
                <a:gridCol w="745397">
                  <a:extLst>
                    <a:ext uri="{9D8B030D-6E8A-4147-A177-3AD203B41FA5}">
                      <a16:colId xmlns:a16="http://schemas.microsoft.com/office/drawing/2014/main" val="20000"/>
                    </a:ext>
                  </a:extLst>
                </a:gridCol>
                <a:gridCol w="745397">
                  <a:extLst>
                    <a:ext uri="{9D8B030D-6E8A-4147-A177-3AD203B41FA5}">
                      <a16:colId xmlns:a16="http://schemas.microsoft.com/office/drawing/2014/main" val="20001"/>
                    </a:ext>
                  </a:extLst>
                </a:gridCol>
                <a:gridCol w="1211270">
                  <a:extLst>
                    <a:ext uri="{9D8B030D-6E8A-4147-A177-3AD203B41FA5}">
                      <a16:colId xmlns:a16="http://schemas.microsoft.com/office/drawing/2014/main" val="20002"/>
                    </a:ext>
                  </a:extLst>
                </a:gridCol>
                <a:gridCol w="1071508">
                  <a:extLst>
                    <a:ext uri="{9D8B030D-6E8A-4147-A177-3AD203B41FA5}">
                      <a16:colId xmlns:a16="http://schemas.microsoft.com/office/drawing/2014/main" val="20003"/>
                    </a:ext>
                  </a:extLst>
                </a:gridCol>
                <a:gridCol w="1176330">
                  <a:extLst>
                    <a:ext uri="{9D8B030D-6E8A-4147-A177-3AD203B41FA5}">
                      <a16:colId xmlns:a16="http://schemas.microsoft.com/office/drawing/2014/main" val="20004"/>
                    </a:ext>
                  </a:extLst>
                </a:gridCol>
                <a:gridCol w="1106449">
                  <a:extLst>
                    <a:ext uri="{9D8B030D-6E8A-4147-A177-3AD203B41FA5}">
                      <a16:colId xmlns:a16="http://schemas.microsoft.com/office/drawing/2014/main" val="20005"/>
                    </a:ext>
                  </a:extLst>
                </a:gridCol>
                <a:gridCol w="1563649">
                  <a:extLst>
                    <a:ext uri="{9D8B030D-6E8A-4147-A177-3AD203B41FA5}">
                      <a16:colId xmlns:a16="http://schemas.microsoft.com/office/drawing/2014/main" val="20006"/>
                    </a:ext>
                  </a:extLst>
                </a:gridCol>
              </a:tblGrid>
              <a:tr h="337413">
                <a:tc>
                  <a:txBody>
                    <a:bodyPr/>
                    <a:lstStyle/>
                    <a:p>
                      <a:pPr algn="ctr" fontAlgn="b"/>
                      <a:endParaRPr lang="en-US" sz="2000" b="0" i="0" u="none" strike="noStrike" dirty="0">
                        <a:latin typeface="Arial"/>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2000" b="0" i="0" u="none" strike="noStrike" dirty="0">
                        <a:latin typeface="Arial"/>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gridSpan="5">
                  <a:txBody>
                    <a:bodyPr/>
                    <a:lstStyle/>
                    <a:p>
                      <a:pPr algn="l" fontAlgn="b"/>
                      <a:r>
                        <a:rPr lang="en-US" sz="3600" b="1" i="0" u="none" strike="noStrike" dirty="0">
                          <a:solidFill>
                            <a:srgbClr val="FF0000"/>
                          </a:solidFill>
                          <a:latin typeface="Arial"/>
                        </a:rPr>
                        <a:t>Elasticity of Demand</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7413">
                <a:tc rowSpan="2" gridSpan="2">
                  <a:txBody>
                    <a:bodyPr/>
                    <a:lstStyle/>
                    <a:p>
                      <a:pPr algn="ctr" fontAlgn="b"/>
                      <a:r>
                        <a:rPr lang="en-US" sz="2000" b="1" i="0" u="none" strike="noStrike" dirty="0">
                          <a:latin typeface="Arial"/>
                        </a:rPr>
                        <a:t>CASE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a:txBody>
                    <a:bodyPr/>
                    <a:lstStyle/>
                    <a:p>
                      <a:pPr algn="ctr" fontAlgn="b"/>
                      <a:endParaRPr lang="en-US" sz="2000" b="1" i="0" u="none" strike="noStrike" dirty="0">
                        <a:latin typeface="Arial"/>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b"/>
                      <a:r>
                        <a:rPr lang="en-US" sz="2000" b="1" i="0" u="none" strike="noStrike" dirty="0">
                          <a:latin typeface="Arial"/>
                        </a:rPr>
                        <a:t>Demand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1" i="0" u="none" strike="noStrike">
                          <a:latin typeface="Arial"/>
                        </a:rPr>
                        <a:t>Change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2000" b="1" i="0" u="none" strike="noStrike" dirty="0">
                          <a:latin typeface="Arial"/>
                        </a:rPr>
                        <a:t>Change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b"/>
                      <a:r>
                        <a:rPr lang="en-US" sz="2000" b="1" i="0" u="none" strike="noStrike">
                          <a:latin typeface="Arial"/>
                        </a:rPr>
                        <a:t>Elasticity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9035">
                <a:tc gridSpan="2" vMerge="1">
                  <a:txBody>
                    <a:bodyPr/>
                    <a:lstStyle/>
                    <a:p>
                      <a:endParaRPr lang="en-US"/>
                    </a:p>
                  </a:txBody>
                  <a:tcPr/>
                </a:tc>
                <a:tc hMerge="1" vMerge="1">
                  <a:txBody>
                    <a:bodyPr/>
                    <a:lstStyle/>
                    <a:p>
                      <a:endParaRPr lang="en-US"/>
                    </a:p>
                  </a:txBody>
                  <a:tcPr/>
                </a:tc>
                <a:tc>
                  <a:txBody>
                    <a:bodyPr/>
                    <a:lstStyle/>
                    <a:p>
                      <a:pPr algn="ctr" fontAlgn="b"/>
                      <a:r>
                        <a:rPr lang="en-US" sz="2000" b="1" i="0" u="none" strike="noStrike" dirty="0">
                          <a:latin typeface="Arial"/>
                        </a:rPr>
                        <a:t> Price Per Unit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b"/>
                      <a:r>
                        <a:rPr lang="en-US" sz="2000" b="1" i="0" u="none" strike="noStrike">
                          <a:latin typeface="Arial"/>
                        </a:rPr>
                        <a:t>in Price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latin typeface="Arial"/>
                        </a:rPr>
                        <a:t>in Demand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2"/>
                  </a:ext>
                </a:extLst>
              </a:tr>
              <a:tr h="373565">
                <a:tc rowSpan="2" gridSpan="2">
                  <a:txBody>
                    <a:bodyPr/>
                    <a:lstStyle/>
                    <a:p>
                      <a:pPr algn="ctr" fontAlgn="b"/>
                      <a:r>
                        <a:rPr lang="en-US" sz="2000" b="0" i="0" u="none" strike="noStrike">
                          <a:latin typeface="Arial"/>
                        </a:rPr>
                        <a:t>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hMerge="1">
                  <a:txBody>
                    <a:bodyPr/>
                    <a:lstStyle/>
                    <a:p>
                      <a:endParaRPr lang="en-US"/>
                    </a:p>
                  </a:txBody>
                  <a:tcPr/>
                </a:tc>
                <a:tc>
                  <a:txBody>
                    <a:bodyPr/>
                    <a:lstStyle/>
                    <a:p>
                      <a:pPr algn="ctr" fontAlgn="b"/>
                      <a:r>
                        <a:rPr lang="en-US" sz="2000" b="0" i="0" u="none" strike="noStrike" dirty="0">
                          <a:solidFill>
                            <a:srgbClr val="FF0000"/>
                          </a:solidFill>
                          <a:latin typeface="Arial"/>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2000" b="0" i="0" u="none" strike="noStrike" dirty="0">
                          <a:latin typeface="Arial"/>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rowSpan="2">
                  <a:txBody>
                    <a:bodyPr/>
                    <a:lstStyle/>
                    <a:p>
                      <a:pPr algn="ctr" fontAlgn="b"/>
                      <a:r>
                        <a:rPr lang="en-US" sz="2000" b="0" i="0" u="none" strike="noStrike">
                          <a:latin typeface="Arial"/>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a:txBody>
                    <a:bodyPr/>
                    <a:lstStyle/>
                    <a:p>
                      <a:pPr algn="ctr" fontAlgn="b"/>
                      <a:r>
                        <a:rPr lang="en-US" sz="2000" b="0" i="0" u="none" strike="noStrike" dirty="0">
                          <a:latin typeface="Arial"/>
                        </a:rPr>
                        <a:t>-20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a:txBody>
                    <a:bodyPr/>
                    <a:lstStyle/>
                    <a:p>
                      <a:pPr algn="ctr" fontAlgn="b"/>
                      <a:r>
                        <a:rPr lang="en-US" sz="2000" b="0" i="0" u="none" strike="noStrike">
                          <a:latin typeface="Arial"/>
                        </a:rPr>
                        <a:t>-0.3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85615">
                <a:tc gridSpan="2" vMerge="1">
                  <a:txBody>
                    <a:bodyPr/>
                    <a:lstStyle/>
                    <a:p>
                      <a:endParaRPr lang="en-US"/>
                    </a:p>
                  </a:txBody>
                  <a:tcPr/>
                </a:tc>
                <a:tc hMerge="1" vMerge="1">
                  <a:txBody>
                    <a:bodyPr/>
                    <a:lstStyle/>
                    <a:p>
                      <a:endParaRPr lang="en-US"/>
                    </a:p>
                  </a:txBody>
                  <a:tcPr/>
                </a:tc>
                <a:tc>
                  <a:txBody>
                    <a:bodyPr/>
                    <a:lstStyle/>
                    <a:p>
                      <a:pPr algn="ctr" fontAlgn="b"/>
                      <a:r>
                        <a:rPr lang="en-US" sz="2000" b="0" i="0" u="none" strike="noStrike" dirty="0">
                          <a:latin typeface="Arial"/>
                        </a:rPr>
                        <a:t>200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0" i="0" u="none" strike="noStrike" dirty="0">
                          <a:latin typeface="Arial"/>
                        </a:rPr>
                        <a:t>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3565">
                <a:tc rowSpan="2" gridSpan="2">
                  <a:txBody>
                    <a:bodyPr/>
                    <a:lstStyle/>
                    <a:p>
                      <a:pPr algn="ctr" fontAlgn="b"/>
                      <a:r>
                        <a:rPr lang="en-US" sz="2000" b="0" i="0" u="none" strike="noStrike">
                          <a:latin typeface="Arial"/>
                        </a:rPr>
                        <a:t>B</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rowSpan="2" hMerge="1">
                  <a:txBody>
                    <a:bodyPr/>
                    <a:lstStyle/>
                    <a:p>
                      <a:endParaRPr lang="en-US"/>
                    </a:p>
                  </a:txBody>
                  <a:tcPr/>
                </a:tc>
                <a:tc>
                  <a:txBody>
                    <a:bodyPr/>
                    <a:lstStyle/>
                    <a:p>
                      <a:pPr algn="ctr" fontAlgn="b"/>
                      <a:r>
                        <a:rPr lang="en-US" sz="2000" b="0" i="0" u="none" strike="noStrike" dirty="0">
                          <a:solidFill>
                            <a:srgbClr val="FF0000"/>
                          </a:solidFill>
                          <a:latin typeface="Arial"/>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7E4BC"/>
                    </a:solidFill>
                  </a:tcPr>
                </a:tc>
                <a:tc>
                  <a:txBody>
                    <a:bodyPr/>
                    <a:lstStyle/>
                    <a:p>
                      <a:pPr algn="ctr" fontAlgn="b"/>
                      <a:r>
                        <a:rPr lang="en-US" sz="2000" b="0" i="0" u="none" strike="noStrike" dirty="0">
                          <a:latin typeface="Arial"/>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7E4BC"/>
                    </a:solidFill>
                  </a:tcPr>
                </a:tc>
                <a:tc rowSpan="2">
                  <a:txBody>
                    <a:bodyPr/>
                    <a:lstStyle/>
                    <a:p>
                      <a:pPr algn="ctr" fontAlgn="b"/>
                      <a:r>
                        <a:rPr lang="en-US" sz="2000" b="0" i="0" u="none" strike="noStrike">
                          <a:latin typeface="Arial"/>
                        </a:rPr>
                        <a:t>50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rowSpan="2">
                  <a:txBody>
                    <a:bodyPr/>
                    <a:lstStyle/>
                    <a:p>
                      <a:pPr algn="ctr" fontAlgn="b"/>
                      <a:r>
                        <a:rPr lang="en-US" sz="2000" b="0" i="0" u="none" strike="noStrike" dirty="0">
                          <a:latin typeface="Arial"/>
                        </a:rPr>
                        <a:t>-33.3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rowSpan="2">
                  <a:txBody>
                    <a:bodyPr/>
                    <a:lstStyle/>
                    <a:p>
                      <a:pPr algn="ctr" fontAlgn="b"/>
                      <a:r>
                        <a:rPr lang="en-US" sz="2000" b="0" i="0" u="none" strike="noStrike">
                          <a:latin typeface="Arial"/>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extLst>
                  <a:ext uri="{0D108BD9-81ED-4DB2-BD59-A6C34878D82A}">
                    <a16:rowId xmlns:a16="http://schemas.microsoft.com/office/drawing/2014/main" val="10005"/>
                  </a:ext>
                </a:extLst>
              </a:tr>
              <a:tr h="385615">
                <a:tc gridSpan="2" vMerge="1">
                  <a:txBody>
                    <a:bodyPr/>
                    <a:lstStyle/>
                    <a:p>
                      <a:endParaRPr lang="en-US"/>
                    </a:p>
                  </a:txBody>
                  <a:tcPr/>
                </a:tc>
                <a:tc hMerge="1" vMerge="1">
                  <a:txBody>
                    <a:bodyPr/>
                    <a:lstStyle/>
                    <a:p>
                      <a:endParaRPr lang="en-US"/>
                    </a:p>
                  </a:txBody>
                  <a:tcPr/>
                </a:tc>
                <a:tc>
                  <a:txBody>
                    <a:bodyPr/>
                    <a:lstStyle/>
                    <a:p>
                      <a:pPr algn="ctr" fontAlgn="b"/>
                      <a:r>
                        <a:rPr lang="en-US" sz="2000" b="0" i="0" u="none" strike="noStrike" dirty="0">
                          <a:latin typeface="Arial"/>
                        </a:rPr>
                        <a:t>150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2000" b="0" i="0" u="none" strike="noStrike" dirty="0">
                          <a:latin typeface="Arial"/>
                        </a:rPr>
                        <a:t>66.7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7E4BC"/>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373565">
                <a:tc rowSpan="2" gridSpan="2">
                  <a:txBody>
                    <a:bodyPr/>
                    <a:lstStyle/>
                    <a:p>
                      <a:pPr algn="ctr" fontAlgn="b"/>
                      <a:r>
                        <a:rPr lang="en-US" sz="2000" b="0" i="0" u="none" strike="noStrike">
                          <a:latin typeface="Arial"/>
                        </a:rPr>
                        <a:t>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rowSpan="2" hMerge="1">
                  <a:txBody>
                    <a:bodyPr/>
                    <a:lstStyle/>
                    <a:p>
                      <a:endParaRPr lang="en-US"/>
                    </a:p>
                  </a:txBody>
                  <a:tcPr/>
                </a:tc>
                <a:tc>
                  <a:txBody>
                    <a:bodyPr/>
                    <a:lstStyle/>
                    <a:p>
                      <a:pPr algn="ctr" fontAlgn="b"/>
                      <a:r>
                        <a:rPr lang="en-US" sz="2000" b="0" i="0" u="none" strike="noStrike" dirty="0">
                          <a:solidFill>
                            <a:srgbClr val="FF0000"/>
                          </a:solidFill>
                          <a:latin typeface="Arial"/>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DDDC"/>
                    </a:solidFill>
                  </a:tcPr>
                </a:tc>
                <a:tc>
                  <a:txBody>
                    <a:bodyPr/>
                    <a:lstStyle/>
                    <a:p>
                      <a:pPr algn="ctr" fontAlgn="b"/>
                      <a:r>
                        <a:rPr lang="en-US" sz="2000" b="0" i="0" u="none" strike="noStrike" dirty="0">
                          <a:latin typeface="Arial"/>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DDDC"/>
                    </a:solidFill>
                  </a:tcPr>
                </a:tc>
                <a:tc rowSpan="2">
                  <a:txBody>
                    <a:bodyPr/>
                    <a:lstStyle/>
                    <a:p>
                      <a:pPr algn="ctr" fontAlgn="b"/>
                      <a:r>
                        <a:rPr lang="en-US" sz="2000" b="0" i="0" u="none" strike="noStrike">
                          <a:latin typeface="Arial"/>
                        </a:rPr>
                        <a:t>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rowSpan="2">
                  <a:txBody>
                    <a:bodyPr/>
                    <a:lstStyle/>
                    <a:p>
                      <a:pPr algn="ctr" fontAlgn="b"/>
                      <a:r>
                        <a:rPr lang="en-US" sz="2000" b="0" i="0" u="none" strike="noStrike" dirty="0">
                          <a:latin typeface="Arial"/>
                        </a:rPr>
                        <a:t>-50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rowSpan="2">
                  <a:txBody>
                    <a:bodyPr/>
                    <a:lstStyle/>
                    <a:p>
                      <a:pPr algn="ctr" fontAlgn="b"/>
                      <a:r>
                        <a:rPr lang="en-US" sz="2000" b="0" i="0" u="none" strike="noStrike">
                          <a:latin typeface="Arial"/>
                        </a:rPr>
                        <a:t>-3.7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extLst>
                  <a:ext uri="{0D108BD9-81ED-4DB2-BD59-A6C34878D82A}">
                    <a16:rowId xmlns:a16="http://schemas.microsoft.com/office/drawing/2014/main" val="10007"/>
                  </a:ext>
                </a:extLst>
              </a:tr>
              <a:tr h="385615">
                <a:tc gridSpan="2" vMerge="1">
                  <a:txBody>
                    <a:bodyPr/>
                    <a:lstStyle/>
                    <a:p>
                      <a:endParaRPr lang="en-US"/>
                    </a:p>
                  </a:txBody>
                  <a:tcPr/>
                </a:tc>
                <a:tc hMerge="1" vMerge="1">
                  <a:txBody>
                    <a:bodyPr/>
                    <a:lstStyle/>
                    <a:p>
                      <a:endParaRPr lang="en-US"/>
                    </a:p>
                  </a:txBody>
                  <a:tcPr/>
                </a:tc>
                <a:tc>
                  <a:txBody>
                    <a:bodyPr/>
                    <a:lstStyle/>
                    <a:p>
                      <a:pPr algn="ctr" fontAlgn="b"/>
                      <a:r>
                        <a:rPr lang="en-US" sz="2000" b="0" i="0" u="none" strike="noStrike" dirty="0">
                          <a:latin typeface="Arial"/>
                        </a:rPr>
                        <a:t>120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DDDC"/>
                    </a:solidFill>
                  </a:tcPr>
                </a:tc>
                <a:tc>
                  <a:txBody>
                    <a:bodyPr/>
                    <a:lstStyle/>
                    <a:p>
                      <a:pPr algn="ctr" fontAlgn="b"/>
                      <a:r>
                        <a:rPr lang="en-US" sz="2000" b="0" i="0" u="none" strike="noStrike" dirty="0">
                          <a:latin typeface="Arial"/>
                        </a:rPr>
                        <a:t>50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DDDC"/>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32476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295400"/>
          <a:ext cx="8610600" cy="4505220"/>
        </p:xfrm>
        <a:graphic>
          <a:graphicData uri="http://schemas.openxmlformats.org/drawingml/2006/table">
            <a:tbl>
              <a:tblPr/>
              <a:tblGrid>
                <a:gridCol w="1059766">
                  <a:extLst>
                    <a:ext uri="{9D8B030D-6E8A-4147-A177-3AD203B41FA5}">
                      <a16:colId xmlns:a16="http://schemas.microsoft.com/office/drawing/2014/main" val="20000"/>
                    </a:ext>
                  </a:extLst>
                </a:gridCol>
                <a:gridCol w="616634">
                  <a:extLst>
                    <a:ext uri="{9D8B030D-6E8A-4147-A177-3AD203B41FA5}">
                      <a16:colId xmlns:a16="http://schemas.microsoft.com/office/drawing/2014/main" val="20001"/>
                    </a:ext>
                  </a:extLst>
                </a:gridCol>
                <a:gridCol w="2165252">
                  <a:extLst>
                    <a:ext uri="{9D8B030D-6E8A-4147-A177-3AD203B41FA5}">
                      <a16:colId xmlns:a16="http://schemas.microsoft.com/office/drawing/2014/main" val="20002"/>
                    </a:ext>
                  </a:extLst>
                </a:gridCol>
                <a:gridCol w="1644748">
                  <a:extLst>
                    <a:ext uri="{9D8B030D-6E8A-4147-A177-3AD203B41FA5}">
                      <a16:colId xmlns:a16="http://schemas.microsoft.com/office/drawing/2014/main" val="20003"/>
                    </a:ext>
                  </a:extLst>
                </a:gridCol>
                <a:gridCol w="1551109">
                  <a:extLst>
                    <a:ext uri="{9D8B030D-6E8A-4147-A177-3AD203B41FA5}">
                      <a16:colId xmlns:a16="http://schemas.microsoft.com/office/drawing/2014/main" val="20004"/>
                    </a:ext>
                  </a:extLst>
                </a:gridCol>
                <a:gridCol w="1573091">
                  <a:extLst>
                    <a:ext uri="{9D8B030D-6E8A-4147-A177-3AD203B41FA5}">
                      <a16:colId xmlns:a16="http://schemas.microsoft.com/office/drawing/2014/main" val="20005"/>
                    </a:ext>
                  </a:extLst>
                </a:gridCol>
              </a:tblGrid>
              <a:tr h="332952">
                <a:tc gridSpan="6">
                  <a:txBody>
                    <a:bodyPr/>
                    <a:lstStyle/>
                    <a:p>
                      <a:pPr algn="ctr" fontAlgn="b"/>
                      <a:r>
                        <a:rPr lang="en-US" sz="2400" b="1" i="0" u="none" strike="noStrike" dirty="0">
                          <a:solidFill>
                            <a:srgbClr val="FF0000"/>
                          </a:solidFill>
                          <a:latin typeface="Arial"/>
                        </a:rPr>
                        <a:t>Elasticity of Demand and Revenue/Expenditure</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5455">
                <a:tc rowSpan="2" gridSpan="2">
                  <a:txBody>
                    <a:bodyPr/>
                    <a:lstStyle/>
                    <a:p>
                      <a:pPr algn="ctr" fontAlgn="b"/>
                      <a:r>
                        <a:rPr lang="en-US" sz="2400" b="1" i="0" u="none" strike="noStrike" dirty="0">
                          <a:solidFill>
                            <a:srgbClr val="FF0000"/>
                          </a:solidFill>
                          <a:latin typeface="Arial"/>
                        </a:rPr>
                        <a:t>CASE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a:txBody>
                    <a:bodyPr/>
                    <a:lstStyle/>
                    <a:p>
                      <a:pPr algn="ctr" fontAlgn="b"/>
                      <a:r>
                        <a:rPr lang="en-US" sz="2400" b="1" i="0" u="none" strike="noStrike" dirty="0">
                          <a:solidFill>
                            <a:srgbClr val="FF0000"/>
                          </a:solidFill>
                          <a:latin typeface="Arial"/>
                        </a:rPr>
                        <a:t>Price Per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b"/>
                      <a:r>
                        <a:rPr lang="en-US" sz="2400" b="1" i="0" u="none" strike="noStrike">
                          <a:solidFill>
                            <a:srgbClr val="FF0000"/>
                          </a:solidFill>
                          <a:latin typeface="Arial"/>
                        </a:rPr>
                        <a:t>Demand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2400" b="1" i="0" u="none" strike="noStrike">
                          <a:solidFill>
                            <a:srgbClr val="FF0000"/>
                          </a:solidFill>
                          <a:latin typeface="Arial"/>
                        </a:rPr>
                        <a:t>Reve/Exp</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b"/>
                      <a:r>
                        <a:rPr lang="en-US" sz="2400" b="1" i="0" u="none" strike="noStrike">
                          <a:solidFill>
                            <a:srgbClr val="FF0000"/>
                          </a:solidFill>
                          <a:latin typeface="Arial"/>
                        </a:rPr>
                        <a:t>Elasticity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455">
                <a:tc gridSpan="2" vMerge="1">
                  <a:txBody>
                    <a:bodyPr/>
                    <a:lstStyle/>
                    <a:p>
                      <a:endParaRPr lang="en-US"/>
                    </a:p>
                  </a:txBody>
                  <a:tcPr/>
                </a:tc>
                <a:tc hMerge="1" vMerge="1">
                  <a:txBody>
                    <a:bodyPr/>
                    <a:lstStyle/>
                    <a:p>
                      <a:endParaRPr lang="en-US"/>
                    </a:p>
                  </a:txBody>
                  <a:tcPr/>
                </a:tc>
                <a:tc>
                  <a:txBody>
                    <a:bodyPr/>
                    <a:lstStyle/>
                    <a:p>
                      <a:pPr algn="ctr" fontAlgn="b"/>
                      <a:r>
                        <a:rPr lang="en-US" sz="2400" b="1" i="0" u="none" strike="noStrike" dirty="0">
                          <a:solidFill>
                            <a:srgbClr val="FF0000"/>
                          </a:solidFill>
                          <a:latin typeface="Arial"/>
                        </a:rPr>
                        <a:t> Per Unit (Rs.)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500680">
                <a:tc rowSpan="2" gridSpan="2">
                  <a:txBody>
                    <a:bodyPr/>
                    <a:lstStyle/>
                    <a:p>
                      <a:pPr algn="ctr" fontAlgn="b"/>
                      <a:r>
                        <a:rPr lang="en-US" sz="2400" b="1" i="0" u="none" strike="noStrike" dirty="0">
                          <a:latin typeface="Arial"/>
                        </a:rPr>
                        <a: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hMerge="1">
                  <a:txBody>
                    <a:bodyPr/>
                    <a:lstStyle/>
                    <a:p>
                      <a:endParaRPr lang="en-US"/>
                    </a:p>
                  </a:txBody>
                  <a:tcPr/>
                </a:tc>
                <a:tc>
                  <a:txBody>
                    <a:bodyPr/>
                    <a:lstStyle/>
                    <a:p>
                      <a:pPr algn="ctr" fontAlgn="b"/>
                      <a:r>
                        <a:rPr lang="en-US" sz="2400" b="1" i="0" u="none" strike="noStrike">
                          <a:latin typeface="Arial"/>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400" b="1" i="0" u="none" strike="noStrike">
                          <a:latin typeface="Arial"/>
                        </a:rPr>
                        <a:t>100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2400" b="1" i="0" u="none" strike="noStrike">
                          <a:latin typeface="Arial"/>
                        </a:rPr>
                        <a:t>10000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a:txBody>
                    <a:bodyPr/>
                    <a:lstStyle/>
                    <a:p>
                      <a:pPr algn="ctr" fontAlgn="b"/>
                      <a:r>
                        <a:rPr lang="en-US" sz="2400" b="1" i="0" u="none" strike="noStrike" dirty="0">
                          <a:latin typeface="Arial"/>
                        </a:rPr>
                        <a:t>-0.3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500680">
                <a:tc gridSpan="2" vMerge="1">
                  <a:txBody>
                    <a:bodyPr/>
                    <a:lstStyle/>
                    <a:p>
                      <a:endParaRPr lang="en-US"/>
                    </a:p>
                  </a:txBody>
                  <a:tcPr/>
                </a:tc>
                <a:tc hMerge="1" vMerge="1">
                  <a:txBody>
                    <a:bodyPr/>
                    <a:lstStyle/>
                    <a:p>
                      <a:endParaRPr lang="en-US"/>
                    </a:p>
                  </a:txBody>
                  <a:tcPr/>
                </a:tc>
                <a:tc>
                  <a:txBody>
                    <a:bodyPr/>
                    <a:lstStyle/>
                    <a:p>
                      <a:pPr algn="ctr" fontAlgn="b"/>
                      <a:r>
                        <a:rPr lang="en-US" sz="2400" b="1" i="0" u="none" strike="noStrike" dirty="0">
                          <a:latin typeface="Arial"/>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400" b="1" i="0" u="none" strike="noStrike">
                          <a:latin typeface="Arial"/>
                        </a:rPr>
                        <a:t>80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2400" b="1" i="0" u="none" strike="noStrike" dirty="0">
                          <a:latin typeface="Arial"/>
                        </a:rPr>
                        <a:t>16000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extLst>
                  <a:ext uri="{0D108BD9-81ED-4DB2-BD59-A6C34878D82A}">
                    <a16:rowId xmlns:a16="http://schemas.microsoft.com/office/drawing/2014/main" val="10004"/>
                  </a:ext>
                </a:extLst>
              </a:tr>
              <a:tr h="500680">
                <a:tc rowSpan="2" gridSpan="2">
                  <a:txBody>
                    <a:bodyPr/>
                    <a:lstStyle/>
                    <a:p>
                      <a:pPr algn="ctr" fontAlgn="b"/>
                      <a:r>
                        <a:rPr lang="en-US" sz="2400" b="1" i="0" u="none" strike="noStrike" dirty="0">
                          <a:latin typeface="Arial"/>
                        </a:rPr>
                        <a:t>B</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A"/>
                    </a:solidFill>
                  </a:tcPr>
                </a:tc>
                <a:tc rowSpan="2" hMerge="1">
                  <a:txBody>
                    <a:bodyPr/>
                    <a:lstStyle/>
                    <a:p>
                      <a:endParaRPr lang="en-US"/>
                    </a:p>
                  </a:txBody>
                  <a:tcPr/>
                </a:tc>
                <a:tc>
                  <a:txBody>
                    <a:bodyPr/>
                    <a:lstStyle/>
                    <a:p>
                      <a:pPr algn="ctr" fontAlgn="b"/>
                      <a:r>
                        <a:rPr lang="en-US" sz="2400" b="1" i="0" u="none" strike="noStrike">
                          <a:latin typeface="Arial"/>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b"/>
                      <a:r>
                        <a:rPr lang="en-US" sz="2400" b="1" i="0" u="none" strike="noStrike">
                          <a:latin typeface="Arial"/>
                        </a:rPr>
                        <a:t>100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r" fontAlgn="b"/>
                      <a:r>
                        <a:rPr lang="en-US" sz="2400" b="1" i="0" u="none" strike="noStrike">
                          <a:latin typeface="Arial"/>
                        </a:rPr>
                        <a:t>10000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A"/>
                    </a:solidFill>
                  </a:tcPr>
                </a:tc>
                <a:tc rowSpan="2">
                  <a:txBody>
                    <a:bodyPr/>
                    <a:lstStyle/>
                    <a:p>
                      <a:pPr algn="ctr" fontAlgn="b"/>
                      <a:r>
                        <a:rPr lang="en-US" sz="2400" b="1" i="0" u="none" strike="noStrike">
                          <a:latin typeface="Arial"/>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A"/>
                    </a:solidFill>
                  </a:tcPr>
                </a:tc>
                <a:extLst>
                  <a:ext uri="{0D108BD9-81ED-4DB2-BD59-A6C34878D82A}">
                    <a16:rowId xmlns:a16="http://schemas.microsoft.com/office/drawing/2014/main" val="10005"/>
                  </a:ext>
                </a:extLst>
              </a:tr>
              <a:tr h="500680">
                <a:tc gridSpan="2" vMerge="1">
                  <a:txBody>
                    <a:bodyPr/>
                    <a:lstStyle/>
                    <a:p>
                      <a:endParaRPr lang="en-US"/>
                    </a:p>
                  </a:txBody>
                  <a:tcPr/>
                </a:tc>
                <a:tc hMerge="1" vMerge="1">
                  <a:txBody>
                    <a:bodyPr/>
                    <a:lstStyle/>
                    <a:p>
                      <a:endParaRPr lang="en-US"/>
                    </a:p>
                  </a:txBody>
                  <a:tcPr/>
                </a:tc>
                <a:tc>
                  <a:txBody>
                    <a:bodyPr/>
                    <a:lstStyle/>
                    <a:p>
                      <a:pPr algn="ctr" fontAlgn="b"/>
                      <a:r>
                        <a:rPr lang="en-US" sz="2400" b="1" i="0" u="none" strike="noStrike">
                          <a:latin typeface="Arial"/>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b"/>
                      <a:r>
                        <a:rPr lang="en-US" sz="2400" b="1" i="0" u="none" strike="noStrike">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r" fontAlgn="b"/>
                      <a:r>
                        <a:rPr lang="en-US" sz="2400" b="1" i="0" u="none" strike="noStrike">
                          <a:latin typeface="Arial"/>
                        </a:rPr>
                        <a:t>10000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A"/>
                    </a:solidFill>
                  </a:tcPr>
                </a:tc>
                <a:tc vMerge="1">
                  <a:txBody>
                    <a:bodyPr/>
                    <a:lstStyle/>
                    <a:p>
                      <a:endParaRPr lang="en-US"/>
                    </a:p>
                  </a:txBody>
                  <a:tcPr/>
                </a:tc>
                <a:extLst>
                  <a:ext uri="{0D108BD9-81ED-4DB2-BD59-A6C34878D82A}">
                    <a16:rowId xmlns:a16="http://schemas.microsoft.com/office/drawing/2014/main" val="10006"/>
                  </a:ext>
                </a:extLst>
              </a:tr>
              <a:tr h="500680">
                <a:tc rowSpan="2" gridSpan="2">
                  <a:txBody>
                    <a:bodyPr/>
                    <a:lstStyle/>
                    <a:p>
                      <a:pPr algn="ctr" fontAlgn="b"/>
                      <a:r>
                        <a:rPr lang="en-US" sz="2400" b="1" i="0" u="none" strike="noStrike" dirty="0">
                          <a:latin typeface="Arial"/>
                        </a:rPr>
                        <a:t>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9B8"/>
                    </a:solidFill>
                  </a:tcPr>
                </a:tc>
                <a:tc rowSpan="2" hMerge="1">
                  <a:txBody>
                    <a:bodyPr/>
                    <a:lstStyle/>
                    <a:p>
                      <a:endParaRPr lang="en-US"/>
                    </a:p>
                  </a:txBody>
                  <a:tcPr/>
                </a:tc>
                <a:tc>
                  <a:txBody>
                    <a:bodyPr/>
                    <a:lstStyle/>
                    <a:p>
                      <a:pPr algn="ctr" fontAlgn="b"/>
                      <a:r>
                        <a:rPr lang="en-US" sz="2400" b="1" i="0" u="none" strike="noStrike">
                          <a:latin typeface="Arial"/>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2400" b="1" i="0" u="none" strike="noStrike">
                          <a:latin typeface="Arial"/>
                        </a:rPr>
                        <a:t>100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2400" b="1" i="0" u="none" strike="noStrike">
                          <a:latin typeface="Arial"/>
                        </a:rPr>
                        <a:t>10000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9B8"/>
                    </a:solidFill>
                  </a:tcPr>
                </a:tc>
                <a:tc rowSpan="2">
                  <a:txBody>
                    <a:bodyPr/>
                    <a:lstStyle/>
                    <a:p>
                      <a:pPr algn="ctr" fontAlgn="b"/>
                      <a:r>
                        <a:rPr lang="en-US" sz="2400" b="1" i="0" u="none" strike="noStrike">
                          <a:latin typeface="Arial"/>
                        </a:rPr>
                        <a:t>-3.7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9B8"/>
                    </a:solidFill>
                  </a:tcPr>
                </a:tc>
                <a:extLst>
                  <a:ext uri="{0D108BD9-81ED-4DB2-BD59-A6C34878D82A}">
                    <a16:rowId xmlns:a16="http://schemas.microsoft.com/office/drawing/2014/main" val="10007"/>
                  </a:ext>
                </a:extLst>
              </a:tr>
              <a:tr h="500680">
                <a:tc gridSpan="2" vMerge="1">
                  <a:txBody>
                    <a:bodyPr/>
                    <a:lstStyle/>
                    <a:p>
                      <a:endParaRPr lang="en-US"/>
                    </a:p>
                  </a:txBody>
                  <a:tcPr/>
                </a:tc>
                <a:tc hMerge="1" vMerge="1">
                  <a:txBody>
                    <a:bodyPr/>
                    <a:lstStyle/>
                    <a:p>
                      <a:endParaRPr lang="en-US"/>
                    </a:p>
                  </a:txBody>
                  <a:tcPr/>
                </a:tc>
                <a:tc>
                  <a:txBody>
                    <a:bodyPr/>
                    <a:lstStyle/>
                    <a:p>
                      <a:pPr algn="ctr" fontAlgn="b"/>
                      <a:r>
                        <a:rPr lang="en-US" sz="2400" b="1" i="0" u="none" strike="noStrike" dirty="0">
                          <a:latin typeface="Arial"/>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2400" b="1" i="0" u="none" strike="noStrike" dirty="0">
                          <a:latin typeface="Arial"/>
                        </a:rPr>
                        <a:t>50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2400" b="1" i="0" u="none" strike="noStrike" dirty="0">
                          <a:latin typeface="Arial"/>
                        </a:rPr>
                        <a:t>6000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vMerge="1">
                  <a:txBody>
                    <a:bodyPr/>
                    <a:lstStyle/>
                    <a:p>
                      <a:endParaRPr lang="en-US"/>
                    </a:p>
                  </a:txBody>
                  <a:tcPr/>
                </a:tc>
                <a:extLst>
                  <a:ext uri="{0D108BD9-81ED-4DB2-BD59-A6C34878D82A}">
                    <a16:rowId xmlns:a16="http://schemas.microsoft.com/office/drawing/2014/main" val="10008"/>
                  </a:ext>
                </a:extLst>
              </a:tr>
              <a:tr h="335455">
                <a:tc>
                  <a:txBody>
                    <a:bodyPr/>
                    <a:lstStyle/>
                    <a:p>
                      <a:pPr algn="l" fontAlgn="b"/>
                      <a:endParaRPr lang="en-US" sz="1000" b="0" i="0" u="none" strike="noStrike">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400" b="1" i="0" u="none" strike="noStrike">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400" b="1" i="0" u="none" strike="noStrike">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1" i="0" u="none" strike="noStrike">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1" i="0" u="none" strike="noStrike">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1" i="0" u="none" strike="noStrike" dirty="0">
                        <a:latin typeface="Arial"/>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89125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09600"/>
          </a:xfrm>
        </p:spPr>
        <p:txBody>
          <a:bodyPr>
            <a:normAutofit fontScale="90000"/>
          </a:bodyPr>
          <a:lstStyle/>
          <a:p>
            <a:r>
              <a:rPr lang="en-US" b="1" dirty="0">
                <a:solidFill>
                  <a:srgbClr val="FF0000"/>
                </a:solidFill>
              </a:rPr>
              <a:t>6.  Determinants of Elasticity of Demand</a:t>
            </a:r>
          </a:p>
        </p:txBody>
      </p:sp>
      <p:sp>
        <p:nvSpPr>
          <p:cNvPr id="3" name="Content Placeholder 2"/>
          <p:cNvSpPr>
            <a:spLocks noGrp="1"/>
          </p:cNvSpPr>
          <p:nvPr>
            <p:ph idx="1"/>
          </p:nvPr>
        </p:nvSpPr>
        <p:spPr>
          <a:xfrm>
            <a:off x="76200" y="685800"/>
            <a:ext cx="9067800" cy="6324600"/>
          </a:xfrm>
        </p:spPr>
        <p:txBody>
          <a:bodyPr>
            <a:normAutofit fontScale="85000" lnSpcReduction="20000"/>
          </a:bodyPr>
          <a:lstStyle/>
          <a:p>
            <a:pPr marL="514350" lvl="0" indent="-514350">
              <a:buFont typeface="+mj-lt"/>
              <a:buAutoNum type="arabicPeriod"/>
            </a:pPr>
            <a:r>
              <a:rPr lang="en-US" b="1" u="sng" dirty="0"/>
              <a:t>The Availability of Substitutes:</a:t>
            </a:r>
            <a:endParaRPr lang="en-US" sz="2400" dirty="0"/>
          </a:p>
          <a:p>
            <a:pPr marL="457200" lvl="1" indent="0">
              <a:buNone/>
            </a:pPr>
            <a:r>
              <a:rPr lang="en-US" b="1" dirty="0"/>
              <a:t>If a product has reliable substitutes in the market, its demand undergoes a significant change. The more substitutes available, the more elastic the demand for the good or service will be </a:t>
            </a:r>
          </a:p>
          <a:p>
            <a:pPr marL="457200" lvl="1" indent="0">
              <a:buNone/>
            </a:pPr>
            <a:endParaRPr lang="en-US" sz="2400" b="1" dirty="0"/>
          </a:p>
          <a:p>
            <a:pPr marL="514350" lvl="0" indent="-514350">
              <a:buFont typeface="+mj-lt"/>
              <a:buAutoNum type="arabicPeriod"/>
            </a:pPr>
            <a:r>
              <a:rPr lang="en-US" b="1" u="sng" dirty="0"/>
              <a:t>The Proportion of Income Spent on Commodities: </a:t>
            </a:r>
            <a:endParaRPr lang="en-US" sz="2400" dirty="0"/>
          </a:p>
          <a:p>
            <a:pPr marL="457200" lvl="1" indent="0">
              <a:buNone/>
            </a:pPr>
            <a:r>
              <a:rPr lang="en-US" b="1" dirty="0"/>
              <a:t>One of the vital factors affecting price elasticity of demand is the proportion of a consumer's income that is spent on an item. For high-income households/consumers, the elasticity of demand is typically low but remains quite high for low-income-level groups.</a:t>
            </a:r>
          </a:p>
          <a:p>
            <a:pPr marL="457200" lvl="1" indent="0">
              <a:buNone/>
            </a:pPr>
            <a:endParaRPr lang="en-US" sz="2000" dirty="0"/>
          </a:p>
          <a:p>
            <a:pPr marL="514350" lvl="0" indent="-514350">
              <a:buFont typeface="+mj-lt"/>
              <a:buAutoNum type="arabicPeriod"/>
            </a:pPr>
            <a:r>
              <a:rPr lang="en-US" b="1" u="sng" dirty="0"/>
              <a:t>The Time Frame:</a:t>
            </a:r>
            <a:endParaRPr lang="en-US" b="1" dirty="0"/>
          </a:p>
          <a:p>
            <a:pPr marL="457200" lvl="1" indent="0">
              <a:buNone/>
            </a:pPr>
            <a:r>
              <a:rPr lang="en-US" b="1" dirty="0"/>
              <a:t>The Time Frame refers to the pace at which the demand reacts to the change in price. Simply, the pace at which consumers can switch to another alternative. In the short term, buyers tend to stick to the same item, fail to find substitutes, leading to the product’s inelastic demand. However, in the long term, consumers may be able to find substitutes or adjust their consumption habits, leading to more elastic demand.</a:t>
            </a:r>
            <a:endParaRPr lang="en-US" sz="2400" dirty="0"/>
          </a:p>
          <a:p>
            <a:pPr marL="514350" indent="-514350">
              <a:buFont typeface="+mj-lt"/>
              <a:buAutoNum type="arabicPeriod"/>
            </a:pPr>
            <a:endParaRPr lang="en-US" dirty="0"/>
          </a:p>
        </p:txBody>
      </p:sp>
    </p:spTree>
    <p:extLst>
      <p:ext uri="{BB962C8B-B14F-4D97-AF65-F5344CB8AC3E}">
        <p14:creationId xmlns:p14="http://schemas.microsoft.com/office/powerpoint/2010/main" val="987660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a:bodyPr>
          <a:lstStyle/>
          <a:p>
            <a:r>
              <a:rPr lang="en-US" sz="3600" b="1" dirty="0">
                <a:solidFill>
                  <a:srgbClr val="FF0000"/>
                </a:solidFill>
              </a:rPr>
              <a:t>…(6) Determinants of Elasticity of Demand</a:t>
            </a:r>
          </a:p>
        </p:txBody>
      </p:sp>
      <p:sp>
        <p:nvSpPr>
          <p:cNvPr id="3" name="Content Placeholder 2"/>
          <p:cNvSpPr>
            <a:spLocks noGrp="1"/>
          </p:cNvSpPr>
          <p:nvPr>
            <p:ph idx="1"/>
          </p:nvPr>
        </p:nvSpPr>
        <p:spPr>
          <a:xfrm>
            <a:off x="457200" y="1219200"/>
            <a:ext cx="8229600" cy="5715000"/>
          </a:xfrm>
        </p:spPr>
        <p:txBody>
          <a:bodyPr>
            <a:normAutofit fontScale="92500" lnSpcReduction="10000"/>
          </a:bodyPr>
          <a:lstStyle/>
          <a:p>
            <a:pPr marL="0" lvl="0" indent="0">
              <a:buNone/>
            </a:pPr>
            <a:r>
              <a:rPr lang="en-US" b="1" dirty="0"/>
              <a:t>4. </a:t>
            </a:r>
            <a:r>
              <a:rPr lang="en-US" b="1" u="sng" dirty="0"/>
              <a:t>The Degree of Necessity:</a:t>
            </a:r>
            <a:endParaRPr lang="en-US" b="1" dirty="0"/>
          </a:p>
          <a:p>
            <a:pPr marL="457200" lvl="1" indent="0">
              <a:buNone/>
            </a:pPr>
            <a:r>
              <a:rPr lang="en-US" b="1" dirty="0"/>
              <a:t>Necessities, such as food and housing, tend to have inelastic demand as consumers will continue to purchase them regardless of price changes because there is normally no other good substitute On the other hand, luxury goods, such as designer clothing and high-end cars, tend to have more elastic demand because consumers are more likely to cut back on purchases when prices increase.</a:t>
            </a:r>
            <a:endParaRPr lang="en-US" sz="2400" dirty="0"/>
          </a:p>
          <a:p>
            <a:pPr marL="0" lvl="0" indent="0">
              <a:buNone/>
            </a:pPr>
            <a:r>
              <a:rPr lang="en-US" b="1" dirty="0"/>
              <a:t>5.  </a:t>
            </a:r>
            <a:r>
              <a:rPr lang="en-US" b="1" u="sng" dirty="0"/>
              <a:t>Brand Loyalty</a:t>
            </a:r>
            <a:r>
              <a:rPr lang="en-US" u="sng" dirty="0"/>
              <a:t>:</a:t>
            </a:r>
            <a:endParaRPr lang="en-US" sz="2800" dirty="0"/>
          </a:p>
          <a:p>
            <a:pPr marL="457200" lvl="1" indent="0">
              <a:buNone/>
            </a:pPr>
            <a:r>
              <a:rPr lang="en-US" b="1" dirty="0"/>
              <a:t>Brand loyalty can also affect the price elasticity of demand. Consumers who are loyal to a particular brand may be less likely to switch to substitutes, even if prices increase, leading to inelastic demand.</a:t>
            </a:r>
            <a:endParaRPr lang="en-US" sz="2400"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ECA85E8E-9267-4D81-B8FE-3A0DF620272D}" type="slidenum">
              <a:rPr lang="en-US" smtClean="0"/>
              <a:pPr/>
              <a:t>26</a:t>
            </a:fld>
            <a:endParaRPr lang="en-US"/>
          </a:p>
        </p:txBody>
      </p:sp>
    </p:spTree>
    <p:extLst>
      <p:ext uri="{BB962C8B-B14F-4D97-AF65-F5344CB8AC3E}">
        <p14:creationId xmlns:p14="http://schemas.microsoft.com/office/powerpoint/2010/main" val="3447443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a:solidFill>
                  <a:srgbClr val="FF0000"/>
                </a:solidFill>
              </a:rPr>
              <a:t>…(4) Determinants of Elasticity of Demand</a:t>
            </a:r>
            <a:endParaRPr lang="en-US" sz="3600" b="1" dirty="0"/>
          </a:p>
        </p:txBody>
      </p:sp>
      <p:sp>
        <p:nvSpPr>
          <p:cNvPr id="3" name="Content Placeholder 2"/>
          <p:cNvSpPr>
            <a:spLocks noGrp="1"/>
          </p:cNvSpPr>
          <p:nvPr>
            <p:ph idx="1"/>
          </p:nvPr>
        </p:nvSpPr>
        <p:spPr>
          <a:xfrm>
            <a:off x="457200" y="990600"/>
            <a:ext cx="8534400" cy="5867400"/>
          </a:xfrm>
        </p:spPr>
        <p:txBody>
          <a:bodyPr>
            <a:normAutofit lnSpcReduction="10000"/>
          </a:bodyPr>
          <a:lstStyle/>
          <a:p>
            <a:pPr marL="0" lvl="0" indent="0">
              <a:buNone/>
            </a:pPr>
            <a:r>
              <a:rPr lang="en-US" b="1" dirty="0"/>
              <a:t>6. </a:t>
            </a:r>
            <a:r>
              <a:rPr lang="en-US" b="1" u="sng" dirty="0"/>
              <a:t>The Level of Competition:</a:t>
            </a:r>
            <a:endParaRPr lang="en-US" b="1" dirty="0"/>
          </a:p>
          <a:p>
            <a:pPr marL="457200" lvl="1" indent="0">
              <a:buNone/>
            </a:pPr>
            <a:r>
              <a:rPr lang="en-US" b="1" dirty="0"/>
              <a:t>In a market with high levels of competition, firms will have to be more responsive to changes in consumer demand, leading to more elastic demand. On the other hand, in a market with less competition, firms are able to charge higher prices without losing as many customers due to the commodities’ inelastic demand.</a:t>
            </a:r>
            <a:endParaRPr lang="en-US" sz="2400" dirty="0"/>
          </a:p>
          <a:p>
            <a:pPr marL="0" lvl="0" indent="0">
              <a:buNone/>
            </a:pPr>
            <a:r>
              <a:rPr lang="en-US" b="1" dirty="0"/>
              <a:t>7. </a:t>
            </a:r>
            <a:r>
              <a:rPr lang="en-US" b="1" u="sng" dirty="0"/>
              <a:t>The Availability of Information:</a:t>
            </a:r>
          </a:p>
          <a:p>
            <a:pPr marL="457200" lvl="1" indent="0">
              <a:buNone/>
            </a:pPr>
            <a:r>
              <a:rPr lang="en-US" b="1" dirty="0"/>
              <a:t>The availability of information about a good or service is another factor influencing price elasticity of demand. When consumers have access to more information about a good or service, </a:t>
            </a:r>
            <a:endParaRPr lang="en-US" sz="2400" dirty="0"/>
          </a:p>
          <a:p>
            <a:endParaRPr lang="en-US" dirty="0"/>
          </a:p>
        </p:txBody>
      </p:sp>
    </p:spTree>
    <p:extLst>
      <p:ext uri="{BB962C8B-B14F-4D97-AF65-F5344CB8AC3E}">
        <p14:creationId xmlns:p14="http://schemas.microsoft.com/office/powerpoint/2010/main" val="1389819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a:bodyPr>
          <a:lstStyle/>
          <a:p>
            <a:r>
              <a:rPr lang="en-US" b="1" dirty="0">
                <a:solidFill>
                  <a:srgbClr val="FF0000"/>
                </a:solidFill>
              </a:rPr>
              <a:t>7. Income Elasticity of Demand</a:t>
            </a:r>
          </a:p>
        </p:txBody>
      </p:sp>
      <p:sp>
        <p:nvSpPr>
          <p:cNvPr id="3" name="Content Placeholder 2"/>
          <p:cNvSpPr>
            <a:spLocks noGrp="1"/>
          </p:cNvSpPr>
          <p:nvPr>
            <p:ph idx="1"/>
          </p:nvPr>
        </p:nvSpPr>
        <p:spPr>
          <a:xfrm>
            <a:off x="76200" y="685800"/>
            <a:ext cx="8915400" cy="6172200"/>
          </a:xfrm>
        </p:spPr>
        <p:txBody>
          <a:bodyPr>
            <a:normAutofit fontScale="92500" lnSpcReduction="20000"/>
          </a:bodyPr>
          <a:lstStyle/>
          <a:p>
            <a:pPr fontAlgn="base"/>
            <a:r>
              <a:rPr lang="en-US" b="1" dirty="0"/>
              <a:t>Income elasticity of measures the responsiveness of quantity demand to a change in income. The income elasticity of demand is the percentage change in quantity demanded divided by the percentage change in income, as follows:</a:t>
            </a:r>
          </a:p>
          <a:p>
            <a:pPr marL="0" indent="0" algn="ctr">
              <a:buNone/>
            </a:pPr>
            <a:r>
              <a:rPr lang="en-US" b="1" dirty="0">
                <a:solidFill>
                  <a:srgbClr val="7030A0"/>
                </a:solidFill>
                <a:sym typeface="Wingdings" pitchFamily="2" charset="2"/>
              </a:rPr>
              <a:t>[</a:t>
            </a:r>
            <a:r>
              <a:rPr lang="en-US" b="1" dirty="0">
                <a:solidFill>
                  <a:srgbClr val="7030A0"/>
                </a:solidFill>
                <a:sym typeface="Symbol" pitchFamily="18" charset="2"/>
              </a:rPr>
              <a:t></a:t>
            </a:r>
            <a:r>
              <a:rPr lang="en-US" b="1" i="1" dirty="0">
                <a:solidFill>
                  <a:srgbClr val="7030A0"/>
                </a:solidFill>
                <a:sym typeface="Symbol" pitchFamily="18" charset="2"/>
              </a:rPr>
              <a:t>Q/</a:t>
            </a:r>
            <a:r>
              <a:rPr lang="en-US" b="1" dirty="0">
                <a:solidFill>
                  <a:srgbClr val="7030A0"/>
                </a:solidFill>
                <a:sym typeface="Symbol" pitchFamily="18" charset="2"/>
              </a:rPr>
              <a:t> </a:t>
            </a:r>
            <a:r>
              <a:rPr lang="en-US" b="1" i="1" dirty="0">
                <a:solidFill>
                  <a:srgbClr val="7030A0"/>
                </a:solidFill>
                <a:sym typeface="Symbol" pitchFamily="18" charset="2"/>
              </a:rPr>
              <a:t>Q</a:t>
            </a:r>
            <a:r>
              <a:rPr lang="en-US" b="1" dirty="0">
                <a:solidFill>
                  <a:srgbClr val="7030A0"/>
                </a:solidFill>
                <a:sym typeface="Symbol" pitchFamily="18" charset="2"/>
              </a:rPr>
              <a:t>]</a:t>
            </a:r>
            <a:r>
              <a:rPr lang="en-US" sz="3600" b="1" dirty="0">
                <a:solidFill>
                  <a:srgbClr val="7030A0"/>
                </a:solidFill>
                <a:cs typeface="Calibri"/>
                <a:sym typeface="Symbol" pitchFamily="18" charset="2"/>
              </a:rPr>
              <a:t>÷[</a:t>
            </a:r>
            <a:r>
              <a:rPr lang="en-US" b="1" dirty="0">
                <a:solidFill>
                  <a:srgbClr val="7030A0"/>
                </a:solidFill>
                <a:sym typeface="Symbol" pitchFamily="18" charset="2"/>
              </a:rPr>
              <a:t>Y/Y] </a:t>
            </a:r>
          </a:p>
          <a:p>
            <a:pPr marL="0" indent="0" algn="ctr">
              <a:buNone/>
            </a:pPr>
            <a:r>
              <a:rPr lang="en-US" b="1" dirty="0">
                <a:solidFill>
                  <a:srgbClr val="7030A0"/>
                </a:solidFill>
                <a:sym typeface="Symbol" pitchFamily="18" charset="2"/>
              </a:rPr>
              <a:t> WHERE Q and Y stand for Quantity Demanded and Income</a:t>
            </a:r>
          </a:p>
          <a:p>
            <a:pPr fontAlgn="base"/>
            <a:r>
              <a:rPr lang="en-US" b="1" dirty="0"/>
              <a:t>​​For most products, the income elasticity of demand is positive: that is, a rise in income will cause an increase in the quantity demanded. These goods are referred to as </a:t>
            </a:r>
            <a:r>
              <a:rPr lang="en-US" b="1" dirty="0">
                <a:solidFill>
                  <a:srgbClr val="7030A0"/>
                </a:solidFill>
              </a:rPr>
              <a:t>normal goods.</a:t>
            </a:r>
            <a:r>
              <a:rPr lang="en-US" b="1" dirty="0"/>
              <a:t> However, for a few goods, with an increase in income purchase might decline; and  the income elasticity of demand is negative, Such good are called  </a:t>
            </a:r>
            <a:r>
              <a:rPr lang="en-US" b="1" dirty="0">
                <a:solidFill>
                  <a:srgbClr val="7030A0"/>
                </a:solidFill>
              </a:rPr>
              <a:t>inferior good.</a:t>
            </a:r>
          </a:p>
          <a:p>
            <a:pPr marL="514350" indent="-514350">
              <a:buFont typeface="+mj-lt"/>
              <a:buAutoNum type="arabicPeriod"/>
            </a:pPr>
            <a:endParaRPr lang="en-US" b="1" dirty="0"/>
          </a:p>
        </p:txBody>
      </p:sp>
    </p:spTree>
    <p:extLst>
      <p:ext uri="{BB962C8B-B14F-4D97-AF65-F5344CB8AC3E}">
        <p14:creationId xmlns:p14="http://schemas.microsoft.com/office/powerpoint/2010/main" val="3324381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4000" b="1" dirty="0">
                <a:solidFill>
                  <a:srgbClr val="FF0000"/>
                </a:solidFill>
              </a:rPr>
              <a:t>8.CROSS ELASTICITY</a:t>
            </a:r>
          </a:p>
        </p:txBody>
      </p:sp>
      <p:sp>
        <p:nvSpPr>
          <p:cNvPr id="3" name="Content Placeholder 2"/>
          <p:cNvSpPr>
            <a:spLocks noGrp="1"/>
          </p:cNvSpPr>
          <p:nvPr>
            <p:ph idx="1"/>
          </p:nvPr>
        </p:nvSpPr>
        <p:spPr>
          <a:xfrm>
            <a:off x="457200" y="990600"/>
            <a:ext cx="8229600" cy="5135563"/>
          </a:xfrm>
        </p:spPr>
        <p:txBody>
          <a:bodyPr>
            <a:normAutofit fontScale="92500"/>
          </a:bodyPr>
          <a:lstStyle/>
          <a:p>
            <a:r>
              <a:rPr lang="en-US" b="1" dirty="0"/>
              <a:t> Cross price elasticity of demand measures the responsiveness of quantity demanded for good A to the change in the price of good B. This applies in case of Substitutes and Complementary Demand. While for substitute the sign is positive with Complementary products the sign is negative.</a:t>
            </a:r>
          </a:p>
          <a:p>
            <a:pPr marL="0" indent="0" algn="ctr">
              <a:buNone/>
            </a:pPr>
            <a:r>
              <a:rPr lang="en-US" b="1" dirty="0">
                <a:solidFill>
                  <a:srgbClr val="FF0000"/>
                </a:solidFill>
                <a:sym typeface="Wingdings" pitchFamily="2" charset="2"/>
              </a:rPr>
              <a:t>[</a:t>
            </a:r>
            <a:r>
              <a:rPr lang="en-US" b="1" dirty="0">
                <a:solidFill>
                  <a:srgbClr val="FF0000"/>
                </a:solidFill>
                <a:sym typeface="Symbol" pitchFamily="18" charset="2"/>
              </a:rPr>
              <a:t></a:t>
            </a:r>
            <a:r>
              <a:rPr lang="en-US" b="1" i="1" dirty="0" err="1">
                <a:solidFill>
                  <a:srgbClr val="FF0000"/>
                </a:solidFill>
                <a:sym typeface="Symbol" pitchFamily="18" charset="2"/>
              </a:rPr>
              <a:t>Qx</a:t>
            </a:r>
            <a:r>
              <a:rPr lang="en-US" b="1" i="1" dirty="0">
                <a:solidFill>
                  <a:srgbClr val="FF0000"/>
                </a:solidFill>
                <a:sym typeface="Symbol" pitchFamily="18" charset="2"/>
              </a:rPr>
              <a:t>/</a:t>
            </a:r>
            <a:r>
              <a:rPr lang="en-US" b="1" dirty="0">
                <a:solidFill>
                  <a:srgbClr val="FF0000"/>
                </a:solidFill>
                <a:sym typeface="Symbol" pitchFamily="18" charset="2"/>
              </a:rPr>
              <a:t> </a:t>
            </a:r>
            <a:r>
              <a:rPr lang="en-US" b="1" i="1" dirty="0" err="1">
                <a:solidFill>
                  <a:srgbClr val="FF0000"/>
                </a:solidFill>
                <a:sym typeface="Symbol" pitchFamily="18" charset="2"/>
              </a:rPr>
              <a:t>Qx</a:t>
            </a:r>
            <a:r>
              <a:rPr lang="en-US" b="1" dirty="0">
                <a:solidFill>
                  <a:srgbClr val="FF0000"/>
                </a:solidFill>
                <a:sym typeface="Symbol" pitchFamily="18" charset="2"/>
              </a:rPr>
              <a:t>]</a:t>
            </a:r>
            <a:r>
              <a:rPr lang="en-US" sz="3600" b="1" dirty="0">
                <a:solidFill>
                  <a:srgbClr val="FF0000"/>
                </a:solidFill>
                <a:cs typeface="Calibri"/>
                <a:sym typeface="Symbol" pitchFamily="18" charset="2"/>
              </a:rPr>
              <a:t>÷[</a:t>
            </a:r>
            <a:r>
              <a:rPr lang="en-US" b="1" dirty="0">
                <a:solidFill>
                  <a:srgbClr val="FF0000"/>
                </a:solidFill>
                <a:sym typeface="Symbol" pitchFamily="18" charset="2"/>
              </a:rPr>
              <a:t>PY/PY] </a:t>
            </a:r>
          </a:p>
          <a:p>
            <a:pPr marL="0" indent="0" algn="ctr">
              <a:buNone/>
            </a:pPr>
            <a:r>
              <a:rPr lang="en-US" b="1" dirty="0">
                <a:solidFill>
                  <a:srgbClr val="7030A0"/>
                </a:solidFill>
                <a:sym typeface="Symbol" pitchFamily="18" charset="2"/>
              </a:rPr>
              <a:t> WHERE </a:t>
            </a:r>
            <a:r>
              <a:rPr lang="en-US" b="1" dirty="0">
                <a:solidFill>
                  <a:srgbClr val="FF0000"/>
                </a:solidFill>
                <a:sym typeface="Symbol" pitchFamily="18" charset="2"/>
              </a:rPr>
              <a:t>QX</a:t>
            </a:r>
            <a:r>
              <a:rPr lang="en-US" b="1" dirty="0">
                <a:solidFill>
                  <a:srgbClr val="7030A0"/>
                </a:solidFill>
                <a:sym typeface="Symbol" pitchFamily="18" charset="2"/>
              </a:rPr>
              <a:t> and</a:t>
            </a:r>
            <a:r>
              <a:rPr lang="en-US" b="1" dirty="0">
                <a:solidFill>
                  <a:srgbClr val="FF0000"/>
                </a:solidFill>
                <a:sym typeface="Symbol" pitchFamily="18" charset="2"/>
              </a:rPr>
              <a:t> PY </a:t>
            </a:r>
            <a:r>
              <a:rPr lang="en-US" b="1" dirty="0">
                <a:solidFill>
                  <a:srgbClr val="7030A0"/>
                </a:solidFill>
                <a:sym typeface="Symbol" pitchFamily="18" charset="2"/>
              </a:rPr>
              <a:t>stand for </a:t>
            </a:r>
            <a:r>
              <a:rPr lang="en-US" b="1" dirty="0">
                <a:solidFill>
                  <a:srgbClr val="FF0000"/>
                </a:solidFill>
                <a:sym typeface="Symbol" pitchFamily="18" charset="2"/>
              </a:rPr>
              <a:t>Quantity Demanded of good X</a:t>
            </a:r>
            <a:r>
              <a:rPr lang="en-US" b="1" dirty="0">
                <a:solidFill>
                  <a:srgbClr val="7030A0"/>
                </a:solidFill>
                <a:sym typeface="Symbol" pitchFamily="18" charset="2"/>
              </a:rPr>
              <a:t> and </a:t>
            </a:r>
            <a:r>
              <a:rPr lang="en-US" b="1" dirty="0">
                <a:solidFill>
                  <a:srgbClr val="FF0000"/>
                </a:solidFill>
                <a:sym typeface="Symbol" pitchFamily="18" charset="2"/>
              </a:rPr>
              <a:t>Price per unit of </a:t>
            </a:r>
            <a:r>
              <a:rPr lang="en-US" b="1" dirty="0" err="1">
                <a:solidFill>
                  <a:srgbClr val="FF0000"/>
                </a:solidFill>
                <a:sym typeface="Symbol" pitchFamily="18" charset="2"/>
              </a:rPr>
              <a:t>goodY</a:t>
            </a:r>
            <a:endParaRPr lang="en-US" b="1" dirty="0">
              <a:solidFill>
                <a:srgbClr val="FF0000"/>
              </a:solidFill>
              <a:sym typeface="Symbol" pitchFamily="18" charset="2"/>
            </a:endParaRPr>
          </a:p>
          <a:p>
            <a:endParaRPr lang="en-US" b="1" dirty="0"/>
          </a:p>
          <a:p>
            <a:endParaRPr lang="en-US" dirty="0"/>
          </a:p>
        </p:txBody>
      </p:sp>
      <p:sp>
        <p:nvSpPr>
          <p:cNvPr id="4" name="Slide Number Placeholder 3"/>
          <p:cNvSpPr>
            <a:spLocks noGrp="1"/>
          </p:cNvSpPr>
          <p:nvPr>
            <p:ph type="sldNum" sz="quarter" idx="12"/>
          </p:nvPr>
        </p:nvSpPr>
        <p:spPr/>
        <p:txBody>
          <a:bodyPr/>
          <a:lstStyle/>
          <a:p>
            <a:fld id="{ECA85E8E-9267-4D81-B8FE-3A0DF620272D}" type="slidenum">
              <a:rPr lang="en-US" smtClean="0"/>
              <a:pPr/>
              <a:t>29</a:t>
            </a:fld>
            <a:endParaRPr lang="en-US"/>
          </a:p>
        </p:txBody>
      </p:sp>
    </p:spTree>
    <p:extLst>
      <p:ext uri="{BB962C8B-B14F-4D97-AF65-F5344CB8AC3E}">
        <p14:creationId xmlns:p14="http://schemas.microsoft.com/office/powerpoint/2010/main" val="53098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86000"/>
            <a:ext cx="8001000" cy="2369880"/>
          </a:xfrm>
          <a:prstGeom prst="rect">
            <a:avLst/>
          </a:prstGeom>
        </p:spPr>
        <p:txBody>
          <a:bodyPr wrap="square">
            <a:spAutoFit/>
          </a:bodyPr>
          <a:lstStyle/>
          <a:p>
            <a:pPr algn="ctr"/>
            <a:r>
              <a:rPr lang="en-US" sz="6000" b="1" dirty="0">
                <a:solidFill>
                  <a:srgbClr val="7030A0"/>
                </a:solidFill>
              </a:rPr>
              <a:t>DEMAND</a:t>
            </a:r>
          </a:p>
          <a:p>
            <a:pPr algn="ctr"/>
            <a:r>
              <a:rPr lang="en-US" sz="4000" b="1" dirty="0">
                <a:solidFill>
                  <a:srgbClr val="FF0000"/>
                </a:solidFill>
              </a:rPr>
              <a:t>LECTURE-7(iii)</a:t>
            </a:r>
          </a:p>
          <a:p>
            <a:pPr algn="ctr"/>
            <a:r>
              <a:rPr lang="en-US" sz="4800" b="1" dirty="0">
                <a:solidFill>
                  <a:srgbClr val="FF0000"/>
                </a:solidFill>
              </a:rPr>
              <a:t>ELASTICITY OF DEMAND</a:t>
            </a:r>
            <a:endParaRPr lang="en-US" sz="4800" dirty="0"/>
          </a:p>
        </p:txBody>
      </p:sp>
    </p:spTree>
    <p:extLst>
      <p:ext uri="{BB962C8B-B14F-4D97-AF65-F5344CB8AC3E}">
        <p14:creationId xmlns:p14="http://schemas.microsoft.com/office/powerpoint/2010/main" val="1179116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b="1" dirty="0">
                <a:solidFill>
                  <a:srgbClr val="FF0000"/>
                </a:solidFill>
              </a:rPr>
              <a:t>9.CONSUMER SURPLUS</a:t>
            </a:r>
          </a:p>
        </p:txBody>
      </p:sp>
      <p:sp>
        <p:nvSpPr>
          <p:cNvPr id="3" name="Content Placeholder 2"/>
          <p:cNvSpPr>
            <a:spLocks noGrp="1"/>
          </p:cNvSpPr>
          <p:nvPr>
            <p:ph idx="1"/>
          </p:nvPr>
        </p:nvSpPr>
        <p:spPr>
          <a:xfrm>
            <a:off x="304800" y="1295400"/>
            <a:ext cx="8077200" cy="5562600"/>
          </a:xfrm>
        </p:spPr>
        <p:txBody>
          <a:bodyPr>
            <a:normAutofit fontScale="92500" lnSpcReduction="10000"/>
          </a:bodyPr>
          <a:lstStyle/>
          <a:p>
            <a:pPr marL="0" indent="0">
              <a:buNone/>
            </a:pPr>
            <a:r>
              <a:rPr lang="en-US" b="1" dirty="0">
                <a:solidFill>
                  <a:srgbClr val="7030A0"/>
                </a:solidFill>
              </a:rPr>
              <a:t>AS discussed, demand is the function that gives the number of units purchased as a function of the price. For an individual the difference between his/her willingness to pay and the amount he /she actually pays is known as consumer surplus. In other words Consumer Surplus is the value in Rupees of a good minus the actual price paid. </a:t>
            </a:r>
          </a:p>
          <a:p>
            <a:pPr marL="0" indent="0">
              <a:buNone/>
            </a:pPr>
            <a:r>
              <a:rPr lang="en-US" b="1" dirty="0">
                <a:solidFill>
                  <a:srgbClr val="7030A0"/>
                </a:solidFill>
              </a:rPr>
              <a:t>The Consumer Surplus  for the full Market Demand Curve could be estimated by  deducting the actual price paid from the price at which the  total demand becomes ZERO, multiplied by the Quantity purchased. (See Next Slide)</a:t>
            </a:r>
          </a:p>
        </p:txBody>
      </p:sp>
    </p:spTree>
    <p:extLst>
      <p:ext uri="{BB962C8B-B14F-4D97-AF65-F5344CB8AC3E}">
        <p14:creationId xmlns:p14="http://schemas.microsoft.com/office/powerpoint/2010/main" val="2169391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FF0000"/>
                </a:solidFill>
              </a:rPr>
              <a:t>….9. CONSUMER SURPLUS</a:t>
            </a:r>
            <a:br>
              <a:rPr lang="en-GB" b="1" dirty="0"/>
            </a:br>
            <a:endParaRPr lang="en-US" dirty="0"/>
          </a:p>
        </p:txBody>
      </p:sp>
      <p:sp>
        <p:nvSpPr>
          <p:cNvPr id="3" name="Content Placeholder 2"/>
          <p:cNvSpPr>
            <a:spLocks noGrp="1"/>
          </p:cNvSpPr>
          <p:nvPr>
            <p:ph idx="1"/>
          </p:nvPr>
        </p:nvSpPr>
        <p:spPr>
          <a:xfrm>
            <a:off x="609600" y="914400"/>
            <a:ext cx="7924800" cy="6019800"/>
          </a:xfrm>
        </p:spPr>
        <p:txBody>
          <a:bodyPr>
            <a:normAutofit fontScale="92500"/>
          </a:bodyPr>
          <a:lstStyle/>
          <a:p>
            <a:pPr marL="0" indent="0">
              <a:buNone/>
            </a:pPr>
            <a:r>
              <a:rPr lang="en-US" b="1" dirty="0">
                <a:solidFill>
                  <a:srgbClr val="7030A0"/>
                </a:solidFill>
              </a:rPr>
              <a:t>The Consumer Surplus  for the full Market Demand Curve could be estimated by  deducting the actual price paid from the price at which the  total demand becomes ZERO, multiplied by the Quantity purchased (as below): </a:t>
            </a:r>
            <a:endParaRPr lang="en-US" b="1" dirty="0">
              <a:solidFill>
                <a:srgbClr val="C00000"/>
              </a:solidFill>
            </a:endParaRPr>
          </a:p>
          <a:p>
            <a:pPr marL="0" indent="0" algn="ctr">
              <a:buNone/>
            </a:pPr>
            <a:r>
              <a:rPr lang="en-US" sz="3500" b="1" dirty="0">
                <a:solidFill>
                  <a:srgbClr val="C00000"/>
                </a:solidFill>
              </a:rPr>
              <a:t>Consumer Surplus = </a:t>
            </a:r>
            <a:r>
              <a:rPr lang="en-US" sz="3500" b="1" dirty="0" err="1">
                <a:solidFill>
                  <a:srgbClr val="C00000"/>
                </a:solidFill>
              </a:rPr>
              <a:t>PDz</a:t>
            </a:r>
            <a:r>
              <a:rPr lang="en-US" sz="3500" b="1" dirty="0">
                <a:solidFill>
                  <a:srgbClr val="C00000"/>
                </a:solidFill>
              </a:rPr>
              <a:t>-MP)</a:t>
            </a:r>
            <a:r>
              <a:rPr lang="en-US" sz="3500" b="1" dirty="0" err="1">
                <a:solidFill>
                  <a:srgbClr val="C00000"/>
                </a:solidFill>
              </a:rPr>
              <a:t>XQd</a:t>
            </a:r>
            <a:r>
              <a:rPr lang="en-US" sz="3500" b="1" dirty="0">
                <a:solidFill>
                  <a:srgbClr val="C00000"/>
                </a:solidFill>
              </a:rPr>
              <a:t>]/2</a:t>
            </a:r>
            <a:endParaRPr lang="en-US" sz="3500" dirty="0">
              <a:solidFill>
                <a:srgbClr val="C00000"/>
              </a:solidFill>
            </a:endParaRPr>
          </a:p>
          <a:p>
            <a:pPr marL="400050" lvl="1" indent="0">
              <a:buNone/>
            </a:pPr>
            <a:r>
              <a:rPr lang="en-US" sz="3500" b="1" dirty="0">
                <a:solidFill>
                  <a:srgbClr val="C00000"/>
                </a:solidFill>
              </a:rPr>
              <a:t>Where:</a:t>
            </a:r>
            <a:endParaRPr lang="en-US" sz="3500" dirty="0">
              <a:solidFill>
                <a:srgbClr val="C00000"/>
              </a:solidFill>
            </a:endParaRPr>
          </a:p>
          <a:p>
            <a:pPr marL="400050" lvl="1" indent="0">
              <a:buNone/>
            </a:pPr>
            <a:r>
              <a:rPr lang="en-US" sz="3500" b="1" dirty="0">
                <a:solidFill>
                  <a:srgbClr val="C00000"/>
                </a:solidFill>
              </a:rPr>
              <a:t>	</a:t>
            </a:r>
            <a:r>
              <a:rPr lang="en-US" sz="3500" b="1" dirty="0" err="1">
                <a:solidFill>
                  <a:srgbClr val="C00000"/>
                </a:solidFill>
              </a:rPr>
              <a:t>PDz</a:t>
            </a:r>
            <a:r>
              <a:rPr lang="en-US" sz="3500" b="1" dirty="0">
                <a:solidFill>
                  <a:srgbClr val="C00000"/>
                </a:solidFill>
              </a:rPr>
              <a:t> = Price at which demand is ZERO</a:t>
            </a:r>
            <a:endParaRPr lang="en-US" sz="3500" dirty="0">
              <a:solidFill>
                <a:srgbClr val="C00000"/>
              </a:solidFill>
            </a:endParaRPr>
          </a:p>
          <a:p>
            <a:pPr marL="400050" lvl="1" indent="0">
              <a:buNone/>
            </a:pPr>
            <a:r>
              <a:rPr lang="en-US" sz="3500" b="1" dirty="0">
                <a:solidFill>
                  <a:srgbClr val="C00000"/>
                </a:solidFill>
              </a:rPr>
              <a:t>	MP   =   Actual Market Price</a:t>
            </a:r>
          </a:p>
          <a:p>
            <a:pPr marL="400050" lvl="1" indent="0">
              <a:buNone/>
            </a:pPr>
            <a:endParaRPr lang="en-US" sz="3500" b="1" dirty="0">
              <a:solidFill>
                <a:srgbClr val="C00000"/>
              </a:solidFill>
            </a:endParaRPr>
          </a:p>
          <a:p>
            <a:pPr marL="400050" lvl="1" indent="0" algn="r">
              <a:buNone/>
            </a:pPr>
            <a:r>
              <a:rPr lang="en-US" b="1" i="1" dirty="0">
                <a:solidFill>
                  <a:srgbClr val="7030A0"/>
                </a:solidFill>
              </a:rPr>
              <a:t>(See Figure at Next Slide)</a:t>
            </a:r>
          </a:p>
          <a:p>
            <a:pPr marL="400050" lvl="1" indent="0" algn="r">
              <a:buNone/>
            </a:pPr>
            <a:endParaRPr lang="en-US" b="1" i="1" dirty="0">
              <a:solidFill>
                <a:srgbClr val="C00000"/>
              </a:solidFill>
            </a:endParaRPr>
          </a:p>
          <a:p>
            <a:pPr marL="400050" lvl="1" indent="0">
              <a:buNone/>
            </a:pPr>
            <a:endParaRPr lang="en-US" sz="3500" dirty="0">
              <a:solidFill>
                <a:srgbClr val="C00000"/>
              </a:solidFill>
            </a:endParaRPr>
          </a:p>
          <a:p>
            <a:endParaRPr lang="en-US" sz="3500" dirty="0">
              <a:solidFill>
                <a:srgbClr val="C00000"/>
              </a:solidFill>
            </a:endParaRPr>
          </a:p>
        </p:txBody>
      </p:sp>
    </p:spTree>
    <p:extLst>
      <p:ext uri="{BB962C8B-B14F-4D97-AF65-F5344CB8AC3E}">
        <p14:creationId xmlns:p14="http://schemas.microsoft.com/office/powerpoint/2010/main" val="2733453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rot="5400000">
            <a:off x="-113506" y="3009900"/>
            <a:ext cx="4342606" cy="794"/>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1981575" y="5180012"/>
            <a:ext cx="5181600" cy="1588"/>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2095500" y="1760300"/>
            <a:ext cx="4800600" cy="3429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2054753" y="4049356"/>
            <a:ext cx="3274193" cy="34012"/>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rot="5400000">
            <a:off x="4732455" y="4660682"/>
            <a:ext cx="1143000" cy="1588"/>
          </a:xfrm>
          <a:prstGeom prst="line">
            <a:avLst/>
          </a:prstGeom>
        </p:spPr>
        <p:style>
          <a:lnRef idx="2">
            <a:schemeClr val="dk1"/>
          </a:lnRef>
          <a:fillRef idx="0">
            <a:schemeClr val="dk1"/>
          </a:fillRef>
          <a:effectRef idx="1">
            <a:schemeClr val="dk1"/>
          </a:effectRef>
          <a:fontRef idx="minor">
            <a:schemeClr val="tx1"/>
          </a:fontRef>
        </p:style>
      </p:cxnSp>
      <p:sp>
        <p:nvSpPr>
          <p:cNvPr id="30" name="Rectangle 29"/>
          <p:cNvSpPr/>
          <p:nvPr/>
        </p:nvSpPr>
        <p:spPr>
          <a:xfrm>
            <a:off x="152399" y="1607854"/>
            <a:ext cx="1829175" cy="461665"/>
          </a:xfrm>
          <a:prstGeom prst="rect">
            <a:avLst/>
          </a:prstGeom>
        </p:spPr>
        <p:txBody>
          <a:bodyPr wrap="square">
            <a:spAutoFit/>
          </a:bodyPr>
          <a:lstStyle/>
          <a:p>
            <a:pPr marL="742950" indent="-742950">
              <a:buNone/>
            </a:pPr>
            <a:r>
              <a:rPr lang="en-US" sz="2400" b="1" dirty="0">
                <a:solidFill>
                  <a:schemeClr val="accent2"/>
                </a:solidFill>
                <a:sym typeface="Symbol" pitchFamily="18" charset="2"/>
              </a:rPr>
              <a:t>       </a:t>
            </a:r>
            <a:r>
              <a:rPr lang="en-US" sz="2400" b="1" dirty="0">
                <a:solidFill>
                  <a:srgbClr val="7030A0"/>
                </a:solidFill>
                <a:sym typeface="Symbol" pitchFamily="18" charset="2"/>
              </a:rPr>
              <a:t>Price-40</a:t>
            </a:r>
          </a:p>
        </p:txBody>
      </p:sp>
      <p:sp>
        <p:nvSpPr>
          <p:cNvPr id="31" name="Rectangle 30"/>
          <p:cNvSpPr/>
          <p:nvPr/>
        </p:nvSpPr>
        <p:spPr>
          <a:xfrm>
            <a:off x="685802" y="3946822"/>
            <a:ext cx="1410447" cy="461665"/>
          </a:xfrm>
          <a:prstGeom prst="rect">
            <a:avLst/>
          </a:prstGeom>
        </p:spPr>
        <p:txBody>
          <a:bodyPr wrap="square">
            <a:spAutoFit/>
          </a:bodyPr>
          <a:lstStyle/>
          <a:p>
            <a:pPr marL="742950" indent="-742950">
              <a:buNone/>
            </a:pPr>
            <a:r>
              <a:rPr lang="en-US" sz="2400" b="1" dirty="0">
                <a:solidFill>
                  <a:srgbClr val="7030A0"/>
                </a:solidFill>
                <a:sym typeface="Symbol" pitchFamily="18" charset="2"/>
              </a:rPr>
              <a:t>Price 10</a:t>
            </a:r>
          </a:p>
        </p:txBody>
      </p:sp>
      <p:sp>
        <p:nvSpPr>
          <p:cNvPr id="33" name="Rectangle 32"/>
          <p:cNvSpPr/>
          <p:nvPr/>
        </p:nvSpPr>
        <p:spPr>
          <a:xfrm>
            <a:off x="4495800" y="5257800"/>
            <a:ext cx="870751" cy="461665"/>
          </a:xfrm>
          <a:prstGeom prst="rect">
            <a:avLst/>
          </a:prstGeom>
        </p:spPr>
        <p:txBody>
          <a:bodyPr wrap="none">
            <a:spAutoFit/>
          </a:bodyPr>
          <a:lstStyle/>
          <a:p>
            <a:pPr marL="742950" indent="-742950">
              <a:buNone/>
            </a:pPr>
            <a:r>
              <a:rPr lang="en-US" sz="2400" b="1" dirty="0">
                <a:solidFill>
                  <a:srgbClr val="7030A0"/>
                </a:solidFill>
                <a:sym typeface="Symbol" pitchFamily="18" charset="2"/>
              </a:rPr>
              <a:t>Q- 30</a:t>
            </a:r>
          </a:p>
        </p:txBody>
      </p:sp>
      <p:sp>
        <p:nvSpPr>
          <p:cNvPr id="13" name="Rectangle 12"/>
          <p:cNvSpPr/>
          <p:nvPr/>
        </p:nvSpPr>
        <p:spPr>
          <a:xfrm>
            <a:off x="1143000" y="76200"/>
            <a:ext cx="7467600" cy="584775"/>
          </a:xfrm>
          <a:prstGeom prst="rect">
            <a:avLst/>
          </a:prstGeom>
        </p:spPr>
        <p:txBody>
          <a:bodyPr wrap="square">
            <a:spAutoFit/>
          </a:bodyPr>
          <a:lstStyle/>
          <a:p>
            <a:pPr algn="ctr"/>
            <a:r>
              <a:rPr lang="en-US" sz="3200" b="1" dirty="0">
                <a:solidFill>
                  <a:srgbClr val="FF0000"/>
                </a:solidFill>
              </a:rPr>
              <a:t>….7. CONSUMER SURPLUS</a:t>
            </a:r>
            <a:endParaRPr lang="en-GB" sz="3200" b="1" dirty="0"/>
          </a:p>
        </p:txBody>
      </p:sp>
      <p:sp>
        <p:nvSpPr>
          <p:cNvPr id="16" name="Rectangle 15"/>
          <p:cNvSpPr/>
          <p:nvPr/>
        </p:nvSpPr>
        <p:spPr>
          <a:xfrm>
            <a:off x="4953001" y="2899886"/>
            <a:ext cx="3429000" cy="584775"/>
          </a:xfrm>
          <a:prstGeom prst="rect">
            <a:avLst/>
          </a:prstGeom>
        </p:spPr>
        <p:txBody>
          <a:bodyPr wrap="square">
            <a:spAutoFit/>
          </a:bodyPr>
          <a:lstStyle/>
          <a:p>
            <a:r>
              <a:rPr lang="en-GB" sz="3200" b="1" dirty="0">
                <a:solidFill>
                  <a:srgbClr val="7030A0"/>
                </a:solidFill>
              </a:rPr>
              <a:t>Market Price</a:t>
            </a:r>
          </a:p>
        </p:txBody>
      </p:sp>
      <p:sp>
        <p:nvSpPr>
          <p:cNvPr id="2" name="Rectangle 1"/>
          <p:cNvSpPr/>
          <p:nvPr/>
        </p:nvSpPr>
        <p:spPr>
          <a:xfrm>
            <a:off x="2054753" y="763508"/>
            <a:ext cx="6251047" cy="461665"/>
          </a:xfrm>
          <a:prstGeom prst="rect">
            <a:avLst/>
          </a:prstGeom>
        </p:spPr>
        <p:txBody>
          <a:bodyPr wrap="square">
            <a:spAutoFit/>
          </a:bodyPr>
          <a:lstStyle/>
          <a:p>
            <a:pPr algn="ctr"/>
            <a:r>
              <a:rPr lang="en-GB" sz="2400" b="1" dirty="0">
                <a:solidFill>
                  <a:srgbClr val="7030A0"/>
                </a:solidFill>
              </a:rPr>
              <a:t>Demand Curve-Consumer Willingness to Pay</a:t>
            </a:r>
          </a:p>
        </p:txBody>
      </p:sp>
      <p:sp>
        <p:nvSpPr>
          <p:cNvPr id="5" name="Down Arrow 4"/>
          <p:cNvSpPr/>
          <p:nvPr/>
        </p:nvSpPr>
        <p:spPr>
          <a:xfrm rot="3128056">
            <a:off x="3221645" y="871999"/>
            <a:ext cx="154262" cy="15898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 name="Down Arrow 7"/>
          <p:cNvSpPr/>
          <p:nvPr/>
        </p:nvSpPr>
        <p:spPr>
          <a:xfrm rot="2851156">
            <a:off x="5630385" y="3247464"/>
            <a:ext cx="205148" cy="977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76400" y="5596891"/>
            <a:ext cx="6934199" cy="553357"/>
          </a:xfrm>
          <a:prstGeom prst="rect">
            <a:avLst/>
          </a:prstGeom>
        </p:spPr>
        <p:txBody>
          <a:bodyPr wrap="square">
            <a:spAutoFit/>
          </a:bodyPr>
          <a:lstStyle/>
          <a:p>
            <a:pPr>
              <a:lnSpc>
                <a:spcPct val="107000"/>
              </a:lnSpc>
              <a:spcAft>
                <a:spcPts val="800"/>
              </a:spcAft>
            </a:pPr>
            <a:r>
              <a:rPr lang="en-US" sz="2800" b="1" dirty="0">
                <a:solidFill>
                  <a:srgbClr val="7030A0"/>
                </a:solidFill>
                <a:latin typeface="Calibri" panose="020F0502020204030204" pitchFamily="34" charset="0"/>
                <a:ea typeface="Calibri" panose="020F0502020204030204" pitchFamily="34" charset="0"/>
                <a:cs typeface="Times New Roman" panose="02020603050405020304" pitchFamily="18" charset="0"/>
              </a:rPr>
              <a:t>Consumer Surplus = [(40-10)X30]/2= Rs.450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2413434" y="3340248"/>
            <a:ext cx="1929965" cy="369332"/>
          </a:xfrm>
          <a:prstGeom prst="rect">
            <a:avLst/>
          </a:prstGeom>
        </p:spPr>
        <p:txBody>
          <a:bodyPr wrap="square">
            <a:spAutoFit/>
          </a:bodyPr>
          <a:lstStyle/>
          <a:p>
            <a:r>
              <a:rPr lang="en-US"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CS= ABC =Rs.450</a:t>
            </a:r>
            <a:endParaRPr lang="en-US" dirty="0">
              <a:solidFill>
                <a:srgbClr val="C00000"/>
              </a:solidFill>
            </a:endParaRPr>
          </a:p>
        </p:txBody>
      </p:sp>
      <p:sp>
        <p:nvSpPr>
          <p:cNvPr id="17" name="Rectangle 16"/>
          <p:cNvSpPr/>
          <p:nvPr/>
        </p:nvSpPr>
        <p:spPr>
          <a:xfrm>
            <a:off x="3973687" y="3766388"/>
            <a:ext cx="2724209" cy="461665"/>
          </a:xfrm>
          <a:prstGeom prst="rect">
            <a:avLst/>
          </a:prstGeom>
        </p:spPr>
        <p:txBody>
          <a:bodyPr wrap="square">
            <a:spAutoFit/>
          </a:bodyPr>
          <a:lstStyle/>
          <a:p>
            <a:r>
              <a:rPr lang="en-US" sz="2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C</a:t>
            </a:r>
            <a:endParaRPr lang="en-US" sz="2400" dirty="0">
              <a:solidFill>
                <a:srgbClr val="C00000"/>
              </a:solidFill>
            </a:endParaRPr>
          </a:p>
        </p:txBody>
      </p:sp>
      <p:sp>
        <p:nvSpPr>
          <p:cNvPr id="23" name="Rectangle 22"/>
          <p:cNvSpPr/>
          <p:nvPr/>
        </p:nvSpPr>
        <p:spPr>
          <a:xfrm>
            <a:off x="1547849" y="3768803"/>
            <a:ext cx="433725" cy="461665"/>
          </a:xfrm>
          <a:prstGeom prst="rect">
            <a:avLst/>
          </a:prstGeom>
        </p:spPr>
        <p:txBody>
          <a:bodyPr wrap="square">
            <a:spAutoFit/>
          </a:bodyPr>
          <a:lstStyle/>
          <a:p>
            <a:r>
              <a:rPr lang="en-US" sz="2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A</a:t>
            </a:r>
            <a:endParaRPr lang="en-US" sz="2400" dirty="0"/>
          </a:p>
        </p:txBody>
      </p:sp>
      <p:sp>
        <p:nvSpPr>
          <p:cNvPr id="25" name="Rectangle 24"/>
          <p:cNvSpPr/>
          <p:nvPr/>
        </p:nvSpPr>
        <p:spPr>
          <a:xfrm>
            <a:off x="1547848" y="1282736"/>
            <a:ext cx="808941" cy="461665"/>
          </a:xfrm>
          <a:prstGeom prst="rect">
            <a:avLst/>
          </a:prstGeom>
        </p:spPr>
        <p:txBody>
          <a:bodyPr wrap="square">
            <a:spAutoFit/>
          </a:bodyPr>
          <a:lstStyle/>
          <a:p>
            <a:r>
              <a:rPr lang="en-US" sz="2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B</a:t>
            </a:r>
            <a:endParaRPr lang="en-US" sz="2400" dirty="0"/>
          </a:p>
        </p:txBody>
      </p:sp>
    </p:spTree>
    <p:extLst>
      <p:ext uri="{BB962C8B-B14F-4D97-AF65-F5344CB8AC3E}">
        <p14:creationId xmlns:p14="http://schemas.microsoft.com/office/powerpoint/2010/main" val="226250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flipV="1">
            <a:off x="3810000" y="3048000"/>
            <a:ext cx="838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bjectives&#10;&#10;&#10;&#10;&#10;&#10;&#10;&#10;To understand the meaning of responsiveness&#10;of demand to changes in determinants of&#10;demand.&#10;To lay down the degrees of responsiveness of&#10;demand.&#10;To discuss various types of elasticities of&#10;demand.&#10;To learn how to measure elasticity by various&#10;methods.&#10;To understand the relevance and application of&#10;elasticities of demand&#10;&#10; "/>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229600" cy="6705600"/>
          </a:xfrm>
          <a:prstGeom prst="rect">
            <a:avLst/>
          </a:prstGeom>
          <a:noFill/>
          <a:ln>
            <a:noFill/>
          </a:ln>
        </p:spPr>
      </p:pic>
    </p:spTree>
    <p:extLst>
      <p:ext uri="{BB962C8B-B14F-4D97-AF65-F5344CB8AC3E}">
        <p14:creationId xmlns:p14="http://schemas.microsoft.com/office/powerpoint/2010/main" val="418582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(1) What is Elasticity?</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524000"/>
            <a:ext cx="7620000" cy="5791200"/>
          </a:xfrm>
        </p:spPr>
        <p:txBody>
          <a:bodyPr>
            <a:normAutofit/>
          </a:bodyPr>
          <a:lstStyle/>
          <a:p>
            <a:pPr marL="0" indent="0">
              <a:buNone/>
            </a:pPr>
            <a:r>
              <a:rPr lang="en-US" sz="3600" b="1" dirty="0">
                <a:solidFill>
                  <a:srgbClr val="7030A0"/>
                </a:solidFill>
              </a:rPr>
              <a:t>Normally elasticity is referred to as the responsiveness of the quantity demanded, as a result of a change in factor that affects the demand. In other words, it is the rate of change in the quantity demanded with respect to the rate of change in the factor. </a:t>
            </a:r>
          </a:p>
          <a:p>
            <a:endParaRPr lang="en-US" sz="3600" b="1" dirty="0">
              <a:solidFill>
                <a:srgbClr val="7030A0"/>
              </a:solidFill>
            </a:endParaRPr>
          </a:p>
        </p:txBody>
      </p:sp>
    </p:spTree>
    <p:extLst>
      <p:ext uri="{BB962C8B-B14F-4D97-AF65-F5344CB8AC3E}">
        <p14:creationId xmlns:p14="http://schemas.microsoft.com/office/powerpoint/2010/main" val="60175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solidFill>
                  <a:srgbClr val="FF0000"/>
                </a:solidFill>
              </a:rPr>
              <a:t>… (1) Measurement of Elasticity</a:t>
            </a:r>
          </a:p>
        </p:txBody>
      </p:sp>
      <p:sp>
        <p:nvSpPr>
          <p:cNvPr id="3" name="Content Placeholder 2"/>
          <p:cNvSpPr>
            <a:spLocks noGrp="1"/>
          </p:cNvSpPr>
          <p:nvPr>
            <p:ph idx="1"/>
          </p:nvPr>
        </p:nvSpPr>
        <p:spPr>
          <a:xfrm>
            <a:off x="533400" y="1219200"/>
            <a:ext cx="8077200" cy="4906963"/>
          </a:xfrm>
        </p:spPr>
        <p:txBody>
          <a:bodyPr>
            <a:normAutofit lnSpcReduction="10000"/>
          </a:bodyPr>
          <a:lstStyle/>
          <a:p>
            <a:pPr marL="0" indent="0">
              <a:buNone/>
            </a:pPr>
            <a:r>
              <a:rPr lang="en-US" sz="3600" b="1" dirty="0">
                <a:solidFill>
                  <a:srgbClr val="FF0000"/>
                </a:solidFill>
              </a:rPr>
              <a:t>When we talk about elasticity of demand we generally refer to price elasticity of demand. However it can be measured with reference  any other factor that affect the demand (e.g. Income, related goods).There are following two  methods of measurement of elasticity.:</a:t>
            </a:r>
          </a:p>
          <a:p>
            <a:pPr marL="1428750" lvl="2" indent="-514350">
              <a:buFont typeface="+mj-lt"/>
              <a:buAutoNum type="arabicPeriod"/>
            </a:pPr>
            <a:r>
              <a:rPr lang="en-US" sz="3200" b="1" dirty="0">
                <a:solidFill>
                  <a:srgbClr val="7030A0"/>
                </a:solidFill>
              </a:rPr>
              <a:t>Point Method </a:t>
            </a:r>
          </a:p>
          <a:p>
            <a:pPr marL="1428750" lvl="2" indent="-514350">
              <a:buFont typeface="+mj-lt"/>
              <a:buAutoNum type="arabicPeriod"/>
            </a:pPr>
            <a:r>
              <a:rPr lang="en-US" sz="3200" b="1" dirty="0">
                <a:solidFill>
                  <a:srgbClr val="7030A0"/>
                </a:solidFill>
              </a:rPr>
              <a:t>Arc method</a:t>
            </a:r>
          </a:p>
          <a:p>
            <a:endParaRPr lang="en-US" dirty="0"/>
          </a:p>
        </p:txBody>
      </p:sp>
    </p:spTree>
    <p:extLst>
      <p:ext uri="{BB962C8B-B14F-4D97-AF65-F5344CB8AC3E}">
        <p14:creationId xmlns:p14="http://schemas.microsoft.com/office/powerpoint/2010/main" val="227652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274638"/>
            <a:ext cx="8763000" cy="792162"/>
          </a:xfrm>
        </p:spPr>
        <p:txBody>
          <a:bodyPr>
            <a:normAutofit/>
          </a:bodyPr>
          <a:lstStyle/>
          <a:p>
            <a:pPr>
              <a:defRPr/>
            </a:pPr>
            <a:r>
              <a:rPr lang="en-US" sz="3600" b="1" dirty="0">
                <a:solidFill>
                  <a:srgbClr val="FF0000"/>
                </a:solidFill>
              </a:rPr>
              <a:t>… (1) Measurement of Elasticity</a:t>
            </a:r>
          </a:p>
        </p:txBody>
      </p:sp>
      <p:sp>
        <p:nvSpPr>
          <p:cNvPr id="14339" name="Rectangle 3"/>
          <p:cNvSpPr>
            <a:spLocks noGrp="1" noChangeArrowheads="1"/>
          </p:cNvSpPr>
          <p:nvPr>
            <p:ph type="body" idx="1"/>
          </p:nvPr>
        </p:nvSpPr>
        <p:spPr>
          <a:xfrm>
            <a:off x="609600" y="1066800"/>
            <a:ext cx="8153400" cy="5638800"/>
          </a:xfrm>
        </p:spPr>
        <p:txBody>
          <a:bodyPr>
            <a:normAutofit fontScale="85000" lnSpcReduction="10000"/>
          </a:bodyPr>
          <a:lstStyle/>
          <a:p>
            <a:pPr marL="514350" indent="-514350">
              <a:buAutoNum type="arabicParenBoth"/>
            </a:pPr>
            <a:r>
              <a:rPr lang="en-US" dirty="0"/>
              <a:t>The </a:t>
            </a:r>
            <a:r>
              <a:rPr lang="en-US" sz="3800" b="1" dirty="0">
                <a:solidFill>
                  <a:srgbClr val="7030A0"/>
                </a:solidFill>
              </a:rPr>
              <a:t>Point Elasticity</a:t>
            </a:r>
            <a:r>
              <a:rPr lang="en-US" dirty="0"/>
              <a:t> method when the changes in price and quantity demanded is very small. Hence, it is easy to calculate the elasticity at a point. And because changes are quite little, one can take the original price and quantity, as a base.</a:t>
            </a:r>
          </a:p>
          <a:p>
            <a:pPr marL="514350" indent="-514350">
              <a:buAutoNum type="arabicParenBoth"/>
            </a:pPr>
            <a:r>
              <a:rPr lang="en-US" dirty="0"/>
              <a:t>What to do when the change is substantial? One can neither take the initial price nor the final price as a base. In such a case we use the </a:t>
            </a:r>
            <a:r>
              <a:rPr lang="en-US" sz="3800" b="1" dirty="0">
                <a:solidFill>
                  <a:srgbClr val="7030A0"/>
                </a:solidFill>
              </a:rPr>
              <a:t>Arc Elasticity</a:t>
            </a:r>
            <a:r>
              <a:rPr lang="en-US" sz="3800" dirty="0"/>
              <a:t> </a:t>
            </a:r>
            <a:r>
              <a:rPr lang="en-US" dirty="0"/>
              <a:t>method, wherein we take an average of both initial and final prices and quantities of demand.</a:t>
            </a:r>
          </a:p>
          <a:p>
            <a:pPr marL="0" indent="0">
              <a:buNone/>
            </a:pPr>
            <a:r>
              <a:rPr lang="en-US" b="1" dirty="0"/>
              <a:t>{Note:  </a:t>
            </a:r>
            <a:r>
              <a:rPr lang="en-US" b="1" dirty="0">
                <a:solidFill>
                  <a:srgbClr val="FC0128"/>
                </a:solidFill>
              </a:rPr>
              <a:t>Percentage</a:t>
            </a:r>
            <a:r>
              <a:rPr lang="en-US" dirty="0"/>
              <a:t> change and </a:t>
            </a:r>
            <a:r>
              <a:rPr lang="en-US" b="1" dirty="0">
                <a:solidFill>
                  <a:srgbClr val="FC0128"/>
                </a:solidFill>
              </a:rPr>
              <a:t>proportionate</a:t>
            </a:r>
            <a:r>
              <a:rPr lang="en-US" dirty="0"/>
              <a:t> change are equivalent (e.g. 12% or 0.12) and will give same value of elasticity estimate ]</a:t>
            </a:r>
          </a:p>
        </p:txBody>
      </p:sp>
    </p:spTree>
    <p:extLst>
      <p:ext uri="{BB962C8B-B14F-4D97-AF65-F5344CB8AC3E}">
        <p14:creationId xmlns:p14="http://schemas.microsoft.com/office/powerpoint/2010/main" val="2771400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wipe(left)">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wipe(left)">
                                      <p:cBhvr>
                                        <p:cTn id="17"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228600" y="685800"/>
            <a:ext cx="8610600" cy="5562600"/>
          </a:xfrm>
        </p:spPr>
        <p:txBody>
          <a:bodyPr>
            <a:normAutofit fontScale="55000" lnSpcReduction="20000"/>
          </a:bodyPr>
          <a:lstStyle/>
          <a:p>
            <a:pPr algn="ctr">
              <a:buFont typeface="Wingdings" pitchFamily="2" charset="2"/>
              <a:buNone/>
            </a:pPr>
            <a:r>
              <a:rPr lang="en-US" sz="7300" b="1" dirty="0">
                <a:solidFill>
                  <a:srgbClr val="FF0000"/>
                </a:solidFill>
              </a:rPr>
              <a:t>..(2) PRICE ELASTICITY OF DEMAND</a:t>
            </a:r>
          </a:p>
          <a:p>
            <a:pPr algn="ctr">
              <a:buFont typeface="Wingdings" pitchFamily="2" charset="2"/>
              <a:buNone/>
            </a:pPr>
            <a:endParaRPr lang="en-US" sz="6500" b="1" dirty="0">
              <a:solidFill>
                <a:srgbClr val="FF0000"/>
              </a:solidFill>
            </a:endParaRPr>
          </a:p>
          <a:p>
            <a:pPr>
              <a:buFont typeface="Wingdings" pitchFamily="2" charset="2"/>
              <a:buNone/>
            </a:pPr>
            <a:r>
              <a:rPr lang="en-US" sz="8000" b="1" dirty="0">
                <a:solidFill>
                  <a:srgbClr val="FF0000"/>
                </a:solidFill>
              </a:rPr>
              <a:t>Price Elasticity of Demand is:</a:t>
            </a:r>
            <a:endParaRPr lang="en-US" sz="8000" b="1" dirty="0">
              <a:solidFill>
                <a:schemeClr val="accent2"/>
              </a:solidFill>
              <a:sym typeface="Symbol" pitchFamily="18" charset="2"/>
            </a:endParaRPr>
          </a:p>
          <a:p>
            <a:pPr algn="ctr">
              <a:buFont typeface="Wingdings" pitchFamily="2" charset="2"/>
              <a:buNone/>
            </a:pPr>
            <a:r>
              <a:rPr lang="en-US" sz="10500" b="1" dirty="0">
                <a:solidFill>
                  <a:schemeClr val="accent2"/>
                </a:solidFill>
                <a:sym typeface="Symbol" pitchFamily="18" charset="2"/>
              </a:rPr>
              <a:t>%</a:t>
            </a:r>
            <a:r>
              <a:rPr lang="en-US" sz="10500" b="1" i="1" dirty="0">
                <a:solidFill>
                  <a:schemeClr val="accent2"/>
                </a:solidFill>
                <a:sym typeface="Symbol" pitchFamily="18" charset="2"/>
              </a:rPr>
              <a:t>Q</a:t>
            </a:r>
            <a:r>
              <a:rPr lang="en-US" sz="10500" b="1" dirty="0">
                <a:solidFill>
                  <a:schemeClr val="accent2"/>
                </a:solidFill>
                <a:sym typeface="Symbol" pitchFamily="18" charset="2"/>
              </a:rPr>
              <a:t>  %</a:t>
            </a:r>
            <a:r>
              <a:rPr lang="en-US" sz="10500" b="1" i="1" dirty="0">
                <a:solidFill>
                  <a:schemeClr val="accent2"/>
                </a:solidFill>
                <a:sym typeface="Symbol" pitchFamily="18" charset="2"/>
              </a:rPr>
              <a:t>P</a:t>
            </a:r>
          </a:p>
          <a:p>
            <a:pPr>
              <a:lnSpc>
                <a:spcPct val="170000"/>
              </a:lnSpc>
              <a:buFont typeface="Wingdings" pitchFamily="2" charset="2"/>
              <a:buNone/>
            </a:pPr>
            <a:r>
              <a:rPr lang="en-US" sz="8000" b="1" dirty="0">
                <a:solidFill>
                  <a:schemeClr val="accent2"/>
                </a:solidFill>
                <a:sym typeface="Symbol" pitchFamily="18" charset="2"/>
              </a:rPr>
              <a:t></a:t>
            </a:r>
            <a:r>
              <a:rPr lang="en-US" sz="8000" b="1" i="1" dirty="0">
                <a:solidFill>
                  <a:schemeClr val="accent2"/>
                </a:solidFill>
                <a:sym typeface="Symbol" pitchFamily="18" charset="2"/>
              </a:rPr>
              <a:t>Q=Change in quantity demanded</a:t>
            </a:r>
          </a:p>
          <a:p>
            <a:pPr>
              <a:lnSpc>
                <a:spcPct val="170000"/>
              </a:lnSpc>
              <a:buFont typeface="Wingdings" pitchFamily="2" charset="2"/>
              <a:buNone/>
            </a:pPr>
            <a:r>
              <a:rPr lang="en-US" sz="8000" b="1" dirty="0">
                <a:solidFill>
                  <a:schemeClr val="accent2"/>
                </a:solidFill>
                <a:sym typeface="Symbol" pitchFamily="18" charset="2"/>
              </a:rPr>
              <a:t></a:t>
            </a:r>
            <a:r>
              <a:rPr lang="en-US" sz="8000" b="1" i="1" dirty="0">
                <a:solidFill>
                  <a:schemeClr val="accent2"/>
                </a:solidFill>
                <a:sym typeface="Symbol" pitchFamily="18" charset="2"/>
              </a:rPr>
              <a:t>P=Change in unit price </a:t>
            </a:r>
          </a:p>
        </p:txBody>
      </p:sp>
    </p:spTree>
    <p:extLst>
      <p:ext uri="{BB962C8B-B14F-4D97-AF65-F5344CB8AC3E}">
        <p14:creationId xmlns:p14="http://schemas.microsoft.com/office/powerpoint/2010/main" val="3353977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iterate type="lt">
                                    <p:tmPct val="100000"/>
                                  </p:iterate>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75" fill="hold"/>
                                        <p:tgtEl>
                                          <p:spTgt spid="11267">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126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par>
                          <p:cTn id="9" fill="hold">
                            <p:stCondLst>
                              <p:cond delay="2100"/>
                            </p:stCondLst>
                            <p:childTnLst>
                              <p:par>
                                <p:cTn id="10" presetID="2" presetClass="entr" presetSubtype="6" fill="hold" grpId="0" nodeType="afterEffect">
                                  <p:stCondLst>
                                    <p:cond delay="0"/>
                                  </p:stCondLst>
                                  <p:iterate type="lt">
                                    <p:tmPct val="100000"/>
                                  </p:iterate>
                                  <p:childTnLst>
                                    <p:set>
                                      <p:cBhvr>
                                        <p:cTn id="11" dur="1" fill="hold">
                                          <p:stCondLst>
                                            <p:cond delay="0"/>
                                          </p:stCondLst>
                                        </p:cTn>
                                        <p:tgtEl>
                                          <p:spTgt spid="11267">
                                            <p:txEl>
                                              <p:pRg st="2" end="2"/>
                                            </p:txEl>
                                          </p:spTgt>
                                        </p:tgtEl>
                                        <p:attrNameLst>
                                          <p:attrName>style.visibility</p:attrName>
                                        </p:attrNameLst>
                                      </p:cBhvr>
                                      <p:to>
                                        <p:strVal val="visible"/>
                                      </p:to>
                                    </p:set>
                                    <p:anim calcmode="lin" valueType="num">
                                      <p:cBhvr additive="base">
                                        <p:cTn id="12" dur="75" fill="hold"/>
                                        <p:tgtEl>
                                          <p:spTgt spid="11267">
                                            <p:txEl>
                                              <p:pRg st="2" end="2"/>
                                            </p:txEl>
                                          </p:spTgt>
                                        </p:tgtEl>
                                        <p:attrNameLst>
                                          <p:attrName>ppt_x</p:attrName>
                                        </p:attrNameLst>
                                      </p:cBhvr>
                                      <p:tavLst>
                                        <p:tav tm="0">
                                          <p:val>
                                            <p:strVal val="1+#ppt_w/2"/>
                                          </p:val>
                                        </p:tav>
                                        <p:tav tm="100000">
                                          <p:val>
                                            <p:strVal val="#ppt_x"/>
                                          </p:val>
                                        </p:tav>
                                      </p:tavLst>
                                    </p:anim>
                                    <p:anim calcmode="lin" valueType="num">
                                      <p:cBhvr additive="base">
                                        <p:cTn id="13" dur="75" fill="hold"/>
                                        <p:tgtEl>
                                          <p:spTgt spid="1126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LASER.WAV"/>
                                        </p:tgtEl>
                                      </p:cMediaNode>
                                    </p:audio>
                                  </p:subTnLst>
                                </p:cTn>
                              </p:par>
                            </p:childTnLst>
                          </p:cTn>
                        </p:par>
                        <p:par>
                          <p:cTn id="14" fill="hold">
                            <p:stCondLst>
                              <p:cond delay="4050"/>
                            </p:stCondLst>
                            <p:childTnLst>
                              <p:par>
                                <p:cTn id="15" presetID="2" presetClass="entr" presetSubtype="6" fill="hold" grpId="0" nodeType="afterEffect">
                                  <p:stCondLst>
                                    <p:cond delay="0"/>
                                  </p:stCondLst>
                                  <p:iterate type="lt">
                                    <p:tmPct val="100000"/>
                                  </p:iterate>
                                  <p:childTnLst>
                                    <p:set>
                                      <p:cBhvr>
                                        <p:cTn id="16" dur="1" fill="hold">
                                          <p:stCondLst>
                                            <p:cond delay="0"/>
                                          </p:stCondLst>
                                        </p:cTn>
                                        <p:tgtEl>
                                          <p:spTgt spid="11267">
                                            <p:txEl>
                                              <p:pRg st="3" end="3"/>
                                            </p:txEl>
                                          </p:spTgt>
                                        </p:tgtEl>
                                        <p:attrNameLst>
                                          <p:attrName>style.visibility</p:attrName>
                                        </p:attrNameLst>
                                      </p:cBhvr>
                                      <p:to>
                                        <p:strVal val="visible"/>
                                      </p:to>
                                    </p:set>
                                    <p:anim calcmode="lin" valueType="num">
                                      <p:cBhvr additive="base">
                                        <p:cTn id="17" dur="75" fill="hold"/>
                                        <p:tgtEl>
                                          <p:spTgt spid="11267">
                                            <p:txEl>
                                              <p:pRg st="3" end="3"/>
                                            </p:txEl>
                                          </p:spTgt>
                                        </p:tgtEl>
                                        <p:attrNameLst>
                                          <p:attrName>ppt_x</p:attrName>
                                        </p:attrNameLst>
                                      </p:cBhvr>
                                      <p:tavLst>
                                        <p:tav tm="0">
                                          <p:val>
                                            <p:strVal val="1+#ppt_w/2"/>
                                          </p:val>
                                        </p:tav>
                                        <p:tav tm="100000">
                                          <p:val>
                                            <p:strVal val="#ppt_x"/>
                                          </p:val>
                                        </p:tav>
                                      </p:tavLst>
                                    </p:anim>
                                    <p:anim calcmode="lin" valueType="num">
                                      <p:cBhvr additive="base">
                                        <p:cTn id="18" dur="75" fill="hold"/>
                                        <p:tgtEl>
                                          <p:spTgt spid="1126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LASER.WAV"/>
                                        </p:tgtEl>
                                      </p:cMediaNode>
                                    </p:audio>
                                  </p:subTnLst>
                                </p:cTn>
                              </p:par>
                            </p:childTnLst>
                          </p:cTn>
                        </p:par>
                        <p:par>
                          <p:cTn id="19" fill="hold">
                            <p:stCondLst>
                              <p:cond delay="4575"/>
                            </p:stCondLst>
                            <p:childTnLst>
                              <p:par>
                                <p:cTn id="20" presetID="2" presetClass="entr" presetSubtype="6" fill="hold" grpId="0" nodeType="afterEffect">
                                  <p:stCondLst>
                                    <p:cond delay="0"/>
                                  </p:stCondLst>
                                  <p:iterate type="lt">
                                    <p:tmPct val="100000"/>
                                  </p:iterate>
                                  <p:childTnLst>
                                    <p:set>
                                      <p:cBhvr>
                                        <p:cTn id="21" dur="1" fill="hold">
                                          <p:stCondLst>
                                            <p:cond delay="0"/>
                                          </p:stCondLst>
                                        </p:cTn>
                                        <p:tgtEl>
                                          <p:spTgt spid="11267">
                                            <p:txEl>
                                              <p:pRg st="4" end="4"/>
                                            </p:txEl>
                                          </p:spTgt>
                                        </p:tgtEl>
                                        <p:attrNameLst>
                                          <p:attrName>style.visibility</p:attrName>
                                        </p:attrNameLst>
                                      </p:cBhvr>
                                      <p:to>
                                        <p:strVal val="visible"/>
                                      </p:to>
                                    </p:set>
                                    <p:anim calcmode="lin" valueType="num">
                                      <p:cBhvr additive="base">
                                        <p:cTn id="22" dur="75" fill="hold"/>
                                        <p:tgtEl>
                                          <p:spTgt spid="11267">
                                            <p:txEl>
                                              <p:pRg st="4" end="4"/>
                                            </p:txEl>
                                          </p:spTgt>
                                        </p:tgtEl>
                                        <p:attrNameLst>
                                          <p:attrName>ppt_x</p:attrName>
                                        </p:attrNameLst>
                                      </p:cBhvr>
                                      <p:tavLst>
                                        <p:tav tm="0">
                                          <p:val>
                                            <p:strVal val="1+#ppt_w/2"/>
                                          </p:val>
                                        </p:tav>
                                        <p:tav tm="100000">
                                          <p:val>
                                            <p:strVal val="#ppt_x"/>
                                          </p:val>
                                        </p:tav>
                                      </p:tavLst>
                                    </p:anim>
                                    <p:anim calcmode="lin" valueType="num">
                                      <p:cBhvr additive="base">
                                        <p:cTn id="23" dur="75" fill="hold"/>
                                        <p:tgtEl>
                                          <p:spTgt spid="1126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LASER.WAV"/>
                                        </p:tgtEl>
                                      </p:cMediaNode>
                                    </p:audio>
                                  </p:subTnLst>
                                </p:cTn>
                              </p:par>
                            </p:childTnLst>
                          </p:cTn>
                        </p:par>
                        <p:par>
                          <p:cTn id="24" fill="hold">
                            <p:stCondLst>
                              <p:cond delay="6600"/>
                            </p:stCondLst>
                            <p:childTnLst>
                              <p:par>
                                <p:cTn id="25" presetID="2" presetClass="entr" presetSubtype="6" fill="hold" grpId="0" nodeType="afterEffect">
                                  <p:stCondLst>
                                    <p:cond delay="0"/>
                                  </p:stCondLst>
                                  <p:iterate type="lt">
                                    <p:tmPct val="100000"/>
                                  </p:iterate>
                                  <p:childTnLst>
                                    <p:set>
                                      <p:cBhvr>
                                        <p:cTn id="26" dur="1" fill="hold">
                                          <p:stCondLst>
                                            <p:cond delay="0"/>
                                          </p:stCondLst>
                                        </p:cTn>
                                        <p:tgtEl>
                                          <p:spTgt spid="11267">
                                            <p:txEl>
                                              <p:pRg st="5" end="5"/>
                                            </p:txEl>
                                          </p:spTgt>
                                        </p:tgtEl>
                                        <p:attrNameLst>
                                          <p:attrName>style.visibility</p:attrName>
                                        </p:attrNameLst>
                                      </p:cBhvr>
                                      <p:to>
                                        <p:strVal val="visible"/>
                                      </p:to>
                                    </p:set>
                                    <p:anim calcmode="lin" valueType="num">
                                      <p:cBhvr additive="base">
                                        <p:cTn id="27" dur="75" fill="hold"/>
                                        <p:tgtEl>
                                          <p:spTgt spid="11267">
                                            <p:txEl>
                                              <p:pRg st="5" end="5"/>
                                            </p:txEl>
                                          </p:spTgt>
                                        </p:tgtEl>
                                        <p:attrNameLst>
                                          <p:attrName>ppt_x</p:attrName>
                                        </p:attrNameLst>
                                      </p:cBhvr>
                                      <p:tavLst>
                                        <p:tav tm="0">
                                          <p:val>
                                            <p:strVal val="1+#ppt_w/2"/>
                                          </p:val>
                                        </p:tav>
                                        <p:tav tm="100000">
                                          <p:val>
                                            <p:strVal val="#ppt_x"/>
                                          </p:val>
                                        </p:tav>
                                      </p:tavLst>
                                    </p:anim>
                                    <p:anim calcmode="lin" valueType="num">
                                      <p:cBhvr additive="base">
                                        <p:cTn id="28" dur="75" fill="hold"/>
                                        <p:tgtEl>
                                          <p:spTgt spid="11267">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381000"/>
            <a:ext cx="8077200" cy="1371600"/>
          </a:xfrm>
        </p:spPr>
        <p:txBody>
          <a:bodyPr>
            <a:normAutofit/>
          </a:bodyPr>
          <a:lstStyle/>
          <a:p>
            <a:pPr>
              <a:defRPr/>
            </a:pPr>
            <a:r>
              <a:rPr lang="en-US" b="1" dirty="0">
                <a:solidFill>
                  <a:srgbClr val="FF0000"/>
                </a:solidFill>
              </a:rPr>
              <a:t>(3) POINT &amp; ARC ELASTICITY</a:t>
            </a:r>
          </a:p>
        </p:txBody>
      </p:sp>
      <p:sp>
        <p:nvSpPr>
          <p:cNvPr id="11267" name="Rectangle 3"/>
          <p:cNvSpPr>
            <a:spLocks noGrp="1" noChangeArrowheads="1"/>
          </p:cNvSpPr>
          <p:nvPr>
            <p:ph type="body" idx="1"/>
          </p:nvPr>
        </p:nvSpPr>
        <p:spPr>
          <a:xfrm>
            <a:off x="533400" y="1752600"/>
            <a:ext cx="7772400" cy="4800600"/>
          </a:xfrm>
        </p:spPr>
        <p:txBody>
          <a:bodyPr>
            <a:normAutofit/>
          </a:bodyPr>
          <a:lstStyle/>
          <a:p>
            <a:pPr marL="0" indent="0" algn="ctr">
              <a:buNone/>
            </a:pPr>
            <a:r>
              <a:rPr lang="en-US" sz="3600" b="1" dirty="0">
                <a:solidFill>
                  <a:schemeClr val="accent2"/>
                </a:solidFill>
                <a:sym typeface="Symbol" pitchFamily="18" charset="2"/>
              </a:rPr>
              <a:t>Elasticity =%</a:t>
            </a:r>
            <a:r>
              <a:rPr lang="en-US" sz="3600" b="1" i="1" dirty="0">
                <a:solidFill>
                  <a:schemeClr val="accent2"/>
                </a:solidFill>
                <a:sym typeface="Symbol" pitchFamily="18" charset="2"/>
              </a:rPr>
              <a:t>Q</a:t>
            </a:r>
            <a:r>
              <a:rPr lang="en-US" sz="3600" b="1" dirty="0">
                <a:solidFill>
                  <a:schemeClr val="accent2"/>
                </a:solidFill>
                <a:sym typeface="Symbol" pitchFamily="18" charset="2"/>
              </a:rPr>
              <a:t>  %</a:t>
            </a:r>
            <a:r>
              <a:rPr lang="en-US" sz="3600" b="1" i="1" dirty="0">
                <a:solidFill>
                  <a:schemeClr val="accent2"/>
                </a:solidFill>
                <a:sym typeface="Symbol" pitchFamily="18" charset="2"/>
              </a:rPr>
              <a:t>P</a:t>
            </a:r>
          </a:p>
          <a:p>
            <a:pPr marL="0" indent="0">
              <a:buNone/>
            </a:pPr>
            <a:r>
              <a:rPr lang="en-US" sz="3600" b="1" u="sng" dirty="0">
                <a:solidFill>
                  <a:srgbClr val="7030A0"/>
                </a:solidFill>
                <a:sym typeface="Symbol" pitchFamily="18" charset="2"/>
              </a:rPr>
              <a:t>1. Point Elasticity</a:t>
            </a:r>
            <a:r>
              <a:rPr lang="en-US" sz="3600" b="1" u="sng" dirty="0">
                <a:solidFill>
                  <a:srgbClr val="7030A0"/>
                </a:solidFill>
                <a:sym typeface="Wingdings" pitchFamily="2" charset="2"/>
              </a:rPr>
              <a:t>: </a:t>
            </a:r>
          </a:p>
          <a:p>
            <a:pPr marL="0" indent="0" algn="ctr">
              <a:buNone/>
            </a:pPr>
            <a:r>
              <a:rPr lang="en-US" sz="3600" b="1" dirty="0">
                <a:solidFill>
                  <a:srgbClr val="7030A0"/>
                </a:solidFill>
                <a:sym typeface="Wingdings" pitchFamily="2" charset="2"/>
              </a:rPr>
              <a:t>[</a:t>
            </a:r>
            <a:r>
              <a:rPr lang="en-US" sz="3600" b="1" dirty="0">
                <a:solidFill>
                  <a:srgbClr val="7030A0"/>
                </a:solidFill>
                <a:sym typeface="Symbol" pitchFamily="18" charset="2"/>
              </a:rPr>
              <a:t></a:t>
            </a:r>
            <a:r>
              <a:rPr lang="en-US" sz="3600" b="1" i="1" dirty="0">
                <a:solidFill>
                  <a:srgbClr val="7030A0"/>
                </a:solidFill>
                <a:sym typeface="Symbol" pitchFamily="18" charset="2"/>
              </a:rPr>
              <a:t>Q/</a:t>
            </a:r>
            <a:r>
              <a:rPr lang="en-US" sz="3600" b="1" dirty="0">
                <a:solidFill>
                  <a:srgbClr val="7030A0"/>
                </a:solidFill>
                <a:sym typeface="Symbol" pitchFamily="18" charset="2"/>
              </a:rPr>
              <a:t> </a:t>
            </a:r>
            <a:r>
              <a:rPr lang="en-US" sz="3600" b="1" i="1" dirty="0">
                <a:solidFill>
                  <a:srgbClr val="7030A0"/>
                </a:solidFill>
                <a:sym typeface="Symbol" pitchFamily="18" charset="2"/>
              </a:rPr>
              <a:t>Q</a:t>
            </a:r>
            <a:r>
              <a:rPr lang="en-US" sz="3600" b="1" dirty="0">
                <a:solidFill>
                  <a:srgbClr val="7030A0"/>
                </a:solidFill>
                <a:sym typeface="Symbol" pitchFamily="18" charset="2"/>
              </a:rPr>
              <a:t>]</a:t>
            </a:r>
            <a:r>
              <a:rPr lang="en-US" sz="4000" b="1" dirty="0">
                <a:solidFill>
                  <a:srgbClr val="7030A0"/>
                </a:solidFill>
                <a:latin typeface="Calibri"/>
                <a:cs typeface="Calibri"/>
                <a:sym typeface="Symbol" pitchFamily="18" charset="2"/>
              </a:rPr>
              <a:t>÷[</a:t>
            </a:r>
            <a:r>
              <a:rPr lang="en-US" sz="3600" b="1" dirty="0">
                <a:solidFill>
                  <a:srgbClr val="7030A0"/>
                </a:solidFill>
                <a:sym typeface="Symbol" pitchFamily="18" charset="2"/>
              </a:rPr>
              <a:t>P/P] </a:t>
            </a:r>
          </a:p>
          <a:p>
            <a:pPr marL="0" indent="0">
              <a:buNone/>
            </a:pPr>
            <a:r>
              <a:rPr lang="en-US" sz="3600" b="1" i="1" u="sng" dirty="0">
                <a:solidFill>
                  <a:srgbClr val="7030A0"/>
                </a:solidFill>
                <a:sym typeface="Symbol" pitchFamily="18" charset="2"/>
              </a:rPr>
              <a:t>2. Arc Elasticity:</a:t>
            </a:r>
          </a:p>
          <a:p>
            <a:pPr marL="742950" indent="-742950" algn="ctr">
              <a:buNone/>
            </a:pPr>
            <a:r>
              <a:rPr lang="en-US" sz="3600" b="1" i="1" dirty="0">
                <a:solidFill>
                  <a:srgbClr val="7030A0"/>
                </a:solidFill>
                <a:sym typeface="Symbol" pitchFamily="18" charset="2"/>
              </a:rPr>
              <a:t> </a:t>
            </a:r>
            <a:r>
              <a:rPr lang="en-US" sz="3600" b="1" dirty="0">
                <a:solidFill>
                  <a:srgbClr val="7030A0"/>
                </a:solidFill>
                <a:sym typeface="Wingdings" pitchFamily="2" charset="2"/>
              </a:rPr>
              <a:t>[</a:t>
            </a:r>
            <a:r>
              <a:rPr lang="en-US" sz="3600" b="1" dirty="0">
                <a:solidFill>
                  <a:srgbClr val="7030A0"/>
                </a:solidFill>
                <a:sym typeface="Symbol" pitchFamily="18" charset="2"/>
              </a:rPr>
              <a:t>Q/ (Q1+Q2)]</a:t>
            </a:r>
            <a:r>
              <a:rPr lang="en-US" sz="4000" b="1" dirty="0">
                <a:solidFill>
                  <a:srgbClr val="7030A0"/>
                </a:solidFill>
                <a:cs typeface="Calibri"/>
                <a:sym typeface="Symbol" pitchFamily="18" charset="2"/>
              </a:rPr>
              <a:t>÷[</a:t>
            </a:r>
            <a:r>
              <a:rPr lang="en-US" sz="3600" b="1" dirty="0">
                <a:solidFill>
                  <a:srgbClr val="7030A0"/>
                </a:solidFill>
                <a:sym typeface="Symbol" pitchFamily="18" charset="2"/>
              </a:rPr>
              <a:t>P/(P1+P2)] </a:t>
            </a:r>
          </a:p>
          <a:p>
            <a:pPr marL="742950" indent="-742950">
              <a:buNone/>
            </a:pPr>
            <a:r>
              <a:rPr lang="en-US" sz="3600" b="1" i="1" dirty="0">
                <a:solidFill>
                  <a:srgbClr val="7030A0"/>
                </a:solidFill>
                <a:sym typeface="Symbol" pitchFamily="18" charset="2"/>
              </a:rPr>
              <a:t>[Illustration with Example –Next Slide]</a:t>
            </a:r>
          </a:p>
          <a:p>
            <a:pPr marL="742950" indent="-742950">
              <a:buNone/>
            </a:pPr>
            <a:endParaRPr lang="en-US" sz="3600" b="1" i="1" dirty="0">
              <a:solidFill>
                <a:srgbClr val="7030A0"/>
              </a:solidFill>
              <a:sym typeface="Symbol" pitchFamily="18" charset="2"/>
            </a:endParaRPr>
          </a:p>
        </p:txBody>
      </p:sp>
    </p:spTree>
    <p:extLst>
      <p:ext uri="{BB962C8B-B14F-4D97-AF65-F5344CB8AC3E}">
        <p14:creationId xmlns:p14="http://schemas.microsoft.com/office/powerpoint/2010/main" val="1825268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iterate type="lt">
                                    <p:tmPct val="100000"/>
                                  </p:iterate>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75" fill="hold"/>
                                        <p:tgtEl>
                                          <p:spTgt spid="11267">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126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par>
                          <p:cTn id="9" fill="hold">
                            <p:stCondLst>
                              <p:cond delay="1350"/>
                            </p:stCondLst>
                            <p:childTnLst>
                              <p:par>
                                <p:cTn id="10" presetID="2" presetClass="entr" presetSubtype="6" fill="hold" grpId="0" nodeType="afterEffect">
                                  <p:stCondLst>
                                    <p:cond delay="0"/>
                                  </p:stCondLst>
                                  <p:iterate type="lt">
                                    <p:tmPct val="100000"/>
                                  </p:iterate>
                                  <p:childTnLst>
                                    <p:set>
                                      <p:cBhvr>
                                        <p:cTn id="11" dur="1" fill="hold">
                                          <p:stCondLst>
                                            <p:cond delay="0"/>
                                          </p:stCondLst>
                                        </p:cTn>
                                        <p:tgtEl>
                                          <p:spTgt spid="11267">
                                            <p:txEl>
                                              <p:pRg st="1" end="1"/>
                                            </p:txEl>
                                          </p:spTgt>
                                        </p:tgtEl>
                                        <p:attrNameLst>
                                          <p:attrName>style.visibility</p:attrName>
                                        </p:attrNameLst>
                                      </p:cBhvr>
                                      <p:to>
                                        <p:strVal val="visible"/>
                                      </p:to>
                                    </p:set>
                                    <p:anim calcmode="lin" valueType="num">
                                      <p:cBhvr additive="base">
                                        <p:cTn id="12" dur="75" fill="hold"/>
                                        <p:tgtEl>
                                          <p:spTgt spid="11267">
                                            <p:txEl>
                                              <p:pRg st="1" end="1"/>
                                            </p:txEl>
                                          </p:spTgt>
                                        </p:tgtEl>
                                        <p:attrNameLst>
                                          <p:attrName>ppt_x</p:attrName>
                                        </p:attrNameLst>
                                      </p:cBhvr>
                                      <p:tavLst>
                                        <p:tav tm="0">
                                          <p:val>
                                            <p:strVal val="1+#ppt_w/2"/>
                                          </p:val>
                                        </p:tav>
                                        <p:tav tm="100000">
                                          <p:val>
                                            <p:strVal val="#ppt_x"/>
                                          </p:val>
                                        </p:tav>
                                      </p:tavLst>
                                    </p:anim>
                                    <p:anim calcmode="lin" valueType="num">
                                      <p:cBhvr additive="base">
                                        <p:cTn id="13" dur="75" fill="hold"/>
                                        <p:tgtEl>
                                          <p:spTgt spid="1126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LASER.WAV"/>
                                        </p:tgtEl>
                                      </p:cMediaNode>
                                    </p:audio>
                                  </p:subTnLst>
                                </p:cTn>
                              </p:par>
                            </p:childTnLst>
                          </p:cTn>
                        </p:par>
                        <p:par>
                          <p:cTn id="14" fill="hold">
                            <p:stCondLst>
                              <p:cond delay="2700"/>
                            </p:stCondLst>
                            <p:childTnLst>
                              <p:par>
                                <p:cTn id="15" presetID="2" presetClass="entr" presetSubtype="6" fill="hold" grpId="0" nodeType="afterEffect">
                                  <p:stCondLst>
                                    <p:cond delay="0"/>
                                  </p:stCondLst>
                                  <p:iterate type="lt">
                                    <p:tmPct val="100000"/>
                                  </p:iterate>
                                  <p:childTnLst>
                                    <p:set>
                                      <p:cBhvr>
                                        <p:cTn id="16" dur="1" fill="hold">
                                          <p:stCondLst>
                                            <p:cond delay="0"/>
                                          </p:stCondLst>
                                        </p:cTn>
                                        <p:tgtEl>
                                          <p:spTgt spid="11267">
                                            <p:txEl>
                                              <p:pRg st="2" end="2"/>
                                            </p:txEl>
                                          </p:spTgt>
                                        </p:tgtEl>
                                        <p:attrNameLst>
                                          <p:attrName>style.visibility</p:attrName>
                                        </p:attrNameLst>
                                      </p:cBhvr>
                                      <p:to>
                                        <p:strVal val="visible"/>
                                      </p:to>
                                    </p:set>
                                    <p:anim calcmode="lin" valueType="num">
                                      <p:cBhvr additive="base">
                                        <p:cTn id="17" dur="75" fill="hold"/>
                                        <p:tgtEl>
                                          <p:spTgt spid="11267">
                                            <p:txEl>
                                              <p:pRg st="2" end="2"/>
                                            </p:txEl>
                                          </p:spTgt>
                                        </p:tgtEl>
                                        <p:attrNameLst>
                                          <p:attrName>ppt_x</p:attrName>
                                        </p:attrNameLst>
                                      </p:cBhvr>
                                      <p:tavLst>
                                        <p:tav tm="0">
                                          <p:val>
                                            <p:strVal val="1+#ppt_w/2"/>
                                          </p:val>
                                        </p:tav>
                                        <p:tav tm="100000">
                                          <p:val>
                                            <p:strVal val="#ppt_x"/>
                                          </p:val>
                                        </p:tav>
                                      </p:tavLst>
                                    </p:anim>
                                    <p:anim calcmode="lin" valueType="num">
                                      <p:cBhvr additive="base">
                                        <p:cTn id="18" dur="75" fill="hold"/>
                                        <p:tgtEl>
                                          <p:spTgt spid="1126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LASER.WAV"/>
                                        </p:tgtEl>
                                      </p:cMediaNode>
                                    </p:audio>
                                  </p:subTnLst>
                                </p:cTn>
                              </p:par>
                            </p:childTnLst>
                          </p:cTn>
                        </p:par>
                        <p:par>
                          <p:cTn id="19" fill="hold">
                            <p:stCondLst>
                              <p:cond delay="3675"/>
                            </p:stCondLst>
                            <p:childTnLst>
                              <p:par>
                                <p:cTn id="20" presetID="2" presetClass="entr" presetSubtype="6" fill="hold" grpId="0" nodeType="afterEffect">
                                  <p:stCondLst>
                                    <p:cond delay="0"/>
                                  </p:stCondLst>
                                  <p:iterate type="lt">
                                    <p:tmPct val="100000"/>
                                  </p:iterate>
                                  <p:childTnLst>
                                    <p:set>
                                      <p:cBhvr>
                                        <p:cTn id="21" dur="1" fill="hold">
                                          <p:stCondLst>
                                            <p:cond delay="0"/>
                                          </p:stCondLst>
                                        </p:cTn>
                                        <p:tgtEl>
                                          <p:spTgt spid="11267">
                                            <p:txEl>
                                              <p:pRg st="3" end="3"/>
                                            </p:txEl>
                                          </p:spTgt>
                                        </p:tgtEl>
                                        <p:attrNameLst>
                                          <p:attrName>style.visibility</p:attrName>
                                        </p:attrNameLst>
                                      </p:cBhvr>
                                      <p:to>
                                        <p:strVal val="visible"/>
                                      </p:to>
                                    </p:set>
                                    <p:anim calcmode="lin" valueType="num">
                                      <p:cBhvr additive="base">
                                        <p:cTn id="22" dur="75" fill="hold"/>
                                        <p:tgtEl>
                                          <p:spTgt spid="11267">
                                            <p:txEl>
                                              <p:pRg st="3" end="3"/>
                                            </p:txEl>
                                          </p:spTgt>
                                        </p:tgtEl>
                                        <p:attrNameLst>
                                          <p:attrName>ppt_x</p:attrName>
                                        </p:attrNameLst>
                                      </p:cBhvr>
                                      <p:tavLst>
                                        <p:tav tm="0">
                                          <p:val>
                                            <p:strVal val="1+#ppt_w/2"/>
                                          </p:val>
                                        </p:tav>
                                        <p:tav tm="100000">
                                          <p:val>
                                            <p:strVal val="#ppt_x"/>
                                          </p:val>
                                        </p:tav>
                                      </p:tavLst>
                                    </p:anim>
                                    <p:anim calcmode="lin" valueType="num">
                                      <p:cBhvr additive="base">
                                        <p:cTn id="23" dur="75" fill="hold"/>
                                        <p:tgtEl>
                                          <p:spTgt spid="1126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LASER.WAV"/>
                                        </p:tgtEl>
                                      </p:cMediaNode>
                                    </p:audio>
                                  </p:subTnLst>
                                </p:cTn>
                              </p:par>
                            </p:childTnLst>
                          </p:cTn>
                        </p:par>
                        <p:par>
                          <p:cTn id="24" fill="hold">
                            <p:stCondLst>
                              <p:cond delay="4875"/>
                            </p:stCondLst>
                            <p:childTnLst>
                              <p:par>
                                <p:cTn id="25" presetID="2" presetClass="entr" presetSubtype="6" fill="hold" grpId="0" nodeType="afterEffect">
                                  <p:stCondLst>
                                    <p:cond delay="0"/>
                                  </p:stCondLst>
                                  <p:iterate type="lt">
                                    <p:tmPct val="100000"/>
                                  </p:iterate>
                                  <p:childTnLst>
                                    <p:set>
                                      <p:cBhvr>
                                        <p:cTn id="26" dur="1" fill="hold">
                                          <p:stCondLst>
                                            <p:cond delay="0"/>
                                          </p:stCondLst>
                                        </p:cTn>
                                        <p:tgtEl>
                                          <p:spTgt spid="11267">
                                            <p:txEl>
                                              <p:pRg st="4" end="4"/>
                                            </p:txEl>
                                          </p:spTgt>
                                        </p:tgtEl>
                                        <p:attrNameLst>
                                          <p:attrName>style.visibility</p:attrName>
                                        </p:attrNameLst>
                                      </p:cBhvr>
                                      <p:to>
                                        <p:strVal val="visible"/>
                                      </p:to>
                                    </p:set>
                                    <p:anim calcmode="lin" valueType="num">
                                      <p:cBhvr additive="base">
                                        <p:cTn id="27" dur="75" fill="hold"/>
                                        <p:tgtEl>
                                          <p:spTgt spid="11267">
                                            <p:txEl>
                                              <p:pRg st="4" end="4"/>
                                            </p:txEl>
                                          </p:spTgt>
                                        </p:tgtEl>
                                        <p:attrNameLst>
                                          <p:attrName>ppt_x</p:attrName>
                                        </p:attrNameLst>
                                      </p:cBhvr>
                                      <p:tavLst>
                                        <p:tav tm="0">
                                          <p:val>
                                            <p:strVal val="1+#ppt_w/2"/>
                                          </p:val>
                                        </p:tav>
                                        <p:tav tm="100000">
                                          <p:val>
                                            <p:strVal val="#ppt_x"/>
                                          </p:val>
                                        </p:tav>
                                      </p:tavLst>
                                    </p:anim>
                                    <p:anim calcmode="lin" valueType="num">
                                      <p:cBhvr additive="base">
                                        <p:cTn id="28" dur="75" fill="hold"/>
                                        <p:tgtEl>
                                          <p:spTgt spid="1126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LASER.WAV"/>
                                        </p:tgtEl>
                                      </p:cMediaNode>
                                    </p:audio>
                                  </p:subTnLst>
                                </p:cTn>
                              </p:par>
                            </p:childTnLst>
                          </p:cTn>
                        </p:par>
                        <p:par>
                          <p:cTn id="29" fill="hold">
                            <p:stCondLst>
                              <p:cond delay="6750"/>
                            </p:stCondLst>
                            <p:childTnLst>
                              <p:par>
                                <p:cTn id="30" presetID="2" presetClass="entr" presetSubtype="6" fill="hold" grpId="0" nodeType="afterEffect">
                                  <p:stCondLst>
                                    <p:cond delay="0"/>
                                  </p:stCondLst>
                                  <p:iterate type="lt">
                                    <p:tmPct val="100000"/>
                                  </p:iterate>
                                  <p:childTnLst>
                                    <p:set>
                                      <p:cBhvr>
                                        <p:cTn id="31" dur="1" fill="hold">
                                          <p:stCondLst>
                                            <p:cond delay="0"/>
                                          </p:stCondLst>
                                        </p:cTn>
                                        <p:tgtEl>
                                          <p:spTgt spid="11267">
                                            <p:txEl>
                                              <p:pRg st="5" end="5"/>
                                            </p:txEl>
                                          </p:spTgt>
                                        </p:tgtEl>
                                        <p:attrNameLst>
                                          <p:attrName>style.visibility</p:attrName>
                                        </p:attrNameLst>
                                      </p:cBhvr>
                                      <p:to>
                                        <p:strVal val="visible"/>
                                      </p:to>
                                    </p:set>
                                    <p:anim calcmode="lin" valueType="num">
                                      <p:cBhvr additive="base">
                                        <p:cTn id="32" dur="75" fill="hold"/>
                                        <p:tgtEl>
                                          <p:spTgt spid="11267">
                                            <p:txEl>
                                              <p:pRg st="5" end="5"/>
                                            </p:txEl>
                                          </p:spTgt>
                                        </p:tgtEl>
                                        <p:attrNameLst>
                                          <p:attrName>ppt_x</p:attrName>
                                        </p:attrNameLst>
                                      </p:cBhvr>
                                      <p:tavLst>
                                        <p:tav tm="0">
                                          <p:val>
                                            <p:strVal val="1+#ppt_w/2"/>
                                          </p:val>
                                        </p:tav>
                                        <p:tav tm="100000">
                                          <p:val>
                                            <p:strVal val="#ppt_x"/>
                                          </p:val>
                                        </p:tav>
                                      </p:tavLst>
                                    </p:anim>
                                    <p:anim calcmode="lin" valueType="num">
                                      <p:cBhvr additive="base">
                                        <p:cTn id="33" dur="75" fill="hold"/>
                                        <p:tgtEl>
                                          <p:spTgt spid="11267">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1434</TotalTime>
  <Words>2018</Words>
  <Application>Microsoft Office PowerPoint</Application>
  <PresentationFormat>On-screen Show (4:3)</PresentationFormat>
  <Paragraphs>254</Paragraphs>
  <Slides>32</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Calibri</vt:lpstr>
      <vt:lpstr>Symbol</vt:lpstr>
      <vt:lpstr>Times New Roman</vt:lpstr>
      <vt:lpstr>Wingdings</vt:lpstr>
      <vt:lpstr>Office Theme</vt:lpstr>
      <vt:lpstr>Clip</vt:lpstr>
      <vt:lpstr>               </vt:lpstr>
      <vt:lpstr>PowerPoint Presentation</vt:lpstr>
      <vt:lpstr>PowerPoint Presentation</vt:lpstr>
      <vt:lpstr>PowerPoint Presentation</vt:lpstr>
      <vt:lpstr>(1) What is Elasticity? </vt:lpstr>
      <vt:lpstr>… (1) Measurement of Elasticity</vt:lpstr>
      <vt:lpstr>… (1) Measurement of Elasticity</vt:lpstr>
      <vt:lpstr>PowerPoint Presentation</vt:lpstr>
      <vt:lpstr>(3) POINT &amp; ARC ELASTICITY</vt:lpstr>
      <vt:lpstr>PowerPoint Presentation</vt:lpstr>
      <vt:lpstr>PowerPoint Presentation</vt:lpstr>
      <vt:lpstr> …(3) POINT &amp; ARC ELASTICITY: </vt:lpstr>
      <vt:lpstr>PowerPoint Presentation</vt:lpstr>
      <vt:lpstr>…(3) POINT &amp; ARC ELASTICITY: </vt:lpstr>
      <vt:lpstr>PowerPoint Presentation</vt:lpstr>
      <vt:lpstr>…3.ELASTIC AND INELASTIC DEMAND</vt:lpstr>
      <vt:lpstr> ….3. Inelastic Demand</vt:lpstr>
      <vt:lpstr>…..3.  Unit Elastic Demand</vt:lpstr>
      <vt:lpstr>  .3…Demand Schedule of Appels  [Price decreases by 20 % and Demand increases by 20%]   </vt:lpstr>
      <vt:lpstr>..3. Elastic Demand</vt:lpstr>
      <vt:lpstr> …3. ELASTICITY OF DEMAND- LINEAR DEMAND EQUATION </vt:lpstr>
      <vt:lpstr>5. ELASTICITY OF DEMAND &amp; REVENUE/EXPENDITURE</vt:lpstr>
      <vt:lpstr>PowerPoint Presentation</vt:lpstr>
      <vt:lpstr>PowerPoint Presentation</vt:lpstr>
      <vt:lpstr>6.  Determinants of Elasticity of Demand</vt:lpstr>
      <vt:lpstr>…(6) Determinants of Elasticity of Demand</vt:lpstr>
      <vt:lpstr>…(4) Determinants of Elasticity of Demand</vt:lpstr>
      <vt:lpstr>7. Income Elasticity of Demand</vt:lpstr>
      <vt:lpstr>8.CROSS ELASTICITY</vt:lpstr>
      <vt:lpstr>9.CONSUMER SURPLUS</vt:lpstr>
      <vt:lpstr>….9. CONSUMER SURPLUS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SUPPLY, PRICE DETERMINATION AND FUNCTIONING OF MARKETS  By Dr. S. Ghiasul Haq</dc:title>
  <dc:creator>Ashfaq A Khan</dc:creator>
  <cp:lastModifiedBy>Saad Rahman</cp:lastModifiedBy>
  <cp:revision>163</cp:revision>
  <cp:lastPrinted>2010-04-26T03:14:25Z</cp:lastPrinted>
  <dcterms:created xsi:type="dcterms:W3CDTF">2010-04-25T16:26:30Z</dcterms:created>
  <dcterms:modified xsi:type="dcterms:W3CDTF">2024-03-27T14:50:35Z</dcterms:modified>
</cp:coreProperties>
</file>