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45" r:id="rId3"/>
    <p:sldId id="344" r:id="rId4"/>
    <p:sldId id="350" r:id="rId5"/>
    <p:sldId id="346" r:id="rId6"/>
    <p:sldId id="347" r:id="rId7"/>
    <p:sldId id="348" r:id="rId8"/>
    <p:sldId id="351" r:id="rId9"/>
    <p:sldId id="352" r:id="rId10"/>
    <p:sldId id="353" r:id="rId11"/>
    <p:sldId id="354" r:id="rId12"/>
    <p:sldId id="355" r:id="rId13"/>
    <p:sldId id="356" r:id="rId14"/>
    <p:sldId id="357" r:id="rId15"/>
    <p:sldId id="358" r:id="rId16"/>
  </p:sldIdLst>
  <p:sldSz cx="9144000" cy="6858000" type="screen4x3"/>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5A12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2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Dell\AppData\Roaming\Microsoft\Excel\CLASS-LECTURES%20(version%201).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SHIFT IN DEMAND</a:t>
            </a:r>
          </a:p>
        </c:rich>
      </c:tx>
      <c:overlay val="0"/>
    </c:title>
    <c:autoTitleDeleted val="0"/>
    <c:plotArea>
      <c:layout/>
      <c:lineChart>
        <c:grouping val="standard"/>
        <c:varyColors val="0"/>
        <c:ser>
          <c:idx val="1"/>
          <c:order val="0"/>
          <c:tx>
            <c:strRef>
              <c:f>Sheet1!$D$36:$D$38</c:f>
              <c:strCache>
                <c:ptCount val="1"/>
                <c:pt idx="0">
                  <c:v>SHIFT IN DEMAND   QUANTITY DOZEN</c:v>
                </c:pt>
              </c:strCache>
            </c:strRef>
          </c:tx>
          <c:marker>
            <c:symbol val="none"/>
          </c:marker>
          <c:cat>
            <c:numRef>
              <c:f>Sheet1!$C$39:$C$45</c:f>
              <c:numCache>
                <c:formatCode>General</c:formatCode>
                <c:ptCount val="7"/>
                <c:pt idx="0">
                  <c:v>20</c:v>
                </c:pt>
                <c:pt idx="1">
                  <c:v>30</c:v>
                </c:pt>
                <c:pt idx="2">
                  <c:v>50</c:v>
                </c:pt>
                <c:pt idx="3">
                  <c:v>70</c:v>
                </c:pt>
                <c:pt idx="4">
                  <c:v>90</c:v>
                </c:pt>
                <c:pt idx="5">
                  <c:v>110</c:v>
                </c:pt>
                <c:pt idx="6">
                  <c:v>130</c:v>
                </c:pt>
              </c:numCache>
            </c:numRef>
          </c:cat>
          <c:val>
            <c:numRef>
              <c:f>Sheet1!$B$39:$B$45</c:f>
              <c:numCache>
                <c:formatCode>General</c:formatCode>
                <c:ptCount val="7"/>
                <c:pt idx="0">
                  <c:v>50</c:v>
                </c:pt>
                <c:pt idx="1">
                  <c:v>40</c:v>
                </c:pt>
                <c:pt idx="2">
                  <c:v>30</c:v>
                </c:pt>
                <c:pt idx="3">
                  <c:v>20</c:v>
                </c:pt>
                <c:pt idx="4">
                  <c:v>10</c:v>
                </c:pt>
                <c:pt idx="5">
                  <c:v>5</c:v>
                </c:pt>
                <c:pt idx="6">
                  <c:v>0</c:v>
                </c:pt>
              </c:numCache>
            </c:numRef>
          </c:val>
          <c:smooth val="0"/>
          <c:extLst>
            <c:ext xmlns:c16="http://schemas.microsoft.com/office/drawing/2014/chart" uri="{C3380CC4-5D6E-409C-BE32-E72D297353CC}">
              <c16:uniqueId val="{00000000-E975-4595-AD66-3E033CF73FCC}"/>
            </c:ext>
          </c:extLst>
        </c:ser>
        <c:ser>
          <c:idx val="2"/>
          <c:order val="1"/>
          <c:tx>
            <c:strRef>
              <c:f>Sheet1!$E$36:$E$38</c:f>
              <c:strCache>
                <c:ptCount val="1"/>
                <c:pt idx="0">
                  <c:v>SHIFT IN DEMAND   QUANTITY DEMANDED-2</c:v>
                </c:pt>
              </c:strCache>
            </c:strRef>
          </c:tx>
          <c:marker>
            <c:symbol val="none"/>
          </c:marker>
          <c:cat>
            <c:numRef>
              <c:f>Sheet1!$C$39:$C$45</c:f>
              <c:numCache>
                <c:formatCode>General</c:formatCode>
                <c:ptCount val="7"/>
                <c:pt idx="0">
                  <c:v>20</c:v>
                </c:pt>
                <c:pt idx="1">
                  <c:v>30</c:v>
                </c:pt>
                <c:pt idx="2">
                  <c:v>50</c:v>
                </c:pt>
                <c:pt idx="3">
                  <c:v>70</c:v>
                </c:pt>
                <c:pt idx="4">
                  <c:v>90</c:v>
                </c:pt>
                <c:pt idx="5">
                  <c:v>110</c:v>
                </c:pt>
                <c:pt idx="6">
                  <c:v>130</c:v>
                </c:pt>
              </c:numCache>
            </c:numRef>
          </c:cat>
          <c:val>
            <c:numRef>
              <c:f>Sheet1!$E$39:$E$45</c:f>
              <c:numCache>
                <c:formatCode>General</c:formatCode>
                <c:ptCount val="7"/>
                <c:pt idx="0">
                  <c:v>60</c:v>
                </c:pt>
                <c:pt idx="1">
                  <c:v>50</c:v>
                </c:pt>
                <c:pt idx="2">
                  <c:v>40</c:v>
                </c:pt>
                <c:pt idx="3">
                  <c:v>30</c:v>
                </c:pt>
                <c:pt idx="4">
                  <c:v>20</c:v>
                </c:pt>
                <c:pt idx="5">
                  <c:v>15</c:v>
                </c:pt>
                <c:pt idx="6">
                  <c:v>10</c:v>
                </c:pt>
              </c:numCache>
            </c:numRef>
          </c:val>
          <c:smooth val="0"/>
          <c:extLst>
            <c:ext xmlns:c16="http://schemas.microsoft.com/office/drawing/2014/chart" uri="{C3380CC4-5D6E-409C-BE32-E72D297353CC}">
              <c16:uniqueId val="{00000001-E975-4595-AD66-3E033CF73FCC}"/>
            </c:ext>
          </c:extLst>
        </c:ser>
        <c:dLbls>
          <c:showLegendKey val="0"/>
          <c:showVal val="0"/>
          <c:showCatName val="0"/>
          <c:showSerName val="0"/>
          <c:showPercent val="0"/>
          <c:showBubbleSize val="0"/>
        </c:dLbls>
        <c:smooth val="0"/>
        <c:axId val="1962647856"/>
        <c:axId val="1962638064"/>
      </c:lineChart>
      <c:catAx>
        <c:axId val="1962647856"/>
        <c:scaling>
          <c:orientation val="minMax"/>
        </c:scaling>
        <c:delete val="0"/>
        <c:axPos val="b"/>
        <c:majorGridlines/>
        <c:title>
          <c:tx>
            <c:rich>
              <a:bodyPr/>
              <a:lstStyle/>
              <a:p>
                <a:pPr>
                  <a:defRPr/>
                </a:pPr>
                <a:r>
                  <a:rPr lang="en-US"/>
                  <a:t>PRICE PER DOZEN</a:t>
                </a:r>
              </a:p>
            </c:rich>
          </c:tx>
          <c:layout>
            <c:manualLayout>
              <c:xMode val="edge"/>
              <c:yMode val="edge"/>
              <c:x val="0.53268853893263346"/>
              <c:y val="0.87868037328667714"/>
            </c:manualLayout>
          </c:layout>
          <c:overlay val="0"/>
        </c:title>
        <c:numFmt formatCode="General" sourceLinked="1"/>
        <c:majorTickMark val="out"/>
        <c:minorTickMark val="none"/>
        <c:tickLblPos val="nextTo"/>
        <c:crossAx val="1962638064"/>
        <c:crosses val="autoZero"/>
        <c:auto val="1"/>
        <c:lblAlgn val="ctr"/>
        <c:lblOffset val="100"/>
        <c:noMultiLvlLbl val="0"/>
      </c:catAx>
      <c:valAx>
        <c:axId val="1962638064"/>
        <c:scaling>
          <c:orientation val="minMax"/>
        </c:scaling>
        <c:delete val="0"/>
        <c:axPos val="l"/>
        <c:majorGridlines/>
        <c:title>
          <c:tx>
            <c:rich>
              <a:bodyPr rot="0" vert="wordArtVert"/>
              <a:lstStyle/>
              <a:p>
                <a:pPr>
                  <a:defRPr/>
                </a:pPr>
                <a:r>
                  <a:rPr lang="en-US"/>
                  <a:t>DEMAND</a:t>
                </a:r>
              </a:p>
            </c:rich>
          </c:tx>
          <c:overlay val="0"/>
        </c:title>
        <c:numFmt formatCode="General" sourceLinked="1"/>
        <c:majorTickMark val="out"/>
        <c:minorTickMark val="none"/>
        <c:tickLblPos val="nextTo"/>
        <c:crossAx val="1962647856"/>
        <c:crosses val="autoZero"/>
        <c:crossBetween val="between"/>
      </c:valAx>
      <c:spPr>
        <a:noFill/>
        <a:ln w="25400">
          <a:noFill/>
        </a:ln>
      </c:spPr>
    </c:plotArea>
    <c:plotVisOnly val="1"/>
    <c:dispBlanksAs val="gap"/>
    <c:showDLblsOverMax val="0"/>
  </c:chart>
  <c:txPr>
    <a:bodyPr/>
    <a:lstStyle/>
    <a:p>
      <a:pPr>
        <a:defRPr sz="24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sz="quarter" idx="1"/>
          </p:nvPr>
        </p:nvSpPr>
        <p:spPr>
          <a:xfrm>
            <a:off x="3995217" y="0"/>
            <a:ext cx="3056414" cy="467836"/>
          </a:xfrm>
          <a:prstGeom prst="rect">
            <a:avLst/>
          </a:prstGeom>
        </p:spPr>
        <p:txBody>
          <a:bodyPr vert="horz" lIns="93763" tIns="46881" rIns="93763" bIns="46881" rtlCol="0"/>
          <a:lstStyle>
            <a:lvl1pPr algn="r">
              <a:defRPr sz="1200"/>
            </a:lvl1pPr>
          </a:lstStyle>
          <a:p>
            <a:fld id="{16C7CBC3-E22E-4E86-8CBE-8D5DD4A10550}" type="datetimeFigureOut">
              <a:rPr lang="en-US" smtClean="0"/>
              <a:pPr/>
              <a:t>3/27/2024</a:t>
            </a:fld>
            <a:endParaRPr lang="en-US"/>
          </a:p>
        </p:txBody>
      </p:sp>
      <p:sp>
        <p:nvSpPr>
          <p:cNvPr id="4" name="Footer Placeholder 3"/>
          <p:cNvSpPr>
            <a:spLocks noGrp="1"/>
          </p:cNvSpPr>
          <p:nvPr>
            <p:ph type="ftr" sz="quarter" idx="2"/>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87265"/>
            <a:ext cx="3056414" cy="467836"/>
          </a:xfrm>
          <a:prstGeom prst="rect">
            <a:avLst/>
          </a:prstGeom>
        </p:spPr>
        <p:txBody>
          <a:bodyPr vert="horz" lIns="93763" tIns="46881" rIns="93763" bIns="46881" rtlCol="0" anchor="b"/>
          <a:lstStyle>
            <a:lvl1pPr algn="r">
              <a:defRPr sz="1200"/>
            </a:lvl1pPr>
          </a:lstStyle>
          <a:p>
            <a:fld id="{133A3360-EBCF-4016-A680-2F4C833544CA}" type="slidenum">
              <a:rPr lang="en-US" smtClean="0"/>
              <a:pPr/>
              <a:t>‹#›</a:t>
            </a:fld>
            <a:endParaRPr lang="en-US"/>
          </a:p>
        </p:txBody>
      </p:sp>
    </p:spTree>
    <p:extLst>
      <p:ext uri="{BB962C8B-B14F-4D97-AF65-F5344CB8AC3E}">
        <p14:creationId xmlns:p14="http://schemas.microsoft.com/office/powerpoint/2010/main" val="3900257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56414" cy="467836"/>
          </a:xfrm>
          <a:prstGeom prst="rect">
            <a:avLst/>
          </a:prstGeom>
        </p:spPr>
        <p:txBody>
          <a:bodyPr vert="horz" lIns="93763" tIns="46881" rIns="93763" bIns="46881" rtlCol="0"/>
          <a:lstStyle>
            <a:lvl1pPr algn="l">
              <a:defRPr sz="1200"/>
            </a:lvl1pPr>
          </a:lstStyle>
          <a:p>
            <a:endParaRPr lang="en-US"/>
          </a:p>
        </p:txBody>
      </p:sp>
      <p:sp>
        <p:nvSpPr>
          <p:cNvPr id="3" name="Date Placeholder 2"/>
          <p:cNvSpPr>
            <a:spLocks noGrp="1"/>
          </p:cNvSpPr>
          <p:nvPr>
            <p:ph type="dt" idx="1"/>
          </p:nvPr>
        </p:nvSpPr>
        <p:spPr>
          <a:xfrm>
            <a:off x="3995217" y="0"/>
            <a:ext cx="3056414" cy="467836"/>
          </a:xfrm>
          <a:prstGeom prst="rect">
            <a:avLst/>
          </a:prstGeom>
        </p:spPr>
        <p:txBody>
          <a:bodyPr vert="horz" lIns="93763" tIns="46881" rIns="93763" bIns="46881" rtlCol="0"/>
          <a:lstStyle>
            <a:lvl1pPr algn="r">
              <a:defRPr sz="1200"/>
            </a:lvl1pPr>
          </a:lstStyle>
          <a:p>
            <a:fld id="{5BA9195B-1EFC-4B49-989A-9580A6E82EEA}" type="datetimeFigureOut">
              <a:rPr lang="en-US" smtClean="0"/>
              <a:pPr/>
              <a:t>3/27/2024</a:t>
            </a:fld>
            <a:endParaRPr lang="en-US"/>
          </a:p>
        </p:txBody>
      </p:sp>
      <p:sp>
        <p:nvSpPr>
          <p:cNvPr id="4" name="Slide Image Placeholder 3"/>
          <p:cNvSpPr>
            <a:spLocks noGrp="1" noRot="1" noChangeAspect="1"/>
          </p:cNvSpPr>
          <p:nvPr>
            <p:ph type="sldImg" idx="2"/>
          </p:nvPr>
        </p:nvSpPr>
        <p:spPr>
          <a:xfrm>
            <a:off x="1189038" y="701675"/>
            <a:ext cx="4676775" cy="3508375"/>
          </a:xfrm>
          <a:prstGeom prst="rect">
            <a:avLst/>
          </a:prstGeom>
          <a:noFill/>
          <a:ln w="12700">
            <a:solidFill>
              <a:prstClr val="black"/>
            </a:solidFill>
          </a:ln>
        </p:spPr>
        <p:txBody>
          <a:bodyPr vert="horz" lIns="93763" tIns="46881" rIns="93763" bIns="46881" rtlCol="0" anchor="ctr"/>
          <a:lstStyle/>
          <a:p>
            <a:endParaRPr lang="en-US"/>
          </a:p>
        </p:txBody>
      </p:sp>
      <p:sp>
        <p:nvSpPr>
          <p:cNvPr id="5" name="Notes Placeholder 4"/>
          <p:cNvSpPr>
            <a:spLocks noGrp="1"/>
          </p:cNvSpPr>
          <p:nvPr>
            <p:ph type="body" sz="quarter" idx="3"/>
          </p:nvPr>
        </p:nvSpPr>
        <p:spPr>
          <a:xfrm>
            <a:off x="705327" y="4444445"/>
            <a:ext cx="5642610" cy="4210526"/>
          </a:xfrm>
          <a:prstGeom prst="rect">
            <a:avLst/>
          </a:prstGeom>
        </p:spPr>
        <p:txBody>
          <a:bodyPr vert="horz" lIns="93763" tIns="46881" rIns="93763" bIns="4688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87265"/>
            <a:ext cx="3056414" cy="467836"/>
          </a:xfrm>
          <a:prstGeom prst="rect">
            <a:avLst/>
          </a:prstGeom>
        </p:spPr>
        <p:txBody>
          <a:bodyPr vert="horz" lIns="93763" tIns="46881" rIns="93763" bIns="46881" rtlCol="0" anchor="b"/>
          <a:lstStyle>
            <a:lvl1pPr algn="l">
              <a:defRPr sz="1200"/>
            </a:lvl1pPr>
          </a:lstStyle>
          <a:p>
            <a:endParaRPr lang="en-US"/>
          </a:p>
        </p:txBody>
      </p:sp>
      <p:sp>
        <p:nvSpPr>
          <p:cNvPr id="7" name="Slide Number Placeholder 6"/>
          <p:cNvSpPr>
            <a:spLocks noGrp="1"/>
          </p:cNvSpPr>
          <p:nvPr>
            <p:ph type="sldNum" sz="quarter" idx="5"/>
          </p:nvPr>
        </p:nvSpPr>
        <p:spPr>
          <a:xfrm>
            <a:off x="3995217" y="8887265"/>
            <a:ext cx="3056414" cy="467836"/>
          </a:xfrm>
          <a:prstGeom prst="rect">
            <a:avLst/>
          </a:prstGeom>
        </p:spPr>
        <p:txBody>
          <a:bodyPr vert="horz" lIns="93763" tIns="46881" rIns="93763" bIns="46881" rtlCol="0" anchor="b"/>
          <a:lstStyle>
            <a:lvl1pPr algn="r">
              <a:defRPr sz="1200"/>
            </a:lvl1pPr>
          </a:lstStyle>
          <a:p>
            <a:fld id="{20D2E72E-7181-4640-9FD6-7ECA3255E2A4}" type="slidenum">
              <a:rPr lang="en-US" smtClean="0"/>
              <a:pPr/>
              <a:t>‹#›</a:t>
            </a:fld>
            <a:endParaRPr lang="en-US"/>
          </a:p>
        </p:txBody>
      </p:sp>
    </p:spTree>
    <p:extLst>
      <p:ext uri="{BB962C8B-B14F-4D97-AF65-F5344CB8AC3E}">
        <p14:creationId xmlns:p14="http://schemas.microsoft.com/office/powerpoint/2010/main" val="912303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1550546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81414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2875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05580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547037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BB415F-AE85-471D-A7F4-00EFAAF1006D}" type="datetimeFigureOut">
              <a:rPr lang="en-US" smtClean="0"/>
              <a:pPr/>
              <a:t>3/27/2024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235127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604121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1BB415F-AE85-471D-A7F4-00EFAAF1006D}" type="datetimeFigureOut">
              <a:rPr lang="en-US" smtClean="0"/>
              <a:pPr/>
              <a:t>3/27/2024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727708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BB415F-AE85-471D-A7F4-00EFAAF1006D}" type="datetimeFigureOut">
              <a:rPr lang="en-US" smtClean="0"/>
              <a:pPr/>
              <a:t>3/27/2024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487983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BB415F-AE85-471D-A7F4-00EFAAF1006D}" type="datetimeFigureOut">
              <a:rPr lang="en-US" smtClean="0"/>
              <a:pPr/>
              <a:t>3/27/2024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2536128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1356819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BB415F-AE85-471D-A7F4-00EFAAF1006D}" type="datetimeFigureOut">
              <a:rPr lang="en-US" smtClean="0"/>
              <a:pPr/>
              <a:t>3/27/2024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5E8E-9267-4D81-B8FE-3A0DF620272D}" type="slidenum">
              <a:rPr lang="en-US" smtClean="0"/>
              <a:pPr/>
              <a:t>‹#›</a:t>
            </a:fld>
            <a:endParaRPr lang="en-US"/>
          </a:p>
        </p:txBody>
      </p:sp>
    </p:spTree>
    <p:extLst>
      <p:ext uri="{BB962C8B-B14F-4D97-AF65-F5344CB8AC3E}">
        <p14:creationId xmlns:p14="http://schemas.microsoft.com/office/powerpoint/2010/main" val="3957300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BB415F-AE85-471D-A7F4-00EFAAF1006D}" type="datetimeFigureOut">
              <a:rPr lang="en-US" smtClean="0"/>
              <a:pPr/>
              <a:t>3/27/2024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85E8E-9267-4D81-B8FE-3A0DF620272D}" type="slidenum">
              <a:rPr lang="en-US" smtClean="0"/>
              <a:pPr/>
              <a:t>‹#›</a:t>
            </a:fld>
            <a:endParaRPr lang="en-US"/>
          </a:p>
        </p:txBody>
      </p:sp>
    </p:spTree>
    <p:extLst>
      <p:ext uri="{BB962C8B-B14F-4D97-AF65-F5344CB8AC3E}">
        <p14:creationId xmlns:p14="http://schemas.microsoft.com/office/powerpoint/2010/main" val="1757362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effectLst/>
                <a:latin typeface="Times New Roman"/>
                <a:ea typeface="Times New Roman"/>
              </a:rPr>
            </a:br>
            <a:br>
              <a:rPr lang="en-US" sz="1800" dirty="0">
                <a:effectLst/>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762000" y="609600"/>
            <a:ext cx="7391400" cy="5029200"/>
          </a:xfrm>
        </p:spPr>
        <p:txBody>
          <a:bodyPr>
            <a:normAutofit/>
          </a:bodyPr>
          <a:lstStyle/>
          <a:p>
            <a:r>
              <a:rPr lang="en-US" sz="4400" b="1" dirty="0">
                <a:solidFill>
                  <a:srgbClr val="FF0000"/>
                </a:solidFill>
              </a:rPr>
              <a:t>MICROECONOMICS </a:t>
            </a:r>
          </a:p>
          <a:p>
            <a:r>
              <a:rPr lang="en-US" sz="4400" b="1" i="1" dirty="0">
                <a:solidFill>
                  <a:srgbClr val="FF0000"/>
                </a:solidFill>
              </a:rPr>
              <a:t>(BCS 2002 &amp; BSE 2002)/BA]</a:t>
            </a:r>
            <a:r>
              <a:rPr lang="en-US" sz="4400" b="1" dirty="0">
                <a:solidFill>
                  <a:srgbClr val="FF0000"/>
                </a:solidFill>
              </a:rPr>
              <a:t>	</a:t>
            </a:r>
          </a:p>
          <a:p>
            <a:r>
              <a:rPr lang="en-US" b="1" dirty="0">
                <a:solidFill>
                  <a:srgbClr val="7030A0"/>
                </a:solidFill>
                <a:latin typeface="Times New Roman"/>
                <a:ea typeface="Times New Roman"/>
              </a:rPr>
              <a:t>SPRING-2024</a:t>
            </a:r>
          </a:p>
          <a:p>
            <a:endParaRPr lang="en-US" b="1" dirty="0">
              <a:solidFill>
                <a:schemeClr val="tx1"/>
              </a:solidFill>
              <a:effectLst/>
              <a:latin typeface="Times New Roman"/>
              <a:ea typeface="Times New Roman"/>
            </a:endParaRPr>
          </a:p>
          <a:p>
            <a:endParaRPr lang="en-US" b="1" dirty="0">
              <a:solidFill>
                <a:schemeClr val="tx1"/>
              </a:solidFill>
              <a:latin typeface="Times New Roman"/>
              <a:ea typeface="Times New Roman"/>
            </a:endParaRPr>
          </a:p>
          <a:p>
            <a:pPr algn="r"/>
            <a:r>
              <a:rPr lang="en-US" b="1" dirty="0">
                <a:solidFill>
                  <a:schemeClr val="tx1"/>
                </a:solidFill>
                <a:effectLst/>
                <a:latin typeface="Times New Roman"/>
                <a:ea typeface="Times New Roman"/>
              </a:rPr>
              <a:t> </a:t>
            </a:r>
            <a:r>
              <a:rPr lang="en-US" b="1" dirty="0">
                <a:solidFill>
                  <a:schemeClr val="accent2"/>
                </a:solidFill>
                <a:effectLst/>
                <a:latin typeface="Times New Roman"/>
                <a:ea typeface="Times New Roman"/>
              </a:rPr>
              <a:t>Dr. S. Ghiasul Haq</a:t>
            </a:r>
            <a:br>
              <a:rPr lang="en-US" sz="1400" dirty="0">
                <a:solidFill>
                  <a:schemeClr val="accent2"/>
                </a:solidFill>
                <a:effectLst/>
                <a:latin typeface="Times New Roman"/>
                <a:ea typeface="Times New Roman"/>
              </a:rPr>
            </a:br>
            <a:r>
              <a:rPr lang="en-US" sz="1900" b="1" dirty="0">
                <a:solidFill>
                  <a:srgbClr val="7030A0"/>
                </a:solidFill>
                <a:effectLst/>
                <a:latin typeface="Times New Roman"/>
                <a:ea typeface="Times New Roman"/>
              </a:rPr>
              <a:t>ghiasul786@gmail.com</a:t>
            </a:r>
          </a:p>
        </p:txBody>
      </p:sp>
    </p:spTree>
    <p:extLst>
      <p:ext uri="{BB962C8B-B14F-4D97-AF65-F5344CB8AC3E}">
        <p14:creationId xmlns:p14="http://schemas.microsoft.com/office/powerpoint/2010/main" val="205995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b="1" dirty="0">
                <a:solidFill>
                  <a:srgbClr val="7030A0"/>
                </a:solidFill>
              </a:rPr>
              <a:t>3. Complimentary Products</a:t>
            </a:r>
          </a:p>
        </p:txBody>
      </p:sp>
      <p:sp>
        <p:nvSpPr>
          <p:cNvPr id="23555" name="Rectangle 3"/>
          <p:cNvSpPr>
            <a:spLocks noGrp="1" noChangeArrowheads="1"/>
          </p:cNvSpPr>
          <p:nvPr>
            <p:ph type="body" idx="1"/>
          </p:nvPr>
        </p:nvSpPr>
        <p:spPr/>
        <p:txBody>
          <a:bodyPr/>
          <a:lstStyle/>
          <a:p>
            <a:r>
              <a:rPr lang="en-US" altLang="en-US" b="1" dirty="0">
                <a:solidFill>
                  <a:srgbClr val="FF0000"/>
                </a:solidFill>
              </a:rPr>
              <a:t>The demand for an item will increase or decrease if the price of a complimentary product increases or decreases</a:t>
            </a:r>
          </a:p>
          <a:p>
            <a:pPr marL="0" indent="0" algn="ctr">
              <a:buNone/>
            </a:pPr>
            <a:r>
              <a:rPr lang="en-US" altLang="en-US" b="1" u="sng" dirty="0">
                <a:solidFill>
                  <a:srgbClr val="7030A0"/>
                </a:solidFill>
              </a:rPr>
              <a:t>Negative Relationship </a:t>
            </a:r>
          </a:p>
          <a:p>
            <a:pPr marL="0" indent="0">
              <a:buNone/>
            </a:pPr>
            <a:r>
              <a:rPr lang="en-US" altLang="en-US" b="1" dirty="0">
                <a:solidFill>
                  <a:srgbClr val="7030A0"/>
                </a:solidFill>
              </a:rPr>
              <a:t>Ex. If the </a:t>
            </a:r>
            <a:r>
              <a:rPr lang="en-US" altLang="en-US" b="1" i="1" dirty="0">
                <a:solidFill>
                  <a:srgbClr val="7030A0"/>
                </a:solidFill>
              </a:rPr>
              <a:t>price</a:t>
            </a:r>
            <a:r>
              <a:rPr lang="en-US" altLang="en-US" b="1" dirty="0">
                <a:solidFill>
                  <a:srgbClr val="7030A0"/>
                </a:solidFill>
              </a:rPr>
              <a:t> of </a:t>
            </a:r>
            <a:r>
              <a:rPr lang="en-US" altLang="en-US" b="1" u="sng" dirty="0">
                <a:solidFill>
                  <a:srgbClr val="7030A0"/>
                </a:solidFill>
              </a:rPr>
              <a:t>Electricity </a:t>
            </a:r>
            <a:r>
              <a:rPr lang="en-US" altLang="en-US" b="1" dirty="0">
                <a:solidFill>
                  <a:srgbClr val="7030A0"/>
                </a:solidFill>
              </a:rPr>
              <a:t> </a:t>
            </a:r>
            <a:r>
              <a:rPr lang="en-US" altLang="en-US" b="1" u="sng" dirty="0">
                <a:solidFill>
                  <a:srgbClr val="7030A0"/>
                </a:solidFill>
              </a:rPr>
              <a:t>goes up</a:t>
            </a:r>
            <a:r>
              <a:rPr lang="en-US" altLang="en-US" b="1" dirty="0">
                <a:solidFill>
                  <a:srgbClr val="7030A0"/>
                </a:solidFill>
              </a:rPr>
              <a:t>, the </a:t>
            </a:r>
            <a:r>
              <a:rPr lang="en-US" altLang="en-US" b="1" i="1" dirty="0">
                <a:solidFill>
                  <a:srgbClr val="7030A0"/>
                </a:solidFill>
              </a:rPr>
              <a:t>demand</a:t>
            </a:r>
            <a:r>
              <a:rPr lang="en-US" altLang="en-US" b="1" dirty="0">
                <a:solidFill>
                  <a:srgbClr val="7030A0"/>
                </a:solidFill>
              </a:rPr>
              <a:t> for </a:t>
            </a:r>
            <a:r>
              <a:rPr lang="en-US" altLang="en-US" b="1" u="sng" dirty="0">
                <a:solidFill>
                  <a:srgbClr val="7030A0"/>
                </a:solidFill>
              </a:rPr>
              <a:t>Air Conditioners go down</a:t>
            </a:r>
            <a:r>
              <a:rPr lang="en-US" altLang="en-US" b="1" dirty="0">
                <a:solidFill>
                  <a:srgbClr val="7030A0"/>
                </a:solidFill>
              </a:rPr>
              <a:t>, thereby </a:t>
            </a:r>
            <a:r>
              <a:rPr lang="en-US" altLang="en-US" b="1" i="1" dirty="0">
                <a:solidFill>
                  <a:srgbClr val="7030A0"/>
                </a:solidFill>
              </a:rPr>
              <a:t>decreasing</a:t>
            </a:r>
            <a:r>
              <a:rPr lang="en-US" altLang="en-US" b="1" dirty="0">
                <a:solidFill>
                  <a:srgbClr val="7030A0"/>
                </a:solidFill>
              </a:rPr>
              <a:t> the demand for </a:t>
            </a:r>
            <a:r>
              <a:rPr lang="en-US" altLang="en-US" b="1" u="sng" dirty="0">
                <a:solidFill>
                  <a:srgbClr val="7030A0"/>
                </a:solidFill>
              </a:rPr>
              <a:t>Air Conditioners</a:t>
            </a:r>
          </a:p>
        </p:txBody>
      </p:sp>
    </p:spTree>
    <p:extLst>
      <p:ext uri="{BB962C8B-B14F-4D97-AF65-F5344CB8AC3E}">
        <p14:creationId xmlns:p14="http://schemas.microsoft.com/office/powerpoint/2010/main" val="4224937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868362"/>
          </a:xfrm>
        </p:spPr>
        <p:txBody>
          <a:bodyPr/>
          <a:lstStyle/>
          <a:p>
            <a:r>
              <a:rPr lang="en-US" b="1" dirty="0">
                <a:solidFill>
                  <a:srgbClr val="7030A0"/>
                </a:solidFill>
              </a:rPr>
              <a:t>4. Advertisement</a:t>
            </a:r>
          </a:p>
        </p:txBody>
      </p:sp>
      <p:sp>
        <p:nvSpPr>
          <p:cNvPr id="3" name="Content Placeholder 2"/>
          <p:cNvSpPr>
            <a:spLocks noGrp="1"/>
          </p:cNvSpPr>
          <p:nvPr>
            <p:ph idx="1"/>
          </p:nvPr>
        </p:nvSpPr>
        <p:spPr>
          <a:xfrm>
            <a:off x="304800" y="1143000"/>
            <a:ext cx="8382000" cy="4983163"/>
          </a:xfrm>
        </p:spPr>
        <p:txBody>
          <a:bodyPr>
            <a:normAutofit lnSpcReduction="10000"/>
          </a:bodyPr>
          <a:lstStyle/>
          <a:p>
            <a:r>
              <a:rPr lang="en-US" sz="3600" b="1" dirty="0">
                <a:solidFill>
                  <a:srgbClr val="FF0000"/>
                </a:solidFill>
              </a:rPr>
              <a:t>Advertisement has direct and positive relationship with demand;]. Wit increase in Advertisement the demand is expected to increase and vice versa.</a:t>
            </a:r>
          </a:p>
          <a:p>
            <a:pPr marL="0" indent="0" algn="ctr">
              <a:buNone/>
            </a:pPr>
            <a:r>
              <a:rPr lang="en-US" sz="3600" b="1" u="sng" dirty="0">
                <a:solidFill>
                  <a:srgbClr val="7030A0"/>
                </a:solidFill>
              </a:rPr>
              <a:t>Positive Relationship</a:t>
            </a:r>
          </a:p>
          <a:p>
            <a:pPr marL="0" indent="0">
              <a:buNone/>
            </a:pPr>
            <a:r>
              <a:rPr lang="en-US" sz="3600" b="1" dirty="0">
                <a:solidFill>
                  <a:srgbClr val="7030A0"/>
                </a:solidFill>
              </a:rPr>
              <a:t> Often companies promote their product in the market with aggressive advertisement. Advertisement is now almost essential tool of marketing  </a:t>
            </a:r>
          </a:p>
        </p:txBody>
      </p:sp>
    </p:spTree>
    <p:extLst>
      <p:ext uri="{BB962C8B-B14F-4D97-AF65-F5344CB8AC3E}">
        <p14:creationId xmlns:p14="http://schemas.microsoft.com/office/powerpoint/2010/main" val="1967406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Autofit/>
          </a:bodyPr>
          <a:lstStyle/>
          <a:p>
            <a:pPr lvl="1" algn="ctr" rtl="0">
              <a:spcBef>
                <a:spcPct val="0"/>
              </a:spcBef>
            </a:pPr>
            <a:r>
              <a:rPr lang="en-US" sz="4000" b="1" dirty="0">
                <a:solidFill>
                  <a:srgbClr val="7030A0"/>
                </a:solidFill>
              </a:rPr>
              <a:t>5.Price Expectation</a:t>
            </a:r>
            <a:br>
              <a:rPr lang="en-US" sz="4000" b="1" dirty="0">
                <a:solidFill>
                  <a:srgbClr val="7030A0"/>
                </a:solidFill>
              </a:rPr>
            </a:br>
            <a:endParaRPr lang="en-US" sz="4000" dirty="0"/>
          </a:p>
        </p:txBody>
      </p:sp>
      <p:sp>
        <p:nvSpPr>
          <p:cNvPr id="3" name="Content Placeholder 2"/>
          <p:cNvSpPr>
            <a:spLocks noGrp="1"/>
          </p:cNvSpPr>
          <p:nvPr>
            <p:ph idx="1"/>
          </p:nvPr>
        </p:nvSpPr>
        <p:spPr>
          <a:xfrm>
            <a:off x="152400" y="685800"/>
            <a:ext cx="8534400" cy="6172200"/>
          </a:xfrm>
        </p:spPr>
        <p:txBody>
          <a:bodyPr>
            <a:normAutofit/>
          </a:bodyPr>
          <a:lstStyle/>
          <a:p>
            <a:pPr marL="0" indent="0">
              <a:buNone/>
            </a:pPr>
            <a:r>
              <a:rPr lang="en-US" b="1" dirty="0">
                <a:solidFill>
                  <a:srgbClr val="FF0000"/>
                </a:solidFill>
              </a:rPr>
              <a:t>Expectation about future price  of a product strongly affect the current demand of that product  with positive relationship. If future price of product is expected to rise the current demand of the product will increase and vice versa.</a:t>
            </a:r>
          </a:p>
          <a:p>
            <a:pPr marL="0" indent="0" algn="ctr">
              <a:buNone/>
            </a:pPr>
            <a:r>
              <a:rPr lang="en-US" b="1" u="sng" dirty="0">
                <a:solidFill>
                  <a:srgbClr val="7030A0"/>
                </a:solidFill>
              </a:rPr>
              <a:t>Positive Relationship</a:t>
            </a:r>
          </a:p>
          <a:p>
            <a:pPr marL="0" indent="0">
              <a:buNone/>
            </a:pPr>
            <a:r>
              <a:rPr lang="en-US" b="1" dirty="0">
                <a:solidFill>
                  <a:srgbClr val="7030A0"/>
                </a:solidFill>
              </a:rPr>
              <a:t>The consumption of goods that can be easily stored, or whose consumption can be postponed, is strongly affected by buyer expectations. If price of petrol is expected to rise tomorrow , the demand for petrol will </a:t>
            </a:r>
            <a:r>
              <a:rPr lang="en-US" b="1">
                <a:solidFill>
                  <a:srgbClr val="7030A0"/>
                </a:solidFill>
              </a:rPr>
              <a:t>rise today.</a:t>
            </a:r>
            <a:endParaRPr lang="en-US" b="1" dirty="0">
              <a:solidFill>
                <a:srgbClr val="7030A0"/>
              </a:solidFill>
            </a:endParaRPr>
          </a:p>
        </p:txBody>
      </p:sp>
    </p:spTree>
    <p:extLst>
      <p:ext uri="{BB962C8B-B14F-4D97-AF65-F5344CB8AC3E}">
        <p14:creationId xmlns:p14="http://schemas.microsoft.com/office/powerpoint/2010/main" val="4244542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b="1" dirty="0">
                <a:solidFill>
                  <a:srgbClr val="7030A0"/>
                </a:solidFill>
              </a:rPr>
              <a:t>6. Change in Attitudes</a:t>
            </a:r>
          </a:p>
        </p:txBody>
      </p:sp>
      <p:sp>
        <p:nvSpPr>
          <p:cNvPr id="24579" name="Rectangle 3"/>
          <p:cNvSpPr>
            <a:spLocks noGrp="1" noChangeArrowheads="1"/>
          </p:cNvSpPr>
          <p:nvPr>
            <p:ph type="body" idx="1"/>
          </p:nvPr>
        </p:nvSpPr>
        <p:spPr>
          <a:xfrm>
            <a:off x="685800" y="1524000"/>
            <a:ext cx="7391400" cy="4602163"/>
          </a:xfrm>
        </p:spPr>
        <p:txBody>
          <a:bodyPr>
            <a:normAutofit/>
          </a:bodyPr>
          <a:lstStyle/>
          <a:p>
            <a:pPr marL="0" indent="0" eaLnBrk="1" hangingPunct="1">
              <a:buNone/>
            </a:pPr>
            <a:r>
              <a:rPr lang="en-US" altLang="en-US" sz="3600" b="1" dirty="0">
                <a:solidFill>
                  <a:srgbClr val="FF0000"/>
                </a:solidFill>
              </a:rPr>
              <a:t>As people’s attitudes about products change, so does the demand (upward or downward)</a:t>
            </a:r>
          </a:p>
          <a:p>
            <a:pPr marL="0" lvl="1" indent="0" algn="ctr">
              <a:buNone/>
            </a:pPr>
            <a:r>
              <a:rPr lang="en-US" altLang="en-US" sz="3600" b="1" u="sng" dirty="0">
                <a:solidFill>
                  <a:srgbClr val="7030A0"/>
                </a:solidFill>
              </a:rPr>
              <a:t>Positive or Negative Relationship </a:t>
            </a:r>
          </a:p>
          <a:p>
            <a:pPr marL="0" indent="0" eaLnBrk="1" hangingPunct="1">
              <a:buNone/>
            </a:pPr>
            <a:r>
              <a:rPr lang="en-US" altLang="en-US" sz="3600" b="1" dirty="0">
                <a:solidFill>
                  <a:srgbClr val="7030A0"/>
                </a:solidFill>
              </a:rPr>
              <a:t>For example  fashion, taste, entry of new substitute in the market  etc. </a:t>
            </a:r>
          </a:p>
        </p:txBody>
      </p:sp>
    </p:spTree>
    <p:extLst>
      <p:ext uri="{BB962C8B-B14F-4D97-AF65-F5344CB8AC3E}">
        <p14:creationId xmlns:p14="http://schemas.microsoft.com/office/powerpoint/2010/main" val="4126972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Autofit/>
          </a:bodyPr>
          <a:lstStyle/>
          <a:p>
            <a:pPr lvl="1" algn="ctr" rtl="0">
              <a:spcBef>
                <a:spcPct val="0"/>
              </a:spcBef>
            </a:pPr>
            <a:r>
              <a:rPr lang="en-US" sz="3600" b="1" dirty="0">
                <a:solidFill>
                  <a:srgbClr val="7030A0"/>
                </a:solidFill>
              </a:rPr>
              <a:t>7.Change in Population </a:t>
            </a:r>
            <a:br>
              <a:rPr lang="en-US" sz="3600" b="1" dirty="0">
                <a:solidFill>
                  <a:srgbClr val="7030A0"/>
                </a:solidFill>
              </a:rPr>
            </a:br>
            <a:endParaRPr lang="en-US" sz="3600" dirty="0"/>
          </a:p>
        </p:txBody>
      </p:sp>
      <p:sp>
        <p:nvSpPr>
          <p:cNvPr id="3" name="Content Placeholder 2"/>
          <p:cNvSpPr>
            <a:spLocks noGrp="1"/>
          </p:cNvSpPr>
          <p:nvPr>
            <p:ph idx="1"/>
          </p:nvPr>
        </p:nvSpPr>
        <p:spPr>
          <a:xfrm>
            <a:off x="304800" y="838200"/>
            <a:ext cx="8534400" cy="5410200"/>
          </a:xfrm>
        </p:spPr>
        <p:txBody>
          <a:bodyPr>
            <a:noAutofit/>
          </a:bodyPr>
          <a:lstStyle/>
          <a:p>
            <a:pPr marL="0" indent="0">
              <a:buNone/>
            </a:pPr>
            <a:r>
              <a:rPr lang="en-US" b="1" dirty="0">
                <a:solidFill>
                  <a:srgbClr val="FF0000"/>
                </a:solidFill>
              </a:rPr>
              <a:t>Population has a direct relation with total market demand With an increase in population the demand for the product increase the demand. The change age composition of the </a:t>
            </a:r>
            <a:r>
              <a:rPr lang="en-US" b="1">
                <a:solidFill>
                  <a:srgbClr val="FF0000"/>
                </a:solidFill>
              </a:rPr>
              <a:t>population also </a:t>
            </a:r>
            <a:r>
              <a:rPr lang="en-US" b="1" dirty="0">
                <a:solidFill>
                  <a:srgbClr val="FF0000"/>
                </a:solidFill>
              </a:rPr>
              <a:t>accordingly change the demand according to the requirement of segment of population.</a:t>
            </a:r>
          </a:p>
          <a:p>
            <a:pPr marL="0" lvl="1" indent="0" algn="ctr">
              <a:buNone/>
            </a:pPr>
            <a:r>
              <a:rPr lang="en-US" altLang="en-US" sz="3200" b="1" u="sng" dirty="0">
                <a:solidFill>
                  <a:srgbClr val="7030A0"/>
                </a:solidFill>
              </a:rPr>
              <a:t>Positive or Negative Relationship </a:t>
            </a:r>
          </a:p>
          <a:p>
            <a:pPr marL="0" lvl="1" indent="0">
              <a:buNone/>
            </a:pPr>
            <a:r>
              <a:rPr lang="en-US" altLang="en-US" sz="3200" b="1" dirty="0">
                <a:solidFill>
                  <a:srgbClr val="7030A0"/>
                </a:solidFill>
              </a:rPr>
              <a:t> With increase in population of Pakistan almost market demand for all kinds of goods has increased (e.g. transport, food, clothing education, health )</a:t>
            </a:r>
          </a:p>
          <a:p>
            <a:pPr marL="0" indent="0" algn="ctr">
              <a:buNone/>
            </a:pPr>
            <a:endParaRPr lang="en-US" sz="3600" b="1" dirty="0">
              <a:solidFill>
                <a:srgbClr val="FF0000"/>
              </a:solidFill>
            </a:endParaRPr>
          </a:p>
        </p:txBody>
      </p:sp>
    </p:spTree>
    <p:extLst>
      <p:ext uri="{BB962C8B-B14F-4D97-AF65-F5344CB8AC3E}">
        <p14:creationId xmlns:p14="http://schemas.microsoft.com/office/powerpoint/2010/main" val="3213813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305800" cy="1219200"/>
          </a:xfrm>
        </p:spPr>
        <p:txBody>
          <a:bodyPr/>
          <a:lstStyle/>
          <a:p>
            <a:r>
              <a:rPr lang="en-US" b="1" dirty="0">
                <a:solidFill>
                  <a:srgbClr val="FF0000"/>
                </a:solidFill>
              </a:rPr>
              <a:t>8.Full Demand Function</a:t>
            </a:r>
          </a:p>
        </p:txBody>
      </p:sp>
      <p:sp>
        <p:nvSpPr>
          <p:cNvPr id="3" name="Content Placeholder 2"/>
          <p:cNvSpPr>
            <a:spLocks noGrp="1"/>
          </p:cNvSpPr>
          <p:nvPr>
            <p:ph idx="1"/>
          </p:nvPr>
        </p:nvSpPr>
        <p:spPr>
          <a:xfrm>
            <a:off x="457200" y="1295399"/>
            <a:ext cx="8382000" cy="5357019"/>
          </a:xfrm>
        </p:spPr>
        <p:txBody>
          <a:bodyPr>
            <a:normAutofit fontScale="77500" lnSpcReduction="20000"/>
          </a:bodyPr>
          <a:lstStyle/>
          <a:p>
            <a:pPr marL="0" indent="0">
              <a:buNone/>
            </a:pPr>
            <a:r>
              <a:rPr lang="en-US" sz="3800" b="1" dirty="0">
                <a:solidFill>
                  <a:srgbClr val="7030A0"/>
                </a:solidFill>
              </a:rPr>
              <a:t>Full demand function can be presented as below:</a:t>
            </a:r>
          </a:p>
          <a:p>
            <a:pPr marL="0" indent="0" algn="ctr">
              <a:buNone/>
            </a:pPr>
            <a:r>
              <a:rPr lang="en-US" sz="3800" b="1" dirty="0" err="1">
                <a:solidFill>
                  <a:srgbClr val="FF0000"/>
                </a:solidFill>
              </a:rPr>
              <a:t>Qd</a:t>
            </a:r>
            <a:r>
              <a:rPr lang="en-US" sz="3800" b="1" dirty="0">
                <a:solidFill>
                  <a:srgbClr val="FF0000"/>
                </a:solidFill>
              </a:rPr>
              <a:t> = </a:t>
            </a:r>
            <a:r>
              <a:rPr lang="en-US" sz="3800" b="1" i="1" dirty="0">
                <a:solidFill>
                  <a:srgbClr val="FF0000"/>
                </a:solidFill>
              </a:rPr>
              <a:t>f </a:t>
            </a:r>
            <a:r>
              <a:rPr lang="en-US" sz="3800" b="1" dirty="0">
                <a:solidFill>
                  <a:srgbClr val="FF0000"/>
                </a:solidFill>
              </a:rPr>
              <a:t>(</a:t>
            </a:r>
            <a:r>
              <a:rPr lang="en-US" sz="3800" b="1" u="sng" dirty="0">
                <a:solidFill>
                  <a:srgbClr val="FF0000"/>
                </a:solidFill>
              </a:rPr>
              <a:t>P, Y</a:t>
            </a:r>
            <a:r>
              <a:rPr lang="en-US" sz="3800" b="1" dirty="0">
                <a:solidFill>
                  <a:srgbClr val="FF0000"/>
                </a:solidFill>
              </a:rPr>
              <a:t>,Ps, </a:t>
            </a:r>
            <a:r>
              <a:rPr lang="en-US" sz="3800" b="1" u="sng" dirty="0">
                <a:solidFill>
                  <a:srgbClr val="FF0000"/>
                </a:solidFill>
              </a:rPr>
              <a:t>Pc</a:t>
            </a:r>
            <a:r>
              <a:rPr lang="en-US" sz="3800" b="1" dirty="0">
                <a:solidFill>
                  <a:srgbClr val="FF0000"/>
                </a:solidFill>
              </a:rPr>
              <a:t>, </a:t>
            </a:r>
            <a:r>
              <a:rPr lang="en-US" sz="3800" b="1" u="sng" dirty="0">
                <a:solidFill>
                  <a:srgbClr val="FF0000"/>
                </a:solidFill>
              </a:rPr>
              <a:t>A</a:t>
            </a:r>
            <a:r>
              <a:rPr lang="en-US" sz="3800" b="1" dirty="0">
                <a:solidFill>
                  <a:srgbClr val="FF0000"/>
                </a:solidFill>
              </a:rPr>
              <a:t>, Pop )</a:t>
            </a:r>
            <a:endParaRPr lang="en-US" sz="3800" b="1" i="1" dirty="0">
              <a:solidFill>
                <a:srgbClr val="FF0000"/>
              </a:solidFill>
            </a:endParaRPr>
          </a:p>
          <a:p>
            <a:pPr marL="0" indent="0">
              <a:buNone/>
            </a:pPr>
            <a:endParaRPr lang="en-US" sz="3800" b="1" dirty="0">
              <a:solidFill>
                <a:srgbClr val="7030A0"/>
              </a:solidFill>
            </a:endParaRPr>
          </a:p>
          <a:p>
            <a:pPr marL="0" indent="0">
              <a:buNone/>
            </a:pPr>
            <a:r>
              <a:rPr lang="en-US" sz="3800" b="1" dirty="0">
                <a:solidFill>
                  <a:srgbClr val="7030A0"/>
                </a:solidFill>
              </a:rPr>
              <a:t> Numerically a hypothetical Demand equation with function will  appear like this:</a:t>
            </a:r>
          </a:p>
          <a:p>
            <a:pPr marL="0" indent="0" algn="ctr">
              <a:buNone/>
            </a:pPr>
            <a:r>
              <a:rPr lang="en-US" sz="3800" b="1" i="1" dirty="0" err="1">
                <a:solidFill>
                  <a:srgbClr val="FF0000"/>
                </a:solidFill>
              </a:rPr>
              <a:t>Qd</a:t>
            </a:r>
            <a:r>
              <a:rPr lang="en-US" sz="3800" b="1" i="1" dirty="0">
                <a:solidFill>
                  <a:srgbClr val="FF0000"/>
                </a:solidFill>
              </a:rPr>
              <a:t> = 10-5P +- 4Y + 2Ps -1.5Pc +3A </a:t>
            </a:r>
          </a:p>
          <a:p>
            <a:pPr marL="0" indent="0">
              <a:buNone/>
            </a:pPr>
            <a:r>
              <a:rPr lang="en-US" sz="3800" b="1" dirty="0"/>
              <a:t>Where:   </a:t>
            </a:r>
          </a:p>
          <a:p>
            <a:pPr marL="0" indent="0">
              <a:buNone/>
            </a:pPr>
            <a:r>
              <a:rPr lang="en-US" sz="3800" b="1" i="1" dirty="0">
                <a:solidFill>
                  <a:srgbClr val="FF0000"/>
                </a:solidFill>
              </a:rPr>
              <a:t>a</a:t>
            </a:r>
            <a:r>
              <a:rPr lang="en-US" sz="3800" b="1" dirty="0">
                <a:solidFill>
                  <a:srgbClr val="FF0000"/>
                </a:solidFill>
              </a:rPr>
              <a:t> </a:t>
            </a:r>
            <a:r>
              <a:rPr lang="en-US" sz="3800" b="1" dirty="0"/>
              <a:t>is constant  </a:t>
            </a:r>
            <a:r>
              <a:rPr lang="en-US" sz="3800" b="1" i="1" dirty="0">
                <a:solidFill>
                  <a:srgbClr val="FF0000"/>
                </a:solidFill>
              </a:rPr>
              <a:t>P, Ps and Pc </a:t>
            </a:r>
            <a:r>
              <a:rPr lang="en-US" sz="3800" b="1" dirty="0"/>
              <a:t>stand for the price of the product price of he substitute and price of commentary in Rupees, </a:t>
            </a:r>
            <a:r>
              <a:rPr lang="en-US" sz="3800" b="1" dirty="0">
                <a:solidFill>
                  <a:srgbClr val="FF0000"/>
                </a:solidFill>
              </a:rPr>
              <a:t>Y</a:t>
            </a:r>
            <a:r>
              <a:rPr lang="en-US" sz="3800" b="1" dirty="0"/>
              <a:t> is monthly income in 000 Rupees,</a:t>
            </a:r>
            <a:r>
              <a:rPr lang="en-US" sz="3800" b="1" i="1" dirty="0">
                <a:solidFill>
                  <a:srgbClr val="FF0000"/>
                </a:solidFill>
              </a:rPr>
              <a:t> A </a:t>
            </a:r>
            <a:r>
              <a:rPr lang="en-US" sz="3800" b="1" dirty="0"/>
              <a:t>is Advertisement in million Rupees  and </a:t>
            </a:r>
            <a:r>
              <a:rPr lang="en-US" sz="3800" b="1" dirty="0">
                <a:solidFill>
                  <a:srgbClr val="FF0000"/>
                </a:solidFill>
              </a:rPr>
              <a:t>Pop</a:t>
            </a:r>
            <a:r>
              <a:rPr lang="en-US" sz="3800" b="1" dirty="0"/>
              <a:t> is population in million</a:t>
            </a:r>
          </a:p>
          <a:p>
            <a:endParaRPr lang="en-US" b="1" dirty="0"/>
          </a:p>
        </p:txBody>
      </p:sp>
    </p:spTree>
    <p:extLst>
      <p:ext uri="{BB962C8B-B14F-4D97-AF65-F5344CB8AC3E}">
        <p14:creationId xmlns:p14="http://schemas.microsoft.com/office/powerpoint/2010/main" val="582403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1447800"/>
            <a:ext cx="8686800" cy="1015663"/>
          </a:xfrm>
          <a:prstGeom prst="rect">
            <a:avLst/>
          </a:prstGeom>
        </p:spPr>
        <p:txBody>
          <a:bodyPr wrap="square">
            <a:spAutoFit/>
          </a:bodyPr>
          <a:lstStyle/>
          <a:p>
            <a:r>
              <a:rPr lang="en-US" sz="6000" b="1" u="sng" dirty="0">
                <a:solidFill>
                  <a:srgbClr val="FF0000"/>
                </a:solidFill>
              </a:rPr>
              <a:t>(C) DEMAND AND SUPPLY</a:t>
            </a:r>
            <a:endParaRPr lang="en-US" sz="6000" b="1" dirty="0">
              <a:solidFill>
                <a:srgbClr val="FF0000"/>
              </a:solidFill>
            </a:endParaRPr>
          </a:p>
        </p:txBody>
      </p:sp>
    </p:spTree>
    <p:extLst>
      <p:ext uri="{BB962C8B-B14F-4D97-AF65-F5344CB8AC3E}">
        <p14:creationId xmlns:p14="http://schemas.microsoft.com/office/powerpoint/2010/main" val="805841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839200" cy="1341438"/>
          </a:xfrm>
        </p:spPr>
        <p:txBody>
          <a:bodyPr>
            <a:normAutofit fontScale="90000"/>
          </a:bodyPr>
          <a:lstStyle/>
          <a:p>
            <a:pPr lvl="0"/>
            <a:br>
              <a:rPr lang="en-US" b="1" dirty="0"/>
            </a:br>
            <a:r>
              <a:rPr lang="en-US" b="1" dirty="0">
                <a:solidFill>
                  <a:srgbClr val="7030A0"/>
                </a:solidFill>
              </a:rPr>
              <a:t>LECTURE-7 </a:t>
            </a:r>
            <a:br>
              <a:rPr lang="en-US" b="1" dirty="0">
                <a:solidFill>
                  <a:srgbClr val="7030A0"/>
                </a:solidFill>
              </a:rPr>
            </a:br>
            <a:r>
              <a:rPr lang="en-US" sz="5300" b="1" dirty="0">
                <a:solidFill>
                  <a:srgbClr val="FF0000"/>
                </a:solidFill>
              </a:rPr>
              <a:t>DEMAND</a:t>
            </a:r>
            <a:br>
              <a:rPr lang="en-US" sz="6000" b="1" dirty="0">
                <a:solidFill>
                  <a:srgbClr val="C00000"/>
                </a:solidFill>
              </a:rPr>
            </a:br>
            <a:endParaRPr lang="en-US" dirty="0">
              <a:solidFill>
                <a:srgbClr val="C00000"/>
              </a:solidFill>
            </a:endParaRPr>
          </a:p>
        </p:txBody>
      </p:sp>
      <p:sp>
        <p:nvSpPr>
          <p:cNvPr id="3" name="Content Placeholder 2"/>
          <p:cNvSpPr>
            <a:spLocks noGrp="1"/>
          </p:cNvSpPr>
          <p:nvPr>
            <p:ph idx="1"/>
          </p:nvPr>
        </p:nvSpPr>
        <p:spPr>
          <a:xfrm>
            <a:off x="228600" y="1417638"/>
            <a:ext cx="8686800" cy="5440362"/>
          </a:xfrm>
        </p:spPr>
        <p:txBody>
          <a:bodyPr>
            <a:normAutofit/>
          </a:bodyPr>
          <a:lstStyle/>
          <a:p>
            <a:pPr marL="0" indent="0" algn="ctr">
              <a:buNone/>
            </a:pPr>
            <a:r>
              <a:rPr lang="en-US" sz="3000" b="1" u="sng" dirty="0"/>
              <a:t> Lecture 7(</a:t>
            </a:r>
            <a:r>
              <a:rPr lang="en-US" sz="3000" b="1" u="sng" dirty="0" err="1"/>
              <a:t>i</a:t>
            </a:r>
            <a:r>
              <a:rPr lang="en-US" sz="3000" b="1" u="sng" dirty="0"/>
              <a:t>) </a:t>
            </a:r>
          </a:p>
          <a:p>
            <a:pPr lvl="1"/>
            <a:r>
              <a:rPr lang="en-US" sz="3000" b="1" dirty="0">
                <a:solidFill>
                  <a:srgbClr val="7030A0"/>
                </a:solidFill>
              </a:rPr>
              <a:t>Demand and Law of Demand </a:t>
            </a:r>
          </a:p>
          <a:p>
            <a:pPr lvl="1"/>
            <a:r>
              <a:rPr lang="en-US" sz="3000" b="1" dirty="0">
                <a:solidFill>
                  <a:srgbClr val="7030A0"/>
                </a:solidFill>
              </a:rPr>
              <a:t>Demand &amp; Inverse Demand Function</a:t>
            </a:r>
          </a:p>
          <a:p>
            <a:pPr marL="457200" lvl="1" indent="0" algn="ctr">
              <a:buNone/>
            </a:pPr>
            <a:r>
              <a:rPr lang="en-US" sz="3000" b="1" u="sng" dirty="0"/>
              <a:t>Lecture 7(ii</a:t>
            </a:r>
            <a:r>
              <a:rPr lang="en-US" sz="3000" b="1" u="sng" dirty="0">
                <a:solidFill>
                  <a:srgbClr val="7030A0"/>
                </a:solidFill>
              </a:rPr>
              <a:t>) </a:t>
            </a:r>
          </a:p>
          <a:p>
            <a:pPr lvl="1"/>
            <a:r>
              <a:rPr lang="en-US" sz="3000" b="1" dirty="0">
                <a:solidFill>
                  <a:schemeClr val="accent2">
                    <a:lumMod val="75000"/>
                  </a:schemeClr>
                </a:solidFill>
              </a:rPr>
              <a:t>Demand-Change and Shift in Demand</a:t>
            </a:r>
          </a:p>
          <a:p>
            <a:pPr lvl="1"/>
            <a:r>
              <a:rPr lang="en-US" sz="3000" b="1" dirty="0">
                <a:solidFill>
                  <a:schemeClr val="accent2">
                    <a:lumMod val="75000"/>
                  </a:schemeClr>
                </a:solidFill>
              </a:rPr>
              <a:t>Determinants of Demand &amp; Full Demand Function</a:t>
            </a:r>
          </a:p>
          <a:p>
            <a:pPr marL="457200" lvl="1" indent="0" algn="ctr">
              <a:buNone/>
            </a:pPr>
            <a:r>
              <a:rPr lang="en-US" sz="3000" b="1" u="sng" dirty="0"/>
              <a:t>Lecture 7(iii)</a:t>
            </a:r>
          </a:p>
          <a:p>
            <a:pPr lvl="1"/>
            <a:r>
              <a:rPr lang="en-US" sz="3000" b="1" dirty="0">
                <a:solidFill>
                  <a:srgbClr val="CC0099"/>
                </a:solidFill>
              </a:rPr>
              <a:t>Price  Elasticity Demand</a:t>
            </a:r>
          </a:p>
          <a:p>
            <a:pPr lvl="1"/>
            <a:r>
              <a:rPr lang="en-US" sz="3000" b="1" dirty="0">
                <a:solidFill>
                  <a:srgbClr val="CC0099"/>
                </a:solidFill>
              </a:rPr>
              <a:t>Income and Cross Elasticity of Demand</a:t>
            </a:r>
          </a:p>
          <a:p>
            <a:endParaRPr lang="en-US" dirty="0">
              <a:solidFill>
                <a:srgbClr val="CC0099"/>
              </a:solidFill>
            </a:endParaRPr>
          </a:p>
        </p:txBody>
      </p:sp>
    </p:spTree>
    <p:extLst>
      <p:ext uri="{BB962C8B-B14F-4D97-AF65-F5344CB8AC3E}">
        <p14:creationId xmlns:p14="http://schemas.microsoft.com/office/powerpoint/2010/main" val="1185738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en-US" sz="4000" b="1" dirty="0">
                <a:solidFill>
                  <a:srgbClr val="7030A0"/>
                </a:solidFill>
              </a:rPr>
              <a:t>A. Non-Price Factors that effect Demand</a:t>
            </a:r>
          </a:p>
        </p:txBody>
      </p:sp>
      <p:sp>
        <p:nvSpPr>
          <p:cNvPr id="19459" name="Rectangle 3"/>
          <p:cNvSpPr>
            <a:spLocks noGrp="1" noChangeArrowheads="1"/>
          </p:cNvSpPr>
          <p:nvPr>
            <p:ph type="body" idx="1"/>
          </p:nvPr>
        </p:nvSpPr>
        <p:spPr/>
        <p:txBody>
          <a:bodyPr/>
          <a:lstStyle/>
          <a:p>
            <a:pPr marL="0" indent="0" eaLnBrk="1" hangingPunct="1">
              <a:buNone/>
            </a:pPr>
            <a:r>
              <a:rPr lang="en-US" altLang="en-US" b="1" dirty="0"/>
              <a:t>The factors (listed on next slide)will cause the demand curve to shift to the </a:t>
            </a:r>
            <a:r>
              <a:rPr lang="en-US" altLang="en-US" b="1" dirty="0">
                <a:solidFill>
                  <a:schemeClr val="accent2"/>
                </a:solidFill>
              </a:rPr>
              <a:t>left</a:t>
            </a:r>
            <a:r>
              <a:rPr lang="en-US" altLang="en-US" b="1" dirty="0">
                <a:solidFill>
                  <a:srgbClr val="FF0000"/>
                </a:solidFill>
              </a:rPr>
              <a:t> (less quantity demanded) </a:t>
            </a:r>
            <a:r>
              <a:rPr lang="en-US" altLang="en-US" b="1" dirty="0"/>
              <a:t>or to the </a:t>
            </a:r>
            <a:r>
              <a:rPr lang="en-US" altLang="en-US" b="1" dirty="0">
                <a:solidFill>
                  <a:schemeClr val="accent2"/>
                </a:solidFill>
              </a:rPr>
              <a:t>right</a:t>
            </a:r>
            <a:r>
              <a:rPr lang="en-US" altLang="en-US" b="1" dirty="0">
                <a:solidFill>
                  <a:srgbClr val="FF0000"/>
                </a:solidFill>
              </a:rPr>
              <a:t> (more quantity demanded). The demand function depends on all  factors together, along with price.</a:t>
            </a:r>
          </a:p>
        </p:txBody>
      </p:sp>
    </p:spTree>
    <p:extLst>
      <p:ext uri="{BB962C8B-B14F-4D97-AF65-F5344CB8AC3E}">
        <p14:creationId xmlns:p14="http://schemas.microsoft.com/office/powerpoint/2010/main" val="423379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599"/>
          </a:xfrm>
        </p:spPr>
        <p:txBody>
          <a:bodyPr>
            <a:normAutofit fontScale="90000"/>
          </a:bodyPr>
          <a:lstStyle/>
          <a:p>
            <a:r>
              <a:rPr lang="en-US" dirty="0">
                <a:solidFill>
                  <a:srgbClr val="FF0000"/>
                </a:solidFill>
              </a:rPr>
              <a:t>B.CHANGE AND SHIFT IN DEMAND</a:t>
            </a:r>
          </a:p>
        </p:txBody>
      </p:sp>
      <p:sp>
        <p:nvSpPr>
          <p:cNvPr id="3" name="Subtitle 2"/>
          <p:cNvSpPr>
            <a:spLocks noGrp="1"/>
          </p:cNvSpPr>
          <p:nvPr>
            <p:ph type="subTitle" idx="1"/>
          </p:nvPr>
        </p:nvSpPr>
        <p:spPr>
          <a:xfrm>
            <a:off x="533400" y="990600"/>
            <a:ext cx="7772400" cy="5486400"/>
          </a:xfrm>
        </p:spPr>
        <p:txBody>
          <a:bodyPr>
            <a:normAutofit fontScale="77500" lnSpcReduction="20000"/>
          </a:bodyPr>
          <a:lstStyle/>
          <a:p>
            <a:pPr algn="l">
              <a:buFont typeface="Wingdings" pitchFamily="2" charset="2"/>
              <a:buChar char="§"/>
            </a:pPr>
            <a:r>
              <a:rPr lang="en-US" sz="4100" b="1" dirty="0">
                <a:solidFill>
                  <a:srgbClr val="FF0000"/>
                </a:solidFill>
              </a:rPr>
              <a:t>A change in Demand is brought by   </a:t>
            </a:r>
          </a:p>
          <a:p>
            <a:pPr algn="l"/>
            <a:r>
              <a:rPr lang="en-US" sz="4100" b="1" dirty="0">
                <a:solidFill>
                  <a:srgbClr val="FF0000"/>
                </a:solidFill>
              </a:rPr>
              <a:t>  change in price (movement on same curve)</a:t>
            </a:r>
          </a:p>
          <a:p>
            <a:pPr algn="l">
              <a:buFont typeface="Wingdings" pitchFamily="2" charset="2"/>
              <a:buChar char="§"/>
            </a:pPr>
            <a:r>
              <a:rPr lang="en-US" sz="4100" b="1" dirty="0">
                <a:solidFill>
                  <a:srgbClr val="FF0000"/>
                </a:solidFill>
              </a:rPr>
              <a:t>A shift in Demand (movement of the curve)   </a:t>
            </a:r>
          </a:p>
          <a:p>
            <a:pPr algn="l"/>
            <a:r>
              <a:rPr lang="en-US" sz="4100" b="1">
                <a:solidFill>
                  <a:srgbClr val="FF0000"/>
                </a:solidFill>
              </a:rPr>
              <a:t>  is </a:t>
            </a:r>
            <a:r>
              <a:rPr lang="en-US" sz="4100" b="1" dirty="0">
                <a:solidFill>
                  <a:srgbClr val="FF0000"/>
                </a:solidFill>
              </a:rPr>
              <a:t>brought by:</a:t>
            </a:r>
          </a:p>
          <a:p>
            <a:pPr marL="457200" lvl="2" algn="l">
              <a:buFont typeface="Wingdings" pitchFamily="2" charset="2"/>
              <a:buChar char="v"/>
            </a:pPr>
            <a:r>
              <a:rPr lang="en-US" sz="4100" b="1" dirty="0">
                <a:solidFill>
                  <a:srgbClr val="7030A0"/>
                </a:solidFill>
              </a:rPr>
              <a:t>Change in Income</a:t>
            </a:r>
          </a:p>
          <a:p>
            <a:pPr lvl="1" algn="l">
              <a:buFont typeface="Wingdings" pitchFamily="2" charset="2"/>
              <a:buChar char="v"/>
            </a:pPr>
            <a:r>
              <a:rPr lang="en-US" sz="4100" b="1" dirty="0">
                <a:solidFill>
                  <a:srgbClr val="7030A0"/>
                </a:solidFill>
              </a:rPr>
              <a:t>Price of Substitutes</a:t>
            </a:r>
          </a:p>
          <a:p>
            <a:pPr lvl="1" algn="l">
              <a:buFont typeface="Wingdings" pitchFamily="2" charset="2"/>
              <a:buChar char="v"/>
            </a:pPr>
            <a:r>
              <a:rPr lang="en-US" sz="4100" b="1" dirty="0">
                <a:solidFill>
                  <a:srgbClr val="7030A0"/>
                </a:solidFill>
              </a:rPr>
              <a:t>Price of complimentary goods</a:t>
            </a:r>
          </a:p>
          <a:p>
            <a:pPr lvl="1" algn="l">
              <a:buFont typeface="Wingdings" pitchFamily="2" charset="2"/>
              <a:buChar char="v"/>
            </a:pPr>
            <a:r>
              <a:rPr lang="en-US" sz="4100" b="1" dirty="0">
                <a:solidFill>
                  <a:srgbClr val="7030A0"/>
                </a:solidFill>
              </a:rPr>
              <a:t>Advertisement</a:t>
            </a:r>
          </a:p>
          <a:p>
            <a:pPr lvl="1" algn="l">
              <a:buFont typeface="Wingdings" pitchFamily="2" charset="2"/>
              <a:buChar char="v"/>
            </a:pPr>
            <a:r>
              <a:rPr lang="en-US" sz="4100" b="1" dirty="0">
                <a:solidFill>
                  <a:srgbClr val="7030A0"/>
                </a:solidFill>
              </a:rPr>
              <a:t>Price Expectation</a:t>
            </a:r>
          </a:p>
          <a:p>
            <a:pPr lvl="1" algn="l">
              <a:buFont typeface="Wingdings" pitchFamily="2" charset="2"/>
              <a:buChar char="v"/>
            </a:pPr>
            <a:r>
              <a:rPr lang="en-US" sz="4100" b="1" dirty="0">
                <a:solidFill>
                  <a:srgbClr val="7030A0"/>
                </a:solidFill>
              </a:rPr>
              <a:t>Change in Attitudes</a:t>
            </a:r>
          </a:p>
          <a:p>
            <a:pPr lvl="1" algn="l">
              <a:buFont typeface="Wingdings" pitchFamily="2" charset="2"/>
              <a:buChar char="v"/>
            </a:pPr>
            <a:r>
              <a:rPr lang="en-US" sz="4100" b="1" dirty="0">
                <a:solidFill>
                  <a:srgbClr val="7030A0"/>
                </a:solidFill>
              </a:rPr>
              <a:t>Change in Population </a:t>
            </a:r>
          </a:p>
          <a:p>
            <a:pPr lvl="1" algn="l">
              <a:buFont typeface="Wingdings" pitchFamily="2" charset="2"/>
              <a:buChar char="§"/>
            </a:pPr>
            <a:endParaRPr lang="en-US" sz="4100" dirty="0"/>
          </a:p>
          <a:p>
            <a:pPr lvl="1" algn="l">
              <a:buFont typeface="Wingdings" pitchFamily="2" charset="2"/>
              <a:buChar char="§"/>
            </a:pPr>
            <a:endParaRPr lang="en-US" dirty="0"/>
          </a:p>
          <a:p>
            <a:pPr lvl="1" algn="l">
              <a:buFont typeface="Wingdings" pitchFamily="2" charset="2"/>
              <a:buChar char="§"/>
            </a:pPr>
            <a:endParaRPr lang="en-US" dirty="0"/>
          </a:p>
        </p:txBody>
      </p:sp>
    </p:spTree>
    <p:extLst>
      <p:ext uri="{BB962C8B-B14F-4D97-AF65-F5344CB8AC3E}">
        <p14:creationId xmlns:p14="http://schemas.microsoft.com/office/powerpoint/2010/main" val="350879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90600" y="1066800"/>
          <a:ext cx="5791202" cy="4216165"/>
        </p:xfrm>
        <a:graphic>
          <a:graphicData uri="http://schemas.openxmlformats.org/drawingml/2006/table">
            <a:tbl>
              <a:tblPr/>
              <a:tblGrid>
                <a:gridCol w="19050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905002">
                  <a:extLst>
                    <a:ext uri="{9D8B030D-6E8A-4147-A177-3AD203B41FA5}">
                      <a16:colId xmlns:a16="http://schemas.microsoft.com/office/drawing/2014/main" val="20002"/>
                    </a:ext>
                  </a:extLst>
                </a:gridCol>
              </a:tblGrid>
              <a:tr h="451884">
                <a:tc gridSpan="3">
                  <a:txBody>
                    <a:bodyPr/>
                    <a:lstStyle/>
                    <a:p>
                      <a:pPr algn="ctr" fontAlgn="b"/>
                      <a:r>
                        <a:rPr lang="en-US" sz="2800" b="1" i="0" u="none" strike="noStrike" dirty="0">
                          <a:solidFill>
                            <a:srgbClr val="FF0000"/>
                          </a:solidFill>
                          <a:latin typeface="Arial"/>
                        </a:rPr>
                        <a:t>SHIFT IN DEMAND  </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7658">
                <a:tc>
                  <a:txBody>
                    <a:bodyPr/>
                    <a:lstStyle/>
                    <a:p>
                      <a:pPr algn="ctr" fontAlgn="b"/>
                      <a:r>
                        <a:rPr lang="en-US" sz="1800" b="1" i="0" u="none" strike="noStrike" dirty="0">
                          <a:solidFill>
                            <a:srgbClr val="FF0000"/>
                          </a:solidFill>
                          <a:latin typeface="Arial"/>
                        </a:rPr>
                        <a:t>PRICE PER</a:t>
                      </a:r>
                    </a:p>
                  </a:txBody>
                  <a:tcPr marL="0" marR="0" marT="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FF0000"/>
                          </a:solidFill>
                          <a:latin typeface="Arial"/>
                        </a:rPr>
                        <a:t>QUANTITY</a:t>
                      </a: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FF0000"/>
                          </a:solidFill>
                          <a:latin typeface="Arial"/>
                        </a:rPr>
                        <a:t>QUANTITY</a:t>
                      </a:r>
                    </a:p>
                  </a:txBody>
                  <a:tcPr marL="0" marR="0" marT="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79583">
                <a:tc>
                  <a:txBody>
                    <a:bodyPr/>
                    <a:lstStyle/>
                    <a:p>
                      <a:pPr algn="ctr" fontAlgn="b"/>
                      <a:r>
                        <a:rPr lang="en-US" sz="1800" b="1" i="0" u="none" strike="noStrike" dirty="0">
                          <a:solidFill>
                            <a:srgbClr val="FF0000"/>
                          </a:solidFill>
                          <a:latin typeface="Arial"/>
                        </a:rPr>
                        <a:t>DOZEN</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FF0000"/>
                          </a:solidFill>
                          <a:latin typeface="Arial"/>
                        </a:rPr>
                        <a:t>DEMANDED-1</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a:solidFill>
                            <a:srgbClr val="FF0000"/>
                          </a:solidFill>
                          <a:latin typeface="Arial"/>
                        </a:rPr>
                        <a:t>DEMANDED-2</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79583">
                <a:tc>
                  <a:txBody>
                    <a:bodyPr/>
                    <a:lstStyle/>
                    <a:p>
                      <a:pPr algn="ctr" fontAlgn="b"/>
                      <a:r>
                        <a:rPr lang="en-US" sz="2800" b="1" i="0" u="none" strike="noStrike" dirty="0">
                          <a:solidFill>
                            <a:srgbClr val="FF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60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79583">
                <a:tc>
                  <a:txBody>
                    <a:bodyPr/>
                    <a:lstStyle/>
                    <a:p>
                      <a:pPr algn="ctr" fontAlgn="b"/>
                      <a:r>
                        <a:rPr lang="en-US" sz="2800" b="1" i="0" u="none" strike="noStrike" dirty="0">
                          <a:solidFill>
                            <a:srgbClr val="FF0000"/>
                          </a:solidFill>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9583">
                <a:tc>
                  <a:txBody>
                    <a:bodyPr/>
                    <a:lstStyle/>
                    <a:p>
                      <a:pPr algn="ctr" fontAlgn="b"/>
                      <a:r>
                        <a:rPr lang="en-US" sz="2800" b="1" i="0" u="none" strike="noStrike" dirty="0">
                          <a:solidFill>
                            <a:srgbClr val="FF0000"/>
                          </a:solidFill>
                          <a:latin typeface="Arial"/>
                        </a:rPr>
                        <a:t>50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40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79583">
                <a:tc>
                  <a:txBody>
                    <a:bodyPr/>
                    <a:lstStyle/>
                    <a:p>
                      <a:pPr algn="ctr" fontAlgn="b"/>
                      <a:r>
                        <a:rPr lang="en-US" sz="2800" b="1" i="0" u="none" strike="noStrike" dirty="0">
                          <a:solidFill>
                            <a:srgbClr val="FF0000"/>
                          </a:solidFill>
                          <a:latin typeface="Arial"/>
                        </a:rPr>
                        <a:t>70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79583">
                <a:tc>
                  <a:txBody>
                    <a:bodyPr/>
                    <a:lstStyle/>
                    <a:p>
                      <a:pPr algn="ctr" fontAlgn="b"/>
                      <a:r>
                        <a:rPr lang="en-US" sz="2800" b="1" i="0" u="none" strike="noStrike" dirty="0">
                          <a:solidFill>
                            <a:srgbClr val="FF0000"/>
                          </a:solidFill>
                          <a:latin typeface="Arial"/>
                        </a:rPr>
                        <a:t>90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20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79583">
                <a:tc>
                  <a:txBody>
                    <a:bodyPr/>
                    <a:lstStyle/>
                    <a:p>
                      <a:pPr algn="ctr" fontAlgn="b"/>
                      <a:r>
                        <a:rPr lang="en-US" sz="2800" b="1" i="0" u="none" strike="noStrike" dirty="0">
                          <a:solidFill>
                            <a:srgbClr val="FF0000"/>
                          </a:solidFill>
                          <a:latin typeface="Arial"/>
                        </a:rPr>
                        <a:t>110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a:solidFill>
                            <a:srgbClr val="FF0000"/>
                          </a:solidFill>
                          <a:latin typeface="Arial"/>
                        </a:rPr>
                        <a:t>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15</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79583">
                <a:tc>
                  <a:txBody>
                    <a:bodyPr/>
                    <a:lstStyle/>
                    <a:p>
                      <a:pPr algn="ctr" fontAlgn="b"/>
                      <a:r>
                        <a:rPr lang="en-US" sz="2800" b="1" i="0" u="none" strike="noStrike" dirty="0">
                          <a:solidFill>
                            <a:srgbClr val="FF0000"/>
                          </a:solidFill>
                          <a:latin typeface="Arial"/>
                        </a:rPr>
                        <a:t>130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800" b="1" i="0" u="none" strike="noStrike" dirty="0">
                          <a:solidFill>
                            <a:srgbClr val="FF0000"/>
                          </a:solidFill>
                          <a:latin typeface="Arial"/>
                        </a:rPr>
                        <a:t>10</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12217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04800" y="762000"/>
          <a:ext cx="8534400" cy="5029200"/>
        </p:xfrm>
        <a:graphic>
          <a:graphicData uri="http://schemas.openxmlformats.org/drawingml/2006/chart">
            <c:chart xmlns:c="http://schemas.openxmlformats.org/drawingml/2006/chart" xmlns:r="http://schemas.openxmlformats.org/officeDocument/2006/relationships" r:id="rId2"/>
          </a:graphicData>
        </a:graphic>
      </p:graphicFrame>
      <p:sp>
        <p:nvSpPr>
          <p:cNvPr id="3" name="Right Arrow 2"/>
          <p:cNvSpPr/>
          <p:nvPr/>
        </p:nvSpPr>
        <p:spPr>
          <a:xfrm flipV="1">
            <a:off x="3810000" y="3048000"/>
            <a:ext cx="8382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550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74638"/>
            <a:ext cx="8229600" cy="563562"/>
          </a:xfrm>
        </p:spPr>
        <p:txBody>
          <a:bodyPr>
            <a:normAutofit fontScale="90000"/>
          </a:bodyPr>
          <a:lstStyle/>
          <a:p>
            <a:pPr eaLnBrk="1" hangingPunct="1"/>
            <a:r>
              <a:rPr lang="en-US" altLang="en-US" b="1" dirty="0">
                <a:solidFill>
                  <a:srgbClr val="7030A0"/>
                </a:solidFill>
              </a:rPr>
              <a:t>1. Change in Income</a:t>
            </a:r>
          </a:p>
        </p:txBody>
      </p:sp>
      <p:sp>
        <p:nvSpPr>
          <p:cNvPr id="21507" name="Rectangle 3"/>
          <p:cNvSpPr>
            <a:spLocks noGrp="1" noChangeArrowheads="1"/>
          </p:cNvSpPr>
          <p:nvPr>
            <p:ph type="body" idx="1"/>
          </p:nvPr>
        </p:nvSpPr>
        <p:spPr>
          <a:xfrm>
            <a:off x="228600" y="838200"/>
            <a:ext cx="8763000" cy="5715000"/>
          </a:xfrm>
        </p:spPr>
        <p:txBody>
          <a:bodyPr>
            <a:normAutofit fontScale="92500" lnSpcReduction="20000"/>
          </a:bodyPr>
          <a:lstStyle/>
          <a:p>
            <a:pPr lvl="1"/>
            <a:r>
              <a:rPr lang="en-US" altLang="en-US" sz="3600" b="1" dirty="0">
                <a:solidFill>
                  <a:srgbClr val="FF0000"/>
                </a:solidFill>
              </a:rPr>
              <a:t>As people earn more money, the demand for normal  goods will increase (and vice versa (for normal good)</a:t>
            </a:r>
          </a:p>
          <a:p>
            <a:pPr lvl="1"/>
            <a:r>
              <a:rPr lang="en-US" altLang="en-US" sz="3600" b="1" dirty="0">
                <a:solidFill>
                  <a:srgbClr val="FF0000"/>
                </a:solidFill>
              </a:rPr>
              <a:t>With  increase in income demand for inferior goods will decrease</a:t>
            </a:r>
          </a:p>
          <a:p>
            <a:pPr marL="457200" lvl="1" indent="0">
              <a:buNone/>
            </a:pPr>
            <a:endParaRPr lang="en-US" altLang="en-US" sz="3600" b="1" u="sng" dirty="0">
              <a:solidFill>
                <a:srgbClr val="7030A0"/>
              </a:solidFill>
            </a:endParaRPr>
          </a:p>
          <a:p>
            <a:pPr marL="457200" lvl="1" indent="0" algn="ctr">
              <a:buNone/>
            </a:pPr>
            <a:r>
              <a:rPr lang="en-US" altLang="en-US" sz="3600" b="1" u="sng" dirty="0">
                <a:solidFill>
                  <a:srgbClr val="7030A0"/>
                </a:solidFill>
              </a:rPr>
              <a:t>Positive or Negative Relationship </a:t>
            </a:r>
          </a:p>
          <a:p>
            <a:pPr marL="0" indent="0" eaLnBrk="1" hangingPunct="1">
              <a:buNone/>
            </a:pPr>
            <a:r>
              <a:rPr lang="en-US" altLang="en-US" sz="3600" b="1" dirty="0">
                <a:solidFill>
                  <a:srgbClr val="7030A0"/>
                </a:solidFill>
              </a:rPr>
              <a:t>Therefore the shift in demand curve due to increase in income may be upward or downward depending upon the nature of the good (and is versa)</a:t>
            </a:r>
          </a:p>
          <a:p>
            <a:pPr eaLnBrk="1" hangingPunct="1">
              <a:buFontTx/>
              <a:buNone/>
            </a:pPr>
            <a:r>
              <a:rPr lang="en-US" altLang="en-US" sz="3600" dirty="0"/>
              <a:t>		</a:t>
            </a:r>
          </a:p>
        </p:txBody>
      </p:sp>
    </p:spTree>
    <p:extLst>
      <p:ext uri="{BB962C8B-B14F-4D97-AF65-F5344CB8AC3E}">
        <p14:creationId xmlns:p14="http://schemas.microsoft.com/office/powerpoint/2010/main" val="154549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b="1" dirty="0">
                <a:solidFill>
                  <a:srgbClr val="7030A0"/>
                </a:solidFill>
              </a:rPr>
              <a:t>2. Substitution Effect</a:t>
            </a:r>
          </a:p>
        </p:txBody>
      </p:sp>
      <p:sp>
        <p:nvSpPr>
          <p:cNvPr id="22531" name="Rectangle 3"/>
          <p:cNvSpPr>
            <a:spLocks noGrp="1" noChangeArrowheads="1"/>
          </p:cNvSpPr>
          <p:nvPr>
            <p:ph type="body" idx="1"/>
          </p:nvPr>
        </p:nvSpPr>
        <p:spPr>
          <a:xfrm>
            <a:off x="914400" y="1219200"/>
            <a:ext cx="6934200" cy="4906963"/>
          </a:xfrm>
        </p:spPr>
        <p:txBody>
          <a:bodyPr>
            <a:normAutofit/>
          </a:bodyPr>
          <a:lstStyle/>
          <a:p>
            <a:pPr eaLnBrk="1" hangingPunct="1"/>
            <a:r>
              <a:rPr lang="en-US" altLang="en-US" sz="3600" b="1" dirty="0">
                <a:solidFill>
                  <a:srgbClr val="FF0000"/>
                </a:solidFill>
              </a:rPr>
              <a:t>If there is a substitute product, demand for an item is influenced by the price of the substitute. </a:t>
            </a:r>
          </a:p>
          <a:p>
            <a:pPr marL="0" indent="0" algn="ctr" eaLnBrk="1" hangingPunct="1">
              <a:buNone/>
            </a:pPr>
            <a:r>
              <a:rPr lang="en-US" altLang="en-US" sz="3600" b="1" u="sng" dirty="0">
                <a:solidFill>
                  <a:srgbClr val="7030A0"/>
                </a:solidFill>
              </a:rPr>
              <a:t>Positive Relationship </a:t>
            </a:r>
          </a:p>
          <a:p>
            <a:pPr marL="0" indent="0" eaLnBrk="1" hangingPunct="1">
              <a:buNone/>
            </a:pPr>
            <a:r>
              <a:rPr lang="en-US" altLang="en-US" sz="3600" b="1" dirty="0">
                <a:solidFill>
                  <a:srgbClr val="7030A0"/>
                </a:solidFill>
              </a:rPr>
              <a:t>Example:. If the price of </a:t>
            </a:r>
            <a:r>
              <a:rPr lang="en-US" altLang="en-US" sz="3600" b="1" u="sng" dirty="0">
                <a:solidFill>
                  <a:srgbClr val="7030A0"/>
                </a:solidFill>
              </a:rPr>
              <a:t>CNG goes </a:t>
            </a:r>
            <a:r>
              <a:rPr lang="en-US" altLang="en-US" sz="3600" b="1" dirty="0">
                <a:solidFill>
                  <a:srgbClr val="7030A0"/>
                </a:solidFill>
              </a:rPr>
              <a:t>up, people will substitute </a:t>
            </a:r>
            <a:r>
              <a:rPr lang="en-US" altLang="en-US" sz="3600" b="1" u="sng" dirty="0">
                <a:solidFill>
                  <a:srgbClr val="7030A0"/>
                </a:solidFill>
              </a:rPr>
              <a:t>with petrol</a:t>
            </a:r>
            <a:r>
              <a:rPr lang="en-US" altLang="en-US" sz="3600" b="1" dirty="0">
                <a:solidFill>
                  <a:srgbClr val="7030A0"/>
                </a:solidFill>
              </a:rPr>
              <a:t>.</a:t>
            </a:r>
          </a:p>
        </p:txBody>
      </p:sp>
    </p:spTree>
    <p:extLst>
      <p:ext uri="{BB962C8B-B14F-4D97-AF65-F5344CB8AC3E}">
        <p14:creationId xmlns:p14="http://schemas.microsoft.com/office/powerpoint/2010/main" val="15878022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1350</TotalTime>
  <Words>775</Words>
  <Application>Microsoft Office PowerPoint</Application>
  <PresentationFormat>On-screen Show (4:3)</PresentationFormat>
  <Paragraphs>104</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Times New Roman</vt:lpstr>
      <vt:lpstr>Wingdings</vt:lpstr>
      <vt:lpstr>Office Theme</vt:lpstr>
      <vt:lpstr>               </vt:lpstr>
      <vt:lpstr>PowerPoint Presentation</vt:lpstr>
      <vt:lpstr> LECTURE-7  DEMAND </vt:lpstr>
      <vt:lpstr>A. Non-Price Factors that effect Demand</vt:lpstr>
      <vt:lpstr>B.CHANGE AND SHIFT IN DEMAND</vt:lpstr>
      <vt:lpstr>PowerPoint Presentation</vt:lpstr>
      <vt:lpstr>PowerPoint Presentation</vt:lpstr>
      <vt:lpstr>1. Change in Income</vt:lpstr>
      <vt:lpstr>2. Substitution Effect</vt:lpstr>
      <vt:lpstr>3. Complimentary Products</vt:lpstr>
      <vt:lpstr>4. Advertisement</vt:lpstr>
      <vt:lpstr>5.Price Expectation </vt:lpstr>
      <vt:lpstr>6. Change in Attitudes</vt:lpstr>
      <vt:lpstr>7.Change in Population  </vt:lpstr>
      <vt:lpstr>8.Full Demand Function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DEMAND, SUPPLY, PRICE DETERMINATION AND FUNCTIONING OF MARKETS  By Dr. S. Ghiasul Haq</dc:title>
  <dc:creator>Ashfaq A Khan</dc:creator>
  <cp:lastModifiedBy>Saad Rahman</cp:lastModifiedBy>
  <cp:revision>162</cp:revision>
  <cp:lastPrinted>2010-04-26T03:14:25Z</cp:lastPrinted>
  <dcterms:created xsi:type="dcterms:W3CDTF">2010-04-25T16:26:30Z</dcterms:created>
  <dcterms:modified xsi:type="dcterms:W3CDTF">2024-03-27T14:39:31Z</dcterms:modified>
</cp:coreProperties>
</file>