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5" r:id="rId3"/>
    <p:sldId id="346" r:id="rId4"/>
    <p:sldId id="344" r:id="rId5"/>
    <p:sldId id="347" r:id="rId6"/>
    <p:sldId id="370" r:id="rId7"/>
    <p:sldId id="348" r:id="rId8"/>
    <p:sldId id="349" r:id="rId9"/>
    <p:sldId id="350" r:id="rId10"/>
    <p:sldId id="371" r:id="rId11"/>
    <p:sldId id="351" r:id="rId12"/>
    <p:sldId id="369" r:id="rId13"/>
  </p:sldIdLst>
  <p:sldSz cx="9144000" cy="6858000" type="screen4x3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5A1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DEMAND CURVE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4044076387003349"/>
          <c:y val="0.14581774902805766"/>
          <c:w val="0.71173590370169248"/>
          <c:h val="0.68313070241219842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Sheet1!$C$6:$C$12</c:f>
              <c:numCache>
                <c:formatCode>General</c:formatCode>
                <c:ptCount val="7"/>
                <c:pt idx="0">
                  <c:v>120</c:v>
                </c:pt>
                <c:pt idx="1">
                  <c:v>100</c:v>
                </c:pt>
                <c:pt idx="2">
                  <c:v>80</c:v>
                </c:pt>
                <c:pt idx="3">
                  <c:v>60</c:v>
                </c:pt>
                <c:pt idx="4">
                  <c:v>40</c:v>
                </c:pt>
                <c:pt idx="5">
                  <c:v>20</c:v>
                </c:pt>
                <c:pt idx="6">
                  <c:v>0</c:v>
                </c:pt>
              </c:numCache>
            </c:numRef>
          </c:xVal>
          <c:yVal>
            <c:numRef>
              <c:f>Sheet1!$D$6:$D$12</c:f>
              <c:numCache>
                <c:formatCode>General</c:formatCode>
                <c:ptCount val="7"/>
                <c:pt idx="0">
                  <c:v>20</c:v>
                </c:pt>
                <c:pt idx="1">
                  <c:v>35</c:v>
                </c:pt>
                <c:pt idx="2">
                  <c:v>50</c:v>
                </c:pt>
                <c:pt idx="3">
                  <c:v>65</c:v>
                </c:pt>
                <c:pt idx="4">
                  <c:v>80</c:v>
                </c:pt>
                <c:pt idx="5">
                  <c:v>95</c:v>
                </c:pt>
                <c:pt idx="6">
                  <c:v>110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96-44F0-80B5-56AD73AE0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5261712"/>
        <c:axId val="-65272592"/>
      </c:scatterChart>
      <c:valAx>
        <c:axId val="-65261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DEAMND [Dozenz]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65272592"/>
        <c:crosses val="autoZero"/>
        <c:crossBetween val="midCat"/>
      </c:valAx>
      <c:valAx>
        <c:axId val="-65272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PRICE PER DOZEN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652617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 b="1">
          <a:solidFill>
            <a:srgbClr val="7030A0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u="none" strike="noStrike" baseline="0">
                <a:solidFill>
                  <a:srgbClr val="FF0000"/>
                </a:solidFill>
                <a:effectLst/>
              </a:rPr>
              <a:t>Demand Curve [Qd= 50-2P  </a:t>
            </a:r>
            <a:endParaRPr lang="en-US" sz="2400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61467101095121"/>
          <c:y val="0.14743228873459685"/>
          <c:w val="0.80902049959272337"/>
          <c:h val="0.7584788023704842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Sheet1!$C$6:$C$11</c:f>
              <c:numCache>
                <c:formatCode>General</c:formatCode>
                <c:ptCount val="6"/>
                <c:pt idx="0">
                  <c:v>46</c:v>
                </c:pt>
                <c:pt idx="1">
                  <c:v>42</c:v>
                </c:pt>
                <c:pt idx="2">
                  <c:v>38</c:v>
                </c:pt>
                <c:pt idx="3">
                  <c:v>30</c:v>
                </c:pt>
                <c:pt idx="4">
                  <c:v>10</c:v>
                </c:pt>
                <c:pt idx="5">
                  <c:v>0</c:v>
                </c:pt>
              </c:numCache>
            </c:numRef>
          </c:xVal>
          <c:yVal>
            <c:numRef>
              <c:f>Sheet1!$D$6:$D$11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10</c:v>
                </c:pt>
                <c:pt idx="4">
                  <c:v>20</c:v>
                </c:pt>
                <c:pt idx="5">
                  <c:v>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11-4DBB-9D10-916CFBF8D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65274768"/>
        <c:axId val="-65261168"/>
      </c:scatterChart>
      <c:valAx>
        <c:axId val="-65274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5261168"/>
        <c:crosses val="autoZero"/>
        <c:crossBetween val="midCat"/>
      </c:valAx>
      <c:valAx>
        <c:axId val="-6526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5274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6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836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r">
              <a:defRPr sz="1200"/>
            </a:lvl1pPr>
          </a:lstStyle>
          <a:p>
            <a:fld id="{16C7CBC3-E22E-4E86-8CBE-8D5DD4A10550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87265"/>
            <a:ext cx="3056414" cy="467836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87265"/>
            <a:ext cx="3056414" cy="467836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r">
              <a:defRPr sz="1200"/>
            </a:lvl1pPr>
          </a:lstStyle>
          <a:p>
            <a:fld id="{133A3360-EBCF-4016-A680-2F4C833544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836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836"/>
          </a:xfrm>
          <a:prstGeom prst="rect">
            <a:avLst/>
          </a:prstGeom>
        </p:spPr>
        <p:txBody>
          <a:bodyPr vert="horz" lIns="93763" tIns="46881" rIns="93763" bIns="46881" rtlCol="0"/>
          <a:lstStyle>
            <a:lvl1pPr algn="r">
              <a:defRPr sz="1200"/>
            </a:lvl1pPr>
          </a:lstStyle>
          <a:p>
            <a:fld id="{5BA9195B-1EFC-4B49-989A-9580A6E82EEA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1675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63" tIns="46881" rIns="93763" bIns="468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44445"/>
            <a:ext cx="5642610" cy="4210526"/>
          </a:xfrm>
          <a:prstGeom prst="rect">
            <a:avLst/>
          </a:prstGeom>
        </p:spPr>
        <p:txBody>
          <a:bodyPr vert="horz" lIns="93763" tIns="46881" rIns="93763" bIns="468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87265"/>
            <a:ext cx="3056414" cy="467836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87265"/>
            <a:ext cx="3056414" cy="467836"/>
          </a:xfrm>
          <a:prstGeom prst="rect">
            <a:avLst/>
          </a:prstGeom>
        </p:spPr>
        <p:txBody>
          <a:bodyPr vert="horz" lIns="93763" tIns="46881" rIns="93763" bIns="46881" rtlCol="0" anchor="b"/>
          <a:lstStyle>
            <a:lvl1pPr algn="r">
              <a:defRPr sz="1200"/>
            </a:lvl1pPr>
          </a:lstStyle>
          <a:p>
            <a:fld id="{20D2E72E-7181-4640-9FD6-7ECA3255E2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2E72E-7181-4640-9FD6-7ECA3255E2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8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3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2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1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0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415F-AE85-471D-A7F4-00EFAAF1006D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5E8E-9267-4D81-B8FE-3A0DF6202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R="137160" hangingPunct="0">
              <a:spcBef>
                <a:spcPts val="0"/>
              </a:spcBef>
            </a:pPr>
            <a:br>
              <a:rPr lang="en-US" sz="1800" dirty="0">
                <a:effectLst/>
                <a:latin typeface="Times New Roman"/>
                <a:ea typeface="Times New Roman"/>
              </a:rPr>
            </a:br>
            <a:br>
              <a:rPr lang="en-US" sz="1800" dirty="0">
                <a:effectLst/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br>
              <a:rPr lang="en-US" sz="1800" dirty="0">
                <a:latin typeface="Times New Roman"/>
                <a:ea typeface="Times New Roman"/>
              </a:rPr>
            </a:b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609600"/>
            <a:ext cx="7391400" cy="50292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MICROECONOMICS </a:t>
            </a:r>
          </a:p>
          <a:p>
            <a:r>
              <a:rPr lang="en-US" sz="4400" b="1" i="1" dirty="0">
                <a:solidFill>
                  <a:srgbClr val="FF0000"/>
                </a:solidFill>
              </a:rPr>
              <a:t>(BCS 2002 &amp; BSE 2002)/BA]</a:t>
            </a:r>
            <a:r>
              <a:rPr lang="en-US" sz="4400" b="1" dirty="0">
                <a:solidFill>
                  <a:srgbClr val="FF0000"/>
                </a:solidFill>
              </a:rPr>
              <a:t>	</a:t>
            </a:r>
          </a:p>
          <a:p>
            <a:r>
              <a:rPr lang="en-US" b="1" dirty="0">
                <a:solidFill>
                  <a:srgbClr val="7030A0"/>
                </a:solidFill>
                <a:latin typeface="Times New Roman"/>
                <a:ea typeface="Times New Roman"/>
              </a:rPr>
              <a:t>SPRING-2024</a:t>
            </a:r>
          </a:p>
          <a:p>
            <a:endParaRPr lang="en-US" b="1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endParaRPr lang="en-US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r"/>
            <a:r>
              <a:rPr lang="en-US" b="1" dirty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</a:t>
            </a:r>
            <a:r>
              <a:rPr lang="en-US" b="1" dirty="0">
                <a:solidFill>
                  <a:schemeClr val="accent2"/>
                </a:solidFill>
                <a:effectLst/>
                <a:latin typeface="Times New Roman"/>
                <a:ea typeface="Times New Roman"/>
              </a:rPr>
              <a:t>Dr. S. Ghiasul Haq</a:t>
            </a:r>
            <a:br>
              <a:rPr lang="en-US" sz="1400" dirty="0">
                <a:solidFill>
                  <a:schemeClr val="accent2"/>
                </a:solidFill>
                <a:effectLst/>
                <a:latin typeface="Times New Roman"/>
                <a:ea typeface="Times New Roman"/>
              </a:rPr>
            </a:br>
            <a:r>
              <a:rPr lang="en-US" sz="1900" b="1" dirty="0">
                <a:solidFill>
                  <a:srgbClr val="7030A0"/>
                </a:solidFill>
                <a:effectLst/>
                <a:latin typeface="Times New Roman"/>
                <a:ea typeface="Times New Roman"/>
              </a:rPr>
              <a:t>ghiasul786@gmail.com</a:t>
            </a:r>
          </a:p>
        </p:txBody>
      </p:sp>
    </p:spTree>
    <p:extLst>
      <p:ext uri="{BB962C8B-B14F-4D97-AF65-F5344CB8AC3E}">
        <p14:creationId xmlns:p14="http://schemas.microsoft.com/office/powerpoint/2010/main" val="20599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</a:rPr>
              <a:t>….MARKET  </a:t>
            </a:r>
            <a:r>
              <a:rPr lang="en-US" dirty="0">
                <a:solidFill>
                  <a:srgbClr val="FF0000"/>
                </a:solidFill>
              </a:rPr>
              <a:t>DEMAND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4983163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market demand curve</a:t>
            </a:r>
            <a:r>
              <a:rPr lang="en-US" dirty="0"/>
              <a:t> for good </a:t>
            </a:r>
            <a:r>
              <a:rPr lang="en-US" i="1" dirty="0"/>
              <a:t>X</a:t>
            </a:r>
            <a:r>
              <a:rPr lang="en-US" dirty="0"/>
              <a:t> includes the quantities of good </a:t>
            </a:r>
            <a:r>
              <a:rPr lang="en-US" i="1" dirty="0"/>
              <a:t>X</a:t>
            </a:r>
            <a:r>
              <a:rPr lang="en-US" dirty="0"/>
              <a:t> demanded by </a:t>
            </a:r>
            <a:r>
              <a:rPr lang="en-US" i="1" dirty="0"/>
              <a:t>all</a:t>
            </a:r>
            <a:r>
              <a:rPr lang="en-US" dirty="0"/>
              <a:t> participants in the market for good </a:t>
            </a:r>
            <a:r>
              <a:rPr lang="en-US" i="1" dirty="0"/>
              <a:t>X.</a:t>
            </a:r>
            <a:r>
              <a:rPr lang="en-US" dirty="0"/>
              <a:t> The market demand curve is the </a:t>
            </a:r>
            <a:r>
              <a:rPr lang="en-US" b="1" dirty="0"/>
              <a:t>horizontal summation</a:t>
            </a:r>
            <a:r>
              <a:rPr lang="en-US" dirty="0"/>
              <a:t> of all individual demand curves. </a:t>
            </a:r>
          </a:p>
          <a:p>
            <a:r>
              <a:rPr lang="en-US" dirty="0"/>
              <a:t>Simple example with two consumers only</a:t>
            </a:r>
          </a:p>
          <a:p>
            <a:pPr marL="0" indent="0">
              <a:buNone/>
            </a:pPr>
            <a:r>
              <a:rPr lang="en-US" i="1" dirty="0"/>
              <a:t>.</a:t>
            </a:r>
            <a:endParaRPr lang="en-US" dirty="0"/>
          </a:p>
        </p:txBody>
      </p:sp>
      <p:pic>
        <p:nvPicPr>
          <p:cNvPr id="1028" name="Picture 4" descr="https://www.cliffsnotes.com/rails/active_storage/blobs/redirect/eyJfcmFpbHMiOnsibWVzc2FnZSI6IkJBaHBBb2taIiwiZXhwIjpudWxsLCJwdXIiOiJibG9iX2lkIn19--03ef6dc56edd97e014357f97eab1fd9245be76f4/706d549111b642379ee6c90a8f93cac5.ash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858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21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Inverse Demand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economics, an inverse demand function is the mathematical relationship that expresses price as a function of quantity demanded (it is therefore also known as a price function).</a:t>
            </a:r>
          </a:p>
          <a:p>
            <a:pPr marL="0" indent="0" algn="ctr">
              <a:buNone/>
            </a:pPr>
            <a:r>
              <a:rPr lang="en-US" b="1" dirty="0" err="1">
                <a:solidFill>
                  <a:srgbClr val="7030A0"/>
                </a:solidFill>
              </a:rPr>
              <a:t>Qd</a:t>
            </a:r>
            <a:r>
              <a:rPr lang="en-US" b="1" dirty="0">
                <a:solidFill>
                  <a:srgbClr val="7030A0"/>
                </a:solidFill>
              </a:rPr>
              <a:t> = 50 – 2P   [Demand Function]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The Inverse Demand Function will be: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2P  = 50-Qd   and P=   25-0.5Qd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 Help to find the price to achieve a Target Sale (create Demand) e.g. Create Demand of 30 the P </a:t>
            </a:r>
            <a:r>
              <a:rPr lang="en-US" b="1" dirty="0" err="1">
                <a:solidFill>
                  <a:srgbClr val="C00000"/>
                </a:solidFill>
              </a:rPr>
              <a:t>woud</a:t>
            </a:r>
            <a:r>
              <a:rPr lang="en-US" b="1" dirty="0">
                <a:solidFill>
                  <a:srgbClr val="C00000"/>
                </a:solidFill>
              </a:rPr>
              <a:t> be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P= 25-0.5X30 =25-15= Rs.10 per Dozen</a:t>
            </a:r>
          </a:p>
        </p:txBody>
      </p:sp>
    </p:spTree>
    <p:extLst>
      <p:ext uri="{BB962C8B-B14F-4D97-AF65-F5344CB8AC3E}">
        <p14:creationId xmlns:p14="http://schemas.microsoft.com/office/powerpoint/2010/main" val="358934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2438400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TO BE CONTINUED as LEC-7(ii)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911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95400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u="sng" dirty="0">
                <a:solidFill>
                  <a:srgbClr val="FF0000"/>
                </a:solidFill>
              </a:rPr>
              <a:t>(C) DEMAND AND SUPPLY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229600" cy="25908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6858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Unlimited Wants                                                    Limited Resources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7000" y="990599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5410200" y="975358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14600" y="1793238"/>
            <a:ext cx="3276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SCARCITY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0" y="19050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3886994" y="4495006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3" idx="0"/>
          </p:cNvCxnSpPr>
          <p:nvPr/>
        </p:nvCxnSpPr>
        <p:spPr>
          <a:xfrm rot="10800000" flipV="1">
            <a:off x="2171700" y="2209800"/>
            <a:ext cx="16383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90600" y="2667000"/>
            <a:ext cx="2362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to Produce</a:t>
            </a:r>
          </a:p>
        </p:txBody>
      </p:sp>
      <p:sp>
        <p:nvSpPr>
          <p:cNvPr id="34" name="Oval 33"/>
          <p:cNvSpPr/>
          <p:nvPr/>
        </p:nvSpPr>
        <p:spPr>
          <a:xfrm>
            <a:off x="3505200" y="2971800"/>
            <a:ext cx="1905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Produce</a:t>
            </a:r>
          </a:p>
        </p:txBody>
      </p:sp>
      <p:sp>
        <p:nvSpPr>
          <p:cNvPr id="35" name="Oval 34"/>
          <p:cNvSpPr/>
          <p:nvPr/>
        </p:nvSpPr>
        <p:spPr>
          <a:xfrm>
            <a:off x="5867400" y="2590800"/>
            <a:ext cx="2209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Whom to Produce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16200000" flipH="1">
            <a:off x="4133850" y="27241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48000" y="5105400"/>
            <a:ext cx="2667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10800000" flipV="1">
            <a:off x="2895600" y="60198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5715000" y="6019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2133600" y="58674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90600" y="57912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DEMAND</a:t>
            </a:r>
          </a:p>
        </p:txBody>
      </p:sp>
      <p:sp>
        <p:nvSpPr>
          <p:cNvPr id="67" name="Oval 66"/>
          <p:cNvSpPr/>
          <p:nvPr/>
        </p:nvSpPr>
        <p:spPr>
          <a:xfrm>
            <a:off x="5715000" y="5867400"/>
            <a:ext cx="2057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supply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2514600" y="5638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>
            <a:off x="5257800" y="3733800"/>
            <a:ext cx="1524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2209800" y="3886200"/>
            <a:ext cx="1219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1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839200" cy="1341438"/>
          </a:xfrm>
        </p:spPr>
        <p:txBody>
          <a:bodyPr>
            <a:normAutofit fontScale="90000"/>
          </a:bodyPr>
          <a:lstStyle/>
          <a:p>
            <a:pPr lvl="0"/>
            <a:br>
              <a:rPr lang="en-US" b="1" dirty="0"/>
            </a:br>
            <a:r>
              <a:rPr lang="en-US" b="1" dirty="0">
                <a:solidFill>
                  <a:srgbClr val="7030A0"/>
                </a:solidFill>
              </a:rPr>
              <a:t>LECTURE-7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sz="5300" b="1" dirty="0">
                <a:solidFill>
                  <a:srgbClr val="FF0000"/>
                </a:solidFill>
              </a:rPr>
              <a:t>DEMAND</a:t>
            </a:r>
            <a:br>
              <a:rPr lang="en-US" sz="6000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54403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u="sng" dirty="0"/>
              <a:t> Lecture 7(</a:t>
            </a:r>
            <a:r>
              <a:rPr lang="en-US" sz="3000" b="1" u="sng" dirty="0" err="1"/>
              <a:t>i</a:t>
            </a:r>
            <a:r>
              <a:rPr lang="en-US" sz="3000" b="1" u="sng" dirty="0"/>
              <a:t>) </a:t>
            </a:r>
          </a:p>
          <a:p>
            <a:pPr lvl="1"/>
            <a:r>
              <a:rPr lang="en-US" sz="3000" b="1" dirty="0">
                <a:solidFill>
                  <a:srgbClr val="7030A0"/>
                </a:solidFill>
              </a:rPr>
              <a:t>Demand and Law of Demand </a:t>
            </a:r>
          </a:p>
          <a:p>
            <a:pPr lvl="1"/>
            <a:r>
              <a:rPr lang="en-US" sz="3000" b="1" dirty="0">
                <a:solidFill>
                  <a:srgbClr val="7030A0"/>
                </a:solidFill>
              </a:rPr>
              <a:t>Demand &amp; Inverse Demand Function</a:t>
            </a:r>
          </a:p>
          <a:p>
            <a:pPr marL="457200" lvl="1" indent="0" algn="ctr">
              <a:buNone/>
            </a:pPr>
            <a:r>
              <a:rPr lang="en-US" sz="3000" b="1" u="sng" dirty="0"/>
              <a:t>Lecture 7(ii</a:t>
            </a:r>
            <a:r>
              <a:rPr lang="en-US" sz="3000" b="1" u="sng" dirty="0">
                <a:solidFill>
                  <a:srgbClr val="7030A0"/>
                </a:solidFill>
              </a:rPr>
              <a:t>) </a:t>
            </a:r>
          </a:p>
          <a:p>
            <a:pPr lvl="1"/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Demand-Change and Shift in Demand</a:t>
            </a:r>
          </a:p>
          <a:p>
            <a:pPr lvl="1"/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Determinants of Demand &amp; Full Demand Function</a:t>
            </a:r>
          </a:p>
          <a:p>
            <a:pPr marL="457200" lvl="1" indent="0" algn="ctr">
              <a:buNone/>
            </a:pPr>
            <a:r>
              <a:rPr lang="en-US" sz="3000" b="1" u="sng" dirty="0"/>
              <a:t>Lecture 7(iii)</a:t>
            </a:r>
          </a:p>
          <a:p>
            <a:pPr lvl="1"/>
            <a:r>
              <a:rPr lang="en-US" sz="3000" b="1" dirty="0">
                <a:solidFill>
                  <a:srgbClr val="CC0099"/>
                </a:solidFill>
              </a:rPr>
              <a:t>Price  Elasticity Demand</a:t>
            </a:r>
          </a:p>
          <a:p>
            <a:pPr lvl="1"/>
            <a:r>
              <a:rPr lang="en-US" sz="3000" b="1" dirty="0">
                <a:solidFill>
                  <a:srgbClr val="CC0099"/>
                </a:solidFill>
              </a:rPr>
              <a:t>Income and Cross Elasticity of Demand</a:t>
            </a:r>
          </a:p>
          <a:p>
            <a:endParaRPr lang="en-US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3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Demand…..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b="1" u="sng" dirty="0">
                <a:solidFill>
                  <a:srgbClr val="FF0000"/>
                </a:solidFill>
              </a:rPr>
              <a:t>What is Demand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Demand is willingness and ability to pay for a product</a:t>
            </a:r>
          </a:p>
          <a:p>
            <a:pPr>
              <a:buNone/>
            </a:pP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b="1" u="sng" dirty="0">
                <a:solidFill>
                  <a:srgbClr val="FF0000"/>
                </a:solidFill>
              </a:rPr>
              <a:t>What is  Law of Demand?</a:t>
            </a:r>
          </a:p>
          <a:p>
            <a:pPr>
              <a:buNone/>
            </a:pPr>
            <a:r>
              <a:rPr lang="en-US" b="1" dirty="0"/>
              <a:t>    Other things remaining the same, there is an inverse relationship between the price of a good  </a:t>
            </a:r>
            <a:r>
              <a:rPr lang="en-US" b="1"/>
              <a:t>and quantity of demand</a:t>
            </a:r>
            <a:r>
              <a:rPr lang="en-US" b="1" dirty="0"/>
              <a:t>/the quantity buyers are willing to purchase in a defined time period.</a:t>
            </a:r>
          </a:p>
        </p:txBody>
      </p:sp>
    </p:spTree>
    <p:extLst>
      <p:ext uri="{BB962C8B-B14F-4D97-AF65-F5344CB8AC3E}">
        <p14:creationId xmlns:p14="http://schemas.microsoft.com/office/powerpoint/2010/main" val="330269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Law of Demand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867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u="sng" dirty="0"/>
              <a:t>Part 1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FF0000"/>
                </a:solidFill>
              </a:rPr>
              <a:t> As </a:t>
            </a:r>
            <a:r>
              <a:rPr lang="en-US" sz="2800" b="1" u="sng" dirty="0">
                <a:solidFill>
                  <a:srgbClr val="FF0000"/>
                </a:solidFill>
              </a:rPr>
              <a:t>PRICE</a:t>
            </a:r>
            <a:r>
              <a:rPr lang="en-US" sz="2800" dirty="0">
                <a:solidFill>
                  <a:srgbClr val="FF0000"/>
                </a:solidFill>
              </a:rPr>
              <a:t> increases, </a:t>
            </a:r>
            <a:r>
              <a:rPr lang="en-US" sz="2800" b="1" u="sng" dirty="0">
                <a:solidFill>
                  <a:srgbClr val="FF0000"/>
                </a:solidFill>
              </a:rPr>
              <a:t>DEMAND</a:t>
            </a:r>
            <a:r>
              <a:rPr lang="en-US" sz="2800" dirty="0">
                <a:solidFill>
                  <a:srgbClr val="FF0000"/>
                </a:solidFill>
              </a:rPr>
              <a:t> decreases</a:t>
            </a:r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algn="ctr" eaLnBrk="1" hangingPunct="1">
              <a:buFontTx/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800" u="sng" dirty="0"/>
              <a:t>Part 2.</a:t>
            </a:r>
            <a:r>
              <a:rPr lang="en-US" sz="2800" dirty="0">
                <a:solidFill>
                  <a:srgbClr val="FF0000"/>
                </a:solidFill>
              </a:rPr>
              <a:t> As </a:t>
            </a:r>
            <a:r>
              <a:rPr lang="en-US" sz="2800" b="1" u="sng" dirty="0">
                <a:solidFill>
                  <a:srgbClr val="FF0000"/>
                </a:solidFill>
              </a:rPr>
              <a:t>PRICE</a:t>
            </a:r>
            <a:r>
              <a:rPr lang="en-US" sz="2800" dirty="0">
                <a:solidFill>
                  <a:srgbClr val="FF0000"/>
                </a:solidFill>
              </a:rPr>
              <a:t> decreases, </a:t>
            </a:r>
            <a:r>
              <a:rPr lang="en-US" sz="2800" b="1" u="sng" dirty="0">
                <a:solidFill>
                  <a:srgbClr val="FF0000"/>
                </a:solidFill>
              </a:rPr>
              <a:t>DEMAND</a:t>
            </a:r>
            <a:r>
              <a:rPr lang="en-US" sz="2800" dirty="0">
                <a:solidFill>
                  <a:srgbClr val="FF0000"/>
                </a:solidFill>
              </a:rPr>
              <a:t> increases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1981200" y="1371600"/>
            <a:ext cx="1219200" cy="2362200"/>
          </a:xfrm>
          <a:prstGeom prst="upArrow">
            <a:avLst>
              <a:gd name="adj1" fmla="val 50000"/>
              <a:gd name="adj2" fmla="val 484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Price goes up</a:t>
            </a: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5257800" y="1371600"/>
            <a:ext cx="1219200" cy="2514600"/>
          </a:xfrm>
          <a:prstGeom prst="downArrow">
            <a:avLst>
              <a:gd name="adj1" fmla="val 50000"/>
              <a:gd name="adj2" fmla="val 515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Demand goes down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334000" y="4724400"/>
            <a:ext cx="1219200" cy="21336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Demand goes up</a:t>
            </a:r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1981200" y="4800600"/>
            <a:ext cx="1219200" cy="2057400"/>
          </a:xfrm>
          <a:prstGeom prst="downArrow">
            <a:avLst>
              <a:gd name="adj1" fmla="val 50000"/>
              <a:gd name="adj2" fmla="val 421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Price goes down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733800" y="2362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THEN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733800" y="55626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80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334087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02246"/>
              </p:ext>
            </p:extLst>
          </p:nvPr>
        </p:nvGraphicFramePr>
        <p:xfrm>
          <a:off x="152400" y="761997"/>
          <a:ext cx="3733800" cy="5410202"/>
        </p:xfrm>
        <a:graphic>
          <a:graphicData uri="http://schemas.openxmlformats.org/drawingml/2006/table">
            <a:tbl>
              <a:tblPr/>
              <a:tblGrid>
                <a:gridCol w="1827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19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DEMAND SCHEDULE FOR COMMODITY X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346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QUANTITY DEMANDED </a:t>
                      </a:r>
                    </a:p>
                    <a:p>
                      <a:pPr algn="ctr" fontAlgn="b"/>
                      <a:endParaRPr lang="en-US" sz="2400" b="1" i="0" u="none" strike="noStrike" dirty="0">
                        <a:solidFill>
                          <a:srgbClr val="7030A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PRICE PER DOZEN (Rs.) </a:t>
                      </a:r>
                    </a:p>
                    <a:p>
                      <a:pPr algn="ctr" fontAlgn="b"/>
                      <a:endParaRPr lang="en-US" sz="2400" b="1" i="0" u="none" strike="noStrike" dirty="0">
                        <a:solidFill>
                          <a:srgbClr val="7030A0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>
                          <a:solidFill>
                            <a:srgbClr val="7030A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79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b="1" i="0" u="none" strike="noStrike" dirty="0">
                          <a:solidFill>
                            <a:srgbClr val="7030A0"/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66800" y="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</a:rPr>
              <a:t>Demand…..</a:t>
            </a:r>
            <a:endParaRPr lang="en-GB" sz="36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08827801"/>
              </p:ext>
            </p:extLst>
          </p:nvPr>
        </p:nvGraphicFramePr>
        <p:xfrm>
          <a:off x="3962400" y="304800"/>
          <a:ext cx="48768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08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Demand Function &amp;Equation..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924800" cy="5287963"/>
          </a:xfrm>
        </p:spPr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en-US" sz="3600" b="1" dirty="0">
                <a:solidFill>
                  <a:srgbClr val="FF0000"/>
                </a:solidFill>
              </a:rPr>
              <a:t>Demand is the  function of Price where Price is Independent Variable and Demand is Dependent Variable.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3600" b="1" dirty="0">
                <a:solidFill>
                  <a:srgbClr val="FF0000"/>
                </a:solidFill>
              </a:rPr>
              <a:t> Demand Curve –Algebraic Equation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US" sz="3600" b="1" dirty="0" err="1">
                <a:solidFill>
                  <a:srgbClr val="7030A0"/>
                </a:solidFill>
              </a:rPr>
              <a:t>Qd</a:t>
            </a:r>
            <a:r>
              <a:rPr lang="en-US" sz="3600" b="1" dirty="0">
                <a:solidFill>
                  <a:srgbClr val="7030A0"/>
                </a:solidFill>
              </a:rPr>
              <a:t> = a- -</a:t>
            </a:r>
            <a:r>
              <a:rPr lang="en-US" sz="3600" b="1" i="1" dirty="0">
                <a:solidFill>
                  <a:srgbClr val="7030A0"/>
                </a:solidFill>
              </a:rPr>
              <a:t> </a:t>
            </a:r>
            <a:r>
              <a:rPr lang="en-US" sz="3600" b="1" i="1" dirty="0" err="1">
                <a:solidFill>
                  <a:srgbClr val="7030A0"/>
                </a:solidFill>
              </a:rPr>
              <a:t>b</a:t>
            </a:r>
            <a:r>
              <a:rPr lang="en-US" sz="3600" b="1" dirty="0" err="1">
                <a:solidFill>
                  <a:srgbClr val="7030A0"/>
                </a:solidFill>
              </a:rPr>
              <a:t>P</a:t>
            </a:r>
            <a:r>
              <a:rPr lang="en-US" sz="3600" b="1" i="1" dirty="0">
                <a:solidFill>
                  <a:srgbClr val="7030A0"/>
                </a:solidFill>
              </a:rPr>
              <a:t>  [General Form]</a:t>
            </a:r>
          </a:p>
          <a:p>
            <a:pPr marL="0" indent="0" algn="ctr">
              <a:buNone/>
            </a:pPr>
            <a:r>
              <a:rPr lang="en-US" sz="3600" b="1" dirty="0" err="1">
                <a:solidFill>
                  <a:srgbClr val="7030A0"/>
                </a:solidFill>
              </a:rPr>
              <a:t>Qd</a:t>
            </a:r>
            <a:r>
              <a:rPr lang="en-US" sz="3600" b="1" dirty="0">
                <a:solidFill>
                  <a:srgbClr val="7030A0"/>
                </a:solidFill>
              </a:rPr>
              <a:t> = 50 – 2P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i="1" dirty="0">
                <a:solidFill>
                  <a:srgbClr val="FF0000"/>
                </a:solidFill>
              </a:rPr>
              <a:t>Continued Next Slide……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9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Demand …. 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7687203"/>
              </p:ext>
            </p:extLst>
          </p:nvPr>
        </p:nvGraphicFramePr>
        <p:xfrm>
          <a:off x="381000" y="1828802"/>
          <a:ext cx="4038599" cy="45900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322">
                  <a:extLst>
                    <a:ext uri="{9D8B030D-6E8A-4147-A177-3AD203B41FA5}">
                      <a16:colId xmlns:a16="http://schemas.microsoft.com/office/drawing/2014/main" val="1626730876"/>
                    </a:ext>
                  </a:extLst>
                </a:gridCol>
                <a:gridCol w="1459202">
                  <a:extLst>
                    <a:ext uri="{9D8B030D-6E8A-4147-A177-3AD203B41FA5}">
                      <a16:colId xmlns:a16="http://schemas.microsoft.com/office/drawing/2014/main" val="3198131839"/>
                    </a:ext>
                  </a:extLst>
                </a:gridCol>
                <a:gridCol w="1636075">
                  <a:extLst>
                    <a:ext uri="{9D8B030D-6E8A-4147-A177-3AD203B41FA5}">
                      <a16:colId xmlns:a16="http://schemas.microsoft.com/office/drawing/2014/main" val="3239336327"/>
                    </a:ext>
                  </a:extLst>
                </a:gridCol>
              </a:tblGrid>
              <a:tr h="48543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DEMAND EQUATION</a:t>
                      </a:r>
                      <a:endParaRPr lang="en-US" sz="2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7918"/>
                  </a:ext>
                </a:extLst>
              </a:tr>
              <a:tr h="58135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Qd</a:t>
                      </a:r>
                      <a:r>
                        <a:rPr lang="en-US" sz="2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= 50-2P</a:t>
                      </a:r>
                      <a:endParaRPr lang="en-US" sz="2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21341"/>
                  </a:ext>
                </a:extLst>
              </a:tr>
              <a:tr h="40027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Derived Demand Schedule</a:t>
                      </a:r>
                      <a:endParaRPr lang="en-US" sz="28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22290"/>
                  </a:ext>
                </a:extLst>
              </a:tr>
              <a:tr h="400274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>
                          <a:effectLst/>
                        </a:rPr>
                        <a:t> 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Demand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Price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5173132"/>
                  </a:ext>
                </a:extLst>
              </a:tr>
              <a:tr h="442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46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72326796"/>
                  </a:ext>
                </a:extLst>
              </a:tr>
              <a:tr h="442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2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42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1174362"/>
                  </a:ext>
                </a:extLst>
              </a:tr>
              <a:tr h="442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38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6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418250"/>
                  </a:ext>
                </a:extLst>
              </a:tr>
              <a:tr h="442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4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30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10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8124231"/>
                  </a:ext>
                </a:extLst>
              </a:tr>
              <a:tr h="442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10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20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1008812"/>
                  </a:ext>
                </a:extLst>
              </a:tr>
              <a:tr h="44285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6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0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25</a:t>
                      </a:r>
                      <a:endParaRPr lang="en-US" sz="2800" b="1" i="0" u="none" strike="noStrike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9760045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3145061"/>
              </p:ext>
            </p:extLst>
          </p:nvPr>
        </p:nvGraphicFramePr>
        <p:xfrm>
          <a:off x="4495800" y="1371600"/>
          <a:ext cx="4419600" cy="521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76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485</Words>
  <Application>Microsoft Office PowerPoint</Application>
  <PresentationFormat>On-screen Show (4:3)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               </vt:lpstr>
      <vt:lpstr>PowerPoint Presentation</vt:lpstr>
      <vt:lpstr> </vt:lpstr>
      <vt:lpstr> LECTURE-7  DEMAND </vt:lpstr>
      <vt:lpstr>Demand…..</vt:lpstr>
      <vt:lpstr>Law of Demand</vt:lpstr>
      <vt:lpstr>PowerPoint Presentation</vt:lpstr>
      <vt:lpstr>Demand Function &amp;Equation..</vt:lpstr>
      <vt:lpstr>Demand ….  </vt:lpstr>
      <vt:lpstr>….MARKET  DEMAND</vt:lpstr>
      <vt:lpstr>Inverse Demand Function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DEMAND, SUPPLY, PRICE DETERMINATION AND FUNCTIONING OF MARKETS  By Dr. S. Ghiasul Haq</dc:title>
  <dc:creator>Ashfaq A Khan</dc:creator>
  <cp:lastModifiedBy>Saad Rahman</cp:lastModifiedBy>
  <cp:revision>144</cp:revision>
  <cp:lastPrinted>2010-04-26T03:14:25Z</cp:lastPrinted>
  <dcterms:created xsi:type="dcterms:W3CDTF">2010-04-25T16:26:30Z</dcterms:created>
  <dcterms:modified xsi:type="dcterms:W3CDTF">2024-03-27T18:54:07Z</dcterms:modified>
</cp:coreProperties>
</file>