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av" ContentType="audio/wav"/>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handoutMasterIdLst>
    <p:handoutMasterId r:id="rId23"/>
  </p:handoutMasterIdLst>
  <p:sldIdLst>
    <p:sldId id="256" r:id="rId2"/>
    <p:sldId id="345" r:id="rId3"/>
    <p:sldId id="369" r:id="rId4"/>
    <p:sldId id="373" r:id="rId5"/>
    <p:sldId id="374" r:id="rId6"/>
    <p:sldId id="375" r:id="rId7"/>
    <p:sldId id="376" r:id="rId8"/>
    <p:sldId id="390" r:id="rId9"/>
    <p:sldId id="395" r:id="rId10"/>
    <p:sldId id="396" r:id="rId11"/>
    <p:sldId id="399" r:id="rId12"/>
    <p:sldId id="400" r:id="rId13"/>
    <p:sldId id="397" r:id="rId14"/>
    <p:sldId id="379" r:id="rId15"/>
    <p:sldId id="392" r:id="rId16"/>
    <p:sldId id="393" r:id="rId17"/>
    <p:sldId id="380" r:id="rId18"/>
    <p:sldId id="381" r:id="rId19"/>
    <p:sldId id="382" r:id="rId20"/>
    <p:sldId id="391" r:id="rId21"/>
  </p:sldIdLst>
  <p:sldSz cx="9144000" cy="6858000" type="screen4x3"/>
  <p:notesSz cx="7053263" cy="93567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12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240"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1-FAST%20--\1-LECTURES\CURRENT\Book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1" Type="http://schemas.openxmlformats.org/officeDocument/2006/relationships/oleObject" Target="file:///C:\Users\Dell\Desktop\MBA-BBA%20PROG\BBA-Gernal\TEST-PAPERS\DENAD-SUPPLY.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621875212679286"/>
          <c:y val="0.10587146374676326"/>
          <c:w val="0.73589371308486229"/>
          <c:h val="0.68727682167407078"/>
        </c:manualLayout>
      </c:layout>
      <c:scatterChart>
        <c:scatterStyle val="lineMarker"/>
        <c:varyColors val="0"/>
        <c:ser>
          <c:idx val="0"/>
          <c:order val="0"/>
          <c:tx>
            <c:strRef>
              <c:f>Sheet1!$B$1</c:f>
              <c:strCache>
                <c:ptCount val="1"/>
                <c:pt idx="0">
                  <c:v>Y-Values</c:v>
                </c:pt>
              </c:strCache>
            </c:strRef>
          </c:tx>
          <c:spPr>
            <a:ln w="412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Sheet1!$A$2:$A$6</c:f>
              <c:numCache>
                <c:formatCode>General</c:formatCode>
                <c:ptCount val="5"/>
                <c:pt idx="0">
                  <c:v>100</c:v>
                </c:pt>
                <c:pt idx="1">
                  <c:v>200</c:v>
                </c:pt>
                <c:pt idx="2">
                  <c:v>300</c:v>
                </c:pt>
                <c:pt idx="3">
                  <c:v>400</c:v>
                </c:pt>
                <c:pt idx="4">
                  <c:v>500</c:v>
                </c:pt>
              </c:numCache>
            </c:numRef>
          </c:xVal>
          <c:yVal>
            <c:numRef>
              <c:f>Sheet1!$B$2:$B$6</c:f>
              <c:numCache>
                <c:formatCode>General</c:formatCode>
                <c:ptCount val="5"/>
                <c:pt idx="0">
                  <c:v>10</c:v>
                </c:pt>
                <c:pt idx="1">
                  <c:v>20</c:v>
                </c:pt>
                <c:pt idx="2">
                  <c:v>30</c:v>
                </c:pt>
                <c:pt idx="3">
                  <c:v>40</c:v>
                </c:pt>
                <c:pt idx="4">
                  <c:v>50</c:v>
                </c:pt>
              </c:numCache>
            </c:numRef>
          </c:yVal>
          <c:smooth val="0"/>
          <c:extLst>
            <c:ext xmlns:c16="http://schemas.microsoft.com/office/drawing/2014/chart" uri="{C3380CC4-5D6E-409C-BE32-E72D297353CC}">
              <c16:uniqueId val="{00000000-2B9B-4ED7-A11D-DA00D1F22E05}"/>
            </c:ext>
          </c:extLst>
        </c:ser>
        <c:dLbls>
          <c:dLblPos val="t"/>
          <c:showLegendKey val="0"/>
          <c:showVal val="1"/>
          <c:showCatName val="0"/>
          <c:showSerName val="0"/>
          <c:showPercent val="0"/>
          <c:showBubbleSize val="0"/>
        </c:dLbls>
        <c:axId val="1149964271"/>
        <c:axId val="1149962191"/>
      </c:scatterChart>
      <c:valAx>
        <c:axId val="114996427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b="1" dirty="0"/>
                  <a:t>Quantity</a:t>
                </a:r>
                <a:r>
                  <a:rPr lang="en-US" sz="2000" b="1" baseline="0" dirty="0"/>
                  <a:t> supplied</a:t>
                </a:r>
                <a:endParaRPr lang="en-IN" sz="2000" b="1" dirty="0"/>
              </a:p>
            </c:rich>
          </c:tx>
          <c:layout>
            <c:manualLayout>
              <c:xMode val="edge"/>
              <c:yMode val="edge"/>
              <c:x val="0.43001400880339802"/>
              <c:y val="0.92084880566915706"/>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1149962191"/>
        <c:crosses val="autoZero"/>
        <c:crossBetween val="midCat"/>
      </c:valAx>
      <c:valAx>
        <c:axId val="11499621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b="1" dirty="0"/>
                  <a:t>Price</a:t>
                </a:r>
                <a:endParaRPr lang="en-IN" sz="2000" b="1" dirty="0"/>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14996427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787143410352395"/>
          <c:y val="5.7336396141940464E-2"/>
          <c:w val="0.81804397401144524"/>
          <c:h val="0.85540447960652632"/>
        </c:manualLayout>
      </c:layout>
      <c:scatterChart>
        <c:scatterStyle val="smoothMarker"/>
        <c:varyColors val="0"/>
        <c:ser>
          <c:idx val="0"/>
          <c:order val="0"/>
          <c:tx>
            <c:strRef>
              <c:f>Sheet1!$D$6:$D$7</c:f>
              <c:strCache>
                <c:ptCount val="2"/>
                <c:pt idx="0">
                  <c:v>Supply </c:v>
                </c:pt>
                <c:pt idx="1">
                  <c:v>[KG-000]</c:v>
                </c:pt>
              </c:strCache>
            </c:strRef>
          </c:tx>
          <c:spPr>
            <a:ln w="19050" cap="rnd">
              <a:solidFill>
                <a:schemeClr val="accent1"/>
              </a:solidFill>
              <a:round/>
            </a:ln>
            <a:effectLst/>
          </c:spPr>
          <c:marker>
            <c:symbol val="none"/>
          </c:marker>
          <c:xVal>
            <c:numRef>
              <c:f>Sheet1!$C$8:$C$23</c:f>
              <c:numCache>
                <c:formatCode>0</c:formatCode>
                <c:ptCount val="16"/>
                <c:pt idx="0" formatCode="General">
                  <c:v>10</c:v>
                </c:pt>
                <c:pt idx="1">
                  <c:v>15</c:v>
                </c:pt>
                <c:pt idx="2">
                  <c:v>20</c:v>
                </c:pt>
                <c:pt idx="3">
                  <c:v>25</c:v>
                </c:pt>
                <c:pt idx="4">
                  <c:v>30</c:v>
                </c:pt>
                <c:pt idx="5">
                  <c:v>35</c:v>
                </c:pt>
                <c:pt idx="6">
                  <c:v>40</c:v>
                </c:pt>
                <c:pt idx="7">
                  <c:v>45</c:v>
                </c:pt>
                <c:pt idx="8">
                  <c:v>50</c:v>
                </c:pt>
              </c:numCache>
            </c:numRef>
          </c:xVal>
          <c:yVal>
            <c:numRef>
              <c:f>Sheet1!$D$8:$D$23</c:f>
              <c:numCache>
                <c:formatCode>General</c:formatCode>
                <c:ptCount val="16"/>
                <c:pt idx="0">
                  <c:v>60</c:v>
                </c:pt>
                <c:pt idx="1">
                  <c:v>85</c:v>
                </c:pt>
                <c:pt idx="2">
                  <c:v>110</c:v>
                </c:pt>
                <c:pt idx="3">
                  <c:v>135</c:v>
                </c:pt>
                <c:pt idx="4">
                  <c:v>160</c:v>
                </c:pt>
                <c:pt idx="5">
                  <c:v>185</c:v>
                </c:pt>
                <c:pt idx="6">
                  <c:v>210</c:v>
                </c:pt>
                <c:pt idx="7">
                  <c:v>235</c:v>
                </c:pt>
                <c:pt idx="8">
                  <c:v>260</c:v>
                </c:pt>
              </c:numCache>
            </c:numRef>
          </c:yVal>
          <c:smooth val="1"/>
          <c:extLst>
            <c:ext xmlns:c16="http://schemas.microsoft.com/office/drawing/2014/chart" uri="{C3380CC4-5D6E-409C-BE32-E72D297353CC}">
              <c16:uniqueId val="{00000000-B2F9-4F23-B603-9D3B4AF6913E}"/>
            </c:ext>
          </c:extLst>
        </c:ser>
        <c:dLbls>
          <c:showLegendKey val="0"/>
          <c:showVal val="0"/>
          <c:showCatName val="0"/>
          <c:showSerName val="0"/>
          <c:showPercent val="0"/>
          <c:showBubbleSize val="0"/>
        </c:dLbls>
        <c:axId val="233375080"/>
        <c:axId val="233374424"/>
      </c:scatterChart>
      <c:valAx>
        <c:axId val="2333750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233374424"/>
        <c:crosses val="autoZero"/>
        <c:crossBetween val="midCat"/>
      </c:valAx>
      <c:valAx>
        <c:axId val="2333744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crossAx val="23337508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lgn="ctr">
              <a:defRPr b="1">
                <a:solidFill>
                  <a:srgbClr val="00B050"/>
                </a:solidFill>
              </a:defRPr>
            </a:pPr>
            <a:endParaRPr lang="en-US" b="1" dirty="0">
              <a:solidFill>
                <a:srgbClr val="00B050"/>
              </a:solidFill>
            </a:endParaRPr>
          </a:p>
          <a:p>
            <a:pPr algn="ctr">
              <a:defRPr b="1">
                <a:solidFill>
                  <a:srgbClr val="00B050"/>
                </a:solidFill>
              </a:defRPr>
            </a:pPr>
            <a:r>
              <a:rPr lang="en-US" sz="4400" b="1" dirty="0">
                <a:solidFill>
                  <a:srgbClr val="00B050"/>
                </a:solidFill>
              </a:rPr>
              <a:t>4.  SHIFT IN SUPPLY</a:t>
            </a:r>
          </a:p>
        </c:rich>
      </c:tx>
      <c:layout>
        <c:manualLayout>
          <c:xMode val="edge"/>
          <c:yMode val="edge"/>
          <c:x val="0.36147626482034573"/>
          <c:y val="0"/>
        </c:manualLayout>
      </c:layout>
      <c:overlay val="1"/>
    </c:title>
    <c:autoTitleDeleted val="0"/>
    <c:plotArea>
      <c:layout>
        <c:manualLayout>
          <c:layoutTarget val="inner"/>
          <c:xMode val="edge"/>
          <c:yMode val="edge"/>
          <c:x val="0.2001653543307087"/>
          <c:y val="4.4251081790451868E-2"/>
          <c:w val="0.74542555476020034"/>
          <c:h val="0.7668881676952547"/>
        </c:manualLayout>
      </c:layout>
      <c:scatterChart>
        <c:scatterStyle val="smoothMarker"/>
        <c:varyColors val="0"/>
        <c:ser>
          <c:idx val="0"/>
          <c:order val="0"/>
          <c:tx>
            <c:strRef>
              <c:f>Sheet2!$D$4</c:f>
              <c:strCache>
                <c:ptCount val="1"/>
                <c:pt idx="0">
                  <c:v>Supply-1</c:v>
                </c:pt>
              </c:strCache>
            </c:strRef>
          </c:tx>
          <c:marker>
            <c:symbol val="none"/>
          </c:marker>
          <c:xVal>
            <c:numRef>
              <c:f>Sheet2!$C$6:$C$12</c:f>
              <c:numCache>
                <c:formatCode>General</c:formatCode>
                <c:ptCount val="7"/>
                <c:pt idx="0">
                  <c:v>5</c:v>
                </c:pt>
                <c:pt idx="1">
                  <c:v>10</c:v>
                </c:pt>
                <c:pt idx="2">
                  <c:v>15</c:v>
                </c:pt>
                <c:pt idx="3">
                  <c:v>17</c:v>
                </c:pt>
                <c:pt idx="4">
                  <c:v>20</c:v>
                </c:pt>
                <c:pt idx="5">
                  <c:v>22</c:v>
                </c:pt>
                <c:pt idx="6">
                  <c:v>25</c:v>
                </c:pt>
              </c:numCache>
            </c:numRef>
          </c:xVal>
          <c:yVal>
            <c:numRef>
              <c:f>Sheet2!$D$6:$D$12</c:f>
              <c:numCache>
                <c:formatCode>General</c:formatCode>
                <c:ptCount val="7"/>
                <c:pt idx="0">
                  <c:v>0</c:v>
                </c:pt>
                <c:pt idx="1">
                  <c:v>25</c:v>
                </c:pt>
                <c:pt idx="2">
                  <c:v>50</c:v>
                </c:pt>
                <c:pt idx="3">
                  <c:v>60</c:v>
                </c:pt>
                <c:pt idx="4">
                  <c:v>75</c:v>
                </c:pt>
                <c:pt idx="5">
                  <c:v>85</c:v>
                </c:pt>
                <c:pt idx="6">
                  <c:v>100</c:v>
                </c:pt>
              </c:numCache>
            </c:numRef>
          </c:yVal>
          <c:smooth val="1"/>
          <c:extLst>
            <c:ext xmlns:c16="http://schemas.microsoft.com/office/drawing/2014/chart" uri="{C3380CC4-5D6E-409C-BE32-E72D297353CC}">
              <c16:uniqueId val="{00000000-3452-4EFD-97D7-7BEE758D3C94}"/>
            </c:ext>
          </c:extLst>
        </c:ser>
        <c:ser>
          <c:idx val="1"/>
          <c:order val="1"/>
          <c:tx>
            <c:strRef>
              <c:f>Sheet2!$E$4</c:f>
              <c:strCache>
                <c:ptCount val="1"/>
                <c:pt idx="0">
                  <c:v>Supply-2</c:v>
                </c:pt>
              </c:strCache>
            </c:strRef>
          </c:tx>
          <c:marker>
            <c:symbol val="none"/>
          </c:marker>
          <c:xVal>
            <c:numRef>
              <c:f>Sheet2!$C$6:$C$12</c:f>
              <c:numCache>
                <c:formatCode>General</c:formatCode>
                <c:ptCount val="7"/>
                <c:pt idx="0">
                  <c:v>5</c:v>
                </c:pt>
                <c:pt idx="1">
                  <c:v>10</c:v>
                </c:pt>
                <c:pt idx="2">
                  <c:v>15</c:v>
                </c:pt>
                <c:pt idx="3">
                  <c:v>17</c:v>
                </c:pt>
                <c:pt idx="4">
                  <c:v>20</c:v>
                </c:pt>
                <c:pt idx="5">
                  <c:v>22</c:v>
                </c:pt>
                <c:pt idx="6">
                  <c:v>25</c:v>
                </c:pt>
              </c:numCache>
            </c:numRef>
          </c:xVal>
          <c:yVal>
            <c:numRef>
              <c:f>Sheet2!$E$6:$E$12</c:f>
              <c:numCache>
                <c:formatCode>General</c:formatCode>
                <c:ptCount val="7"/>
                <c:pt idx="0">
                  <c:v>10</c:v>
                </c:pt>
                <c:pt idx="1">
                  <c:v>50</c:v>
                </c:pt>
                <c:pt idx="2">
                  <c:v>100</c:v>
                </c:pt>
                <c:pt idx="3">
                  <c:v>120</c:v>
                </c:pt>
                <c:pt idx="4">
                  <c:v>150</c:v>
                </c:pt>
                <c:pt idx="5">
                  <c:v>170</c:v>
                </c:pt>
                <c:pt idx="6">
                  <c:v>200</c:v>
                </c:pt>
              </c:numCache>
            </c:numRef>
          </c:yVal>
          <c:smooth val="1"/>
          <c:extLst>
            <c:ext xmlns:c16="http://schemas.microsoft.com/office/drawing/2014/chart" uri="{C3380CC4-5D6E-409C-BE32-E72D297353CC}">
              <c16:uniqueId val="{00000001-3452-4EFD-97D7-7BEE758D3C94}"/>
            </c:ext>
          </c:extLst>
        </c:ser>
        <c:dLbls>
          <c:showLegendKey val="0"/>
          <c:showVal val="0"/>
          <c:showCatName val="0"/>
          <c:showSerName val="0"/>
          <c:showPercent val="0"/>
          <c:showBubbleSize val="0"/>
        </c:dLbls>
        <c:axId val="66132224"/>
        <c:axId val="66142592"/>
      </c:scatterChart>
      <c:valAx>
        <c:axId val="66132224"/>
        <c:scaling>
          <c:orientation val="minMax"/>
        </c:scaling>
        <c:delete val="0"/>
        <c:axPos val="b"/>
        <c:title>
          <c:tx>
            <c:rich>
              <a:bodyPr/>
              <a:lstStyle/>
              <a:p>
                <a:pPr>
                  <a:defRPr>
                    <a:solidFill>
                      <a:srgbClr val="00B050"/>
                    </a:solidFill>
                  </a:defRPr>
                </a:pPr>
                <a:r>
                  <a:rPr lang="en-US">
                    <a:solidFill>
                      <a:srgbClr val="00B050"/>
                    </a:solidFill>
                  </a:rPr>
                  <a:t>PRICE PER UNIT</a:t>
                </a:r>
              </a:p>
            </c:rich>
          </c:tx>
          <c:overlay val="0"/>
        </c:title>
        <c:numFmt formatCode="General" sourceLinked="1"/>
        <c:majorTickMark val="out"/>
        <c:minorTickMark val="none"/>
        <c:tickLblPos val="nextTo"/>
        <c:txPr>
          <a:bodyPr/>
          <a:lstStyle/>
          <a:p>
            <a:pPr>
              <a:defRPr b="1">
                <a:solidFill>
                  <a:srgbClr val="FF0000"/>
                </a:solidFill>
              </a:defRPr>
            </a:pPr>
            <a:endParaRPr lang="en-US"/>
          </a:p>
        </c:txPr>
        <c:crossAx val="66142592"/>
        <c:crosses val="autoZero"/>
        <c:crossBetween val="midCat"/>
      </c:valAx>
      <c:valAx>
        <c:axId val="66142592"/>
        <c:scaling>
          <c:orientation val="minMax"/>
        </c:scaling>
        <c:delete val="0"/>
        <c:axPos val="l"/>
        <c:majorGridlines/>
        <c:title>
          <c:tx>
            <c:rich>
              <a:bodyPr rot="0" vert="wordArtVert"/>
              <a:lstStyle/>
              <a:p>
                <a:pPr>
                  <a:defRPr>
                    <a:solidFill>
                      <a:srgbClr val="00B050"/>
                    </a:solidFill>
                  </a:defRPr>
                </a:pPr>
                <a:r>
                  <a:rPr lang="en-US">
                    <a:solidFill>
                      <a:srgbClr val="00B050"/>
                    </a:solidFill>
                  </a:rPr>
                  <a:t>SUPPLY [000]</a:t>
                </a:r>
              </a:p>
            </c:rich>
          </c:tx>
          <c:overlay val="0"/>
        </c:title>
        <c:numFmt formatCode="General" sourceLinked="1"/>
        <c:majorTickMark val="out"/>
        <c:minorTickMark val="none"/>
        <c:tickLblPos val="nextTo"/>
        <c:txPr>
          <a:bodyPr/>
          <a:lstStyle/>
          <a:p>
            <a:pPr>
              <a:defRPr b="1">
                <a:solidFill>
                  <a:srgbClr val="FF0000"/>
                </a:solidFill>
              </a:defRPr>
            </a:pPr>
            <a:endParaRPr lang="en-US"/>
          </a:p>
        </c:txPr>
        <c:crossAx val="66132224"/>
        <c:crosses val="autoZero"/>
        <c:crossBetween val="midCat"/>
      </c:valAx>
    </c:plotArea>
    <c:legend>
      <c:legendPos val="r"/>
      <c:overlay val="0"/>
      <c:txPr>
        <a:bodyPr/>
        <a:lstStyle/>
        <a:p>
          <a:pPr>
            <a:defRPr b="1">
              <a:solidFill>
                <a:srgbClr val="00B050"/>
              </a:solidFill>
            </a:defRPr>
          </a:pPr>
          <a:endParaRPr lang="en-US"/>
        </a:p>
      </c:txPr>
    </c:legend>
    <c:plotVisOnly val="1"/>
    <c:dispBlanksAs val="gap"/>
    <c:showDLblsOverMax val="0"/>
  </c:chart>
  <c:txPr>
    <a:bodyPr/>
    <a:lstStyle/>
    <a:p>
      <a:pPr>
        <a:defRPr sz="24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7836"/>
          </a:xfrm>
          <a:prstGeom prst="rect">
            <a:avLst/>
          </a:prstGeom>
        </p:spPr>
        <p:txBody>
          <a:bodyPr vert="horz" lIns="93763" tIns="46881" rIns="93763" bIns="46881" rtlCol="0"/>
          <a:lstStyle>
            <a:lvl1pPr algn="l">
              <a:defRPr sz="1200"/>
            </a:lvl1pPr>
          </a:lstStyle>
          <a:p>
            <a:endParaRPr lang="en-US"/>
          </a:p>
        </p:txBody>
      </p:sp>
      <p:sp>
        <p:nvSpPr>
          <p:cNvPr id="3" name="Date Placeholder 2"/>
          <p:cNvSpPr>
            <a:spLocks noGrp="1"/>
          </p:cNvSpPr>
          <p:nvPr>
            <p:ph type="dt" sz="quarter" idx="1"/>
          </p:nvPr>
        </p:nvSpPr>
        <p:spPr>
          <a:xfrm>
            <a:off x="3995217" y="0"/>
            <a:ext cx="3056414" cy="467836"/>
          </a:xfrm>
          <a:prstGeom prst="rect">
            <a:avLst/>
          </a:prstGeom>
        </p:spPr>
        <p:txBody>
          <a:bodyPr vert="horz" lIns="93763" tIns="46881" rIns="93763" bIns="46881" rtlCol="0"/>
          <a:lstStyle>
            <a:lvl1pPr algn="r">
              <a:defRPr sz="1200"/>
            </a:lvl1pPr>
          </a:lstStyle>
          <a:p>
            <a:fld id="{16C7CBC3-E22E-4E86-8CBE-8D5DD4A10550}" type="datetimeFigureOut">
              <a:rPr lang="en-US" smtClean="0"/>
              <a:pPr/>
              <a:t>3/28/2024</a:t>
            </a:fld>
            <a:endParaRPr lang="en-US"/>
          </a:p>
        </p:txBody>
      </p:sp>
      <p:sp>
        <p:nvSpPr>
          <p:cNvPr id="4" name="Footer Placeholder 3"/>
          <p:cNvSpPr>
            <a:spLocks noGrp="1"/>
          </p:cNvSpPr>
          <p:nvPr>
            <p:ph type="ftr" sz="quarter" idx="2"/>
          </p:nvPr>
        </p:nvSpPr>
        <p:spPr>
          <a:xfrm>
            <a:off x="0" y="8887265"/>
            <a:ext cx="3056414" cy="467836"/>
          </a:xfrm>
          <a:prstGeom prst="rect">
            <a:avLst/>
          </a:prstGeom>
        </p:spPr>
        <p:txBody>
          <a:bodyPr vert="horz" lIns="93763" tIns="46881" rIns="93763" bIns="46881" rtlCol="0" anchor="b"/>
          <a:lstStyle>
            <a:lvl1pPr algn="l">
              <a:defRPr sz="1200"/>
            </a:lvl1pPr>
          </a:lstStyle>
          <a:p>
            <a:endParaRPr lang="en-US"/>
          </a:p>
        </p:txBody>
      </p:sp>
      <p:sp>
        <p:nvSpPr>
          <p:cNvPr id="5" name="Slide Number Placeholder 4"/>
          <p:cNvSpPr>
            <a:spLocks noGrp="1"/>
          </p:cNvSpPr>
          <p:nvPr>
            <p:ph type="sldNum" sz="quarter" idx="3"/>
          </p:nvPr>
        </p:nvSpPr>
        <p:spPr>
          <a:xfrm>
            <a:off x="3995217" y="8887265"/>
            <a:ext cx="3056414" cy="467836"/>
          </a:xfrm>
          <a:prstGeom prst="rect">
            <a:avLst/>
          </a:prstGeom>
        </p:spPr>
        <p:txBody>
          <a:bodyPr vert="horz" lIns="93763" tIns="46881" rIns="93763" bIns="46881" rtlCol="0" anchor="b"/>
          <a:lstStyle>
            <a:lvl1pPr algn="r">
              <a:defRPr sz="1200"/>
            </a:lvl1pPr>
          </a:lstStyle>
          <a:p>
            <a:fld id="{133A3360-EBCF-4016-A680-2F4C833544CA}" type="slidenum">
              <a:rPr lang="en-US" smtClean="0"/>
              <a:pPr/>
              <a:t>‹#›</a:t>
            </a:fld>
            <a:endParaRPr lang="en-US"/>
          </a:p>
        </p:txBody>
      </p:sp>
    </p:spTree>
    <p:extLst>
      <p:ext uri="{BB962C8B-B14F-4D97-AF65-F5344CB8AC3E}">
        <p14:creationId xmlns:p14="http://schemas.microsoft.com/office/powerpoint/2010/main" val="3900257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7836"/>
          </a:xfrm>
          <a:prstGeom prst="rect">
            <a:avLst/>
          </a:prstGeom>
        </p:spPr>
        <p:txBody>
          <a:bodyPr vert="horz" lIns="93763" tIns="46881" rIns="93763" bIns="46881" rtlCol="0"/>
          <a:lstStyle>
            <a:lvl1pPr algn="l">
              <a:defRPr sz="1200"/>
            </a:lvl1pPr>
          </a:lstStyle>
          <a:p>
            <a:endParaRPr lang="en-US"/>
          </a:p>
        </p:txBody>
      </p:sp>
      <p:sp>
        <p:nvSpPr>
          <p:cNvPr id="3" name="Date Placeholder 2"/>
          <p:cNvSpPr>
            <a:spLocks noGrp="1"/>
          </p:cNvSpPr>
          <p:nvPr>
            <p:ph type="dt" idx="1"/>
          </p:nvPr>
        </p:nvSpPr>
        <p:spPr>
          <a:xfrm>
            <a:off x="3995217" y="0"/>
            <a:ext cx="3056414" cy="467836"/>
          </a:xfrm>
          <a:prstGeom prst="rect">
            <a:avLst/>
          </a:prstGeom>
        </p:spPr>
        <p:txBody>
          <a:bodyPr vert="horz" lIns="93763" tIns="46881" rIns="93763" bIns="46881" rtlCol="0"/>
          <a:lstStyle>
            <a:lvl1pPr algn="r">
              <a:defRPr sz="1200"/>
            </a:lvl1pPr>
          </a:lstStyle>
          <a:p>
            <a:fld id="{5BA9195B-1EFC-4B49-989A-9580A6E82EEA}" type="datetimeFigureOut">
              <a:rPr lang="en-US" smtClean="0"/>
              <a:pPr/>
              <a:t>3/28/2024</a:t>
            </a:fld>
            <a:endParaRPr lang="en-US"/>
          </a:p>
        </p:txBody>
      </p:sp>
      <p:sp>
        <p:nvSpPr>
          <p:cNvPr id="4" name="Slide Image Placeholder 3"/>
          <p:cNvSpPr>
            <a:spLocks noGrp="1" noRot="1" noChangeAspect="1"/>
          </p:cNvSpPr>
          <p:nvPr>
            <p:ph type="sldImg" idx="2"/>
          </p:nvPr>
        </p:nvSpPr>
        <p:spPr>
          <a:xfrm>
            <a:off x="1189038" y="701675"/>
            <a:ext cx="4676775" cy="3508375"/>
          </a:xfrm>
          <a:prstGeom prst="rect">
            <a:avLst/>
          </a:prstGeom>
          <a:noFill/>
          <a:ln w="12700">
            <a:solidFill>
              <a:prstClr val="black"/>
            </a:solidFill>
          </a:ln>
        </p:spPr>
        <p:txBody>
          <a:bodyPr vert="horz" lIns="93763" tIns="46881" rIns="93763" bIns="46881" rtlCol="0" anchor="ctr"/>
          <a:lstStyle/>
          <a:p>
            <a:endParaRPr lang="en-US"/>
          </a:p>
        </p:txBody>
      </p:sp>
      <p:sp>
        <p:nvSpPr>
          <p:cNvPr id="5" name="Notes Placeholder 4"/>
          <p:cNvSpPr>
            <a:spLocks noGrp="1"/>
          </p:cNvSpPr>
          <p:nvPr>
            <p:ph type="body" sz="quarter" idx="3"/>
          </p:nvPr>
        </p:nvSpPr>
        <p:spPr>
          <a:xfrm>
            <a:off x="705327" y="4444445"/>
            <a:ext cx="5642610" cy="4210526"/>
          </a:xfrm>
          <a:prstGeom prst="rect">
            <a:avLst/>
          </a:prstGeom>
        </p:spPr>
        <p:txBody>
          <a:bodyPr vert="horz" lIns="93763" tIns="46881" rIns="93763" bIns="4688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87265"/>
            <a:ext cx="3056414" cy="467836"/>
          </a:xfrm>
          <a:prstGeom prst="rect">
            <a:avLst/>
          </a:prstGeom>
        </p:spPr>
        <p:txBody>
          <a:bodyPr vert="horz" lIns="93763" tIns="46881" rIns="93763" bIns="46881" rtlCol="0" anchor="b"/>
          <a:lstStyle>
            <a:lvl1pPr algn="l">
              <a:defRPr sz="1200"/>
            </a:lvl1pPr>
          </a:lstStyle>
          <a:p>
            <a:endParaRPr lang="en-US"/>
          </a:p>
        </p:txBody>
      </p:sp>
      <p:sp>
        <p:nvSpPr>
          <p:cNvPr id="7" name="Slide Number Placeholder 6"/>
          <p:cNvSpPr>
            <a:spLocks noGrp="1"/>
          </p:cNvSpPr>
          <p:nvPr>
            <p:ph type="sldNum" sz="quarter" idx="5"/>
          </p:nvPr>
        </p:nvSpPr>
        <p:spPr>
          <a:xfrm>
            <a:off x="3995217" y="8887265"/>
            <a:ext cx="3056414" cy="467836"/>
          </a:xfrm>
          <a:prstGeom prst="rect">
            <a:avLst/>
          </a:prstGeom>
        </p:spPr>
        <p:txBody>
          <a:bodyPr vert="horz" lIns="93763" tIns="46881" rIns="93763" bIns="46881" rtlCol="0" anchor="b"/>
          <a:lstStyle>
            <a:lvl1pPr algn="r">
              <a:defRPr sz="1200"/>
            </a:lvl1pPr>
          </a:lstStyle>
          <a:p>
            <a:fld id="{20D2E72E-7181-4640-9FD6-7ECA3255E2A4}" type="slidenum">
              <a:rPr lang="en-US" smtClean="0"/>
              <a:pPr/>
              <a:t>‹#›</a:t>
            </a:fld>
            <a:endParaRPr lang="en-US"/>
          </a:p>
        </p:txBody>
      </p:sp>
    </p:spTree>
    <p:extLst>
      <p:ext uri="{BB962C8B-B14F-4D97-AF65-F5344CB8AC3E}">
        <p14:creationId xmlns:p14="http://schemas.microsoft.com/office/powerpoint/2010/main" val="912303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D2E72E-7181-4640-9FD6-7ECA3255E2A4}" type="slidenum">
              <a:rPr lang="en-US" smtClean="0"/>
              <a:pPr/>
              <a:t>1</a:t>
            </a:fld>
            <a:endParaRPr lang="en-US"/>
          </a:p>
        </p:txBody>
      </p:sp>
    </p:spTree>
    <p:extLst>
      <p:ext uri="{BB962C8B-B14F-4D97-AF65-F5344CB8AC3E}">
        <p14:creationId xmlns:p14="http://schemas.microsoft.com/office/powerpoint/2010/main" val="1550546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1BB415F-AE85-471D-A7F4-00EFAAF1006D}"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85E8E-9267-4D81-B8FE-3A0DF620272D}" type="slidenum">
              <a:rPr lang="en-US" smtClean="0"/>
              <a:pPr/>
              <a:t>‹#›</a:t>
            </a:fld>
            <a:endParaRPr lang="en-US"/>
          </a:p>
        </p:txBody>
      </p:sp>
    </p:spTree>
    <p:extLst>
      <p:ext uri="{BB962C8B-B14F-4D97-AF65-F5344CB8AC3E}">
        <p14:creationId xmlns:p14="http://schemas.microsoft.com/office/powerpoint/2010/main" val="1081414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BB415F-AE85-471D-A7F4-00EFAAF1006D}"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85E8E-9267-4D81-B8FE-3A0DF620272D}" type="slidenum">
              <a:rPr lang="en-US" smtClean="0"/>
              <a:pPr/>
              <a:t>‹#›</a:t>
            </a:fld>
            <a:endParaRPr lang="en-US"/>
          </a:p>
        </p:txBody>
      </p:sp>
    </p:spTree>
    <p:extLst>
      <p:ext uri="{BB962C8B-B14F-4D97-AF65-F5344CB8AC3E}">
        <p14:creationId xmlns:p14="http://schemas.microsoft.com/office/powerpoint/2010/main" val="2287585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BB415F-AE85-471D-A7F4-00EFAAF1006D}"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85E8E-9267-4D81-B8FE-3A0DF620272D}" type="slidenum">
              <a:rPr lang="en-US" smtClean="0"/>
              <a:pPr/>
              <a:t>‹#›</a:t>
            </a:fld>
            <a:endParaRPr lang="en-US"/>
          </a:p>
        </p:txBody>
      </p:sp>
    </p:spTree>
    <p:extLst>
      <p:ext uri="{BB962C8B-B14F-4D97-AF65-F5344CB8AC3E}">
        <p14:creationId xmlns:p14="http://schemas.microsoft.com/office/powerpoint/2010/main" val="1055805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81200"/>
            <a:ext cx="3810000" cy="4114800"/>
          </a:xfrm>
        </p:spPr>
        <p:txBody>
          <a:bodyPr/>
          <a:lstStyle/>
          <a:p>
            <a:pPr lvl="0"/>
            <a:endParaRPr lang="en-US" noProof="0"/>
          </a:p>
        </p:txBody>
      </p:sp>
      <p:sp>
        <p:nvSpPr>
          <p:cNvPr id="5" name="Rectangle 4"/>
          <p:cNvSpPr>
            <a:spLocks noGrp="1" noChangeArrowheads="1"/>
          </p:cNvSpPr>
          <p:nvPr>
            <p:ph type="dt" sz="half" idx="10"/>
          </p:nvPr>
        </p:nvSpPr>
        <p:spPr>
          <a:ln/>
        </p:spPr>
        <p:txBody>
          <a:bodyPr/>
          <a:lstStyle>
            <a:lvl1pPr>
              <a:defRPr/>
            </a:lvl1pPr>
          </a:lstStyle>
          <a:p>
            <a:pPr>
              <a:defRPr/>
            </a:pPr>
            <a:fld id="{29C4D24B-4172-407D-8794-5E87AD7F3762}" type="datetime1">
              <a:rPr lang="en-US" smtClean="0"/>
              <a:t>3/28/2024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820D2B8-ED2F-4A4D-A555-500913AC16D6}" type="slidenum">
              <a:rPr lang="en-US"/>
              <a:pPr>
                <a:defRPr/>
              </a:pPr>
              <a:t>‹#›</a:t>
            </a:fld>
            <a:endParaRPr lang="en-US"/>
          </a:p>
        </p:txBody>
      </p:sp>
    </p:spTree>
    <p:extLst>
      <p:ext uri="{BB962C8B-B14F-4D97-AF65-F5344CB8AC3E}">
        <p14:creationId xmlns:p14="http://schemas.microsoft.com/office/powerpoint/2010/main" val="2186860964"/>
      </p:ext>
    </p:extLst>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BB415F-AE85-471D-A7F4-00EFAAF1006D}"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85E8E-9267-4D81-B8FE-3A0DF620272D}" type="slidenum">
              <a:rPr lang="en-US" smtClean="0"/>
              <a:pPr/>
              <a:t>‹#›</a:t>
            </a:fld>
            <a:endParaRPr lang="en-US"/>
          </a:p>
        </p:txBody>
      </p:sp>
    </p:spTree>
    <p:extLst>
      <p:ext uri="{BB962C8B-B14F-4D97-AF65-F5344CB8AC3E}">
        <p14:creationId xmlns:p14="http://schemas.microsoft.com/office/powerpoint/2010/main" val="3547037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BB415F-AE85-471D-A7F4-00EFAAF1006D}"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85E8E-9267-4D81-B8FE-3A0DF620272D}" type="slidenum">
              <a:rPr lang="en-US" smtClean="0"/>
              <a:pPr/>
              <a:t>‹#›</a:t>
            </a:fld>
            <a:endParaRPr lang="en-US"/>
          </a:p>
        </p:txBody>
      </p:sp>
    </p:spTree>
    <p:extLst>
      <p:ext uri="{BB962C8B-B14F-4D97-AF65-F5344CB8AC3E}">
        <p14:creationId xmlns:p14="http://schemas.microsoft.com/office/powerpoint/2010/main" val="3235127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1BB415F-AE85-471D-A7F4-00EFAAF1006D}" type="datetimeFigureOut">
              <a:rPr lang="en-US" smtClean="0"/>
              <a:pPr/>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A85E8E-9267-4D81-B8FE-3A0DF620272D}" type="slidenum">
              <a:rPr lang="en-US" smtClean="0"/>
              <a:pPr/>
              <a:t>‹#›</a:t>
            </a:fld>
            <a:endParaRPr lang="en-US"/>
          </a:p>
        </p:txBody>
      </p:sp>
    </p:spTree>
    <p:extLst>
      <p:ext uri="{BB962C8B-B14F-4D97-AF65-F5344CB8AC3E}">
        <p14:creationId xmlns:p14="http://schemas.microsoft.com/office/powerpoint/2010/main" val="1604121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BB415F-AE85-471D-A7F4-00EFAAF1006D}" type="datetimeFigureOut">
              <a:rPr lang="en-US" smtClean="0"/>
              <a:pPr/>
              <a:t>3/28/2024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A85E8E-9267-4D81-B8FE-3A0DF620272D}" type="slidenum">
              <a:rPr lang="en-US" smtClean="0"/>
              <a:pPr/>
              <a:t>‹#›</a:t>
            </a:fld>
            <a:endParaRPr lang="en-US"/>
          </a:p>
        </p:txBody>
      </p:sp>
    </p:spTree>
    <p:extLst>
      <p:ext uri="{BB962C8B-B14F-4D97-AF65-F5344CB8AC3E}">
        <p14:creationId xmlns:p14="http://schemas.microsoft.com/office/powerpoint/2010/main" val="2727708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1BB415F-AE85-471D-A7F4-00EFAAF1006D}" type="datetimeFigureOut">
              <a:rPr lang="en-US" smtClean="0"/>
              <a:pPr/>
              <a:t>3/28/2024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A85E8E-9267-4D81-B8FE-3A0DF620272D}" type="slidenum">
              <a:rPr lang="en-US" smtClean="0"/>
              <a:pPr/>
              <a:t>‹#›</a:t>
            </a:fld>
            <a:endParaRPr lang="en-US"/>
          </a:p>
        </p:txBody>
      </p:sp>
    </p:spTree>
    <p:extLst>
      <p:ext uri="{BB962C8B-B14F-4D97-AF65-F5344CB8AC3E}">
        <p14:creationId xmlns:p14="http://schemas.microsoft.com/office/powerpoint/2010/main" val="1487983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BB415F-AE85-471D-A7F4-00EFAAF1006D}" type="datetimeFigureOut">
              <a:rPr lang="en-US" smtClean="0"/>
              <a:pPr/>
              <a:t>3/28/2024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A85E8E-9267-4D81-B8FE-3A0DF620272D}" type="slidenum">
              <a:rPr lang="en-US" smtClean="0"/>
              <a:pPr/>
              <a:t>‹#›</a:t>
            </a:fld>
            <a:endParaRPr lang="en-US"/>
          </a:p>
        </p:txBody>
      </p:sp>
    </p:spTree>
    <p:extLst>
      <p:ext uri="{BB962C8B-B14F-4D97-AF65-F5344CB8AC3E}">
        <p14:creationId xmlns:p14="http://schemas.microsoft.com/office/powerpoint/2010/main" val="2536128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BB415F-AE85-471D-A7F4-00EFAAF1006D}" type="datetimeFigureOut">
              <a:rPr lang="en-US" smtClean="0"/>
              <a:pPr/>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A85E8E-9267-4D81-B8FE-3A0DF620272D}" type="slidenum">
              <a:rPr lang="en-US" smtClean="0"/>
              <a:pPr/>
              <a:t>‹#›</a:t>
            </a:fld>
            <a:endParaRPr lang="en-US"/>
          </a:p>
        </p:txBody>
      </p:sp>
    </p:spTree>
    <p:extLst>
      <p:ext uri="{BB962C8B-B14F-4D97-AF65-F5344CB8AC3E}">
        <p14:creationId xmlns:p14="http://schemas.microsoft.com/office/powerpoint/2010/main" val="1356819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BB415F-AE85-471D-A7F4-00EFAAF1006D}" type="datetimeFigureOut">
              <a:rPr lang="en-US" smtClean="0"/>
              <a:pPr/>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A85E8E-9267-4D81-B8FE-3A0DF620272D}" type="slidenum">
              <a:rPr lang="en-US" smtClean="0"/>
              <a:pPr/>
              <a:t>‹#›</a:t>
            </a:fld>
            <a:endParaRPr lang="en-US"/>
          </a:p>
        </p:txBody>
      </p:sp>
    </p:spTree>
    <p:extLst>
      <p:ext uri="{BB962C8B-B14F-4D97-AF65-F5344CB8AC3E}">
        <p14:creationId xmlns:p14="http://schemas.microsoft.com/office/powerpoint/2010/main" val="3957300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BB415F-AE85-471D-A7F4-00EFAAF1006D}" type="datetimeFigureOut">
              <a:rPr lang="en-US" smtClean="0"/>
              <a:pPr/>
              <a:t>3/28/2024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A85E8E-9267-4D81-B8FE-3A0DF620272D}" type="slidenum">
              <a:rPr lang="en-US" smtClean="0"/>
              <a:pPr/>
              <a:t>‹#›</a:t>
            </a:fld>
            <a:endParaRPr lang="en-US"/>
          </a:p>
        </p:txBody>
      </p:sp>
    </p:spTree>
    <p:extLst>
      <p:ext uri="{BB962C8B-B14F-4D97-AF65-F5344CB8AC3E}">
        <p14:creationId xmlns:p14="http://schemas.microsoft.com/office/powerpoint/2010/main" val="1757362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marR="137160" hangingPunct="0">
              <a:spcBef>
                <a:spcPts val="0"/>
              </a:spcBef>
            </a:pPr>
            <a:br>
              <a:rPr lang="en-US" sz="1800" dirty="0">
                <a:effectLst/>
                <a:latin typeface="Times New Roman"/>
                <a:ea typeface="Times New Roman"/>
              </a:rPr>
            </a:br>
            <a:br>
              <a:rPr lang="en-US" sz="1800" dirty="0">
                <a:effectLst/>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endParaRPr lang="en-US" sz="3100" dirty="0"/>
          </a:p>
        </p:txBody>
      </p:sp>
      <p:sp>
        <p:nvSpPr>
          <p:cNvPr id="3" name="Subtitle 2"/>
          <p:cNvSpPr>
            <a:spLocks noGrp="1"/>
          </p:cNvSpPr>
          <p:nvPr>
            <p:ph type="subTitle" idx="1"/>
          </p:nvPr>
        </p:nvSpPr>
        <p:spPr>
          <a:xfrm>
            <a:off x="762000" y="609600"/>
            <a:ext cx="7391400" cy="5029200"/>
          </a:xfrm>
        </p:spPr>
        <p:txBody>
          <a:bodyPr>
            <a:normAutofit/>
          </a:bodyPr>
          <a:lstStyle/>
          <a:p>
            <a:r>
              <a:rPr lang="en-US" sz="4400" b="1" dirty="0">
                <a:solidFill>
                  <a:srgbClr val="FF0000"/>
                </a:solidFill>
              </a:rPr>
              <a:t>MICROECONOMICS </a:t>
            </a:r>
          </a:p>
          <a:p>
            <a:r>
              <a:rPr lang="en-US" sz="4400" b="1" i="1" dirty="0">
                <a:solidFill>
                  <a:srgbClr val="FF0000"/>
                </a:solidFill>
              </a:rPr>
              <a:t>(BCS 2002 &amp; BSE 2002)/BA]</a:t>
            </a:r>
            <a:r>
              <a:rPr lang="en-US" sz="4400" b="1" dirty="0">
                <a:solidFill>
                  <a:srgbClr val="FF0000"/>
                </a:solidFill>
              </a:rPr>
              <a:t>	</a:t>
            </a:r>
          </a:p>
          <a:p>
            <a:r>
              <a:rPr lang="en-US" b="1" dirty="0">
                <a:solidFill>
                  <a:srgbClr val="7030A0"/>
                </a:solidFill>
                <a:latin typeface="Times New Roman"/>
                <a:ea typeface="Times New Roman"/>
              </a:rPr>
              <a:t>SPRING-2024</a:t>
            </a:r>
          </a:p>
          <a:p>
            <a:endParaRPr lang="en-US" b="1" dirty="0">
              <a:solidFill>
                <a:schemeClr val="tx1"/>
              </a:solidFill>
              <a:effectLst/>
              <a:latin typeface="Times New Roman"/>
              <a:ea typeface="Times New Roman"/>
            </a:endParaRPr>
          </a:p>
          <a:p>
            <a:endParaRPr lang="en-US" b="1" dirty="0">
              <a:solidFill>
                <a:schemeClr val="tx1"/>
              </a:solidFill>
              <a:latin typeface="Times New Roman"/>
              <a:ea typeface="Times New Roman"/>
            </a:endParaRPr>
          </a:p>
          <a:p>
            <a:pPr algn="r"/>
            <a:r>
              <a:rPr lang="en-US" b="1" dirty="0">
                <a:solidFill>
                  <a:schemeClr val="tx1"/>
                </a:solidFill>
                <a:effectLst/>
                <a:latin typeface="Times New Roman"/>
                <a:ea typeface="Times New Roman"/>
              </a:rPr>
              <a:t> </a:t>
            </a:r>
            <a:r>
              <a:rPr lang="en-US" b="1" dirty="0">
                <a:solidFill>
                  <a:schemeClr val="accent2"/>
                </a:solidFill>
                <a:effectLst/>
                <a:latin typeface="Times New Roman"/>
                <a:ea typeface="Times New Roman"/>
              </a:rPr>
              <a:t>Dr. S. Ghiasul Haq</a:t>
            </a:r>
            <a:br>
              <a:rPr lang="en-US" sz="1400" dirty="0">
                <a:solidFill>
                  <a:schemeClr val="accent2"/>
                </a:solidFill>
                <a:effectLst/>
                <a:latin typeface="Times New Roman"/>
                <a:ea typeface="Times New Roman"/>
              </a:rPr>
            </a:br>
            <a:r>
              <a:rPr lang="en-US" sz="1900" b="1" dirty="0">
                <a:solidFill>
                  <a:srgbClr val="7030A0"/>
                </a:solidFill>
                <a:effectLst/>
                <a:latin typeface="Times New Roman"/>
                <a:ea typeface="Times New Roman"/>
              </a:rPr>
              <a:t>ghiasul786@gmail.com</a:t>
            </a:r>
          </a:p>
        </p:txBody>
      </p:sp>
    </p:spTree>
    <p:extLst>
      <p:ext uri="{BB962C8B-B14F-4D97-AF65-F5344CB8AC3E}">
        <p14:creationId xmlns:p14="http://schemas.microsoft.com/office/powerpoint/2010/main" val="205995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2947847158"/>
              </p:ext>
            </p:extLst>
          </p:nvPr>
        </p:nvGraphicFramePr>
        <p:xfrm>
          <a:off x="0" y="457200"/>
          <a:ext cx="8839200" cy="5486400"/>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p:cNvSpPr>
            <a:spLocks noGrp="1"/>
          </p:cNvSpPr>
          <p:nvPr>
            <p:ph type="sldNum" sz="quarter" idx="12"/>
          </p:nvPr>
        </p:nvSpPr>
        <p:spPr/>
        <p:txBody>
          <a:bodyPr/>
          <a:lstStyle/>
          <a:p>
            <a:fld id="{ECA85E8E-9267-4D81-B8FE-3A0DF620272D}" type="slidenum">
              <a:rPr lang="en-US" smtClean="0"/>
              <a:pPr/>
              <a:t>10</a:t>
            </a:fld>
            <a:endParaRPr lang="en-US"/>
          </a:p>
        </p:txBody>
      </p:sp>
    </p:spTree>
    <p:extLst>
      <p:ext uri="{BB962C8B-B14F-4D97-AF65-F5344CB8AC3E}">
        <p14:creationId xmlns:p14="http://schemas.microsoft.com/office/powerpoint/2010/main" val="2726584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 y="76200"/>
            <a:ext cx="8610600" cy="1219200"/>
          </a:xfrm>
        </p:spPr>
        <p:txBody>
          <a:bodyPr>
            <a:normAutofit fontScale="90000"/>
          </a:bodyPr>
          <a:lstStyle/>
          <a:p>
            <a:br>
              <a:rPr lang="en-US" altLang="en-US" b="1" dirty="0">
                <a:solidFill>
                  <a:srgbClr val="7030A0"/>
                </a:solidFill>
              </a:rPr>
            </a:br>
            <a:r>
              <a:rPr lang="en-US" altLang="en-US" b="1" dirty="0">
                <a:solidFill>
                  <a:srgbClr val="7030A0"/>
                </a:solidFill>
              </a:rPr>
              <a:t>5. THE SUPPLY  SHIFTERS </a:t>
            </a:r>
            <a:br>
              <a:rPr lang="en-US" altLang="en-US" b="1" dirty="0">
                <a:solidFill>
                  <a:srgbClr val="7030A0"/>
                </a:solidFill>
              </a:rPr>
            </a:br>
            <a:r>
              <a:rPr lang="en-US" altLang="en-US" b="1" dirty="0">
                <a:solidFill>
                  <a:srgbClr val="FF0000"/>
                </a:solidFill>
              </a:rPr>
              <a:t>[Non-Price Determinants of Supply]</a:t>
            </a:r>
            <a:br>
              <a:rPr lang="en-US" altLang="en-US" b="1" dirty="0">
                <a:solidFill>
                  <a:srgbClr val="FF0000"/>
                </a:solidFill>
              </a:rPr>
            </a:br>
            <a:endParaRPr lang="en-US" b="1" dirty="0">
              <a:solidFill>
                <a:srgbClr val="7030A0"/>
              </a:solidFill>
            </a:endParaRPr>
          </a:p>
        </p:txBody>
      </p:sp>
      <p:sp>
        <p:nvSpPr>
          <p:cNvPr id="3" name="Content Placeholder 2"/>
          <p:cNvSpPr>
            <a:spLocks noGrp="1"/>
          </p:cNvSpPr>
          <p:nvPr>
            <p:ph idx="1"/>
          </p:nvPr>
        </p:nvSpPr>
        <p:spPr>
          <a:xfrm>
            <a:off x="457200" y="1295400"/>
            <a:ext cx="8382000" cy="5486400"/>
          </a:xfrm>
        </p:spPr>
        <p:txBody>
          <a:bodyPr>
            <a:normAutofit/>
          </a:bodyPr>
          <a:lstStyle/>
          <a:p>
            <a:pPr marL="514350" indent="-514350">
              <a:buFont typeface="+mj-lt"/>
              <a:buAutoNum type="arabicPeriod"/>
            </a:pPr>
            <a:r>
              <a:rPr lang="en-US" altLang="en-US" sz="2800" b="1" u="sng" dirty="0">
                <a:solidFill>
                  <a:srgbClr val="FF0000"/>
                </a:solidFill>
              </a:rPr>
              <a:t>Number of Products: </a:t>
            </a:r>
            <a:r>
              <a:rPr lang="en-US" sz="2800" b="1" dirty="0">
                <a:sym typeface="Wingdings" pitchFamily="2" charset="2"/>
              </a:rPr>
              <a:t>A successful new product or service always brings out competitors who initially raise overall supply.</a:t>
            </a:r>
          </a:p>
          <a:p>
            <a:pPr marL="514350" indent="-514350">
              <a:buFont typeface="+mj-lt"/>
              <a:buAutoNum type="arabicPeriod"/>
              <a:defRPr/>
            </a:pPr>
            <a:r>
              <a:rPr lang="en-US" altLang="en-US" sz="2800" b="1" u="sng" dirty="0">
                <a:solidFill>
                  <a:srgbClr val="FF0000"/>
                </a:solidFill>
              </a:rPr>
              <a:t>Input Costs: </a:t>
            </a:r>
            <a:r>
              <a:rPr lang="en-US" sz="2800" b="1" dirty="0">
                <a:sym typeface="Wingdings" pitchFamily="2" charset="2"/>
              </a:rPr>
              <a:t>Input costs, the collective price of resources that go into producing a good or service, affect supply directly</a:t>
            </a:r>
          </a:p>
          <a:p>
            <a:pPr marL="0" indent="0">
              <a:buNone/>
              <a:defRPr/>
            </a:pPr>
            <a:r>
              <a:rPr lang="en-US" sz="2800" b="1" dirty="0">
                <a:sym typeface="Wingdings" pitchFamily="2" charset="2"/>
              </a:rPr>
              <a:t>      Examples</a:t>
            </a:r>
          </a:p>
          <a:p>
            <a:pPr marL="1108710" lvl="2" indent="-342900">
              <a:buFont typeface="Calibri" panose="020F0502020204030204" pitchFamily="34" charset="0"/>
              <a:buChar char="-"/>
              <a:defRPr/>
            </a:pPr>
            <a:r>
              <a:rPr lang="en-US" sz="2800" b="1" dirty="0">
                <a:sym typeface="Wingdings" pitchFamily="2" charset="2"/>
              </a:rPr>
              <a:t>Minimum Wage increases</a:t>
            </a:r>
          </a:p>
          <a:p>
            <a:pPr marL="1108710" lvl="2" indent="-342900">
              <a:buFont typeface="Calibri" panose="020F0502020204030204" pitchFamily="34" charset="0"/>
              <a:buChar char="-"/>
              <a:defRPr/>
            </a:pPr>
            <a:r>
              <a:rPr lang="en-US" sz="2800" b="1" dirty="0">
                <a:sym typeface="Wingdings" pitchFamily="2" charset="2"/>
              </a:rPr>
              <a:t>Cost of cotton increases, supply of textile fabrics decreases </a:t>
            </a:r>
          </a:p>
          <a:p>
            <a:pPr lvl="1">
              <a:buFont typeface="Calibri" panose="020F0502020204030204" pitchFamily="34" charset="0"/>
              <a:buChar char="-"/>
            </a:pPr>
            <a:endParaRPr lang="en-US" altLang="en-US" b="1" dirty="0">
              <a:solidFill>
                <a:srgbClr val="FF0000"/>
              </a:solidFill>
            </a:endParaRPr>
          </a:p>
          <a:p>
            <a:endParaRPr lang="en-US" dirty="0">
              <a:sym typeface="Wingdings" pitchFamily="2" charset="2"/>
            </a:endParaRPr>
          </a:p>
          <a:p>
            <a:endParaRPr lang="en-US" dirty="0"/>
          </a:p>
        </p:txBody>
      </p:sp>
    </p:spTree>
    <p:extLst>
      <p:ext uri="{BB962C8B-B14F-4D97-AF65-F5344CB8AC3E}">
        <p14:creationId xmlns:p14="http://schemas.microsoft.com/office/powerpoint/2010/main" val="3657576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b="1" dirty="0">
                <a:solidFill>
                  <a:srgbClr val="7030A0"/>
                </a:solidFill>
              </a:rPr>
              <a:t>5 ……</a:t>
            </a:r>
            <a:r>
              <a:rPr lang="en-US" altLang="en-US" b="1" dirty="0">
                <a:solidFill>
                  <a:srgbClr val="7030A0"/>
                </a:solidFill>
              </a:rPr>
              <a:t>Supply  Shifters</a:t>
            </a:r>
            <a:endParaRPr lang="en-US" b="1" dirty="0">
              <a:solidFill>
                <a:srgbClr val="7030A0"/>
              </a:solidFill>
            </a:endParaRPr>
          </a:p>
        </p:txBody>
      </p:sp>
      <p:sp>
        <p:nvSpPr>
          <p:cNvPr id="3" name="Content Placeholder 2"/>
          <p:cNvSpPr>
            <a:spLocks noGrp="1"/>
          </p:cNvSpPr>
          <p:nvPr>
            <p:ph idx="1"/>
          </p:nvPr>
        </p:nvSpPr>
        <p:spPr>
          <a:xfrm>
            <a:off x="76200" y="609600"/>
            <a:ext cx="8991600" cy="6248400"/>
          </a:xfrm>
        </p:spPr>
        <p:txBody>
          <a:bodyPr>
            <a:normAutofit fontScale="62500" lnSpcReduction="20000"/>
          </a:bodyPr>
          <a:lstStyle/>
          <a:p>
            <a:pPr marL="0" indent="0">
              <a:buNone/>
            </a:pPr>
            <a:r>
              <a:rPr lang="en-US" sz="5100" b="1" dirty="0">
                <a:solidFill>
                  <a:srgbClr val="FF0000"/>
                </a:solidFill>
              </a:rPr>
              <a:t>3. </a:t>
            </a:r>
            <a:r>
              <a:rPr lang="en-US" altLang="en-US" sz="4500" b="1" u="sng" dirty="0">
                <a:solidFill>
                  <a:srgbClr val="FF0000"/>
                </a:solidFill>
              </a:rPr>
              <a:t>Labor Productivity: </a:t>
            </a:r>
            <a:r>
              <a:rPr lang="en-US" sz="4500" b="1" dirty="0">
                <a:sym typeface="Wingdings" pitchFamily="2" charset="2"/>
              </a:rPr>
              <a:t>Better trained or more-skilled workers are usually more productive.  Increased productivity decreases costs and increases supply. </a:t>
            </a:r>
          </a:p>
          <a:p>
            <a:pPr marL="0" indent="0">
              <a:buNone/>
            </a:pPr>
            <a:r>
              <a:rPr lang="en-US" sz="4500" b="1" dirty="0">
                <a:solidFill>
                  <a:srgbClr val="FF0000"/>
                </a:solidFill>
                <a:sym typeface="Wingdings" pitchFamily="2" charset="2"/>
              </a:rPr>
              <a:t>4. </a:t>
            </a:r>
            <a:r>
              <a:rPr lang="en-US" altLang="en-US" sz="4500" b="1" u="sng" dirty="0">
                <a:solidFill>
                  <a:srgbClr val="FF0000"/>
                </a:solidFill>
              </a:rPr>
              <a:t>Technology: </a:t>
            </a:r>
            <a:r>
              <a:rPr lang="en-US" sz="4500" b="1" dirty="0">
                <a:sym typeface="Wingdings" pitchFamily="2" charset="2"/>
              </a:rPr>
              <a:t>By applying scientific advances to the production process, producers have learned to generate their goods or services more efficiently.</a:t>
            </a:r>
          </a:p>
          <a:p>
            <a:pPr marL="320040" indent="-320040">
              <a:buNone/>
              <a:defRPr/>
            </a:pPr>
            <a:r>
              <a:rPr lang="en-US" altLang="en-US" sz="4500" b="1" dirty="0">
                <a:solidFill>
                  <a:srgbClr val="FF0000"/>
                </a:solidFill>
              </a:rPr>
              <a:t>5. </a:t>
            </a:r>
            <a:r>
              <a:rPr lang="en-US" altLang="en-US" sz="4500" b="1" u="sng" dirty="0">
                <a:solidFill>
                  <a:srgbClr val="FF0000"/>
                </a:solidFill>
              </a:rPr>
              <a:t>Government Action: </a:t>
            </a:r>
            <a:r>
              <a:rPr lang="en-US" sz="4500" b="1" dirty="0">
                <a:sym typeface="Wingdings" pitchFamily="2" charset="2"/>
              </a:rPr>
              <a:t>Government actions, such as taxes or subsidies, can have a positive or negative effect on production costs.</a:t>
            </a:r>
          </a:p>
          <a:p>
            <a:pPr marL="320040" indent="-320040">
              <a:buNone/>
              <a:defRPr/>
            </a:pPr>
            <a:r>
              <a:rPr lang="en-US" altLang="en-US" sz="4500" b="1" dirty="0">
                <a:solidFill>
                  <a:srgbClr val="FF0000"/>
                </a:solidFill>
                <a:sym typeface="Wingdings" panose="05000000000000000000" pitchFamily="2" charset="2"/>
              </a:rPr>
              <a:t>6. </a:t>
            </a:r>
            <a:r>
              <a:rPr lang="en-US" altLang="en-US" sz="4500" b="1" u="sng" dirty="0">
                <a:solidFill>
                  <a:srgbClr val="FF0000"/>
                </a:solidFill>
                <a:sym typeface="Wingdings" panose="05000000000000000000" pitchFamily="2" charset="2"/>
              </a:rPr>
              <a:t>Number of Sellers:</a:t>
            </a:r>
            <a:r>
              <a:rPr lang="en-US" altLang="en-US" sz="4500" b="1" dirty="0">
                <a:solidFill>
                  <a:srgbClr val="FF0000"/>
                </a:solidFill>
                <a:sym typeface="Wingdings" panose="05000000000000000000" pitchFamily="2" charset="2"/>
              </a:rPr>
              <a:t>  </a:t>
            </a:r>
            <a:r>
              <a:rPr lang="en-US" altLang="en-US" sz="4500" b="1" dirty="0">
                <a:sym typeface="Wingdings" panose="05000000000000000000" pitchFamily="2" charset="2"/>
              </a:rPr>
              <a:t>When number </a:t>
            </a:r>
            <a:r>
              <a:rPr lang="en-US" sz="4500" b="1" dirty="0"/>
              <a:t>of sellers increases, supply increases and # of sellers decreases, supply decreases</a:t>
            </a:r>
          </a:p>
          <a:p>
            <a:pPr marL="320040" indent="-320040">
              <a:buNone/>
              <a:defRPr/>
            </a:pPr>
            <a:r>
              <a:rPr lang="en-US" altLang="en-US" sz="4500" b="1" dirty="0">
                <a:solidFill>
                  <a:srgbClr val="FF0000"/>
                </a:solidFill>
              </a:rPr>
              <a:t>7. </a:t>
            </a:r>
            <a:r>
              <a:rPr lang="en-US" altLang="en-US" sz="4500" b="1" u="sng" dirty="0">
                <a:solidFill>
                  <a:srgbClr val="FF0000"/>
                </a:solidFill>
              </a:rPr>
              <a:t>Producer Expectations </a:t>
            </a:r>
            <a:r>
              <a:rPr lang="en-US" altLang="en-US" sz="4500" b="1" dirty="0">
                <a:solidFill>
                  <a:srgbClr val="FF0000"/>
                </a:solidFill>
              </a:rPr>
              <a:t>:</a:t>
            </a:r>
            <a:r>
              <a:rPr lang="en-US" sz="4800" dirty="0">
                <a:sym typeface="Wingdings" pitchFamily="2" charset="2"/>
              </a:rPr>
              <a:t>The amount of a product that producers are willing and able to supply may be influenced by whether they believe prices will go up or down.  </a:t>
            </a:r>
            <a:endParaRPr lang="en-US" dirty="0"/>
          </a:p>
        </p:txBody>
      </p:sp>
    </p:spTree>
    <p:extLst>
      <p:ext uri="{BB962C8B-B14F-4D97-AF65-F5344CB8AC3E}">
        <p14:creationId xmlns:p14="http://schemas.microsoft.com/office/powerpoint/2010/main" val="201683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defRPr/>
            </a:pPr>
            <a:r>
              <a:rPr lang="en-US" b="1" dirty="0">
                <a:solidFill>
                  <a:srgbClr val="FF0000"/>
                </a:solidFill>
              </a:rPr>
              <a:t>6.ELASTICITY OF SUPPLY</a:t>
            </a:r>
          </a:p>
        </p:txBody>
      </p:sp>
      <p:sp>
        <p:nvSpPr>
          <p:cNvPr id="34819" name="Rectangle 3"/>
          <p:cNvSpPr>
            <a:spLocks noGrp="1" noChangeArrowheads="1"/>
          </p:cNvSpPr>
          <p:nvPr>
            <p:ph type="body" idx="1"/>
          </p:nvPr>
        </p:nvSpPr>
        <p:spPr>
          <a:xfrm>
            <a:off x="457200" y="1417638"/>
            <a:ext cx="8229600" cy="4708525"/>
          </a:xfrm>
        </p:spPr>
        <p:txBody>
          <a:bodyPr>
            <a:normAutofit fontScale="92500"/>
          </a:bodyPr>
          <a:lstStyle/>
          <a:p>
            <a:pPr marL="514350" indent="-514350">
              <a:buFont typeface="+mj-lt"/>
              <a:buAutoNum type="arabicPeriod"/>
            </a:pPr>
            <a:r>
              <a:rPr lang="en-US" sz="3600" b="1" dirty="0">
                <a:solidFill>
                  <a:srgbClr val="FF0000"/>
                </a:solidFill>
              </a:rPr>
              <a:t>Measures the responsiveness of a change in the quantity supplied of a good to a change in its price</a:t>
            </a:r>
          </a:p>
          <a:p>
            <a:pPr marL="514350" indent="-514350">
              <a:buFont typeface="+mj-lt"/>
              <a:buAutoNum type="arabicPeriod"/>
            </a:pPr>
            <a:r>
              <a:rPr lang="en-US" sz="3600" b="1" dirty="0">
                <a:solidFill>
                  <a:srgbClr val="FF0000"/>
                </a:solidFill>
              </a:rPr>
              <a:t>Ranges from zero (vertical supply curve-crossing X-axis) to infinity (horizontal supply curve-crossing Y-axis)</a:t>
            </a:r>
          </a:p>
          <a:p>
            <a:pPr marL="514350" indent="-514350">
              <a:buFont typeface="+mj-lt"/>
              <a:buAutoNum type="arabicPeriod"/>
            </a:pPr>
            <a:r>
              <a:rPr lang="en-US" sz="3600" b="1" dirty="0">
                <a:solidFill>
                  <a:srgbClr val="FF0000"/>
                </a:solidFill>
              </a:rPr>
              <a:t>Longer period of adjustment, greater is  the elasticity of supply</a:t>
            </a:r>
          </a:p>
        </p:txBody>
      </p:sp>
      <p:sp>
        <p:nvSpPr>
          <p:cNvPr id="4" name="Slide Number Placeholder 3"/>
          <p:cNvSpPr>
            <a:spLocks noGrp="1"/>
          </p:cNvSpPr>
          <p:nvPr>
            <p:ph type="sldNum" sz="quarter" idx="12"/>
          </p:nvPr>
        </p:nvSpPr>
        <p:spPr/>
        <p:txBody>
          <a:bodyPr/>
          <a:lstStyle/>
          <a:p>
            <a:fld id="{ECA85E8E-9267-4D81-B8FE-3A0DF620272D}" type="slidenum">
              <a:rPr lang="en-US" smtClean="0"/>
              <a:pPr/>
              <a:t>13</a:t>
            </a:fld>
            <a:endParaRPr lang="en-US"/>
          </a:p>
        </p:txBody>
      </p:sp>
    </p:spTree>
    <p:extLst>
      <p:ext uri="{BB962C8B-B14F-4D97-AF65-F5344CB8AC3E}">
        <p14:creationId xmlns:p14="http://schemas.microsoft.com/office/powerpoint/2010/main" val="16795413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wipe(left)">
                                      <p:cBhvr>
                                        <p:cTn id="7" dur="500"/>
                                        <p:tgtEl>
                                          <p:spTgt spid="3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wipe(left)">
                                      <p:cBhvr>
                                        <p:cTn id="12" dur="500"/>
                                        <p:tgtEl>
                                          <p:spTgt spid="348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819">
                                            <p:txEl>
                                              <p:pRg st="2" end="2"/>
                                            </p:txEl>
                                          </p:spTgt>
                                        </p:tgtEl>
                                        <p:attrNameLst>
                                          <p:attrName>style.visibility</p:attrName>
                                        </p:attrNameLst>
                                      </p:cBhvr>
                                      <p:to>
                                        <p:strVal val="visible"/>
                                      </p:to>
                                    </p:set>
                                    <p:animEffect transition="in" filter="wipe(left)">
                                      <p:cBhvr>
                                        <p:cTn id="17" dur="500"/>
                                        <p:tgtEl>
                                          <p:spTgt spid="348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bldLvl="3"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en-US" b="1" dirty="0">
                <a:solidFill>
                  <a:srgbClr val="FF0000"/>
                </a:solidFill>
              </a:rPr>
              <a:t>….6 ELASTICITY OF SUPPLY</a:t>
            </a:r>
          </a:p>
        </p:txBody>
      </p:sp>
      <p:sp>
        <p:nvSpPr>
          <p:cNvPr id="70659" name="Rectangle 3"/>
          <p:cNvSpPr>
            <a:spLocks noGrp="1" noChangeArrowheads="1"/>
          </p:cNvSpPr>
          <p:nvPr>
            <p:ph type="body" idx="1"/>
          </p:nvPr>
        </p:nvSpPr>
        <p:spPr/>
        <p:txBody>
          <a:bodyPr>
            <a:normAutofit fontScale="85000" lnSpcReduction="20000"/>
          </a:bodyPr>
          <a:lstStyle/>
          <a:p>
            <a:r>
              <a:rPr lang="en-US" altLang="en-US" b="1" dirty="0">
                <a:solidFill>
                  <a:srgbClr val="7030A0"/>
                </a:solidFill>
              </a:rPr>
              <a:t>The responsiveness of supply to price changes.</a:t>
            </a:r>
          </a:p>
          <a:p>
            <a:r>
              <a:rPr lang="en-US" altLang="en-US" b="1" dirty="0">
                <a:solidFill>
                  <a:srgbClr val="7030A0"/>
                </a:solidFill>
              </a:rPr>
              <a:t>(DS/S)/(DP/P), percent  change in </a:t>
            </a:r>
            <a:r>
              <a:rPr lang="en-US" altLang="en-US" b="1">
                <a:solidFill>
                  <a:srgbClr val="7030A0"/>
                </a:solidFill>
              </a:rPr>
              <a:t>quantity supplied </a:t>
            </a:r>
            <a:r>
              <a:rPr lang="en-US" altLang="en-US" b="1" dirty="0">
                <a:solidFill>
                  <a:srgbClr val="7030A0"/>
                </a:solidFill>
              </a:rPr>
              <a:t>divided by percent change in price.</a:t>
            </a:r>
          </a:p>
          <a:p>
            <a:r>
              <a:rPr lang="en-US" altLang="en-US" b="1" dirty="0">
                <a:solidFill>
                  <a:srgbClr val="7030A0"/>
                </a:solidFill>
              </a:rPr>
              <a:t>Usually positive.</a:t>
            </a:r>
          </a:p>
          <a:p>
            <a:pPr algn="ctr">
              <a:buFont typeface="Wingdings" pitchFamily="2" charset="2"/>
              <a:buNone/>
            </a:pPr>
            <a:r>
              <a:rPr lang="en-US" sz="4000" b="1" dirty="0">
                <a:solidFill>
                  <a:srgbClr val="FF0000"/>
                </a:solidFill>
              </a:rPr>
              <a:t>Price Elasticity of Supply is:</a:t>
            </a:r>
            <a:endParaRPr lang="en-US" sz="9600" b="1" dirty="0">
              <a:solidFill>
                <a:schemeClr val="accent2"/>
              </a:solidFill>
              <a:sym typeface="Symbol" pitchFamily="18" charset="2"/>
            </a:endParaRPr>
          </a:p>
          <a:p>
            <a:pPr algn="ctr">
              <a:buFont typeface="Wingdings" pitchFamily="2" charset="2"/>
              <a:buNone/>
            </a:pPr>
            <a:r>
              <a:rPr lang="en-US" sz="9600" b="1" dirty="0">
                <a:solidFill>
                  <a:schemeClr val="accent2"/>
                </a:solidFill>
                <a:sym typeface="Symbol" pitchFamily="18" charset="2"/>
              </a:rPr>
              <a:t>%</a:t>
            </a:r>
            <a:r>
              <a:rPr lang="en-US" sz="9600" b="1" i="1" dirty="0">
                <a:solidFill>
                  <a:schemeClr val="accent2"/>
                </a:solidFill>
                <a:sym typeface="Symbol" pitchFamily="18" charset="2"/>
              </a:rPr>
              <a:t>Q</a:t>
            </a:r>
            <a:r>
              <a:rPr lang="en-US" sz="4700" b="1" i="1" dirty="0">
                <a:solidFill>
                  <a:schemeClr val="accent2"/>
                </a:solidFill>
                <a:sym typeface="Symbol" pitchFamily="18" charset="2"/>
              </a:rPr>
              <a:t>s</a:t>
            </a:r>
            <a:r>
              <a:rPr lang="en-US" sz="9600" b="1" dirty="0">
                <a:solidFill>
                  <a:schemeClr val="accent2"/>
                </a:solidFill>
                <a:sym typeface="Symbol" pitchFamily="18" charset="2"/>
              </a:rPr>
              <a:t>  %</a:t>
            </a:r>
            <a:r>
              <a:rPr lang="en-US" sz="9600" b="1" i="1" dirty="0">
                <a:solidFill>
                  <a:schemeClr val="accent2"/>
                </a:solidFill>
                <a:sym typeface="Symbol" pitchFamily="18" charset="2"/>
              </a:rPr>
              <a:t>P</a:t>
            </a:r>
          </a:p>
          <a:p>
            <a:pPr>
              <a:buFont typeface="Wingdings" pitchFamily="2" charset="2"/>
              <a:buNone/>
            </a:pPr>
            <a:r>
              <a:rPr lang="en-US" b="1" dirty="0">
                <a:solidFill>
                  <a:schemeClr val="accent2"/>
                </a:solidFill>
                <a:sym typeface="Symbol" pitchFamily="18" charset="2"/>
              </a:rPr>
              <a:t></a:t>
            </a:r>
            <a:r>
              <a:rPr lang="en-US" b="1" i="1" dirty="0">
                <a:solidFill>
                  <a:schemeClr val="accent2"/>
                </a:solidFill>
                <a:sym typeface="Symbol" pitchFamily="18" charset="2"/>
              </a:rPr>
              <a:t>Q=Change in quantity supplied</a:t>
            </a:r>
          </a:p>
          <a:p>
            <a:pPr>
              <a:buFont typeface="Wingdings" pitchFamily="2" charset="2"/>
              <a:buNone/>
            </a:pPr>
            <a:r>
              <a:rPr lang="en-US" b="1" dirty="0">
                <a:solidFill>
                  <a:schemeClr val="accent2"/>
                </a:solidFill>
                <a:sym typeface="Symbol" pitchFamily="18" charset="2"/>
              </a:rPr>
              <a:t></a:t>
            </a:r>
            <a:r>
              <a:rPr lang="en-US" b="1" i="1" dirty="0">
                <a:solidFill>
                  <a:schemeClr val="accent2"/>
                </a:solidFill>
                <a:sym typeface="Symbol" pitchFamily="18" charset="2"/>
              </a:rPr>
              <a:t>P=Change in unit price of the product </a:t>
            </a:r>
          </a:p>
          <a:p>
            <a:endParaRPr lang="en-US" altLang="en-US" b="1" dirty="0">
              <a:solidFill>
                <a:srgbClr val="7030A0"/>
              </a:solidFill>
            </a:endParaRPr>
          </a:p>
        </p:txBody>
      </p:sp>
    </p:spTree>
    <p:extLst>
      <p:ext uri="{BB962C8B-B14F-4D97-AF65-F5344CB8AC3E}">
        <p14:creationId xmlns:p14="http://schemas.microsoft.com/office/powerpoint/2010/main" val="3646929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ALL KINDS OF supply CAN BE SHOWN IN &#10;ONE DIAGRAM AS FOLLOW &#10;S &#10;S1 &#10;S5 &#10;Y &#10;0 X &#10;supply &#10;P &#10;R &#10;I &#10;C &#10;E &#10;WHERE &#10;S1) Perfectly elastic &#10;supply &#10;S2)Relatively elastic &#10;supply &#10;S3)Elasticity of supply &#10;equal to utility &#10;S4)Relatively inelastic &#10;supply &#10;S5)Perfectly inelastic &#10;supply &#10;S5 &#10;S2 &#10;S3 &#10;S4 &#10;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04800"/>
            <a:ext cx="7543800" cy="655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3812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a:defRPr/>
            </a:pPr>
            <a:r>
              <a:rPr lang="en-US" b="1" dirty="0">
                <a:solidFill>
                  <a:srgbClr val="FF0000"/>
                </a:solidFill>
              </a:rPr>
              <a:t>…..6.Elasticity of supply</a:t>
            </a:r>
          </a:p>
        </p:txBody>
      </p:sp>
      <p:sp>
        <p:nvSpPr>
          <p:cNvPr id="56323" name="Rectangle 3"/>
          <p:cNvSpPr>
            <a:spLocks noGrp="1" noChangeArrowheads="1"/>
          </p:cNvSpPr>
          <p:nvPr>
            <p:ph type="body" sz="half" idx="1"/>
          </p:nvPr>
        </p:nvSpPr>
        <p:spPr>
          <a:xfrm>
            <a:off x="228600" y="1371600"/>
            <a:ext cx="2667000" cy="5181600"/>
          </a:xfrm>
        </p:spPr>
        <p:txBody>
          <a:bodyPr/>
          <a:lstStyle/>
          <a:p>
            <a:endParaRPr lang="en-US" sz="2800" i="1" dirty="0"/>
          </a:p>
          <a:p>
            <a:r>
              <a:rPr lang="en-US" sz="2800" b="1" i="1" dirty="0"/>
              <a:t>Market Supply (MS)</a:t>
            </a:r>
            <a:r>
              <a:rPr lang="en-US" sz="2800" b="1" dirty="0"/>
              <a:t> is zero elastic</a:t>
            </a:r>
          </a:p>
          <a:p>
            <a:r>
              <a:rPr lang="en-US" sz="2800" b="1" i="1" dirty="0"/>
              <a:t>Short-Run(SS)</a:t>
            </a:r>
            <a:r>
              <a:rPr lang="en-US" sz="2800" b="1" dirty="0"/>
              <a:t> is inelastic</a:t>
            </a:r>
          </a:p>
          <a:p>
            <a:r>
              <a:rPr lang="en-US" sz="2800" b="1" i="1" dirty="0"/>
              <a:t>Long-Run(LS)</a:t>
            </a:r>
            <a:r>
              <a:rPr lang="en-US" sz="2800" b="1" dirty="0"/>
              <a:t> is elastic</a:t>
            </a:r>
          </a:p>
        </p:txBody>
      </p:sp>
      <p:graphicFrame>
        <p:nvGraphicFramePr>
          <p:cNvPr id="17410" name="Object 4"/>
          <p:cNvGraphicFramePr>
            <a:graphicFrameLocks noGrp="1" noChangeAspect="1"/>
          </p:cNvGraphicFramePr>
          <p:nvPr>
            <p:ph type="clipArt" sz="half" idx="2"/>
          </p:nvPr>
        </p:nvGraphicFramePr>
        <p:xfrm>
          <a:off x="3124200" y="1600200"/>
          <a:ext cx="5638800" cy="4954588"/>
        </p:xfrm>
        <a:graphic>
          <a:graphicData uri="http://schemas.openxmlformats.org/presentationml/2006/ole">
            <mc:AlternateContent xmlns:mc="http://schemas.openxmlformats.org/markup-compatibility/2006">
              <mc:Choice xmlns:v="urn:schemas-microsoft-com:vml" Requires="v">
                <p:oleObj name="Clip" r:id="rId2" imgW="4238095" imgH="3723810" progId="">
                  <p:embed/>
                </p:oleObj>
              </mc:Choice>
              <mc:Fallback>
                <p:oleObj name="Clip" r:id="rId2" imgW="4238095" imgH="3723810" progId="">
                  <p:embed/>
                  <p:pic>
                    <p:nvPicPr>
                      <p:cNvPr id="1741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1600200"/>
                        <a:ext cx="5638800" cy="4954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4"/>
          <p:cNvSpPr>
            <a:spLocks noGrp="1"/>
          </p:cNvSpPr>
          <p:nvPr>
            <p:ph type="sldNum" sz="quarter" idx="12"/>
          </p:nvPr>
        </p:nvSpPr>
        <p:spPr/>
        <p:txBody>
          <a:bodyPr/>
          <a:lstStyle/>
          <a:p>
            <a:pPr>
              <a:defRPr/>
            </a:pPr>
            <a:fld id="{F820D2B8-ED2F-4A4D-A555-500913AC16D6}" type="slidenum">
              <a:rPr lang="en-US" smtClean="0"/>
              <a:pPr>
                <a:defRPr/>
              </a:pPr>
              <a:t>16</a:t>
            </a:fld>
            <a:endParaRPr lang="en-US"/>
          </a:p>
        </p:txBody>
      </p:sp>
    </p:spTree>
    <p:extLst>
      <p:ext uri="{BB962C8B-B14F-4D97-AF65-F5344CB8AC3E}">
        <p14:creationId xmlns:p14="http://schemas.microsoft.com/office/powerpoint/2010/main" val="31516998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animEffect transition="in" filter="wipe(left)">
                                      <p:cBhvr>
                                        <p:cTn id="7" dur="500"/>
                                        <p:tgtEl>
                                          <p:spTgt spid="5632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323">
                                            <p:txEl>
                                              <p:pRg st="2" end="2"/>
                                            </p:txEl>
                                          </p:spTgt>
                                        </p:tgtEl>
                                        <p:attrNameLst>
                                          <p:attrName>style.visibility</p:attrName>
                                        </p:attrNameLst>
                                      </p:cBhvr>
                                      <p:to>
                                        <p:strVal val="visible"/>
                                      </p:to>
                                    </p:set>
                                    <p:animEffect transition="in" filter="wipe(left)">
                                      <p:cBhvr>
                                        <p:cTn id="12" dur="500"/>
                                        <p:tgtEl>
                                          <p:spTgt spid="5632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6323">
                                            <p:txEl>
                                              <p:pRg st="3" end="3"/>
                                            </p:txEl>
                                          </p:spTgt>
                                        </p:tgtEl>
                                        <p:attrNameLst>
                                          <p:attrName>style.visibility</p:attrName>
                                        </p:attrNameLst>
                                      </p:cBhvr>
                                      <p:to>
                                        <p:strVal val="visible"/>
                                      </p:to>
                                    </p:set>
                                    <p:animEffect transition="in" filter="wipe(left)">
                                      <p:cBhvr>
                                        <p:cTn id="17" dur="500"/>
                                        <p:tgtEl>
                                          <p:spTgt spid="563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bldLvl="3"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81000" y="381000"/>
            <a:ext cx="8077200" cy="1371600"/>
          </a:xfrm>
        </p:spPr>
        <p:txBody>
          <a:bodyPr>
            <a:normAutofit fontScale="90000"/>
          </a:bodyPr>
          <a:lstStyle/>
          <a:p>
            <a:pPr>
              <a:defRPr/>
            </a:pPr>
            <a:r>
              <a:rPr lang="en-US" b="1" dirty="0">
                <a:solidFill>
                  <a:srgbClr val="FF0000"/>
                </a:solidFill>
              </a:rPr>
              <a:t>POINT &amp; ARC ELASTICITY of Supply </a:t>
            </a:r>
          </a:p>
        </p:txBody>
      </p:sp>
      <p:sp>
        <p:nvSpPr>
          <p:cNvPr id="11267" name="Rectangle 3"/>
          <p:cNvSpPr>
            <a:spLocks noGrp="1" noChangeArrowheads="1"/>
          </p:cNvSpPr>
          <p:nvPr>
            <p:ph type="body" idx="1"/>
          </p:nvPr>
        </p:nvSpPr>
        <p:spPr>
          <a:xfrm>
            <a:off x="533400" y="1752600"/>
            <a:ext cx="7772400" cy="4800600"/>
          </a:xfrm>
        </p:spPr>
        <p:txBody>
          <a:bodyPr>
            <a:normAutofit/>
          </a:bodyPr>
          <a:lstStyle/>
          <a:p>
            <a:pPr marL="742950" indent="-742950">
              <a:buFont typeface="+mj-lt"/>
              <a:buAutoNum type="arabicPeriod"/>
            </a:pPr>
            <a:r>
              <a:rPr lang="en-US" sz="3600" b="1" dirty="0">
                <a:solidFill>
                  <a:schemeClr val="accent2"/>
                </a:solidFill>
                <a:sym typeface="Symbol" pitchFamily="18" charset="2"/>
              </a:rPr>
              <a:t>Elasticity =%</a:t>
            </a:r>
            <a:r>
              <a:rPr lang="en-US" sz="3600" b="1" i="1" dirty="0">
                <a:solidFill>
                  <a:schemeClr val="accent2"/>
                </a:solidFill>
                <a:sym typeface="Symbol" pitchFamily="18" charset="2"/>
              </a:rPr>
              <a:t>Q</a:t>
            </a:r>
            <a:r>
              <a:rPr lang="en-US" sz="3600" b="1" dirty="0">
                <a:solidFill>
                  <a:schemeClr val="accent2"/>
                </a:solidFill>
                <a:sym typeface="Symbol" pitchFamily="18" charset="2"/>
              </a:rPr>
              <a:t>  %</a:t>
            </a:r>
            <a:r>
              <a:rPr lang="en-US" sz="3600" b="1" i="1" dirty="0">
                <a:solidFill>
                  <a:schemeClr val="accent2"/>
                </a:solidFill>
                <a:sym typeface="Symbol" pitchFamily="18" charset="2"/>
              </a:rPr>
              <a:t>P</a:t>
            </a:r>
          </a:p>
          <a:p>
            <a:pPr marL="742950" indent="-742950">
              <a:buFont typeface="+mj-lt"/>
              <a:buAutoNum type="arabicPeriod"/>
            </a:pPr>
            <a:r>
              <a:rPr lang="en-US" sz="3600" b="1" dirty="0">
                <a:solidFill>
                  <a:schemeClr val="accent2"/>
                </a:solidFill>
                <a:sym typeface="Symbol" pitchFamily="18" charset="2"/>
              </a:rPr>
              <a:t>Point Elasticity</a:t>
            </a:r>
            <a:r>
              <a:rPr lang="en-US" sz="3600" b="1" dirty="0">
                <a:solidFill>
                  <a:schemeClr val="accent2"/>
                </a:solidFill>
                <a:sym typeface="Wingdings" pitchFamily="2" charset="2"/>
              </a:rPr>
              <a:t>: [</a:t>
            </a:r>
            <a:r>
              <a:rPr lang="en-US" sz="3600" b="1" dirty="0">
                <a:solidFill>
                  <a:schemeClr val="accent2"/>
                </a:solidFill>
                <a:sym typeface="Symbol" pitchFamily="18" charset="2"/>
              </a:rPr>
              <a:t></a:t>
            </a:r>
            <a:r>
              <a:rPr lang="en-US" sz="3600" b="1" i="1" dirty="0">
                <a:solidFill>
                  <a:schemeClr val="accent2"/>
                </a:solidFill>
                <a:sym typeface="Symbol" pitchFamily="18" charset="2"/>
              </a:rPr>
              <a:t>Q/</a:t>
            </a:r>
            <a:r>
              <a:rPr lang="en-US" sz="3600" b="1" dirty="0">
                <a:solidFill>
                  <a:schemeClr val="accent2"/>
                </a:solidFill>
                <a:sym typeface="Symbol" pitchFamily="18" charset="2"/>
              </a:rPr>
              <a:t> </a:t>
            </a:r>
            <a:r>
              <a:rPr lang="en-US" sz="3600" b="1" i="1" dirty="0">
                <a:solidFill>
                  <a:schemeClr val="accent2"/>
                </a:solidFill>
                <a:sym typeface="Symbol" pitchFamily="18" charset="2"/>
              </a:rPr>
              <a:t>Q</a:t>
            </a:r>
            <a:r>
              <a:rPr lang="en-US" sz="3600" b="1" dirty="0">
                <a:solidFill>
                  <a:schemeClr val="accent2"/>
                </a:solidFill>
                <a:sym typeface="Symbol" pitchFamily="18" charset="2"/>
              </a:rPr>
              <a:t>]</a:t>
            </a:r>
            <a:r>
              <a:rPr lang="en-US" sz="4000" b="1" dirty="0">
                <a:solidFill>
                  <a:schemeClr val="accent2"/>
                </a:solidFill>
                <a:latin typeface="Calibri"/>
                <a:cs typeface="Calibri"/>
                <a:sym typeface="Symbol" pitchFamily="18" charset="2"/>
              </a:rPr>
              <a:t>÷[</a:t>
            </a:r>
            <a:r>
              <a:rPr lang="en-US" sz="3600" b="1" dirty="0">
                <a:solidFill>
                  <a:schemeClr val="accent2"/>
                </a:solidFill>
                <a:sym typeface="Symbol" pitchFamily="18" charset="2"/>
              </a:rPr>
              <a:t>P/P] </a:t>
            </a:r>
          </a:p>
          <a:p>
            <a:pPr marL="742950" indent="-742950">
              <a:buFont typeface="+mj-lt"/>
              <a:buAutoNum type="arabicPeriod"/>
            </a:pPr>
            <a:r>
              <a:rPr lang="en-US" sz="3600" b="1" i="1" dirty="0">
                <a:solidFill>
                  <a:schemeClr val="accent2"/>
                </a:solidFill>
                <a:sym typeface="Symbol" pitchFamily="18" charset="2"/>
              </a:rPr>
              <a:t> Arc Elasticity:</a:t>
            </a:r>
          </a:p>
          <a:p>
            <a:pPr marL="742950" indent="-742950">
              <a:buNone/>
            </a:pPr>
            <a:r>
              <a:rPr lang="en-US" sz="3600" b="1" i="1" dirty="0">
                <a:solidFill>
                  <a:schemeClr val="accent2"/>
                </a:solidFill>
                <a:sym typeface="Symbol" pitchFamily="18" charset="2"/>
              </a:rPr>
              <a:t> </a:t>
            </a:r>
            <a:r>
              <a:rPr lang="en-US" sz="3600" b="1" dirty="0">
                <a:solidFill>
                  <a:schemeClr val="accent2"/>
                </a:solidFill>
                <a:sym typeface="Wingdings" pitchFamily="2" charset="2"/>
              </a:rPr>
              <a:t>[</a:t>
            </a:r>
            <a:r>
              <a:rPr lang="en-US" sz="3600" b="1" dirty="0">
                <a:solidFill>
                  <a:schemeClr val="accent2"/>
                </a:solidFill>
                <a:sym typeface="Symbol" pitchFamily="18" charset="2"/>
              </a:rPr>
              <a:t>Qs/ (Qs1+Qs2)]</a:t>
            </a:r>
            <a:r>
              <a:rPr lang="en-US" sz="4000" b="1" dirty="0">
                <a:solidFill>
                  <a:schemeClr val="accent2"/>
                </a:solidFill>
                <a:cs typeface="Calibri"/>
                <a:sym typeface="Symbol" pitchFamily="18" charset="2"/>
              </a:rPr>
              <a:t>÷[</a:t>
            </a:r>
            <a:r>
              <a:rPr lang="en-US" sz="3600" b="1" dirty="0">
                <a:solidFill>
                  <a:schemeClr val="accent2"/>
                </a:solidFill>
                <a:sym typeface="Symbol" pitchFamily="18" charset="2"/>
              </a:rPr>
              <a:t>P/(P1+P2)] </a:t>
            </a:r>
          </a:p>
          <a:p>
            <a:pPr marL="742950" indent="-742950">
              <a:buNone/>
            </a:pPr>
            <a:r>
              <a:rPr lang="en-US" sz="3600" b="1" i="1" dirty="0">
                <a:solidFill>
                  <a:srgbClr val="7030A0"/>
                </a:solidFill>
                <a:sym typeface="Symbol" pitchFamily="18" charset="2"/>
              </a:rPr>
              <a:t>[Illustration with Example –Next Slide]</a:t>
            </a:r>
          </a:p>
          <a:p>
            <a:pPr marL="742950" indent="-742950">
              <a:buNone/>
            </a:pPr>
            <a:endParaRPr lang="en-US" sz="3600" b="1" i="1" dirty="0">
              <a:solidFill>
                <a:srgbClr val="7030A0"/>
              </a:solidFill>
              <a:sym typeface="Symbol" pitchFamily="18" charset="2"/>
            </a:endParaRPr>
          </a:p>
        </p:txBody>
      </p:sp>
      <p:sp>
        <p:nvSpPr>
          <p:cNvPr id="4" name="Slide Number Placeholder 3"/>
          <p:cNvSpPr>
            <a:spLocks noGrp="1"/>
          </p:cNvSpPr>
          <p:nvPr>
            <p:ph type="sldNum" sz="quarter" idx="12"/>
          </p:nvPr>
        </p:nvSpPr>
        <p:spPr/>
        <p:txBody>
          <a:bodyPr/>
          <a:lstStyle/>
          <a:p>
            <a:fld id="{ECA85E8E-9267-4D81-B8FE-3A0DF620272D}" type="slidenum">
              <a:rPr lang="en-US" smtClean="0"/>
              <a:pPr/>
              <a:t>17</a:t>
            </a:fld>
            <a:endParaRPr lang="en-US"/>
          </a:p>
        </p:txBody>
      </p:sp>
    </p:spTree>
    <p:extLst>
      <p:ext uri="{BB962C8B-B14F-4D97-AF65-F5344CB8AC3E}">
        <p14:creationId xmlns:p14="http://schemas.microsoft.com/office/powerpoint/2010/main" val="41850027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grpId="0" nodeType="afterEffect">
                                  <p:stCondLst>
                                    <p:cond delay="0"/>
                                  </p:stCondLst>
                                  <p:iterate type="lt">
                                    <p:tmPct val="100000"/>
                                  </p:iterate>
                                  <p:childTnLst>
                                    <p:set>
                                      <p:cBhvr>
                                        <p:cTn id="6" dur="1" fill="hold">
                                          <p:stCondLst>
                                            <p:cond delay="0"/>
                                          </p:stCondLst>
                                        </p:cTn>
                                        <p:tgtEl>
                                          <p:spTgt spid="11267">
                                            <p:txEl>
                                              <p:pRg st="0" end="0"/>
                                            </p:txEl>
                                          </p:spTgt>
                                        </p:tgtEl>
                                        <p:attrNameLst>
                                          <p:attrName>style.visibility</p:attrName>
                                        </p:attrNameLst>
                                      </p:cBhvr>
                                      <p:to>
                                        <p:strVal val="visible"/>
                                      </p:to>
                                    </p:set>
                                    <p:anim calcmode="lin" valueType="num">
                                      <p:cBhvr additive="base">
                                        <p:cTn id="7" dur="75" fill="hold"/>
                                        <p:tgtEl>
                                          <p:spTgt spid="11267">
                                            <p:txEl>
                                              <p:pRg st="0" end="0"/>
                                            </p:txEl>
                                          </p:spTgt>
                                        </p:tgtEl>
                                        <p:attrNameLst>
                                          <p:attrName>ppt_x</p:attrName>
                                        </p:attrNameLst>
                                      </p:cBhvr>
                                      <p:tavLst>
                                        <p:tav tm="0">
                                          <p:val>
                                            <p:strVal val="1+#ppt_w/2"/>
                                          </p:val>
                                        </p:tav>
                                        <p:tav tm="100000">
                                          <p:val>
                                            <p:strVal val="#ppt_x"/>
                                          </p:val>
                                        </p:tav>
                                      </p:tavLst>
                                    </p:anim>
                                    <p:anim calcmode="lin" valueType="num">
                                      <p:cBhvr additive="base">
                                        <p:cTn id="8" dur="75" fill="hold"/>
                                        <p:tgtEl>
                                          <p:spTgt spid="11267">
                                            <p:txEl>
                                              <p:pRg st="0" end="0"/>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LASER.WAV"/>
                                        </p:tgtEl>
                                      </p:cMediaNode>
                                    </p:audio>
                                  </p:subTnLst>
                                </p:cTn>
                              </p:par>
                            </p:childTnLst>
                          </p:cTn>
                        </p:par>
                        <p:par>
                          <p:cTn id="9" fill="hold">
                            <p:stCondLst>
                              <p:cond delay="1350"/>
                            </p:stCondLst>
                            <p:childTnLst>
                              <p:par>
                                <p:cTn id="10" presetID="2" presetClass="entr" presetSubtype="6" fill="hold" grpId="0" nodeType="afterEffect">
                                  <p:stCondLst>
                                    <p:cond delay="0"/>
                                  </p:stCondLst>
                                  <p:iterate type="lt">
                                    <p:tmPct val="100000"/>
                                  </p:iterate>
                                  <p:childTnLst>
                                    <p:set>
                                      <p:cBhvr>
                                        <p:cTn id="11" dur="1" fill="hold">
                                          <p:stCondLst>
                                            <p:cond delay="0"/>
                                          </p:stCondLst>
                                        </p:cTn>
                                        <p:tgtEl>
                                          <p:spTgt spid="11267">
                                            <p:txEl>
                                              <p:pRg st="1" end="1"/>
                                            </p:txEl>
                                          </p:spTgt>
                                        </p:tgtEl>
                                        <p:attrNameLst>
                                          <p:attrName>style.visibility</p:attrName>
                                        </p:attrNameLst>
                                      </p:cBhvr>
                                      <p:to>
                                        <p:strVal val="visible"/>
                                      </p:to>
                                    </p:set>
                                    <p:anim calcmode="lin" valueType="num">
                                      <p:cBhvr additive="base">
                                        <p:cTn id="12" dur="75" fill="hold"/>
                                        <p:tgtEl>
                                          <p:spTgt spid="11267">
                                            <p:txEl>
                                              <p:pRg st="1" end="1"/>
                                            </p:txEl>
                                          </p:spTgt>
                                        </p:tgtEl>
                                        <p:attrNameLst>
                                          <p:attrName>ppt_x</p:attrName>
                                        </p:attrNameLst>
                                      </p:cBhvr>
                                      <p:tavLst>
                                        <p:tav tm="0">
                                          <p:val>
                                            <p:strVal val="1+#ppt_w/2"/>
                                          </p:val>
                                        </p:tav>
                                        <p:tav tm="100000">
                                          <p:val>
                                            <p:strVal val="#ppt_x"/>
                                          </p:val>
                                        </p:tav>
                                      </p:tavLst>
                                    </p:anim>
                                    <p:anim calcmode="lin" valueType="num">
                                      <p:cBhvr additive="base">
                                        <p:cTn id="13" dur="75" fill="hold"/>
                                        <p:tgtEl>
                                          <p:spTgt spid="11267">
                                            <p:txEl>
                                              <p:pRg st="1" end="1"/>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2" name="LASER.WAV"/>
                                        </p:tgtEl>
                                      </p:cMediaNode>
                                    </p:audio>
                                  </p:subTnLst>
                                </p:cTn>
                              </p:par>
                            </p:childTnLst>
                          </p:cTn>
                        </p:par>
                        <p:par>
                          <p:cTn id="14" fill="hold">
                            <p:stCondLst>
                              <p:cond delay="3525"/>
                            </p:stCondLst>
                            <p:childTnLst>
                              <p:par>
                                <p:cTn id="15" presetID="2" presetClass="entr" presetSubtype="6" fill="hold" grpId="0" nodeType="afterEffect">
                                  <p:stCondLst>
                                    <p:cond delay="0"/>
                                  </p:stCondLst>
                                  <p:iterate type="lt">
                                    <p:tmPct val="100000"/>
                                  </p:iterate>
                                  <p:childTnLst>
                                    <p:set>
                                      <p:cBhvr>
                                        <p:cTn id="16" dur="1" fill="hold">
                                          <p:stCondLst>
                                            <p:cond delay="0"/>
                                          </p:stCondLst>
                                        </p:cTn>
                                        <p:tgtEl>
                                          <p:spTgt spid="11267">
                                            <p:txEl>
                                              <p:pRg st="2" end="2"/>
                                            </p:txEl>
                                          </p:spTgt>
                                        </p:tgtEl>
                                        <p:attrNameLst>
                                          <p:attrName>style.visibility</p:attrName>
                                        </p:attrNameLst>
                                      </p:cBhvr>
                                      <p:to>
                                        <p:strVal val="visible"/>
                                      </p:to>
                                    </p:set>
                                    <p:anim calcmode="lin" valueType="num">
                                      <p:cBhvr additive="base">
                                        <p:cTn id="17" dur="75" fill="hold"/>
                                        <p:tgtEl>
                                          <p:spTgt spid="11267">
                                            <p:txEl>
                                              <p:pRg st="2" end="2"/>
                                            </p:txEl>
                                          </p:spTgt>
                                        </p:tgtEl>
                                        <p:attrNameLst>
                                          <p:attrName>ppt_x</p:attrName>
                                        </p:attrNameLst>
                                      </p:cBhvr>
                                      <p:tavLst>
                                        <p:tav tm="0">
                                          <p:val>
                                            <p:strVal val="1+#ppt_w/2"/>
                                          </p:val>
                                        </p:tav>
                                        <p:tav tm="100000">
                                          <p:val>
                                            <p:strVal val="#ppt_x"/>
                                          </p:val>
                                        </p:tav>
                                      </p:tavLst>
                                    </p:anim>
                                    <p:anim calcmode="lin" valueType="num">
                                      <p:cBhvr additive="base">
                                        <p:cTn id="18" dur="75" fill="hold"/>
                                        <p:tgtEl>
                                          <p:spTgt spid="11267">
                                            <p:txEl>
                                              <p:pRg st="2" end="2"/>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LASER.WAV"/>
                                        </p:tgtEl>
                                      </p:cMediaNode>
                                    </p:audio>
                                  </p:subTnLst>
                                </p:cTn>
                              </p:par>
                            </p:childTnLst>
                          </p:cTn>
                        </p:par>
                        <p:par>
                          <p:cTn id="19" fill="hold">
                            <p:stCondLst>
                              <p:cond delay="4575"/>
                            </p:stCondLst>
                            <p:childTnLst>
                              <p:par>
                                <p:cTn id="20" presetID="2" presetClass="entr" presetSubtype="6" fill="hold" grpId="0" nodeType="afterEffect">
                                  <p:stCondLst>
                                    <p:cond delay="0"/>
                                  </p:stCondLst>
                                  <p:iterate type="lt">
                                    <p:tmPct val="100000"/>
                                  </p:iterate>
                                  <p:childTnLst>
                                    <p:set>
                                      <p:cBhvr>
                                        <p:cTn id="21" dur="1" fill="hold">
                                          <p:stCondLst>
                                            <p:cond delay="0"/>
                                          </p:stCondLst>
                                        </p:cTn>
                                        <p:tgtEl>
                                          <p:spTgt spid="11267">
                                            <p:txEl>
                                              <p:pRg st="3" end="3"/>
                                            </p:txEl>
                                          </p:spTgt>
                                        </p:tgtEl>
                                        <p:attrNameLst>
                                          <p:attrName>style.visibility</p:attrName>
                                        </p:attrNameLst>
                                      </p:cBhvr>
                                      <p:to>
                                        <p:strVal val="visible"/>
                                      </p:to>
                                    </p:set>
                                    <p:anim calcmode="lin" valueType="num">
                                      <p:cBhvr additive="base">
                                        <p:cTn id="22" dur="75" fill="hold"/>
                                        <p:tgtEl>
                                          <p:spTgt spid="11267">
                                            <p:txEl>
                                              <p:pRg st="3" end="3"/>
                                            </p:txEl>
                                          </p:spTgt>
                                        </p:tgtEl>
                                        <p:attrNameLst>
                                          <p:attrName>ppt_x</p:attrName>
                                        </p:attrNameLst>
                                      </p:cBhvr>
                                      <p:tavLst>
                                        <p:tav tm="0">
                                          <p:val>
                                            <p:strVal val="1+#ppt_w/2"/>
                                          </p:val>
                                        </p:tav>
                                        <p:tav tm="100000">
                                          <p:val>
                                            <p:strVal val="#ppt_x"/>
                                          </p:val>
                                        </p:tav>
                                      </p:tavLst>
                                    </p:anim>
                                    <p:anim calcmode="lin" valueType="num">
                                      <p:cBhvr additive="base">
                                        <p:cTn id="23" dur="75" fill="hold"/>
                                        <p:tgtEl>
                                          <p:spTgt spid="11267">
                                            <p:txEl>
                                              <p:pRg st="3" end="3"/>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2" name="LASER.WAV"/>
                                        </p:tgtEl>
                                      </p:cMediaNode>
                                    </p:audio>
                                  </p:subTnLst>
                                </p:cTn>
                              </p:par>
                            </p:childTnLst>
                          </p:cTn>
                        </p:par>
                        <p:par>
                          <p:cTn id="24" fill="hold">
                            <p:stCondLst>
                              <p:cond delay="6675"/>
                            </p:stCondLst>
                            <p:childTnLst>
                              <p:par>
                                <p:cTn id="25" presetID="2" presetClass="entr" presetSubtype="6" fill="hold" grpId="0" nodeType="afterEffect">
                                  <p:stCondLst>
                                    <p:cond delay="0"/>
                                  </p:stCondLst>
                                  <p:iterate type="lt">
                                    <p:tmPct val="100000"/>
                                  </p:iterate>
                                  <p:childTnLst>
                                    <p:set>
                                      <p:cBhvr>
                                        <p:cTn id="26" dur="1" fill="hold">
                                          <p:stCondLst>
                                            <p:cond delay="0"/>
                                          </p:stCondLst>
                                        </p:cTn>
                                        <p:tgtEl>
                                          <p:spTgt spid="11267">
                                            <p:txEl>
                                              <p:pRg st="4" end="4"/>
                                            </p:txEl>
                                          </p:spTgt>
                                        </p:tgtEl>
                                        <p:attrNameLst>
                                          <p:attrName>style.visibility</p:attrName>
                                        </p:attrNameLst>
                                      </p:cBhvr>
                                      <p:to>
                                        <p:strVal val="visible"/>
                                      </p:to>
                                    </p:set>
                                    <p:anim calcmode="lin" valueType="num">
                                      <p:cBhvr additive="base">
                                        <p:cTn id="27" dur="75" fill="hold"/>
                                        <p:tgtEl>
                                          <p:spTgt spid="11267">
                                            <p:txEl>
                                              <p:pRg st="4" end="4"/>
                                            </p:txEl>
                                          </p:spTgt>
                                        </p:tgtEl>
                                        <p:attrNameLst>
                                          <p:attrName>ppt_x</p:attrName>
                                        </p:attrNameLst>
                                      </p:cBhvr>
                                      <p:tavLst>
                                        <p:tav tm="0">
                                          <p:val>
                                            <p:strVal val="1+#ppt_w/2"/>
                                          </p:val>
                                        </p:tav>
                                        <p:tav tm="100000">
                                          <p:val>
                                            <p:strVal val="#ppt_x"/>
                                          </p:val>
                                        </p:tav>
                                      </p:tavLst>
                                    </p:anim>
                                    <p:anim calcmode="lin" valueType="num">
                                      <p:cBhvr additive="base">
                                        <p:cTn id="28" dur="75" fill="hold"/>
                                        <p:tgtEl>
                                          <p:spTgt spid="11267">
                                            <p:txEl>
                                              <p:pRg st="4" end="4"/>
                                            </p:txEl>
                                          </p:spTgt>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rot="5400000">
            <a:off x="-113506" y="3009900"/>
            <a:ext cx="4342606" cy="794"/>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981200" y="5181600"/>
            <a:ext cx="51816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2030161" y="1447800"/>
            <a:ext cx="4294439" cy="336605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V="1">
            <a:off x="2057400" y="2665412"/>
            <a:ext cx="27432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377596" y="3922752"/>
            <a:ext cx="0" cy="1258848"/>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2085434" y="3884612"/>
            <a:ext cx="129216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flipH="1">
            <a:off x="4746996" y="2665412"/>
            <a:ext cx="53604" cy="2554288"/>
          </a:xfrm>
          <a:prstGeom prst="line">
            <a:avLst/>
          </a:prstGeom>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76200" y="2665412"/>
            <a:ext cx="1852661" cy="461665"/>
          </a:xfrm>
          <a:prstGeom prst="rect">
            <a:avLst/>
          </a:prstGeom>
        </p:spPr>
        <p:txBody>
          <a:bodyPr wrap="square">
            <a:spAutoFit/>
          </a:bodyPr>
          <a:lstStyle/>
          <a:p>
            <a:pPr marL="742950" indent="-742950">
              <a:buNone/>
            </a:pPr>
            <a:r>
              <a:rPr lang="en-US" sz="2400" b="1" dirty="0">
                <a:solidFill>
                  <a:schemeClr val="accent2"/>
                </a:solidFill>
                <a:sym typeface="Symbol" pitchFamily="18" charset="2"/>
              </a:rPr>
              <a:t>         20 </a:t>
            </a:r>
            <a:r>
              <a:rPr lang="en-US" sz="2400" b="1" dirty="0" err="1">
                <a:solidFill>
                  <a:schemeClr val="accent2"/>
                </a:solidFill>
                <a:sym typeface="Symbol" pitchFamily="18" charset="2"/>
              </a:rPr>
              <a:t>Rs</a:t>
            </a:r>
            <a:r>
              <a:rPr lang="en-US" sz="2400" b="1" dirty="0">
                <a:solidFill>
                  <a:schemeClr val="accent2"/>
                </a:solidFill>
                <a:sym typeface="Symbol" pitchFamily="18" charset="2"/>
              </a:rPr>
              <a:t>.   </a:t>
            </a:r>
          </a:p>
        </p:txBody>
      </p:sp>
      <p:sp>
        <p:nvSpPr>
          <p:cNvPr id="31" name="Rectangle 30"/>
          <p:cNvSpPr/>
          <p:nvPr/>
        </p:nvSpPr>
        <p:spPr>
          <a:xfrm>
            <a:off x="561434" y="3738087"/>
            <a:ext cx="1566317" cy="461665"/>
          </a:xfrm>
          <a:prstGeom prst="rect">
            <a:avLst/>
          </a:prstGeom>
        </p:spPr>
        <p:txBody>
          <a:bodyPr wrap="square">
            <a:spAutoFit/>
          </a:bodyPr>
          <a:lstStyle/>
          <a:p>
            <a:pPr marL="742950" indent="-742950">
              <a:buNone/>
            </a:pPr>
            <a:r>
              <a:rPr lang="en-US" sz="2400" b="1" dirty="0">
                <a:solidFill>
                  <a:schemeClr val="accent2"/>
                </a:solidFill>
                <a:sym typeface="Symbol" pitchFamily="18" charset="2"/>
              </a:rPr>
              <a:t>    10 </a:t>
            </a:r>
            <a:r>
              <a:rPr lang="en-US" sz="2400" b="1" dirty="0" err="1">
                <a:solidFill>
                  <a:schemeClr val="accent2"/>
                </a:solidFill>
                <a:sym typeface="Symbol" pitchFamily="18" charset="2"/>
              </a:rPr>
              <a:t>Rs</a:t>
            </a:r>
            <a:r>
              <a:rPr lang="en-US" sz="2400" b="1" dirty="0">
                <a:solidFill>
                  <a:schemeClr val="accent2"/>
                </a:solidFill>
                <a:sym typeface="Symbol" pitchFamily="18" charset="2"/>
              </a:rPr>
              <a:t>.</a:t>
            </a:r>
          </a:p>
        </p:txBody>
      </p:sp>
      <p:sp>
        <p:nvSpPr>
          <p:cNvPr id="32" name="Rectangle 31"/>
          <p:cNvSpPr/>
          <p:nvPr/>
        </p:nvSpPr>
        <p:spPr>
          <a:xfrm>
            <a:off x="1981200" y="5102225"/>
            <a:ext cx="4800600" cy="830997"/>
          </a:xfrm>
          <a:prstGeom prst="rect">
            <a:avLst/>
          </a:prstGeom>
        </p:spPr>
        <p:txBody>
          <a:bodyPr wrap="square">
            <a:spAutoFit/>
          </a:bodyPr>
          <a:lstStyle/>
          <a:p>
            <a:r>
              <a:rPr lang="en-US" sz="2400" b="1" dirty="0">
                <a:solidFill>
                  <a:schemeClr val="accent2"/>
                </a:solidFill>
                <a:sym typeface="Symbol" pitchFamily="18" charset="2"/>
              </a:rPr>
              <a:t>                10</a:t>
            </a:r>
          </a:p>
          <a:p>
            <a:r>
              <a:rPr lang="en-US" sz="2400" b="1" dirty="0">
                <a:solidFill>
                  <a:schemeClr val="accent2"/>
                </a:solidFill>
                <a:sym typeface="Symbol" pitchFamily="18" charset="2"/>
              </a:rPr>
              <a:t>     Quantity  Supplied (000 Kgs)</a:t>
            </a:r>
            <a:endParaRPr lang="en-GB" sz="2400" dirty="0"/>
          </a:p>
        </p:txBody>
      </p:sp>
      <p:sp>
        <p:nvSpPr>
          <p:cNvPr id="33" name="Rectangle 32"/>
          <p:cNvSpPr/>
          <p:nvPr/>
        </p:nvSpPr>
        <p:spPr>
          <a:xfrm>
            <a:off x="3886200" y="5102226"/>
            <a:ext cx="1174178" cy="461665"/>
          </a:xfrm>
          <a:prstGeom prst="rect">
            <a:avLst/>
          </a:prstGeom>
        </p:spPr>
        <p:txBody>
          <a:bodyPr wrap="square">
            <a:spAutoFit/>
          </a:bodyPr>
          <a:lstStyle/>
          <a:p>
            <a:pPr marL="742950" indent="-742950">
              <a:buNone/>
            </a:pPr>
            <a:r>
              <a:rPr lang="en-US" sz="2400" b="1" dirty="0">
                <a:solidFill>
                  <a:schemeClr val="accent2"/>
                </a:solidFill>
                <a:sym typeface="Symbol" pitchFamily="18" charset="2"/>
              </a:rPr>
              <a:t>         30</a:t>
            </a:r>
          </a:p>
        </p:txBody>
      </p:sp>
      <p:sp>
        <p:nvSpPr>
          <p:cNvPr id="13" name="Slide Number Placeholder 12"/>
          <p:cNvSpPr>
            <a:spLocks noGrp="1"/>
          </p:cNvSpPr>
          <p:nvPr>
            <p:ph type="sldNum" sz="quarter" idx="12"/>
          </p:nvPr>
        </p:nvSpPr>
        <p:spPr/>
        <p:txBody>
          <a:bodyPr/>
          <a:lstStyle/>
          <a:p>
            <a:fld id="{ECA85E8E-9267-4D81-B8FE-3A0DF620272D}" type="slidenum">
              <a:rPr lang="en-US" smtClean="0"/>
              <a:pPr/>
              <a:t>18</a:t>
            </a:fld>
            <a:endParaRPr lang="en-US"/>
          </a:p>
        </p:txBody>
      </p:sp>
      <p:sp>
        <p:nvSpPr>
          <p:cNvPr id="27" name="Rectangle 26"/>
          <p:cNvSpPr/>
          <p:nvPr/>
        </p:nvSpPr>
        <p:spPr>
          <a:xfrm>
            <a:off x="3733801" y="1409660"/>
            <a:ext cx="2667000" cy="461665"/>
          </a:xfrm>
          <a:prstGeom prst="rect">
            <a:avLst/>
          </a:prstGeom>
        </p:spPr>
        <p:txBody>
          <a:bodyPr wrap="square">
            <a:spAutoFit/>
          </a:bodyPr>
          <a:lstStyle/>
          <a:p>
            <a:r>
              <a:rPr lang="en-US" sz="2400" b="1" dirty="0">
                <a:solidFill>
                  <a:schemeClr val="accent2"/>
                </a:solidFill>
                <a:sym typeface="Symbol" pitchFamily="18" charset="2"/>
              </a:rPr>
              <a:t>      Supply Curve</a:t>
            </a:r>
            <a:endParaRPr lang="en-GB" sz="2400" dirty="0"/>
          </a:p>
        </p:txBody>
      </p:sp>
      <p:sp>
        <p:nvSpPr>
          <p:cNvPr id="28" name="Rectangle 27"/>
          <p:cNvSpPr/>
          <p:nvPr/>
        </p:nvSpPr>
        <p:spPr>
          <a:xfrm>
            <a:off x="1066800" y="838994"/>
            <a:ext cx="685800" cy="367744"/>
          </a:xfrm>
          <a:prstGeom prst="rect">
            <a:avLst/>
          </a:prstGeom>
        </p:spPr>
        <p:txBody>
          <a:bodyPr wrap="square">
            <a:spAutoFit/>
          </a:bodyPr>
          <a:lstStyle/>
          <a:p>
            <a:r>
              <a:rPr lang="en-US" b="1" dirty="0">
                <a:solidFill>
                  <a:schemeClr val="accent2"/>
                </a:solidFill>
                <a:sym typeface="Symbol" pitchFamily="18" charset="2"/>
              </a:rPr>
              <a:t>Price</a:t>
            </a:r>
            <a:endParaRPr lang="en-US" dirty="0"/>
          </a:p>
        </p:txBody>
      </p:sp>
    </p:spTree>
    <p:extLst>
      <p:ext uri="{BB962C8B-B14F-4D97-AF65-F5344CB8AC3E}">
        <p14:creationId xmlns:p14="http://schemas.microsoft.com/office/powerpoint/2010/main" val="29146874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solidFill>
                  <a:srgbClr val="FF0000"/>
                </a:solidFill>
              </a:rPr>
              <a:t>POINT &amp; ARC ELASTICITY of SUPPLY:</a:t>
            </a:r>
            <a:br>
              <a:rPr lang="en-US" b="1" dirty="0">
                <a:solidFill>
                  <a:schemeClr val="accent2"/>
                </a:solidFill>
                <a:sym typeface="Wingdings" pitchFamily="2" charset="2"/>
              </a:rPr>
            </a:br>
            <a:endParaRPr lang="en-GB" dirty="0"/>
          </a:p>
        </p:txBody>
      </p:sp>
      <p:sp>
        <p:nvSpPr>
          <p:cNvPr id="3" name="Content Placeholder 2"/>
          <p:cNvSpPr>
            <a:spLocks noGrp="1"/>
          </p:cNvSpPr>
          <p:nvPr>
            <p:ph idx="1"/>
          </p:nvPr>
        </p:nvSpPr>
        <p:spPr>
          <a:xfrm>
            <a:off x="457200" y="762000"/>
            <a:ext cx="8229600" cy="5364163"/>
          </a:xfrm>
        </p:spPr>
        <p:txBody>
          <a:bodyPr>
            <a:normAutofit/>
          </a:bodyPr>
          <a:lstStyle/>
          <a:p>
            <a:pPr>
              <a:buNone/>
            </a:pPr>
            <a:r>
              <a:rPr lang="en-US" b="1" dirty="0">
                <a:solidFill>
                  <a:schemeClr val="accent2"/>
                </a:solidFill>
                <a:sym typeface="Wingdings" pitchFamily="2" charset="2"/>
              </a:rPr>
              <a:t> Price Increases from Rs-10 to Rs 20 per KG &amp; Supply Increases from 10 to 30 thousands:</a:t>
            </a:r>
          </a:p>
          <a:p>
            <a:pPr algn="ctr"/>
            <a:r>
              <a:rPr lang="en-US" b="1" u="sng" dirty="0">
                <a:solidFill>
                  <a:schemeClr val="accent2"/>
                </a:solidFill>
                <a:sym typeface="Wingdings" pitchFamily="2" charset="2"/>
              </a:rPr>
              <a:t> </a:t>
            </a:r>
            <a:r>
              <a:rPr lang="en-US" b="1" u="sng" dirty="0">
                <a:solidFill>
                  <a:srgbClr val="7030A0"/>
                </a:solidFill>
                <a:sym typeface="Wingdings" pitchFamily="2" charset="2"/>
              </a:rPr>
              <a:t>POINT ELASTICITY:</a:t>
            </a:r>
          </a:p>
          <a:p>
            <a:pPr algn="ctr">
              <a:buNone/>
            </a:pPr>
            <a:r>
              <a:rPr lang="en-US" b="1" dirty="0">
                <a:solidFill>
                  <a:schemeClr val="accent2"/>
                </a:solidFill>
                <a:cs typeface="Calibri"/>
                <a:sym typeface="Wingdings" pitchFamily="2" charset="2"/>
              </a:rPr>
              <a:t> Ę=</a:t>
            </a:r>
            <a:r>
              <a:rPr lang="en-US" b="1" dirty="0">
                <a:solidFill>
                  <a:schemeClr val="accent2"/>
                </a:solidFill>
                <a:sym typeface="Wingdings" pitchFamily="2" charset="2"/>
              </a:rPr>
              <a:t>[</a:t>
            </a:r>
            <a:r>
              <a:rPr lang="en-US" b="1" dirty="0">
                <a:solidFill>
                  <a:schemeClr val="accent2"/>
                </a:solidFill>
                <a:sym typeface="Symbol" pitchFamily="18" charset="2"/>
              </a:rPr>
              <a:t></a:t>
            </a:r>
            <a:r>
              <a:rPr lang="en-US" b="1" i="1" dirty="0">
                <a:solidFill>
                  <a:schemeClr val="accent2"/>
                </a:solidFill>
                <a:sym typeface="Symbol" pitchFamily="18" charset="2"/>
              </a:rPr>
              <a:t>Qs/</a:t>
            </a:r>
            <a:r>
              <a:rPr lang="en-US" b="1" dirty="0">
                <a:solidFill>
                  <a:schemeClr val="accent2"/>
                </a:solidFill>
                <a:sym typeface="Symbol" pitchFamily="18" charset="2"/>
              </a:rPr>
              <a:t> </a:t>
            </a:r>
            <a:r>
              <a:rPr lang="en-US" b="1" i="1" dirty="0">
                <a:solidFill>
                  <a:schemeClr val="accent2"/>
                </a:solidFill>
                <a:sym typeface="Symbol" pitchFamily="18" charset="2"/>
              </a:rPr>
              <a:t>Qs</a:t>
            </a:r>
            <a:r>
              <a:rPr lang="en-US" b="1" dirty="0">
                <a:solidFill>
                  <a:schemeClr val="accent2"/>
                </a:solidFill>
                <a:sym typeface="Symbol" pitchFamily="18" charset="2"/>
              </a:rPr>
              <a:t>]</a:t>
            </a:r>
            <a:r>
              <a:rPr lang="en-US" b="1" dirty="0">
                <a:solidFill>
                  <a:schemeClr val="accent2"/>
                </a:solidFill>
                <a:cs typeface="Calibri"/>
                <a:sym typeface="Symbol" pitchFamily="18" charset="2"/>
              </a:rPr>
              <a:t>÷[</a:t>
            </a:r>
            <a:r>
              <a:rPr lang="en-US" b="1" dirty="0">
                <a:solidFill>
                  <a:schemeClr val="accent2"/>
                </a:solidFill>
                <a:sym typeface="Symbol" pitchFamily="18" charset="2"/>
              </a:rPr>
              <a:t>P/P] = [20/30] </a:t>
            </a:r>
            <a:r>
              <a:rPr lang="en-US" b="1" dirty="0">
                <a:solidFill>
                  <a:schemeClr val="accent2"/>
                </a:solidFill>
                <a:cs typeface="Calibri"/>
                <a:sym typeface="Symbol" pitchFamily="18" charset="2"/>
              </a:rPr>
              <a:t>÷[10/20]=</a:t>
            </a:r>
            <a:r>
              <a:rPr lang="en-US" b="1" dirty="0">
                <a:solidFill>
                  <a:srgbClr val="FF0000"/>
                </a:solidFill>
              </a:rPr>
              <a:t>1.3 </a:t>
            </a:r>
          </a:p>
          <a:p>
            <a:endParaRPr lang="en-US" dirty="0">
              <a:solidFill>
                <a:srgbClr val="C00000"/>
              </a:solidFill>
            </a:endParaRPr>
          </a:p>
          <a:p>
            <a:pPr algn="ctr"/>
            <a:r>
              <a:rPr lang="en-US" b="1" u="sng" dirty="0">
                <a:solidFill>
                  <a:srgbClr val="7030A0"/>
                </a:solidFill>
                <a:sym typeface="Wingdings" pitchFamily="2" charset="2"/>
              </a:rPr>
              <a:t>ARC ELASTICITY:</a:t>
            </a:r>
          </a:p>
          <a:p>
            <a:pPr algn="ctr">
              <a:buNone/>
            </a:pPr>
            <a:r>
              <a:rPr lang="en-US" b="1" dirty="0">
                <a:solidFill>
                  <a:schemeClr val="accent2"/>
                </a:solidFill>
                <a:cs typeface="Calibri"/>
                <a:sym typeface="Wingdings" pitchFamily="2" charset="2"/>
              </a:rPr>
              <a:t>Ę=</a:t>
            </a:r>
            <a:r>
              <a:rPr lang="en-US" b="1" dirty="0">
                <a:solidFill>
                  <a:schemeClr val="accent2"/>
                </a:solidFill>
                <a:sym typeface="Wingdings" pitchFamily="2" charset="2"/>
              </a:rPr>
              <a:t>[</a:t>
            </a:r>
            <a:r>
              <a:rPr lang="en-US" b="1" dirty="0">
                <a:solidFill>
                  <a:schemeClr val="accent2"/>
                </a:solidFill>
                <a:sym typeface="Symbol" pitchFamily="18" charset="2"/>
              </a:rPr>
              <a:t>Qs/ (Qs1+Qs2)]</a:t>
            </a:r>
            <a:r>
              <a:rPr lang="en-US" b="1" dirty="0">
                <a:solidFill>
                  <a:schemeClr val="accent2"/>
                </a:solidFill>
                <a:cs typeface="Calibri"/>
                <a:sym typeface="Symbol" pitchFamily="18" charset="2"/>
              </a:rPr>
              <a:t>÷[</a:t>
            </a:r>
            <a:r>
              <a:rPr lang="en-US" b="1" dirty="0">
                <a:solidFill>
                  <a:schemeClr val="accent2"/>
                </a:solidFill>
                <a:sym typeface="Symbol" pitchFamily="18" charset="2"/>
              </a:rPr>
              <a:t>P/(P1+P2)] </a:t>
            </a:r>
          </a:p>
          <a:p>
            <a:pPr algn="ctr"/>
            <a:r>
              <a:rPr lang="en-US" b="1" dirty="0">
                <a:solidFill>
                  <a:schemeClr val="accent2"/>
                </a:solidFill>
                <a:sym typeface="Symbol" pitchFamily="18" charset="2"/>
              </a:rPr>
              <a:t>= </a:t>
            </a:r>
          </a:p>
          <a:p>
            <a:pPr algn="ctr">
              <a:buNone/>
            </a:pPr>
            <a:r>
              <a:rPr lang="en-US" b="1" dirty="0">
                <a:solidFill>
                  <a:schemeClr val="accent2"/>
                </a:solidFill>
                <a:sym typeface="Symbol" pitchFamily="18" charset="2"/>
              </a:rPr>
              <a:t>  [20/(20+30] </a:t>
            </a:r>
            <a:r>
              <a:rPr lang="en-US" b="1" dirty="0">
                <a:solidFill>
                  <a:schemeClr val="accent2"/>
                </a:solidFill>
                <a:cs typeface="Calibri"/>
                <a:sym typeface="Symbol" pitchFamily="18" charset="2"/>
              </a:rPr>
              <a:t>÷[10/10+20</a:t>
            </a:r>
            <a:r>
              <a:rPr lang="en-US" b="1" dirty="0">
                <a:solidFill>
                  <a:srgbClr val="FF0000"/>
                </a:solidFill>
                <a:cs typeface="Calibri"/>
                <a:sym typeface="Symbol" pitchFamily="18" charset="2"/>
              </a:rPr>
              <a:t>)]=</a:t>
            </a:r>
            <a:r>
              <a:rPr lang="en-US" sz="4000" dirty="0">
                <a:solidFill>
                  <a:srgbClr val="FF0000"/>
                </a:solidFill>
              </a:rPr>
              <a:t>1.2 </a:t>
            </a:r>
          </a:p>
          <a:p>
            <a:endParaRPr lang="en-US" sz="4000" dirty="0">
              <a:solidFill>
                <a:srgbClr val="C00000"/>
              </a:solidFill>
            </a:endParaRPr>
          </a:p>
          <a:p>
            <a:endParaRPr lang="en-GB" dirty="0"/>
          </a:p>
        </p:txBody>
      </p:sp>
      <p:sp>
        <p:nvSpPr>
          <p:cNvPr id="4" name="Slide Number Placeholder 3"/>
          <p:cNvSpPr>
            <a:spLocks noGrp="1"/>
          </p:cNvSpPr>
          <p:nvPr>
            <p:ph type="sldNum" sz="quarter" idx="12"/>
          </p:nvPr>
        </p:nvSpPr>
        <p:spPr/>
        <p:txBody>
          <a:bodyPr/>
          <a:lstStyle/>
          <a:p>
            <a:fld id="{ECA85E8E-9267-4D81-B8FE-3A0DF620272D}" type="slidenum">
              <a:rPr lang="en-US" smtClean="0"/>
              <a:pPr/>
              <a:t>19</a:t>
            </a:fld>
            <a:endParaRPr lang="en-US"/>
          </a:p>
        </p:txBody>
      </p:sp>
    </p:spTree>
    <p:extLst>
      <p:ext uri="{BB962C8B-B14F-4D97-AF65-F5344CB8AC3E}">
        <p14:creationId xmlns:p14="http://schemas.microsoft.com/office/powerpoint/2010/main" val="3977074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1447800"/>
            <a:ext cx="9067800" cy="1015663"/>
          </a:xfrm>
          <a:prstGeom prst="rect">
            <a:avLst/>
          </a:prstGeom>
        </p:spPr>
        <p:txBody>
          <a:bodyPr wrap="square">
            <a:spAutoFit/>
          </a:bodyPr>
          <a:lstStyle/>
          <a:p>
            <a:r>
              <a:rPr lang="en-US" sz="6000" b="1" u="sng" dirty="0">
                <a:solidFill>
                  <a:srgbClr val="FF0000"/>
                </a:solidFill>
              </a:rPr>
              <a:t>(C) DEMAND AND SUPPLY</a:t>
            </a:r>
            <a:endParaRPr lang="en-US" sz="6000" b="1" dirty="0">
              <a:solidFill>
                <a:srgbClr val="FF0000"/>
              </a:solidFill>
            </a:endParaRPr>
          </a:p>
        </p:txBody>
      </p:sp>
    </p:spTree>
    <p:extLst>
      <p:ext uri="{BB962C8B-B14F-4D97-AF65-F5344CB8AC3E}">
        <p14:creationId xmlns:p14="http://schemas.microsoft.com/office/powerpoint/2010/main" val="805841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382000" cy="1066800"/>
          </a:xfrm>
        </p:spPr>
        <p:txBody>
          <a:bodyPr/>
          <a:lstStyle/>
          <a:p>
            <a:r>
              <a:rPr lang="en-US" b="1" dirty="0">
                <a:solidFill>
                  <a:srgbClr val="FF0000"/>
                </a:solidFill>
              </a:rPr>
              <a:t>Point Elasticity </a:t>
            </a:r>
          </a:p>
        </p:txBody>
      </p:sp>
      <p:sp>
        <p:nvSpPr>
          <p:cNvPr id="3" name="Content Placeholder 2"/>
          <p:cNvSpPr>
            <a:spLocks noGrp="1"/>
          </p:cNvSpPr>
          <p:nvPr>
            <p:ph idx="1"/>
          </p:nvPr>
        </p:nvSpPr>
        <p:spPr>
          <a:xfrm>
            <a:off x="228600" y="762000"/>
            <a:ext cx="8915400" cy="5867400"/>
          </a:xfrm>
        </p:spPr>
        <p:txBody>
          <a:bodyPr>
            <a:normAutofit fontScale="92500" lnSpcReduction="10000"/>
          </a:bodyPr>
          <a:lstStyle/>
          <a:p>
            <a:pPr marL="0" indent="0" algn="ctr">
              <a:buNone/>
            </a:pPr>
            <a:r>
              <a:rPr lang="en-US" sz="4100" b="1" dirty="0">
                <a:solidFill>
                  <a:srgbClr val="7030A0"/>
                </a:solidFill>
              </a:rPr>
              <a:t>Supply Function    Qs = a </a:t>
            </a:r>
            <a:r>
              <a:rPr lang="en-US" sz="4100" b="1" dirty="0">
                <a:solidFill>
                  <a:srgbClr val="FF0000"/>
                </a:solidFill>
              </a:rPr>
              <a:t>+</a:t>
            </a:r>
            <a:r>
              <a:rPr lang="en-US" sz="4100" b="1" dirty="0">
                <a:solidFill>
                  <a:srgbClr val="7030A0"/>
                </a:solidFill>
              </a:rPr>
              <a:t> </a:t>
            </a:r>
            <a:r>
              <a:rPr lang="en-US" sz="4100" b="1" dirty="0" err="1">
                <a:solidFill>
                  <a:srgbClr val="7030A0"/>
                </a:solidFill>
              </a:rPr>
              <a:t>bP</a:t>
            </a:r>
            <a:r>
              <a:rPr lang="en-US" sz="4100" b="1" dirty="0">
                <a:solidFill>
                  <a:srgbClr val="7030A0"/>
                </a:solidFill>
              </a:rPr>
              <a:t> </a:t>
            </a:r>
          </a:p>
          <a:p>
            <a:pPr marL="0" indent="0" algn="ctr">
              <a:buNone/>
            </a:pPr>
            <a:r>
              <a:rPr lang="en-US" sz="4100" b="1" dirty="0">
                <a:solidFill>
                  <a:srgbClr val="7030A0"/>
                </a:solidFill>
              </a:rPr>
              <a:t>Supply Function    Qs = 10 </a:t>
            </a:r>
            <a:r>
              <a:rPr lang="en-US" sz="4100" b="1" dirty="0">
                <a:solidFill>
                  <a:srgbClr val="FF0000"/>
                </a:solidFill>
              </a:rPr>
              <a:t>+</a:t>
            </a:r>
            <a:r>
              <a:rPr lang="en-US" sz="4100" b="1" dirty="0">
                <a:solidFill>
                  <a:srgbClr val="7030A0"/>
                </a:solidFill>
              </a:rPr>
              <a:t> 5P</a:t>
            </a:r>
          </a:p>
          <a:p>
            <a:pPr marL="0" indent="0" algn="ctr">
              <a:buNone/>
            </a:pPr>
            <a:r>
              <a:rPr lang="en-US" sz="4100" b="1" dirty="0">
                <a:solidFill>
                  <a:srgbClr val="7030A0"/>
                </a:solidFill>
              </a:rPr>
              <a:t>Point Elasticity = Slope </a:t>
            </a:r>
            <a:r>
              <a:rPr lang="en-US" sz="4100" b="1" dirty="0">
                <a:solidFill>
                  <a:srgbClr val="FF0000"/>
                </a:solidFill>
              </a:rPr>
              <a:t>X</a:t>
            </a:r>
            <a:r>
              <a:rPr lang="en-US" sz="4100" b="1" dirty="0">
                <a:solidFill>
                  <a:srgbClr val="7030A0"/>
                </a:solidFill>
              </a:rPr>
              <a:t> P</a:t>
            </a:r>
            <a:r>
              <a:rPr lang="en-US" sz="4100" b="1" dirty="0">
                <a:solidFill>
                  <a:srgbClr val="FF0000"/>
                </a:solidFill>
              </a:rPr>
              <a:t>/</a:t>
            </a:r>
            <a:r>
              <a:rPr lang="en-US" sz="4100" b="1" dirty="0">
                <a:solidFill>
                  <a:srgbClr val="7030A0"/>
                </a:solidFill>
              </a:rPr>
              <a:t>Q</a:t>
            </a:r>
          </a:p>
          <a:p>
            <a:pPr marL="0" indent="0" algn="ctr">
              <a:buNone/>
            </a:pPr>
            <a:r>
              <a:rPr lang="en-US" sz="4100" b="1" dirty="0">
                <a:solidFill>
                  <a:srgbClr val="7030A0"/>
                </a:solidFill>
              </a:rPr>
              <a:t>e.g. Price Rs.10 per KG </a:t>
            </a:r>
          </a:p>
          <a:p>
            <a:pPr marL="0" indent="0" algn="ctr">
              <a:buNone/>
            </a:pPr>
            <a:r>
              <a:rPr lang="en-US" sz="4100" b="1" dirty="0">
                <a:solidFill>
                  <a:srgbClr val="7030A0"/>
                </a:solidFill>
              </a:rPr>
              <a:t>Therefore:</a:t>
            </a:r>
          </a:p>
          <a:p>
            <a:pPr marL="0" indent="0" algn="ctr">
              <a:buNone/>
            </a:pPr>
            <a:r>
              <a:rPr lang="en-US" sz="4100" b="1" dirty="0">
                <a:solidFill>
                  <a:srgbClr val="7030A0"/>
                </a:solidFill>
              </a:rPr>
              <a:t> Supply 60 (000) KG</a:t>
            </a:r>
          </a:p>
          <a:p>
            <a:pPr marL="457200" lvl="1" indent="0" algn="ctr">
              <a:buNone/>
            </a:pPr>
            <a:r>
              <a:rPr lang="en-US" sz="4100" b="1" dirty="0">
                <a:solidFill>
                  <a:srgbClr val="7030A0"/>
                </a:solidFill>
              </a:rPr>
              <a:t>Point Elasticity of Supply is:</a:t>
            </a:r>
          </a:p>
          <a:p>
            <a:pPr marL="457200" lvl="1" indent="0" algn="ctr">
              <a:buNone/>
            </a:pPr>
            <a:r>
              <a:rPr lang="en-US" sz="4100" b="1" dirty="0">
                <a:solidFill>
                  <a:srgbClr val="7030A0"/>
                </a:solidFill>
              </a:rPr>
              <a:t>5 </a:t>
            </a:r>
            <a:r>
              <a:rPr lang="en-US" sz="4100" b="1" dirty="0">
                <a:solidFill>
                  <a:srgbClr val="FF0000"/>
                </a:solidFill>
              </a:rPr>
              <a:t>X</a:t>
            </a:r>
            <a:r>
              <a:rPr lang="en-US" sz="4100" b="1" dirty="0">
                <a:solidFill>
                  <a:srgbClr val="7030A0"/>
                </a:solidFill>
              </a:rPr>
              <a:t> (10</a:t>
            </a:r>
            <a:r>
              <a:rPr lang="en-US" sz="4400" b="1" dirty="0">
                <a:solidFill>
                  <a:schemeClr val="accent2"/>
                </a:solidFill>
                <a:sym typeface="Symbol" pitchFamily="18" charset="2"/>
              </a:rPr>
              <a:t> </a:t>
            </a:r>
            <a:r>
              <a:rPr lang="en-US" sz="4300" b="1" dirty="0">
                <a:solidFill>
                  <a:srgbClr val="FF0000"/>
                </a:solidFill>
                <a:sym typeface="Symbol" pitchFamily="18" charset="2"/>
              </a:rPr>
              <a:t></a:t>
            </a:r>
            <a:r>
              <a:rPr lang="en-US" sz="4400" b="1" dirty="0">
                <a:solidFill>
                  <a:schemeClr val="accent2"/>
                </a:solidFill>
                <a:sym typeface="Symbol" pitchFamily="18" charset="2"/>
              </a:rPr>
              <a:t> </a:t>
            </a:r>
            <a:r>
              <a:rPr lang="en-US" sz="4100" b="1" dirty="0">
                <a:solidFill>
                  <a:srgbClr val="7030A0"/>
                </a:solidFill>
              </a:rPr>
              <a:t>60)</a:t>
            </a:r>
          </a:p>
          <a:p>
            <a:pPr marL="457200" lvl="1" indent="0" algn="ctr">
              <a:buNone/>
            </a:pPr>
            <a:r>
              <a:rPr lang="en-US" sz="4100" b="1" dirty="0">
                <a:solidFill>
                  <a:srgbClr val="7030A0"/>
                </a:solidFill>
              </a:rPr>
              <a:t>5 </a:t>
            </a:r>
            <a:r>
              <a:rPr lang="en-US" sz="4100" b="1" dirty="0">
                <a:solidFill>
                  <a:srgbClr val="FF0000"/>
                </a:solidFill>
              </a:rPr>
              <a:t>X</a:t>
            </a:r>
            <a:r>
              <a:rPr lang="en-US" sz="4100" b="1" dirty="0">
                <a:solidFill>
                  <a:srgbClr val="7030A0"/>
                </a:solidFill>
              </a:rPr>
              <a:t>1/6 = 5/6 = 0.83</a:t>
            </a:r>
          </a:p>
        </p:txBody>
      </p:sp>
      <p:sp>
        <p:nvSpPr>
          <p:cNvPr id="4" name="Slide Number Placeholder 3"/>
          <p:cNvSpPr>
            <a:spLocks noGrp="1"/>
          </p:cNvSpPr>
          <p:nvPr>
            <p:ph type="sldNum" sz="quarter" idx="12"/>
          </p:nvPr>
        </p:nvSpPr>
        <p:spPr/>
        <p:txBody>
          <a:bodyPr/>
          <a:lstStyle/>
          <a:p>
            <a:fld id="{ECA85E8E-9267-4D81-B8FE-3A0DF620272D}" type="slidenum">
              <a:rPr lang="en-US" smtClean="0"/>
              <a:pPr/>
              <a:t>20</a:t>
            </a:fld>
            <a:endParaRPr lang="en-US"/>
          </a:p>
        </p:txBody>
      </p:sp>
    </p:spTree>
    <p:extLst>
      <p:ext uri="{BB962C8B-B14F-4D97-AF65-F5344CB8AC3E}">
        <p14:creationId xmlns:p14="http://schemas.microsoft.com/office/powerpoint/2010/main" val="3503858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2286000"/>
            <a:ext cx="8001000" cy="1692771"/>
          </a:xfrm>
          <a:prstGeom prst="rect">
            <a:avLst/>
          </a:prstGeom>
        </p:spPr>
        <p:txBody>
          <a:bodyPr wrap="square">
            <a:spAutoFit/>
          </a:bodyPr>
          <a:lstStyle/>
          <a:p>
            <a:pPr algn="ctr"/>
            <a:r>
              <a:rPr lang="en-US" sz="6000" b="1" dirty="0">
                <a:solidFill>
                  <a:srgbClr val="FF0000"/>
                </a:solidFill>
              </a:rPr>
              <a:t>SUPPLY</a:t>
            </a:r>
          </a:p>
          <a:p>
            <a:pPr algn="ctr"/>
            <a:r>
              <a:rPr lang="en-US" sz="4400" b="1" dirty="0">
                <a:solidFill>
                  <a:srgbClr val="FF0000"/>
                </a:solidFill>
              </a:rPr>
              <a:t>LECTURE-8</a:t>
            </a:r>
          </a:p>
        </p:txBody>
      </p:sp>
    </p:spTree>
    <p:extLst>
      <p:ext uri="{BB962C8B-B14F-4D97-AF65-F5344CB8AC3E}">
        <p14:creationId xmlns:p14="http://schemas.microsoft.com/office/powerpoint/2010/main" val="1179116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534400" cy="868362"/>
          </a:xfrm>
        </p:spPr>
        <p:txBody>
          <a:bodyPr/>
          <a:lstStyle/>
          <a:p>
            <a:r>
              <a:rPr lang="en-US" b="1" dirty="0">
                <a:solidFill>
                  <a:srgbClr val="FF0000"/>
                </a:solidFill>
              </a:rPr>
              <a:t>1.What is Supply</a:t>
            </a:r>
          </a:p>
        </p:txBody>
      </p:sp>
      <p:sp>
        <p:nvSpPr>
          <p:cNvPr id="3" name="Content Placeholder 2"/>
          <p:cNvSpPr>
            <a:spLocks noGrp="1"/>
          </p:cNvSpPr>
          <p:nvPr>
            <p:ph idx="1"/>
          </p:nvPr>
        </p:nvSpPr>
        <p:spPr/>
        <p:txBody>
          <a:bodyPr/>
          <a:lstStyle/>
          <a:p>
            <a:pPr marL="0" indent="0">
              <a:buNone/>
            </a:pPr>
            <a:r>
              <a:rPr lang="en-US" dirty="0"/>
              <a:t>Supply, is defined as the amount of a product that would be offered for sale at all possible prices at market prices. Because the producer is receiving payment for his or her products, it should come as no surprise that more will be offered at higher prices. This forms the basis for the Law of Supply.</a:t>
            </a:r>
          </a:p>
        </p:txBody>
      </p:sp>
    </p:spTree>
    <p:extLst>
      <p:ext uri="{BB962C8B-B14F-4D97-AF65-F5344CB8AC3E}">
        <p14:creationId xmlns:p14="http://schemas.microsoft.com/office/powerpoint/2010/main" val="1052190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normAutofit/>
          </a:bodyPr>
          <a:lstStyle/>
          <a:p>
            <a:r>
              <a:rPr lang="en-US" b="1" dirty="0">
                <a:solidFill>
                  <a:srgbClr val="FF0000"/>
                </a:solidFill>
                <a:latin typeface="Times New Roman" panose="02020603050405020304" pitchFamily="18" charset="0"/>
                <a:cs typeface="Times New Roman" panose="02020603050405020304" pitchFamily="18" charset="0"/>
              </a:rPr>
              <a:t>2.LAW OF SUPPLY</a:t>
            </a:r>
            <a:endParaRPr lang="en-US" dirty="0">
              <a:solidFill>
                <a:srgbClr val="FF0000"/>
              </a:solidFill>
            </a:endParaRPr>
          </a:p>
        </p:txBody>
      </p:sp>
      <p:sp>
        <p:nvSpPr>
          <p:cNvPr id="3" name="Content Placeholder 2"/>
          <p:cNvSpPr>
            <a:spLocks noGrp="1"/>
          </p:cNvSpPr>
          <p:nvPr>
            <p:ph idx="1"/>
          </p:nvPr>
        </p:nvSpPr>
        <p:spPr>
          <a:xfrm>
            <a:off x="304800" y="838200"/>
            <a:ext cx="8686800" cy="5791200"/>
          </a:xfrm>
        </p:spPr>
        <p:txBody>
          <a:bodyPr>
            <a:normAutofit fontScale="92500"/>
          </a:bodyPr>
          <a:lstStyle/>
          <a:p>
            <a:endParaRPr lang="en-US"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b="1" dirty="0">
                <a:solidFill>
                  <a:srgbClr val="7030A0"/>
                </a:solidFill>
                <a:cs typeface="Times New Roman" panose="02020603050405020304" pitchFamily="18" charset="0"/>
              </a:rPr>
              <a:t>According to  law of supply There is a direct relationship between price and quantity supplied. The law of supply can be defines as other things being remaining constant, the quantity of the goods produce and offered for sale will increase as the price of goods rises and decrease as the price fall. </a:t>
            </a:r>
          </a:p>
          <a:p>
            <a:pPr>
              <a:buFont typeface="Wingdings" panose="05000000000000000000" pitchFamily="2" charset="2"/>
              <a:buChar char="q"/>
            </a:pPr>
            <a:r>
              <a:rPr lang="en-US" b="1" dirty="0">
                <a:solidFill>
                  <a:srgbClr val="7030A0"/>
                </a:solidFill>
                <a:cs typeface="Times New Roman" panose="02020603050405020304" pitchFamily="18" charset="0"/>
              </a:rPr>
              <a:t>The law is based upon the economic sense that at higher the price the greater amount of profit can be earned and thus the greater the incentives to produce the goods and offer it for sale</a:t>
            </a:r>
            <a:r>
              <a:rPr lang="en-US" sz="2800" b="1" dirty="0">
                <a:solidFill>
                  <a:srgbClr val="7030A0"/>
                </a:solidFill>
                <a:cs typeface="Times New Roman" panose="02020603050405020304" pitchFamily="18" charset="0"/>
              </a:rPr>
              <a:t>. </a:t>
            </a:r>
            <a:endParaRPr lang="en-IN" sz="2800" b="1" dirty="0">
              <a:solidFill>
                <a:srgbClr val="7030A0"/>
              </a:solidFill>
              <a:cs typeface="Times New Roman" panose="02020603050405020304" pitchFamily="18" charset="0"/>
            </a:endParaRPr>
          </a:p>
          <a:p>
            <a:endParaRPr lang="en-US" b="1" dirty="0">
              <a:solidFill>
                <a:srgbClr val="7030A0"/>
              </a:solidFill>
            </a:endParaRPr>
          </a:p>
        </p:txBody>
      </p:sp>
    </p:spTree>
    <p:extLst>
      <p:ext uri="{BB962C8B-B14F-4D97-AF65-F5344CB8AC3E}">
        <p14:creationId xmlns:p14="http://schemas.microsoft.com/office/powerpoint/2010/main" val="2645036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rrow: Up 6">
            <a:extLst>
              <a:ext uri="{FF2B5EF4-FFF2-40B4-BE49-F238E27FC236}">
                <a16:creationId xmlns:a16="http://schemas.microsoft.com/office/drawing/2014/main" id="{555C18CC-E390-4B49-8DA7-BFB64361A737}"/>
              </a:ext>
            </a:extLst>
          </p:cNvPr>
          <p:cNvSpPr/>
          <p:nvPr/>
        </p:nvSpPr>
        <p:spPr>
          <a:xfrm>
            <a:off x="412758" y="2538171"/>
            <a:ext cx="1371599" cy="2261243"/>
          </a:xfrm>
          <a:prstGeom prst="up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350" dirty="0"/>
          </a:p>
        </p:txBody>
      </p:sp>
      <p:sp>
        <p:nvSpPr>
          <p:cNvPr id="8" name="Arrow: Up 7">
            <a:extLst>
              <a:ext uri="{FF2B5EF4-FFF2-40B4-BE49-F238E27FC236}">
                <a16:creationId xmlns:a16="http://schemas.microsoft.com/office/drawing/2014/main" id="{31E2EE93-8F85-4B8B-971D-43527198E777}"/>
              </a:ext>
            </a:extLst>
          </p:cNvPr>
          <p:cNvSpPr/>
          <p:nvPr/>
        </p:nvSpPr>
        <p:spPr>
          <a:xfrm>
            <a:off x="2621695" y="2517851"/>
            <a:ext cx="1371599" cy="2261243"/>
          </a:xfrm>
          <a:prstGeom prst="up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350" dirty="0"/>
          </a:p>
        </p:txBody>
      </p:sp>
      <p:sp>
        <p:nvSpPr>
          <p:cNvPr id="9" name="Arrow: Down 8">
            <a:extLst>
              <a:ext uri="{FF2B5EF4-FFF2-40B4-BE49-F238E27FC236}">
                <a16:creationId xmlns:a16="http://schemas.microsoft.com/office/drawing/2014/main" id="{2A0505C7-F352-4BD6-A442-5F1A6C5F4DEC}"/>
              </a:ext>
            </a:extLst>
          </p:cNvPr>
          <p:cNvSpPr/>
          <p:nvPr/>
        </p:nvSpPr>
        <p:spPr>
          <a:xfrm>
            <a:off x="6400800" y="2517851"/>
            <a:ext cx="1295400" cy="2261243"/>
          </a:xfrm>
          <a:prstGeom prst="down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10" name="Arrow: Down 9">
            <a:extLst>
              <a:ext uri="{FF2B5EF4-FFF2-40B4-BE49-F238E27FC236}">
                <a16:creationId xmlns:a16="http://schemas.microsoft.com/office/drawing/2014/main" id="{903DDE38-EF79-4B79-A211-EA923E674E48}"/>
              </a:ext>
            </a:extLst>
          </p:cNvPr>
          <p:cNvSpPr/>
          <p:nvPr/>
        </p:nvSpPr>
        <p:spPr>
          <a:xfrm>
            <a:off x="4386449" y="2538171"/>
            <a:ext cx="1404751" cy="2240923"/>
          </a:xfrm>
          <a:prstGeom prst="downArrow">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11" name="TextBox 10">
            <a:extLst>
              <a:ext uri="{FF2B5EF4-FFF2-40B4-BE49-F238E27FC236}">
                <a16:creationId xmlns:a16="http://schemas.microsoft.com/office/drawing/2014/main" id="{0D27F8AC-B1DA-4152-9F00-4DC3B2AAB6DE}"/>
              </a:ext>
            </a:extLst>
          </p:cNvPr>
          <p:cNvSpPr txBox="1"/>
          <p:nvPr/>
        </p:nvSpPr>
        <p:spPr>
          <a:xfrm>
            <a:off x="412758" y="2843909"/>
            <a:ext cx="1371599" cy="1323439"/>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When price </a:t>
            </a:r>
          </a:p>
          <a:p>
            <a:pPr algn="ctr"/>
            <a:r>
              <a:rPr lang="en-US" sz="2000" b="1" dirty="0">
                <a:latin typeface="Times New Roman" panose="02020603050405020304" pitchFamily="18" charset="0"/>
                <a:cs typeface="Times New Roman" panose="02020603050405020304" pitchFamily="18" charset="0"/>
              </a:rPr>
              <a:t>goes </a:t>
            </a:r>
          </a:p>
          <a:p>
            <a:pPr algn="ctr"/>
            <a:r>
              <a:rPr lang="en-US" sz="2000" b="1" dirty="0">
                <a:latin typeface="Times New Roman" panose="02020603050405020304" pitchFamily="18" charset="0"/>
                <a:cs typeface="Times New Roman" panose="02020603050405020304" pitchFamily="18" charset="0"/>
              </a:rPr>
              <a:t>up</a:t>
            </a:r>
            <a:endParaRPr lang="en-IN" sz="20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15DCAFF-E7B4-42B9-8ED4-FA9A34886C92}"/>
              </a:ext>
            </a:extLst>
          </p:cNvPr>
          <p:cNvSpPr txBox="1"/>
          <p:nvPr/>
        </p:nvSpPr>
        <p:spPr>
          <a:xfrm>
            <a:off x="2621695" y="2730719"/>
            <a:ext cx="1371599" cy="1323439"/>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Quantity supplied </a:t>
            </a:r>
          </a:p>
          <a:p>
            <a:pPr algn="ctr"/>
            <a:r>
              <a:rPr lang="en-US" sz="2000" b="1" dirty="0">
                <a:latin typeface="Times New Roman" panose="02020603050405020304" pitchFamily="18" charset="0"/>
                <a:cs typeface="Times New Roman" panose="02020603050405020304" pitchFamily="18" charset="0"/>
              </a:rPr>
              <a:t>Goes</a:t>
            </a:r>
          </a:p>
          <a:p>
            <a:pPr algn="ctr"/>
            <a:r>
              <a:rPr lang="en-US" sz="2000" b="1" dirty="0">
                <a:latin typeface="Times New Roman" panose="02020603050405020304" pitchFamily="18" charset="0"/>
                <a:cs typeface="Times New Roman" panose="02020603050405020304" pitchFamily="18" charset="0"/>
              </a:rPr>
              <a:t> up</a:t>
            </a:r>
            <a:endParaRPr lang="en-IN" sz="2000"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157B289E-4198-4682-A792-B2A9140B7ED5}"/>
              </a:ext>
            </a:extLst>
          </p:cNvPr>
          <p:cNvSpPr txBox="1"/>
          <p:nvPr/>
        </p:nvSpPr>
        <p:spPr>
          <a:xfrm>
            <a:off x="6400800" y="2843909"/>
            <a:ext cx="1447800" cy="1015663"/>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Quantity </a:t>
            </a:r>
          </a:p>
          <a:p>
            <a:pPr algn="ctr"/>
            <a:r>
              <a:rPr lang="en-US" sz="2000" b="1" dirty="0">
                <a:latin typeface="Times New Roman" panose="02020603050405020304" pitchFamily="18" charset="0"/>
                <a:cs typeface="Times New Roman" panose="02020603050405020304" pitchFamily="18" charset="0"/>
              </a:rPr>
              <a:t>supplied </a:t>
            </a:r>
          </a:p>
          <a:p>
            <a:pPr algn="ctr"/>
            <a:r>
              <a:rPr lang="en-US" sz="2000" b="1" dirty="0">
                <a:latin typeface="Times New Roman" panose="02020603050405020304" pitchFamily="18" charset="0"/>
                <a:cs typeface="Times New Roman" panose="02020603050405020304" pitchFamily="18" charset="0"/>
              </a:rPr>
              <a:t>goes down</a:t>
            </a:r>
            <a:endParaRPr lang="en-IN" sz="2000" b="1"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3D498636-16AB-4577-94E8-E509105AF461}"/>
              </a:ext>
            </a:extLst>
          </p:cNvPr>
          <p:cNvSpPr txBox="1"/>
          <p:nvPr/>
        </p:nvSpPr>
        <p:spPr>
          <a:xfrm>
            <a:off x="4386449" y="2895601"/>
            <a:ext cx="1480951" cy="1015663"/>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When price </a:t>
            </a:r>
          </a:p>
          <a:p>
            <a:pPr algn="ctr"/>
            <a:r>
              <a:rPr lang="en-US" sz="2000" b="1" dirty="0">
                <a:latin typeface="Times New Roman" panose="02020603050405020304" pitchFamily="18" charset="0"/>
                <a:cs typeface="Times New Roman" panose="02020603050405020304" pitchFamily="18" charset="0"/>
              </a:rPr>
              <a:t>Goes</a:t>
            </a:r>
          </a:p>
          <a:p>
            <a:pPr algn="ctr"/>
            <a:r>
              <a:rPr lang="en-US" sz="2000" b="1" dirty="0">
                <a:latin typeface="Times New Roman" panose="02020603050405020304" pitchFamily="18" charset="0"/>
                <a:cs typeface="Times New Roman" panose="02020603050405020304" pitchFamily="18" charset="0"/>
              </a:rPr>
              <a:t> down</a:t>
            </a:r>
            <a:endParaRPr lang="en-IN" sz="2000" b="1"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15B5F2EA-FA8D-4F86-A1E4-85BE6D1F877B}"/>
              </a:ext>
            </a:extLst>
          </p:cNvPr>
          <p:cNvSpPr txBox="1"/>
          <p:nvPr/>
        </p:nvSpPr>
        <p:spPr>
          <a:xfrm>
            <a:off x="1" y="823959"/>
            <a:ext cx="9143999" cy="707886"/>
          </a:xfrm>
          <a:prstGeom prst="rect">
            <a:avLst/>
          </a:prstGeom>
          <a:solidFill>
            <a:schemeClr val="bg1"/>
          </a:solidFill>
        </p:spPr>
        <p:txBody>
          <a:bodyPr wrap="square" rtlCol="0">
            <a:spAutoFit/>
          </a:bodyPr>
          <a:lstStyle/>
          <a:p>
            <a:pPr algn="ctr"/>
            <a:r>
              <a:rPr lang="en-US" sz="4000" b="1" dirty="0">
                <a:solidFill>
                  <a:srgbClr val="FF0000"/>
                </a:solidFill>
                <a:latin typeface="Times New Roman" panose="02020603050405020304" pitchFamily="18" charset="0"/>
                <a:cs typeface="Times New Roman" panose="02020603050405020304" pitchFamily="18" charset="0"/>
              </a:rPr>
              <a:t>….2.LAW OF SUPPLY</a:t>
            </a:r>
          </a:p>
        </p:txBody>
      </p:sp>
      <p:sp>
        <p:nvSpPr>
          <p:cNvPr id="2" name="Right Arrow 1"/>
          <p:cNvSpPr/>
          <p:nvPr/>
        </p:nvSpPr>
        <p:spPr>
          <a:xfrm rot="10800000" flipH="1">
            <a:off x="1554895" y="3368716"/>
            <a:ext cx="1163842" cy="3650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Arrow 3"/>
          <p:cNvSpPr/>
          <p:nvPr/>
        </p:nvSpPr>
        <p:spPr>
          <a:xfrm>
            <a:off x="5562600" y="3319606"/>
            <a:ext cx="1066800" cy="3379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623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0F164CE7-E976-4FB5-9B14-A623A9B4B86B}"/>
              </a:ext>
            </a:extLst>
          </p:cNvPr>
          <p:cNvGraphicFramePr>
            <a:graphicFrameLocks noGrp="1"/>
          </p:cNvGraphicFramePr>
          <p:nvPr>
            <p:extLst>
              <p:ext uri="{D42A27DB-BD31-4B8C-83A1-F6EECF244321}">
                <p14:modId xmlns:p14="http://schemas.microsoft.com/office/powerpoint/2010/main" val="4019785692"/>
              </p:ext>
            </p:extLst>
          </p:nvPr>
        </p:nvGraphicFramePr>
        <p:xfrm>
          <a:off x="462280" y="1362892"/>
          <a:ext cx="3576320" cy="5037907"/>
        </p:xfrm>
        <a:graphic>
          <a:graphicData uri="http://schemas.openxmlformats.org/drawingml/2006/table">
            <a:tbl>
              <a:tblPr firstRow="1" bandRow="1">
                <a:tableStyleId>{5C22544A-7EE6-4342-B048-85BDC9FD1C3A}</a:tableStyleId>
              </a:tblPr>
              <a:tblGrid>
                <a:gridCol w="1337388">
                  <a:extLst>
                    <a:ext uri="{9D8B030D-6E8A-4147-A177-3AD203B41FA5}">
                      <a16:colId xmlns:a16="http://schemas.microsoft.com/office/drawing/2014/main" val="366901455"/>
                    </a:ext>
                  </a:extLst>
                </a:gridCol>
                <a:gridCol w="2238932">
                  <a:extLst>
                    <a:ext uri="{9D8B030D-6E8A-4147-A177-3AD203B41FA5}">
                      <a16:colId xmlns:a16="http://schemas.microsoft.com/office/drawing/2014/main" val="4190810997"/>
                    </a:ext>
                  </a:extLst>
                </a:gridCol>
              </a:tblGrid>
              <a:tr h="977827">
                <a:tc>
                  <a:txBody>
                    <a:bodyPr/>
                    <a:lstStyle/>
                    <a:p>
                      <a:endParaRPr lang="en-US" sz="2400" dirty="0"/>
                    </a:p>
                    <a:p>
                      <a:r>
                        <a:rPr lang="en-US" sz="2400" dirty="0"/>
                        <a:t>Price </a:t>
                      </a:r>
                      <a:r>
                        <a:rPr lang="en-US" sz="2400" dirty="0" err="1"/>
                        <a:t>Rs</a:t>
                      </a:r>
                      <a:endParaRPr lang="en-IN" sz="2400" dirty="0"/>
                    </a:p>
                  </a:txBody>
                  <a:tcPr marL="68580" marR="68580" marT="34290" marB="34290"/>
                </a:tc>
                <a:tc>
                  <a:txBody>
                    <a:bodyPr/>
                    <a:lstStyle/>
                    <a:p>
                      <a:pPr algn="ctr"/>
                      <a:r>
                        <a:rPr lang="en-US" sz="2400" dirty="0"/>
                        <a:t>Goods Supplied </a:t>
                      </a:r>
                    </a:p>
                    <a:p>
                      <a:pPr algn="ctr"/>
                      <a:r>
                        <a:rPr lang="en-US" sz="2400" dirty="0"/>
                        <a:t>(000</a:t>
                      </a:r>
                      <a:r>
                        <a:rPr lang="en-US" sz="2400" baseline="0" dirty="0"/>
                        <a:t> </a:t>
                      </a:r>
                      <a:r>
                        <a:rPr lang="en-US" sz="2400" dirty="0"/>
                        <a:t>KGs)</a:t>
                      </a:r>
                      <a:endParaRPr lang="en-IN" sz="2400" dirty="0"/>
                    </a:p>
                  </a:txBody>
                  <a:tcPr marL="68580" marR="68580" marT="34290" marB="34290"/>
                </a:tc>
                <a:extLst>
                  <a:ext uri="{0D108BD9-81ED-4DB2-BD59-A6C34878D82A}">
                    <a16:rowId xmlns:a16="http://schemas.microsoft.com/office/drawing/2014/main" val="3446159016"/>
                  </a:ext>
                </a:extLst>
              </a:tr>
              <a:tr h="812016">
                <a:tc>
                  <a:txBody>
                    <a:bodyPr/>
                    <a:lstStyle/>
                    <a:p>
                      <a:pPr algn="ctr"/>
                      <a:r>
                        <a:rPr lang="en-US" sz="2400" dirty="0">
                          <a:latin typeface="Times New Roman" panose="02020603050405020304" pitchFamily="18" charset="0"/>
                          <a:cs typeface="Times New Roman" panose="02020603050405020304" pitchFamily="18" charset="0"/>
                        </a:rPr>
                        <a:t>10</a:t>
                      </a:r>
                      <a:endParaRPr lang="en-IN" sz="24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2400" kern="1200" dirty="0">
                          <a:solidFill>
                            <a:schemeClr val="dk1"/>
                          </a:solidFill>
                          <a:latin typeface="Times New Roman" panose="02020603050405020304" pitchFamily="18" charset="0"/>
                          <a:ea typeface="+mn-ea"/>
                          <a:cs typeface="Times New Roman" panose="02020603050405020304" pitchFamily="18" charset="0"/>
                        </a:rPr>
                        <a:t>100</a:t>
                      </a:r>
                      <a:endParaRPr lang="en-IN" sz="2400" kern="1200" dirty="0">
                        <a:solidFill>
                          <a:schemeClr val="dk1"/>
                        </a:solidFill>
                        <a:latin typeface="Times New Roman" panose="02020603050405020304" pitchFamily="18" charset="0"/>
                        <a:ea typeface="+mn-ea"/>
                        <a:cs typeface="Times New Roman" panose="02020603050405020304" pitchFamily="18" charset="0"/>
                      </a:endParaRPr>
                    </a:p>
                  </a:txBody>
                  <a:tcPr marL="68580" marR="68580" marT="34290" marB="34290"/>
                </a:tc>
                <a:extLst>
                  <a:ext uri="{0D108BD9-81ED-4DB2-BD59-A6C34878D82A}">
                    <a16:rowId xmlns:a16="http://schemas.microsoft.com/office/drawing/2014/main" val="1349096365"/>
                  </a:ext>
                </a:extLst>
              </a:tr>
              <a:tr h="812016">
                <a:tc>
                  <a:txBody>
                    <a:bodyPr/>
                    <a:lstStyle/>
                    <a:p>
                      <a:pPr algn="ctr"/>
                      <a:r>
                        <a:rPr lang="en-US" sz="2400" kern="1200" dirty="0">
                          <a:solidFill>
                            <a:schemeClr val="dk1"/>
                          </a:solidFill>
                          <a:latin typeface="Times New Roman" panose="02020603050405020304" pitchFamily="18" charset="0"/>
                          <a:ea typeface="+mn-ea"/>
                          <a:cs typeface="Times New Roman" panose="02020603050405020304" pitchFamily="18" charset="0"/>
                        </a:rPr>
                        <a:t>20</a:t>
                      </a:r>
                      <a:endParaRPr lang="en-IN" sz="2400" kern="1200" dirty="0">
                        <a:solidFill>
                          <a:schemeClr val="dk1"/>
                        </a:solidFill>
                        <a:latin typeface="Times New Roman" panose="02020603050405020304" pitchFamily="18" charset="0"/>
                        <a:ea typeface="+mn-ea"/>
                        <a:cs typeface="Times New Roman" panose="02020603050405020304" pitchFamily="18" charset="0"/>
                      </a:endParaRPr>
                    </a:p>
                  </a:txBody>
                  <a:tcPr marL="68580" marR="68580" marT="34290" marB="34290"/>
                </a:tc>
                <a:tc>
                  <a:txBody>
                    <a:bodyPr/>
                    <a:lstStyle/>
                    <a:p>
                      <a:pPr algn="ctr"/>
                      <a:r>
                        <a:rPr lang="en-US" sz="2400" kern="1200" dirty="0">
                          <a:solidFill>
                            <a:schemeClr val="dk1"/>
                          </a:solidFill>
                          <a:latin typeface="Times New Roman" panose="02020603050405020304" pitchFamily="18" charset="0"/>
                          <a:ea typeface="+mn-ea"/>
                          <a:cs typeface="Times New Roman" panose="02020603050405020304" pitchFamily="18" charset="0"/>
                        </a:rPr>
                        <a:t>200</a:t>
                      </a:r>
                      <a:endParaRPr lang="en-IN" sz="2400" kern="1200" dirty="0">
                        <a:solidFill>
                          <a:schemeClr val="dk1"/>
                        </a:solidFill>
                        <a:latin typeface="Times New Roman" panose="02020603050405020304" pitchFamily="18" charset="0"/>
                        <a:ea typeface="+mn-ea"/>
                        <a:cs typeface="Times New Roman" panose="02020603050405020304" pitchFamily="18" charset="0"/>
                      </a:endParaRPr>
                    </a:p>
                  </a:txBody>
                  <a:tcPr marL="68580" marR="68580" marT="34290" marB="34290"/>
                </a:tc>
                <a:extLst>
                  <a:ext uri="{0D108BD9-81ED-4DB2-BD59-A6C34878D82A}">
                    <a16:rowId xmlns:a16="http://schemas.microsoft.com/office/drawing/2014/main" val="727313067"/>
                  </a:ext>
                </a:extLst>
              </a:tr>
              <a:tr h="812016">
                <a:tc>
                  <a:txBody>
                    <a:bodyPr/>
                    <a:lstStyle/>
                    <a:p>
                      <a:pPr algn="ctr"/>
                      <a:r>
                        <a:rPr lang="en-US" sz="2400" kern="1200" dirty="0">
                          <a:solidFill>
                            <a:schemeClr val="dk1"/>
                          </a:solidFill>
                          <a:latin typeface="Times New Roman" panose="02020603050405020304" pitchFamily="18" charset="0"/>
                          <a:ea typeface="+mn-ea"/>
                          <a:cs typeface="Times New Roman" panose="02020603050405020304" pitchFamily="18" charset="0"/>
                        </a:rPr>
                        <a:t>30</a:t>
                      </a:r>
                      <a:endParaRPr lang="en-IN" sz="2400" kern="1200" dirty="0">
                        <a:solidFill>
                          <a:schemeClr val="dk1"/>
                        </a:solidFill>
                        <a:latin typeface="Times New Roman" panose="02020603050405020304" pitchFamily="18" charset="0"/>
                        <a:ea typeface="+mn-ea"/>
                        <a:cs typeface="Times New Roman" panose="02020603050405020304" pitchFamily="18" charset="0"/>
                      </a:endParaRPr>
                    </a:p>
                  </a:txBody>
                  <a:tcPr marL="68580" marR="68580" marT="34290" marB="34290"/>
                </a:tc>
                <a:tc>
                  <a:txBody>
                    <a:bodyPr/>
                    <a:lstStyle/>
                    <a:p>
                      <a:pPr algn="ctr"/>
                      <a:r>
                        <a:rPr lang="en-US" sz="2400" kern="1200" dirty="0">
                          <a:solidFill>
                            <a:schemeClr val="dk1"/>
                          </a:solidFill>
                          <a:latin typeface="Times New Roman" panose="02020603050405020304" pitchFamily="18" charset="0"/>
                          <a:ea typeface="+mn-ea"/>
                          <a:cs typeface="Times New Roman" panose="02020603050405020304" pitchFamily="18" charset="0"/>
                        </a:rPr>
                        <a:t>300</a:t>
                      </a:r>
                      <a:endParaRPr lang="en-IN" sz="2400" kern="1200" dirty="0">
                        <a:solidFill>
                          <a:schemeClr val="dk1"/>
                        </a:solidFill>
                        <a:latin typeface="Times New Roman" panose="02020603050405020304" pitchFamily="18" charset="0"/>
                        <a:ea typeface="+mn-ea"/>
                        <a:cs typeface="Times New Roman" panose="02020603050405020304" pitchFamily="18" charset="0"/>
                      </a:endParaRPr>
                    </a:p>
                  </a:txBody>
                  <a:tcPr marL="68580" marR="68580" marT="34290" marB="34290"/>
                </a:tc>
                <a:extLst>
                  <a:ext uri="{0D108BD9-81ED-4DB2-BD59-A6C34878D82A}">
                    <a16:rowId xmlns:a16="http://schemas.microsoft.com/office/drawing/2014/main" val="3334329764"/>
                  </a:ext>
                </a:extLst>
              </a:tr>
              <a:tr h="812016">
                <a:tc>
                  <a:txBody>
                    <a:bodyPr/>
                    <a:lstStyle/>
                    <a:p>
                      <a:pPr algn="ctr"/>
                      <a:r>
                        <a:rPr lang="en-US" sz="2400" kern="1200" dirty="0">
                          <a:solidFill>
                            <a:schemeClr val="dk1"/>
                          </a:solidFill>
                          <a:latin typeface="Times New Roman" panose="02020603050405020304" pitchFamily="18" charset="0"/>
                          <a:ea typeface="+mn-ea"/>
                          <a:cs typeface="Times New Roman" panose="02020603050405020304" pitchFamily="18" charset="0"/>
                        </a:rPr>
                        <a:t>40</a:t>
                      </a:r>
                      <a:endParaRPr lang="en-IN" sz="2400" kern="1200" dirty="0">
                        <a:solidFill>
                          <a:schemeClr val="dk1"/>
                        </a:solidFill>
                        <a:latin typeface="Times New Roman" panose="02020603050405020304" pitchFamily="18" charset="0"/>
                        <a:ea typeface="+mn-ea"/>
                        <a:cs typeface="Times New Roman" panose="02020603050405020304" pitchFamily="18" charset="0"/>
                      </a:endParaRPr>
                    </a:p>
                  </a:txBody>
                  <a:tcPr marL="68580" marR="68580" marT="34290" marB="34290"/>
                </a:tc>
                <a:tc>
                  <a:txBody>
                    <a:bodyPr/>
                    <a:lstStyle/>
                    <a:p>
                      <a:pPr algn="ctr"/>
                      <a:r>
                        <a:rPr lang="en-US" sz="2400" kern="1200" dirty="0">
                          <a:solidFill>
                            <a:schemeClr val="dk1"/>
                          </a:solidFill>
                          <a:latin typeface="Times New Roman" panose="02020603050405020304" pitchFamily="18" charset="0"/>
                          <a:ea typeface="+mn-ea"/>
                          <a:cs typeface="Times New Roman" panose="02020603050405020304" pitchFamily="18" charset="0"/>
                        </a:rPr>
                        <a:t>400</a:t>
                      </a:r>
                      <a:endParaRPr lang="en-IN" sz="2400" kern="1200" dirty="0">
                        <a:solidFill>
                          <a:schemeClr val="dk1"/>
                        </a:solidFill>
                        <a:latin typeface="Times New Roman" panose="02020603050405020304" pitchFamily="18" charset="0"/>
                        <a:ea typeface="+mn-ea"/>
                        <a:cs typeface="Times New Roman" panose="02020603050405020304" pitchFamily="18" charset="0"/>
                      </a:endParaRPr>
                    </a:p>
                  </a:txBody>
                  <a:tcPr marL="68580" marR="68580" marT="34290" marB="34290"/>
                </a:tc>
                <a:extLst>
                  <a:ext uri="{0D108BD9-81ED-4DB2-BD59-A6C34878D82A}">
                    <a16:rowId xmlns:a16="http://schemas.microsoft.com/office/drawing/2014/main" val="1370132509"/>
                  </a:ext>
                </a:extLst>
              </a:tr>
              <a:tr h="812016">
                <a:tc>
                  <a:txBody>
                    <a:bodyPr/>
                    <a:lstStyle/>
                    <a:p>
                      <a:pPr algn="ctr"/>
                      <a:r>
                        <a:rPr lang="en-US" sz="2400" kern="1200" dirty="0">
                          <a:solidFill>
                            <a:schemeClr val="dk1"/>
                          </a:solidFill>
                          <a:latin typeface="Times New Roman" panose="02020603050405020304" pitchFamily="18" charset="0"/>
                          <a:ea typeface="+mn-ea"/>
                          <a:cs typeface="Times New Roman" panose="02020603050405020304" pitchFamily="18" charset="0"/>
                        </a:rPr>
                        <a:t>50</a:t>
                      </a:r>
                      <a:endParaRPr lang="en-IN" sz="2400" kern="1200" dirty="0">
                        <a:solidFill>
                          <a:schemeClr val="dk1"/>
                        </a:solidFill>
                        <a:latin typeface="Times New Roman" panose="02020603050405020304" pitchFamily="18" charset="0"/>
                        <a:ea typeface="+mn-ea"/>
                        <a:cs typeface="Times New Roman" panose="02020603050405020304" pitchFamily="18" charset="0"/>
                      </a:endParaRPr>
                    </a:p>
                  </a:txBody>
                  <a:tcPr marL="68580" marR="68580" marT="34290" marB="34290"/>
                </a:tc>
                <a:tc>
                  <a:txBody>
                    <a:bodyPr/>
                    <a:lstStyle/>
                    <a:p>
                      <a:pPr algn="ctr"/>
                      <a:r>
                        <a:rPr lang="en-US" sz="2400" kern="1200" dirty="0">
                          <a:solidFill>
                            <a:schemeClr val="dk1"/>
                          </a:solidFill>
                          <a:latin typeface="Times New Roman" panose="02020603050405020304" pitchFamily="18" charset="0"/>
                          <a:ea typeface="+mn-ea"/>
                          <a:cs typeface="Times New Roman" panose="02020603050405020304" pitchFamily="18" charset="0"/>
                        </a:rPr>
                        <a:t>500</a:t>
                      </a:r>
                      <a:endParaRPr lang="en-IN" sz="2400" kern="1200" dirty="0">
                        <a:solidFill>
                          <a:schemeClr val="dk1"/>
                        </a:solidFill>
                        <a:latin typeface="Times New Roman" panose="02020603050405020304" pitchFamily="18" charset="0"/>
                        <a:ea typeface="+mn-ea"/>
                        <a:cs typeface="Times New Roman" panose="02020603050405020304" pitchFamily="18" charset="0"/>
                      </a:endParaRPr>
                    </a:p>
                  </a:txBody>
                  <a:tcPr marL="68580" marR="68580" marT="34290" marB="34290"/>
                </a:tc>
                <a:extLst>
                  <a:ext uri="{0D108BD9-81ED-4DB2-BD59-A6C34878D82A}">
                    <a16:rowId xmlns:a16="http://schemas.microsoft.com/office/drawing/2014/main" val="3063220569"/>
                  </a:ext>
                </a:extLst>
              </a:tr>
            </a:tbl>
          </a:graphicData>
        </a:graphic>
      </p:graphicFrame>
      <p:graphicFrame>
        <p:nvGraphicFramePr>
          <p:cNvPr id="7" name="Chart 6">
            <a:extLst>
              <a:ext uri="{FF2B5EF4-FFF2-40B4-BE49-F238E27FC236}">
                <a16:creationId xmlns:a16="http://schemas.microsoft.com/office/drawing/2014/main" id="{8E68A78E-FF7A-41FB-9455-EADEB9647A01}"/>
              </a:ext>
            </a:extLst>
          </p:cNvPr>
          <p:cNvGraphicFramePr/>
          <p:nvPr>
            <p:extLst>
              <p:ext uri="{D42A27DB-BD31-4B8C-83A1-F6EECF244321}">
                <p14:modId xmlns:p14="http://schemas.microsoft.com/office/powerpoint/2010/main" val="1069333238"/>
              </p:ext>
            </p:extLst>
          </p:nvPr>
        </p:nvGraphicFramePr>
        <p:xfrm>
          <a:off x="3907654" y="1223886"/>
          <a:ext cx="5160146" cy="5176914"/>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4C2A571B-A915-4F49-B47D-836C4089D385}"/>
              </a:ext>
            </a:extLst>
          </p:cNvPr>
          <p:cNvSpPr txBox="1"/>
          <p:nvPr/>
        </p:nvSpPr>
        <p:spPr>
          <a:xfrm>
            <a:off x="1" y="823959"/>
            <a:ext cx="9143999" cy="584775"/>
          </a:xfrm>
          <a:prstGeom prst="rect">
            <a:avLst/>
          </a:prstGeom>
          <a:solidFill>
            <a:schemeClr val="accent6">
              <a:lumMod val="60000"/>
              <a:lumOff val="40000"/>
            </a:schemeClr>
          </a:solidFill>
        </p:spPr>
        <p:txBody>
          <a:bodyPr wrap="square" rtlCol="0">
            <a:spAutoFit/>
          </a:bodyPr>
          <a:lstStyle/>
          <a:p>
            <a:pPr algn="ctr"/>
            <a:r>
              <a:rPr lang="en-US" sz="3200" b="1" dirty="0">
                <a:solidFill>
                  <a:srgbClr val="FF0000"/>
                </a:solidFill>
                <a:cs typeface="Times New Roman" panose="02020603050405020304" pitchFamily="18" charset="0"/>
              </a:rPr>
              <a:t>…2.Law of Supply</a:t>
            </a:r>
          </a:p>
        </p:txBody>
      </p:sp>
    </p:spTree>
    <p:extLst>
      <p:ext uri="{BB962C8B-B14F-4D97-AF65-F5344CB8AC3E}">
        <p14:creationId xmlns:p14="http://schemas.microsoft.com/office/powerpoint/2010/main" val="938106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normAutofit fontScale="90000"/>
          </a:bodyPr>
          <a:lstStyle/>
          <a:p>
            <a:r>
              <a:rPr lang="en-US" b="1" dirty="0">
                <a:solidFill>
                  <a:srgbClr val="FF0000"/>
                </a:solidFill>
              </a:rPr>
              <a:t>3. Supply Function    Qs = 10 + 5P </a:t>
            </a:r>
            <a:br>
              <a:rPr lang="en-US" b="1" dirty="0">
                <a:solidFill>
                  <a:srgbClr val="FF0000"/>
                </a:solidFill>
              </a:rPr>
            </a:br>
            <a:endParaRPr lang="en-US" b="1" dirty="0">
              <a:solidFill>
                <a:srgbClr val="FF0000"/>
              </a:solidFill>
            </a:endParaRP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983576967"/>
              </p:ext>
            </p:extLst>
          </p:nvPr>
        </p:nvGraphicFramePr>
        <p:xfrm>
          <a:off x="704850" y="1085910"/>
          <a:ext cx="3543300" cy="5401339"/>
        </p:xfrm>
        <a:graphic>
          <a:graphicData uri="http://schemas.openxmlformats.org/drawingml/2006/table">
            <a:tbl>
              <a:tblPr>
                <a:tableStyleId>{5C22544A-7EE6-4342-B048-85BDC9FD1C3A}</a:tableStyleId>
              </a:tblPr>
              <a:tblGrid>
                <a:gridCol w="1724025">
                  <a:extLst>
                    <a:ext uri="{9D8B030D-6E8A-4147-A177-3AD203B41FA5}">
                      <a16:colId xmlns:a16="http://schemas.microsoft.com/office/drawing/2014/main" val="3220462655"/>
                    </a:ext>
                  </a:extLst>
                </a:gridCol>
                <a:gridCol w="1819275">
                  <a:extLst>
                    <a:ext uri="{9D8B030D-6E8A-4147-A177-3AD203B41FA5}">
                      <a16:colId xmlns:a16="http://schemas.microsoft.com/office/drawing/2014/main" val="2597000891"/>
                    </a:ext>
                  </a:extLst>
                </a:gridCol>
              </a:tblGrid>
              <a:tr h="802998">
                <a:tc gridSpan="2">
                  <a:txBody>
                    <a:bodyPr/>
                    <a:lstStyle/>
                    <a:p>
                      <a:pPr algn="ctr" fontAlgn="b"/>
                      <a:r>
                        <a:rPr lang="en-US" sz="2400" b="1" u="none" strike="noStrike" dirty="0">
                          <a:effectLst/>
                        </a:rPr>
                        <a:t>Supply  Schedule of Vegetable</a:t>
                      </a:r>
                      <a:endParaRPr lang="en-US" sz="2400" b="1" i="0" u="none" strike="noStrike" dirty="0">
                        <a:solidFill>
                          <a:srgbClr val="000000"/>
                        </a:solidFill>
                        <a:effectLst/>
                        <a:latin typeface="Calibri" panose="020F0502020204030204" pitchFamily="34" charset="0"/>
                      </a:endParaRPr>
                    </a:p>
                  </a:txBody>
                  <a:tcPr marL="6350" marR="6350" marT="6350" marB="0" anchor="b"/>
                </a:tc>
                <a:tc hMerge="1">
                  <a:txBody>
                    <a:bodyPr/>
                    <a:lstStyle/>
                    <a:p>
                      <a:endParaRPr lang="en-US"/>
                    </a:p>
                  </a:txBody>
                  <a:tcPr/>
                </a:tc>
                <a:extLst>
                  <a:ext uri="{0D108BD9-81ED-4DB2-BD59-A6C34878D82A}">
                    <a16:rowId xmlns:a16="http://schemas.microsoft.com/office/drawing/2014/main" val="1027377611"/>
                  </a:ext>
                </a:extLst>
              </a:tr>
              <a:tr h="548801">
                <a:tc>
                  <a:txBody>
                    <a:bodyPr/>
                    <a:lstStyle/>
                    <a:p>
                      <a:pPr algn="ctr" fontAlgn="b"/>
                      <a:r>
                        <a:rPr lang="en-US" sz="2400" b="1" u="none" strike="noStrike">
                          <a:effectLst/>
                        </a:rPr>
                        <a:t>Price Per KG</a:t>
                      </a:r>
                      <a:endParaRPr lang="en-US" sz="2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b="1" u="none" strike="noStrike" dirty="0">
                          <a:effectLst/>
                        </a:rPr>
                        <a:t>Supply </a:t>
                      </a:r>
                      <a:endParaRPr lang="en-US" sz="2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0842812"/>
                  </a:ext>
                </a:extLst>
              </a:tr>
              <a:tr h="404954">
                <a:tc>
                  <a:txBody>
                    <a:bodyPr/>
                    <a:lstStyle/>
                    <a:p>
                      <a:pPr algn="ctr" fontAlgn="b"/>
                      <a:r>
                        <a:rPr lang="en-US" sz="2400" b="1" u="none" strike="noStrike">
                          <a:effectLst/>
                        </a:rPr>
                        <a:t>[Rupees]</a:t>
                      </a:r>
                      <a:endParaRPr lang="en-US" sz="2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b="1" u="none" strike="noStrike" dirty="0">
                          <a:effectLst/>
                        </a:rPr>
                        <a:t>[KG-000]</a:t>
                      </a:r>
                      <a:endParaRPr lang="en-US" sz="2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766751227"/>
                  </a:ext>
                </a:extLst>
              </a:tr>
              <a:tr h="404954">
                <a:tc>
                  <a:txBody>
                    <a:bodyPr/>
                    <a:lstStyle/>
                    <a:p>
                      <a:pPr algn="ctr" fontAlgn="b"/>
                      <a:r>
                        <a:rPr lang="en-US" sz="2400" b="1" u="none" strike="noStrike">
                          <a:effectLst/>
                        </a:rPr>
                        <a:t>10</a:t>
                      </a:r>
                      <a:endParaRPr lang="en-US" sz="2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b="1" u="none" strike="noStrike" dirty="0">
                          <a:effectLst/>
                        </a:rPr>
                        <a:t>60</a:t>
                      </a:r>
                      <a:endParaRPr lang="en-US" sz="2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00013293"/>
                  </a:ext>
                </a:extLst>
              </a:tr>
              <a:tr h="404954">
                <a:tc>
                  <a:txBody>
                    <a:bodyPr/>
                    <a:lstStyle/>
                    <a:p>
                      <a:pPr algn="ctr" fontAlgn="b"/>
                      <a:r>
                        <a:rPr lang="en-US" sz="2400" b="1" u="none" strike="noStrike" dirty="0">
                          <a:effectLst/>
                        </a:rPr>
                        <a:t>15</a:t>
                      </a:r>
                      <a:endParaRPr lang="en-US" sz="2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b="1" u="none" strike="noStrike" dirty="0">
                          <a:effectLst/>
                        </a:rPr>
                        <a:t>85</a:t>
                      </a:r>
                      <a:endParaRPr lang="en-US" sz="2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98696622"/>
                  </a:ext>
                </a:extLst>
              </a:tr>
              <a:tr h="404954">
                <a:tc>
                  <a:txBody>
                    <a:bodyPr/>
                    <a:lstStyle/>
                    <a:p>
                      <a:pPr algn="ctr" fontAlgn="b"/>
                      <a:r>
                        <a:rPr lang="en-US" sz="2400" b="1" u="none" strike="noStrike">
                          <a:effectLst/>
                        </a:rPr>
                        <a:t>20</a:t>
                      </a:r>
                      <a:endParaRPr lang="en-US" sz="2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b="1" u="none" strike="noStrike" dirty="0">
                          <a:effectLst/>
                        </a:rPr>
                        <a:t>110</a:t>
                      </a:r>
                      <a:endParaRPr lang="en-US" sz="2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64710442"/>
                  </a:ext>
                </a:extLst>
              </a:tr>
              <a:tr h="404954">
                <a:tc>
                  <a:txBody>
                    <a:bodyPr/>
                    <a:lstStyle/>
                    <a:p>
                      <a:pPr algn="ctr" fontAlgn="b"/>
                      <a:r>
                        <a:rPr lang="en-US" sz="2400" b="1" u="none" strike="noStrike">
                          <a:effectLst/>
                        </a:rPr>
                        <a:t>25</a:t>
                      </a:r>
                      <a:endParaRPr lang="en-US" sz="2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b="1" u="none" strike="noStrike" dirty="0">
                          <a:effectLst/>
                        </a:rPr>
                        <a:t>135</a:t>
                      </a:r>
                      <a:endParaRPr lang="en-US" sz="2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3911599"/>
                  </a:ext>
                </a:extLst>
              </a:tr>
              <a:tr h="404954">
                <a:tc>
                  <a:txBody>
                    <a:bodyPr/>
                    <a:lstStyle/>
                    <a:p>
                      <a:pPr algn="ctr" fontAlgn="b"/>
                      <a:r>
                        <a:rPr lang="en-US" sz="2400" b="1" u="none" strike="noStrike">
                          <a:effectLst/>
                        </a:rPr>
                        <a:t>30</a:t>
                      </a:r>
                      <a:endParaRPr lang="en-US" sz="2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b="1" u="none" strike="noStrike" dirty="0">
                          <a:effectLst/>
                        </a:rPr>
                        <a:t>160</a:t>
                      </a:r>
                      <a:endParaRPr lang="en-US" sz="2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35640987"/>
                  </a:ext>
                </a:extLst>
              </a:tr>
              <a:tr h="404954">
                <a:tc>
                  <a:txBody>
                    <a:bodyPr/>
                    <a:lstStyle/>
                    <a:p>
                      <a:pPr algn="ctr" fontAlgn="b"/>
                      <a:r>
                        <a:rPr lang="en-US" sz="2400" b="1" u="none" strike="noStrike">
                          <a:effectLst/>
                        </a:rPr>
                        <a:t>35</a:t>
                      </a:r>
                      <a:endParaRPr lang="en-US" sz="2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b="1" u="none" strike="noStrike" dirty="0">
                          <a:effectLst/>
                        </a:rPr>
                        <a:t>185</a:t>
                      </a:r>
                      <a:endParaRPr lang="en-US" sz="2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658268148"/>
                  </a:ext>
                </a:extLst>
              </a:tr>
              <a:tr h="404954">
                <a:tc>
                  <a:txBody>
                    <a:bodyPr/>
                    <a:lstStyle/>
                    <a:p>
                      <a:pPr algn="ctr" fontAlgn="b"/>
                      <a:r>
                        <a:rPr lang="en-US" sz="2400" b="1" u="none" strike="noStrike">
                          <a:effectLst/>
                        </a:rPr>
                        <a:t>40</a:t>
                      </a:r>
                      <a:endParaRPr lang="en-US" sz="2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b="1" u="none" strike="noStrike" dirty="0">
                          <a:effectLst/>
                        </a:rPr>
                        <a:t>210</a:t>
                      </a:r>
                      <a:endParaRPr lang="en-US" sz="2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47770689"/>
                  </a:ext>
                </a:extLst>
              </a:tr>
              <a:tr h="404954">
                <a:tc>
                  <a:txBody>
                    <a:bodyPr/>
                    <a:lstStyle/>
                    <a:p>
                      <a:pPr algn="ctr" fontAlgn="b"/>
                      <a:r>
                        <a:rPr lang="en-US" sz="2400" b="1" u="none" strike="noStrike">
                          <a:effectLst/>
                        </a:rPr>
                        <a:t>45</a:t>
                      </a:r>
                      <a:endParaRPr lang="en-US" sz="2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b="1" u="none" strike="noStrike" dirty="0">
                          <a:effectLst/>
                        </a:rPr>
                        <a:t>235</a:t>
                      </a:r>
                      <a:endParaRPr lang="en-US" sz="2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59597352"/>
                  </a:ext>
                </a:extLst>
              </a:tr>
              <a:tr h="404954">
                <a:tc>
                  <a:txBody>
                    <a:bodyPr/>
                    <a:lstStyle/>
                    <a:p>
                      <a:pPr algn="ctr" fontAlgn="b"/>
                      <a:r>
                        <a:rPr lang="en-US" sz="2400" b="1" u="none" strike="noStrike">
                          <a:effectLst/>
                        </a:rPr>
                        <a:t>50</a:t>
                      </a:r>
                      <a:endParaRPr lang="en-US" sz="2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b="1" u="none" strike="noStrike" dirty="0">
                          <a:effectLst/>
                        </a:rPr>
                        <a:t>260</a:t>
                      </a:r>
                      <a:endParaRPr lang="en-US" sz="2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35964491"/>
                  </a:ext>
                </a:extLst>
              </a:tr>
            </a:tbl>
          </a:graphicData>
        </a:graphic>
      </p:graphicFrame>
      <p:graphicFrame>
        <p:nvGraphicFramePr>
          <p:cNvPr id="6" name="Content Placeholder 5"/>
          <p:cNvGraphicFramePr>
            <a:graphicFrameLocks noGrp="1"/>
          </p:cNvGraphicFramePr>
          <p:nvPr>
            <p:ph sz="half" idx="2"/>
            <p:extLst>
              <p:ext uri="{D42A27DB-BD31-4B8C-83A1-F6EECF244321}">
                <p14:modId xmlns:p14="http://schemas.microsoft.com/office/powerpoint/2010/main" val="1383038164"/>
              </p:ext>
            </p:extLst>
          </p:nvPr>
        </p:nvGraphicFramePr>
        <p:xfrm>
          <a:off x="4343400" y="1085910"/>
          <a:ext cx="4648200" cy="5619690"/>
        </p:xfrm>
        <a:graphic>
          <a:graphicData uri="http://schemas.openxmlformats.org/drawingml/2006/chart">
            <c:chart xmlns:c="http://schemas.openxmlformats.org/drawingml/2006/chart" xmlns:r="http://schemas.openxmlformats.org/officeDocument/2006/relationships" r:id="rId2"/>
          </a:graphicData>
        </a:graphic>
      </p:graphicFrame>
      <p:sp>
        <p:nvSpPr>
          <p:cNvPr id="7" name="Minus 6"/>
          <p:cNvSpPr/>
          <p:nvPr/>
        </p:nvSpPr>
        <p:spPr>
          <a:xfrm>
            <a:off x="11277600" y="4267200"/>
            <a:ext cx="914400" cy="914400"/>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3733800" y="685800"/>
            <a:ext cx="5410200" cy="400110"/>
          </a:xfrm>
          <a:prstGeom prst="rect">
            <a:avLst/>
          </a:prstGeom>
        </p:spPr>
        <p:txBody>
          <a:bodyPr wrap="square">
            <a:spAutoFit/>
          </a:bodyPr>
          <a:lstStyle/>
          <a:p>
            <a:pPr algn="ctr"/>
            <a:r>
              <a:rPr lang="en-US" sz="2000" b="1" dirty="0">
                <a:solidFill>
                  <a:srgbClr val="FF0000"/>
                </a:solidFill>
                <a:latin typeface="Arial" panose="020B0604020202020204" pitchFamily="34" charset="0"/>
                <a:ea typeface="Arial" panose="020B0604020202020204" pitchFamily="34" charset="0"/>
              </a:rPr>
              <a:t>SUPPLY (000 KGs) &amp; PRICE (</a:t>
            </a:r>
            <a:r>
              <a:rPr lang="en-US" sz="2000" b="1" dirty="0" err="1">
                <a:solidFill>
                  <a:srgbClr val="FF0000"/>
                </a:solidFill>
                <a:latin typeface="Arial" panose="020B0604020202020204" pitchFamily="34" charset="0"/>
                <a:ea typeface="Arial" panose="020B0604020202020204" pitchFamily="34" charset="0"/>
              </a:rPr>
              <a:t>Rs.Per</a:t>
            </a:r>
            <a:r>
              <a:rPr lang="en-US" sz="2000" b="1" dirty="0">
                <a:solidFill>
                  <a:srgbClr val="FF0000"/>
                </a:solidFill>
                <a:latin typeface="Arial" panose="020B0604020202020204" pitchFamily="34" charset="0"/>
                <a:ea typeface="Arial" panose="020B0604020202020204" pitchFamily="34" charset="0"/>
              </a:rPr>
              <a:t> Kg)</a:t>
            </a:r>
            <a:endParaRPr lang="en-US" sz="2000" b="1" dirty="0">
              <a:solidFill>
                <a:srgbClr val="FF0000"/>
              </a:solidFill>
            </a:endParaRPr>
          </a:p>
        </p:txBody>
      </p:sp>
    </p:spTree>
    <p:extLst>
      <p:ext uri="{BB962C8B-B14F-4D97-AF65-F5344CB8AC3E}">
        <p14:creationId xmlns:p14="http://schemas.microsoft.com/office/powerpoint/2010/main" val="1536309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2456555"/>
              </p:ext>
            </p:extLst>
          </p:nvPr>
        </p:nvGraphicFramePr>
        <p:xfrm>
          <a:off x="1295400" y="228600"/>
          <a:ext cx="7543799" cy="6172200"/>
        </p:xfrm>
        <a:graphic>
          <a:graphicData uri="http://schemas.openxmlformats.org/drawingml/2006/table">
            <a:tbl>
              <a:tblPr/>
              <a:tblGrid>
                <a:gridCol w="2436507">
                  <a:extLst>
                    <a:ext uri="{9D8B030D-6E8A-4147-A177-3AD203B41FA5}">
                      <a16:colId xmlns:a16="http://schemas.microsoft.com/office/drawing/2014/main" val="20000"/>
                    </a:ext>
                  </a:extLst>
                </a:gridCol>
                <a:gridCol w="2553646">
                  <a:extLst>
                    <a:ext uri="{9D8B030D-6E8A-4147-A177-3AD203B41FA5}">
                      <a16:colId xmlns:a16="http://schemas.microsoft.com/office/drawing/2014/main" val="20001"/>
                    </a:ext>
                  </a:extLst>
                </a:gridCol>
                <a:gridCol w="2553646">
                  <a:extLst>
                    <a:ext uri="{9D8B030D-6E8A-4147-A177-3AD203B41FA5}">
                      <a16:colId xmlns:a16="http://schemas.microsoft.com/office/drawing/2014/main" val="20002"/>
                    </a:ext>
                  </a:extLst>
                </a:gridCol>
              </a:tblGrid>
              <a:tr h="617220">
                <a:tc gridSpan="3">
                  <a:txBody>
                    <a:bodyPr/>
                    <a:lstStyle/>
                    <a:p>
                      <a:pPr algn="ctr" fontAlgn="b"/>
                      <a:r>
                        <a:rPr lang="en-US" sz="4000" b="1" i="0" u="none" strike="noStrike" dirty="0">
                          <a:solidFill>
                            <a:srgbClr val="FF0000"/>
                          </a:solidFill>
                          <a:latin typeface="Calibri"/>
                        </a:rPr>
                        <a:t>4.   CHAGE</a:t>
                      </a:r>
                      <a:r>
                        <a:rPr lang="en-US" sz="4000" b="1" i="0" u="none" strike="noStrike" baseline="0" dirty="0">
                          <a:solidFill>
                            <a:srgbClr val="FF0000"/>
                          </a:solidFill>
                          <a:latin typeface="Calibri"/>
                        </a:rPr>
                        <a:t> &amp; </a:t>
                      </a:r>
                      <a:r>
                        <a:rPr lang="en-US" sz="4000" b="1" i="0" u="none" strike="noStrike" dirty="0">
                          <a:solidFill>
                            <a:srgbClr val="FF0000"/>
                          </a:solidFill>
                          <a:latin typeface="Calibri"/>
                        </a:rPr>
                        <a:t>SHIFT IN SUPPLY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617220">
                <a:tc>
                  <a:txBody>
                    <a:bodyPr/>
                    <a:lstStyle/>
                    <a:p>
                      <a:pPr algn="ctr" fontAlgn="b"/>
                      <a:r>
                        <a:rPr lang="en-US" sz="4000" b="1" i="0" u="none" strike="noStrike" dirty="0">
                          <a:solidFill>
                            <a:srgbClr val="FF0000"/>
                          </a:solidFill>
                          <a:latin typeface="Calibri"/>
                        </a:rPr>
                        <a:t>Price </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4000" b="1" i="0" u="none" strike="noStrike">
                          <a:solidFill>
                            <a:srgbClr val="FF0000"/>
                          </a:solidFill>
                          <a:latin typeface="Calibri"/>
                        </a:rPr>
                        <a:t>Supply-1</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b"/>
                      <a:r>
                        <a:rPr lang="en-US" sz="4000" b="1" i="0" u="none" strike="noStrike" dirty="0">
                          <a:solidFill>
                            <a:srgbClr val="FF0000"/>
                          </a:solidFill>
                          <a:latin typeface="Calibri"/>
                        </a:rPr>
                        <a:t>Supply-2</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1"/>
                  </a:ext>
                </a:extLst>
              </a:tr>
              <a:tr h="617220">
                <a:tc>
                  <a:txBody>
                    <a:bodyPr/>
                    <a:lstStyle/>
                    <a:p>
                      <a:pPr algn="ctr" fontAlgn="b"/>
                      <a:r>
                        <a:rPr lang="en-US" sz="4000" b="1" i="0" u="none" strike="noStrike" dirty="0">
                          <a:solidFill>
                            <a:srgbClr val="FF0000"/>
                          </a:solidFill>
                          <a:latin typeface="Calibri"/>
                        </a:rPr>
                        <a:t>Per Unit</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n-US" sz="4000" b="1" i="0" u="none" strike="noStrike" dirty="0">
                          <a:solidFill>
                            <a:srgbClr val="FF0000"/>
                          </a:solidFill>
                          <a:latin typeface="Calibri"/>
                        </a:rPr>
                        <a:t>[000]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b"/>
                      <a:r>
                        <a:rPr lang="en-US" sz="4000" b="1" i="0" u="none" strike="noStrike" dirty="0">
                          <a:solidFill>
                            <a:srgbClr val="FF0000"/>
                          </a:solidFill>
                          <a:latin typeface="Calibri"/>
                        </a:rPr>
                        <a:t>[000]</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17220">
                <a:tc>
                  <a:txBody>
                    <a:bodyPr/>
                    <a:lstStyle/>
                    <a:p>
                      <a:pPr algn="ctr" fontAlgn="b"/>
                      <a:r>
                        <a:rPr lang="en-US" sz="4000" b="1" i="0" u="none" strike="noStrike" dirty="0">
                          <a:solidFill>
                            <a:srgbClr val="FF0000"/>
                          </a:solidFill>
                          <a:latin typeface="Calibri"/>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0" b="1" i="0" u="none" strike="noStrike" dirty="0">
                          <a:solidFill>
                            <a:srgbClr val="FF0000"/>
                          </a:solidFill>
                          <a:latin typeface="Calibri"/>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0" b="1" i="0" u="none" strike="noStrike" dirty="0">
                          <a:solidFill>
                            <a:srgbClr val="FF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17220">
                <a:tc>
                  <a:txBody>
                    <a:bodyPr/>
                    <a:lstStyle/>
                    <a:p>
                      <a:pPr algn="ctr" fontAlgn="b"/>
                      <a:r>
                        <a:rPr lang="en-US" sz="4000" b="1" i="0" u="none" strike="noStrike" dirty="0">
                          <a:solidFill>
                            <a:srgbClr val="FF0000"/>
                          </a:solidFill>
                          <a:latin typeface="Calibri"/>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0" b="1" i="0" u="none" strike="noStrike" dirty="0">
                          <a:solidFill>
                            <a:srgbClr val="FF0000"/>
                          </a:solidFill>
                          <a:latin typeface="Calibri"/>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0" b="1" i="0" u="none" strike="noStrike" dirty="0">
                          <a:solidFill>
                            <a:srgbClr val="FF0000"/>
                          </a:solidFill>
                          <a:latin typeface="Calibri"/>
                        </a:rPr>
                        <a:t>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17220">
                <a:tc>
                  <a:txBody>
                    <a:bodyPr/>
                    <a:lstStyle/>
                    <a:p>
                      <a:pPr algn="ctr" fontAlgn="b"/>
                      <a:r>
                        <a:rPr lang="en-US" sz="4000" b="1" i="0" u="none" strike="noStrike" dirty="0">
                          <a:solidFill>
                            <a:srgbClr val="FF0000"/>
                          </a:solidFill>
                          <a:latin typeface="Calibri"/>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0" b="1" i="0" u="none" strike="noStrike" dirty="0">
                          <a:solidFill>
                            <a:srgbClr val="FF0000"/>
                          </a:solidFill>
                          <a:latin typeface="Calibri"/>
                        </a:rPr>
                        <a:t>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0" b="1" i="0" u="none" strike="noStrike" dirty="0">
                          <a:solidFill>
                            <a:srgbClr val="FF0000"/>
                          </a:solidFill>
                          <a:latin typeface="Calibri"/>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17220">
                <a:tc>
                  <a:txBody>
                    <a:bodyPr/>
                    <a:lstStyle/>
                    <a:p>
                      <a:pPr algn="ctr" fontAlgn="b"/>
                      <a:r>
                        <a:rPr lang="en-US" sz="4000" b="1" i="0" u="none" strike="noStrike" dirty="0">
                          <a:solidFill>
                            <a:srgbClr val="FF0000"/>
                          </a:solidFill>
                          <a:latin typeface="Calibri"/>
                        </a:rPr>
                        <a:t>17</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0" b="1" i="0" u="none" strike="noStrike">
                          <a:solidFill>
                            <a:srgbClr val="FF0000"/>
                          </a:solidFill>
                          <a:latin typeface="Calibri"/>
                        </a:rPr>
                        <a:t>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0" b="1" i="0" u="none" strike="noStrike" dirty="0">
                          <a:solidFill>
                            <a:srgbClr val="FF0000"/>
                          </a:solidFill>
                          <a:latin typeface="Calibri"/>
                        </a:rPr>
                        <a:t>120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617220">
                <a:tc>
                  <a:txBody>
                    <a:bodyPr/>
                    <a:lstStyle/>
                    <a:p>
                      <a:pPr algn="ctr" fontAlgn="b"/>
                      <a:r>
                        <a:rPr lang="en-US" sz="4000" b="1" i="0" u="none" strike="noStrike" dirty="0">
                          <a:solidFill>
                            <a:srgbClr val="FF0000"/>
                          </a:solidFill>
                          <a:latin typeface="Calibri"/>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0" b="1" i="0" u="none" strike="noStrike">
                          <a:solidFill>
                            <a:srgbClr val="FF0000"/>
                          </a:solidFill>
                          <a:latin typeface="Calibri"/>
                        </a:rPr>
                        <a:t>75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0" b="1" i="0" u="none" strike="noStrike" dirty="0">
                          <a:solidFill>
                            <a:srgbClr val="FF0000"/>
                          </a:solidFill>
                          <a:latin typeface="Calibri"/>
                        </a:rPr>
                        <a:t>150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617220">
                <a:tc>
                  <a:txBody>
                    <a:bodyPr/>
                    <a:lstStyle/>
                    <a:p>
                      <a:pPr algn="ctr" fontAlgn="b"/>
                      <a:r>
                        <a:rPr lang="en-US" sz="4000" b="1" i="0" u="none" strike="noStrike" dirty="0">
                          <a:solidFill>
                            <a:srgbClr val="FF0000"/>
                          </a:solidFill>
                          <a:latin typeface="Calibri"/>
                        </a:rPr>
                        <a:t>22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0" b="1" i="0" u="none" strike="noStrike">
                          <a:solidFill>
                            <a:srgbClr val="FF0000"/>
                          </a:solidFill>
                          <a:latin typeface="Calibri"/>
                        </a:rPr>
                        <a:t>85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0" b="1" i="0" u="none" strike="noStrike" dirty="0">
                          <a:solidFill>
                            <a:srgbClr val="FF0000"/>
                          </a:solidFill>
                          <a:latin typeface="Calibri"/>
                        </a:rPr>
                        <a:t>170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617220">
                <a:tc>
                  <a:txBody>
                    <a:bodyPr/>
                    <a:lstStyle/>
                    <a:p>
                      <a:pPr algn="ctr" fontAlgn="b"/>
                      <a:r>
                        <a:rPr lang="en-US" sz="4000" b="1" i="0" u="none" strike="noStrike" dirty="0">
                          <a:solidFill>
                            <a:srgbClr val="FF0000"/>
                          </a:solidFill>
                          <a:latin typeface="Calibri"/>
                        </a:rPr>
                        <a:t>25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0" b="1" i="0" u="none" strike="noStrike" dirty="0">
                          <a:solidFill>
                            <a:srgbClr val="FF0000"/>
                          </a:solidFill>
                          <a:latin typeface="Calibri"/>
                        </a:rPr>
                        <a:t>100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4000" b="1" i="0" u="none" strike="noStrike" dirty="0">
                          <a:solidFill>
                            <a:srgbClr val="FF0000"/>
                          </a:solidFill>
                          <a:latin typeface="Calibri"/>
                        </a:rPr>
                        <a:t>200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3" name="Slide Number Placeholder 2"/>
          <p:cNvSpPr>
            <a:spLocks noGrp="1"/>
          </p:cNvSpPr>
          <p:nvPr>
            <p:ph type="sldNum" sz="quarter" idx="12"/>
          </p:nvPr>
        </p:nvSpPr>
        <p:spPr/>
        <p:txBody>
          <a:bodyPr/>
          <a:lstStyle/>
          <a:p>
            <a:fld id="{ECA85E8E-9267-4D81-B8FE-3A0DF620272D}" type="slidenum">
              <a:rPr lang="en-US" smtClean="0"/>
              <a:pPr/>
              <a:t>9</a:t>
            </a:fld>
            <a:endParaRPr lang="en-US"/>
          </a:p>
        </p:txBody>
      </p:sp>
      <p:cxnSp>
        <p:nvCxnSpPr>
          <p:cNvPr id="8" name="Straight Arrow Connector 7"/>
          <p:cNvCxnSpPr/>
          <p:nvPr/>
        </p:nvCxnSpPr>
        <p:spPr>
          <a:xfrm>
            <a:off x="6629400" y="2895600"/>
            <a:ext cx="0" cy="297180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flipV="1">
            <a:off x="4114800" y="2753360"/>
            <a:ext cx="0" cy="303784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flipV="1">
            <a:off x="4191000" y="4381500"/>
            <a:ext cx="4038600" cy="76200"/>
          </a:xfrm>
          <a:prstGeom prst="straightConnector1">
            <a:avLst/>
          </a:prstGeom>
          <a:ln>
            <a:headEnd type="triangle"/>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3546788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1599</TotalTime>
  <Words>950</Words>
  <Application>Microsoft Office PowerPoint</Application>
  <PresentationFormat>On-screen Show (4:3)</PresentationFormat>
  <Paragraphs>174</Paragraphs>
  <Slides>20</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7" baseType="lpstr">
      <vt:lpstr>Arial</vt:lpstr>
      <vt:lpstr>Calibri</vt:lpstr>
      <vt:lpstr>Symbol</vt:lpstr>
      <vt:lpstr>Times New Roman</vt:lpstr>
      <vt:lpstr>Wingdings</vt:lpstr>
      <vt:lpstr>Office Theme</vt:lpstr>
      <vt:lpstr>Clip</vt:lpstr>
      <vt:lpstr>               </vt:lpstr>
      <vt:lpstr>PowerPoint Presentation</vt:lpstr>
      <vt:lpstr>PowerPoint Presentation</vt:lpstr>
      <vt:lpstr>1.What is Supply</vt:lpstr>
      <vt:lpstr>2.LAW OF SUPPLY</vt:lpstr>
      <vt:lpstr>PowerPoint Presentation</vt:lpstr>
      <vt:lpstr>PowerPoint Presentation</vt:lpstr>
      <vt:lpstr>3. Supply Function    Qs = 10 + 5P  </vt:lpstr>
      <vt:lpstr>PowerPoint Presentation</vt:lpstr>
      <vt:lpstr>PowerPoint Presentation</vt:lpstr>
      <vt:lpstr> 5. THE SUPPLY  SHIFTERS  [Non-Price Determinants of Supply] </vt:lpstr>
      <vt:lpstr>5 ……Supply  Shifters</vt:lpstr>
      <vt:lpstr>6.ELASTICITY OF SUPPLY</vt:lpstr>
      <vt:lpstr>….6 ELASTICITY OF SUPPLY</vt:lpstr>
      <vt:lpstr>PowerPoint Presentation</vt:lpstr>
      <vt:lpstr>…..6.Elasticity of supply</vt:lpstr>
      <vt:lpstr>POINT &amp; ARC ELASTICITY of Supply </vt:lpstr>
      <vt:lpstr>PowerPoint Presentation</vt:lpstr>
      <vt:lpstr>POINT &amp; ARC ELASTICITY of SUPPLY: </vt:lpstr>
      <vt:lpstr>Point Elasticity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DEMAND, SUPPLY, PRICE DETERMINATION AND FUNCTIONING OF MARKETS  By Dr. S. Ghiasul Haq</dc:title>
  <dc:creator>Ashfaq A Khan</dc:creator>
  <cp:lastModifiedBy>Saad Rahman</cp:lastModifiedBy>
  <cp:revision>184</cp:revision>
  <cp:lastPrinted>2010-04-26T03:14:25Z</cp:lastPrinted>
  <dcterms:created xsi:type="dcterms:W3CDTF">2010-04-25T16:26:30Z</dcterms:created>
  <dcterms:modified xsi:type="dcterms:W3CDTF">2024-03-28T03:20:53Z</dcterms:modified>
</cp:coreProperties>
</file>