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7" r:id="rId2"/>
    <p:sldId id="258" r:id="rId3"/>
    <p:sldId id="284" r:id="rId4"/>
    <p:sldId id="285" r:id="rId5"/>
    <p:sldId id="261" r:id="rId6"/>
    <p:sldId id="262" r:id="rId7"/>
    <p:sldId id="263" r:id="rId8"/>
    <p:sldId id="267" r:id="rId9"/>
    <p:sldId id="270" r:id="rId10"/>
    <p:sldId id="268" r:id="rId11"/>
    <p:sldId id="269" r:id="rId12"/>
    <p:sldId id="266" r:id="rId13"/>
    <p:sldId id="265" r:id="rId14"/>
    <p:sldId id="271" r:id="rId15"/>
    <p:sldId id="272" r:id="rId16"/>
    <p:sldId id="273" r:id="rId17"/>
    <p:sldId id="274" r:id="rId18"/>
    <p:sldId id="275" r:id="rId19"/>
    <p:sldId id="280" r:id="rId20"/>
    <p:sldId id="281" r:id="rId21"/>
    <p:sldId id="277" r:id="rId22"/>
    <p:sldId id="278"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2400" b="1" dirty="0" smtClean="0"/>
              <a:t>Fig:1 MARGINAL </a:t>
            </a:r>
            <a:r>
              <a:rPr lang="en-US" sz="2400" b="1" dirty="0"/>
              <a:t>&amp; TOTAL</a:t>
            </a:r>
            <a:r>
              <a:rPr lang="en-US" sz="2400" b="1" baseline="0" dirty="0"/>
              <a:t> UTILTY</a:t>
            </a:r>
            <a:endParaRPr lang="en-US" sz="2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Sheet2!$C$3:$C$4</c:f>
              <c:strCache>
                <c:ptCount val="2"/>
                <c:pt idx="0">
                  <c:v>MARGINAL </c:v>
                </c:pt>
                <c:pt idx="1">
                  <c:v>UTILITY </c:v>
                </c:pt>
              </c:strCache>
            </c:strRef>
          </c:tx>
          <c:spPr>
            <a:ln w="19050" cap="rnd">
              <a:solidFill>
                <a:schemeClr val="accent1"/>
              </a:solidFill>
              <a:round/>
            </a:ln>
            <a:effectLst/>
          </c:spPr>
          <c:marker>
            <c:symbol val="none"/>
          </c:marker>
          <c:xVal>
            <c:numRef>
              <c:f>Sheet2!$B$5:$B$12</c:f>
              <c:numCache>
                <c:formatCode>General</c:formatCode>
                <c:ptCount val="8"/>
                <c:pt idx="0">
                  <c:v>0</c:v>
                </c:pt>
                <c:pt idx="1">
                  <c:v>1</c:v>
                </c:pt>
                <c:pt idx="2">
                  <c:v>2</c:v>
                </c:pt>
                <c:pt idx="3">
                  <c:v>3</c:v>
                </c:pt>
                <c:pt idx="4">
                  <c:v>4</c:v>
                </c:pt>
                <c:pt idx="5">
                  <c:v>5</c:v>
                </c:pt>
                <c:pt idx="6">
                  <c:v>6</c:v>
                </c:pt>
                <c:pt idx="7">
                  <c:v>7</c:v>
                </c:pt>
              </c:numCache>
            </c:numRef>
          </c:xVal>
          <c:yVal>
            <c:numRef>
              <c:f>Sheet2!$C$5:$C$12</c:f>
              <c:numCache>
                <c:formatCode>General</c:formatCode>
                <c:ptCount val="8"/>
                <c:pt idx="0">
                  <c:v>0</c:v>
                </c:pt>
                <c:pt idx="1">
                  <c:v>500</c:v>
                </c:pt>
                <c:pt idx="2">
                  <c:v>370</c:v>
                </c:pt>
                <c:pt idx="3">
                  <c:v>120</c:v>
                </c:pt>
                <c:pt idx="4">
                  <c:v>0</c:v>
                </c:pt>
                <c:pt idx="5">
                  <c:v>-120</c:v>
                </c:pt>
                <c:pt idx="6">
                  <c:v>-280</c:v>
                </c:pt>
                <c:pt idx="7">
                  <c:v>-450</c:v>
                </c:pt>
              </c:numCache>
            </c:numRef>
          </c:yVal>
          <c:smooth val="1"/>
          <c:extLst>
            <c:ext xmlns:c16="http://schemas.microsoft.com/office/drawing/2014/chart" uri="{C3380CC4-5D6E-409C-BE32-E72D297353CC}">
              <c16:uniqueId val="{00000000-DF3A-4674-9438-78CFB5871796}"/>
            </c:ext>
          </c:extLst>
        </c:ser>
        <c:ser>
          <c:idx val="1"/>
          <c:order val="1"/>
          <c:tx>
            <c:strRef>
              <c:f>Sheet2!$D$3:$D$4</c:f>
              <c:strCache>
                <c:ptCount val="2"/>
                <c:pt idx="0">
                  <c:v>TOTAL</c:v>
                </c:pt>
                <c:pt idx="1">
                  <c:v>UTILITY</c:v>
                </c:pt>
              </c:strCache>
            </c:strRef>
          </c:tx>
          <c:spPr>
            <a:ln w="19050" cap="rnd">
              <a:solidFill>
                <a:schemeClr val="accent2"/>
              </a:solidFill>
              <a:round/>
            </a:ln>
            <a:effectLst/>
          </c:spPr>
          <c:marker>
            <c:symbol val="none"/>
          </c:marker>
          <c:xVal>
            <c:numRef>
              <c:f>Sheet2!$B$5:$B$12</c:f>
              <c:numCache>
                <c:formatCode>General</c:formatCode>
                <c:ptCount val="8"/>
                <c:pt idx="0">
                  <c:v>0</c:v>
                </c:pt>
                <c:pt idx="1">
                  <c:v>1</c:v>
                </c:pt>
                <c:pt idx="2">
                  <c:v>2</c:v>
                </c:pt>
                <c:pt idx="3">
                  <c:v>3</c:v>
                </c:pt>
                <c:pt idx="4">
                  <c:v>4</c:v>
                </c:pt>
                <c:pt idx="5">
                  <c:v>5</c:v>
                </c:pt>
                <c:pt idx="6">
                  <c:v>6</c:v>
                </c:pt>
                <c:pt idx="7">
                  <c:v>7</c:v>
                </c:pt>
              </c:numCache>
            </c:numRef>
          </c:xVal>
          <c:yVal>
            <c:numRef>
              <c:f>Sheet2!$D$5:$D$12</c:f>
              <c:numCache>
                <c:formatCode>0</c:formatCode>
                <c:ptCount val="8"/>
                <c:pt idx="0" formatCode="General">
                  <c:v>0</c:v>
                </c:pt>
                <c:pt idx="1">
                  <c:v>500</c:v>
                </c:pt>
                <c:pt idx="2">
                  <c:v>870</c:v>
                </c:pt>
                <c:pt idx="3">
                  <c:v>990</c:v>
                </c:pt>
                <c:pt idx="4">
                  <c:v>990</c:v>
                </c:pt>
                <c:pt idx="5">
                  <c:v>870</c:v>
                </c:pt>
                <c:pt idx="6">
                  <c:v>590</c:v>
                </c:pt>
                <c:pt idx="7">
                  <c:v>140</c:v>
                </c:pt>
              </c:numCache>
            </c:numRef>
          </c:yVal>
          <c:smooth val="1"/>
          <c:extLst>
            <c:ext xmlns:c16="http://schemas.microsoft.com/office/drawing/2014/chart" uri="{C3380CC4-5D6E-409C-BE32-E72D297353CC}">
              <c16:uniqueId val="{00000001-DF3A-4674-9438-78CFB5871796}"/>
            </c:ext>
          </c:extLst>
        </c:ser>
        <c:dLbls>
          <c:showLegendKey val="0"/>
          <c:showVal val="0"/>
          <c:showCatName val="0"/>
          <c:showSerName val="0"/>
          <c:showPercent val="0"/>
          <c:showBubbleSize val="0"/>
        </c:dLbls>
        <c:axId val="392555832"/>
        <c:axId val="392556160"/>
      </c:scatterChart>
      <c:valAx>
        <c:axId val="392555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92556160"/>
        <c:crosses val="autoZero"/>
        <c:crossBetween val="midCat"/>
      </c:valAx>
      <c:valAx>
        <c:axId val="39255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92555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0.55218</cdr:x>
      <cdr:y>0.21537</cdr:y>
    </cdr:from>
    <cdr:to>
      <cdr:x>0.55385</cdr:x>
      <cdr:y>0.61691</cdr:y>
    </cdr:to>
    <cdr:cxnSp macro="">
      <cdr:nvCxnSpPr>
        <cdr:cNvPr id="3" name="Straight Connector 2"/>
        <cdr:cNvCxnSpPr/>
      </cdr:nvCxnSpPr>
      <cdr:spPr>
        <a:xfrm xmlns:a="http://schemas.openxmlformats.org/drawingml/2006/main">
          <a:off x="3108017" y="1041557"/>
          <a:ext cx="9427" cy="194192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E28A1-D337-43F0-AC6F-2ABEDD5D7411}"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2FBF2-C838-4483-AD34-3DA2041F34E4}" type="slidenum">
              <a:rPr lang="en-US" smtClean="0"/>
              <a:t>‹#›</a:t>
            </a:fld>
            <a:endParaRPr lang="en-US"/>
          </a:p>
        </p:txBody>
      </p:sp>
    </p:spTree>
    <p:extLst>
      <p:ext uri="{BB962C8B-B14F-4D97-AF65-F5344CB8AC3E}">
        <p14:creationId xmlns:p14="http://schemas.microsoft.com/office/powerpoint/2010/main" val="179601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322112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C8EA78-4199-4A56-A509-ADFDB3F4F9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57565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8EA78-4199-4A56-A509-ADFDB3F4F9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68866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8EA78-4199-4A56-A509-ADFDB3F4F9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99754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C8EA78-4199-4A56-A509-ADFDB3F4F9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75570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C8EA78-4199-4A56-A509-ADFDB3F4F9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295605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C8EA78-4199-4A56-A509-ADFDB3F4F9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426576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C8EA78-4199-4A56-A509-ADFDB3F4F9F1}"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22201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C8EA78-4199-4A56-A509-ADFDB3F4F9F1}"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242403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EA78-4199-4A56-A509-ADFDB3F4F9F1}"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87637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C8EA78-4199-4A56-A509-ADFDB3F4F9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21778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EC8EA78-4199-4A56-A509-ADFDB3F4F9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0405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EA78-4199-4A56-A509-ADFDB3F4F9F1}" type="datetimeFigureOut">
              <a:rPr lang="en-US" smtClean="0"/>
              <a:t>1/31/2024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D3093-80C6-4A1C-9179-038DA51E4406}" type="slidenum">
              <a:rPr lang="en-US" smtClean="0"/>
              <a:t>‹#›</a:t>
            </a:fld>
            <a:endParaRPr lang="en-US"/>
          </a:p>
        </p:txBody>
      </p:sp>
    </p:spTree>
    <p:extLst>
      <p:ext uri="{BB962C8B-B14F-4D97-AF65-F5344CB8AC3E}">
        <p14:creationId xmlns:p14="http://schemas.microsoft.com/office/powerpoint/2010/main" val="283266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2286000" y="609600"/>
            <a:ext cx="7391400" cy="5029200"/>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MICROECONOMICS </a:t>
            </a:r>
          </a:p>
          <a:p>
            <a:r>
              <a:rPr lang="en-US" sz="4400" b="1" i="1" dirty="0">
                <a:solidFill>
                  <a:srgbClr val="FF0000"/>
                </a:solidFill>
                <a:latin typeface="Times New Roman" panose="02020603050405020304" pitchFamily="18" charset="0"/>
                <a:cs typeface="Times New Roman" panose="02020603050405020304" pitchFamily="18" charset="0"/>
              </a:rPr>
              <a:t>(BCS 2002 &amp; BSE 2002)/BA]</a:t>
            </a:r>
            <a:r>
              <a:rPr lang="en-US" sz="4400" b="1" dirty="0">
                <a:solidFill>
                  <a:srgbClr val="FF0000"/>
                </a:solidFill>
                <a:latin typeface="Times New Roman" panose="02020603050405020304" pitchFamily="18" charset="0"/>
                <a:cs typeface="Times New Roman" panose="02020603050405020304" pitchFamily="18" charset="0"/>
              </a:rPr>
              <a:t>	</a:t>
            </a:r>
          </a:p>
          <a:p>
            <a:r>
              <a:rPr lang="en-US" b="1" dirty="0" smtClean="0">
                <a:solidFill>
                  <a:srgbClr val="7030A0"/>
                </a:solidFill>
                <a:latin typeface="Times New Roman" panose="02020603050405020304" pitchFamily="18" charset="0"/>
                <a:ea typeface="Times New Roman"/>
                <a:cs typeface="Times New Roman" panose="02020603050405020304" pitchFamily="18" charset="0"/>
              </a:rPr>
              <a:t>SPRING-2024</a:t>
            </a:r>
          </a:p>
          <a:p>
            <a:endParaRPr lang="en-US" b="1" dirty="0">
              <a:solidFill>
                <a:schemeClr val="tx1"/>
              </a:solidFill>
              <a:effectLst/>
              <a:latin typeface="Times New Roman" panose="02020603050405020304" pitchFamily="18" charset="0"/>
              <a:ea typeface="Times New Roman"/>
              <a:cs typeface="Times New Roman" panose="02020603050405020304" pitchFamily="18" charset="0"/>
            </a:endParaRPr>
          </a:p>
          <a:p>
            <a:endParaRPr lang="en-US" b="1" dirty="0" smtClean="0">
              <a:solidFill>
                <a:schemeClr val="tx1"/>
              </a:solidFill>
              <a:latin typeface="Times New Roman" panose="02020603050405020304" pitchFamily="18" charset="0"/>
              <a:ea typeface="Times New Roman"/>
              <a:cs typeface="Times New Roman" panose="02020603050405020304" pitchFamily="18" charset="0"/>
            </a:endParaRPr>
          </a:p>
          <a:p>
            <a:pPr algn="r"/>
            <a:r>
              <a:rPr lang="en-US" b="1" dirty="0" smtClean="0">
                <a:solidFill>
                  <a:schemeClr val="tx1"/>
                </a:solidFill>
                <a:effectLst/>
                <a:latin typeface="Times New Roman" panose="02020603050405020304" pitchFamily="18" charset="0"/>
                <a:ea typeface="Times New Roman"/>
                <a:cs typeface="Times New Roman" panose="02020603050405020304" pitchFamily="18" charset="0"/>
              </a:rPr>
              <a:t> Dr. S. Ghiasul Haq</a:t>
            </a:r>
            <a:r>
              <a:rPr lang="en-US" sz="1400" dirty="0">
                <a:latin typeface="Times New Roman" panose="02020603050405020304" pitchFamily="18" charset="0"/>
                <a:ea typeface="Times New Roman"/>
                <a:cs typeface="Times New Roman" panose="02020603050405020304" pitchFamily="18" charset="0"/>
              </a:rPr>
              <a:t/>
            </a:r>
            <a:br>
              <a:rPr lang="en-US" sz="1400" dirty="0">
                <a:latin typeface="Times New Roman" panose="02020603050405020304" pitchFamily="18" charset="0"/>
                <a:ea typeface="Times New Roman"/>
                <a:cs typeface="Times New Roman" panose="02020603050405020304" pitchFamily="18" charset="0"/>
              </a:rPr>
            </a:br>
            <a:r>
              <a:rPr lang="en-US" sz="1900" b="1" dirty="0">
                <a:solidFill>
                  <a:srgbClr val="7030A0"/>
                </a:solidFill>
                <a:latin typeface="Times New Roman" panose="02020603050405020304" pitchFamily="18" charset="0"/>
                <a:ea typeface="Times New Roman"/>
                <a:cs typeface="Times New Roman" panose="02020603050405020304" pitchFamily="18" charset="0"/>
              </a:rPr>
              <a:t>ghiasul786@gmail.com</a:t>
            </a:r>
          </a:p>
        </p:txBody>
      </p:sp>
    </p:spTree>
    <p:extLst>
      <p:ext uri="{BB962C8B-B14F-4D97-AF65-F5344CB8AC3E}">
        <p14:creationId xmlns:p14="http://schemas.microsoft.com/office/powerpoint/2010/main" val="2751867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smtClean="0">
                <a:solidFill>
                  <a:srgbClr val="FF0000"/>
                </a:solidFill>
              </a:rPr>
              <a:t>…</a:t>
            </a:r>
            <a:r>
              <a:rPr lang="en-US" b="1" dirty="0">
                <a:solidFill>
                  <a:srgbClr val="FF0000"/>
                </a:solidFill>
              </a:rPr>
              <a:t>(C) TOTAL UTILITY AND MARGINAL UTILITY</a:t>
            </a:r>
            <a:endParaRPr lang="en-US" dirty="0"/>
          </a:p>
        </p:txBody>
      </p:sp>
      <p:sp>
        <p:nvSpPr>
          <p:cNvPr id="3" name="Content Placeholder 2"/>
          <p:cNvSpPr>
            <a:spLocks noGrp="1"/>
          </p:cNvSpPr>
          <p:nvPr>
            <p:ph idx="1"/>
          </p:nvPr>
        </p:nvSpPr>
        <p:spPr>
          <a:xfrm>
            <a:off x="838200" y="1066800"/>
            <a:ext cx="10515600" cy="5110163"/>
          </a:xfrm>
        </p:spPr>
        <p:txBody>
          <a:bodyPr>
            <a:normAutofit/>
          </a:bodyPr>
          <a:lstStyle/>
          <a:p>
            <a:pPr marL="0" indent="0">
              <a:buNone/>
            </a:pPr>
            <a:r>
              <a:rPr lang="en-US" sz="3600" b="1" dirty="0" smtClean="0">
                <a:solidFill>
                  <a:srgbClr val="FF0000"/>
                </a:solidFill>
              </a:rPr>
              <a:t>(ii) TOTAL UTILITY (TU)</a:t>
            </a:r>
            <a:endParaRPr lang="en-US" sz="3600" dirty="0" smtClean="0">
              <a:solidFill>
                <a:srgbClr val="FF0000"/>
              </a:solidFill>
            </a:endParaRPr>
          </a:p>
          <a:p>
            <a:pPr lvl="1">
              <a:buFont typeface="Calibri" panose="020F0502020204030204" pitchFamily="34" charset="0"/>
              <a:buChar char="⁻"/>
            </a:pPr>
            <a:r>
              <a:rPr lang="en-US" sz="3200" b="1" dirty="0" smtClean="0"/>
              <a:t>Total </a:t>
            </a:r>
            <a:r>
              <a:rPr lang="en-US" sz="3200" b="1" dirty="0"/>
              <a:t>utility is the aggregate satisfaction a person receives from the consumption of all the units of the same good or service</a:t>
            </a:r>
            <a:r>
              <a:rPr lang="en-US" sz="3200" b="1" dirty="0" smtClean="0"/>
              <a:t>.</a:t>
            </a:r>
          </a:p>
          <a:p>
            <a:pPr lvl="1">
              <a:buFont typeface="Calibri" panose="020F0502020204030204" pitchFamily="34" charset="0"/>
              <a:buChar char="⁻"/>
            </a:pPr>
            <a:r>
              <a:rPr lang="en-US" sz="3200" b="1" dirty="0"/>
              <a:t>The equation for total utility (TU) is:</a:t>
            </a:r>
          </a:p>
          <a:p>
            <a:pPr marL="457200" lvl="1" indent="0" algn="ctr">
              <a:buNone/>
            </a:pPr>
            <a:r>
              <a:rPr lang="en-US" sz="3200" b="1" dirty="0" smtClean="0">
                <a:solidFill>
                  <a:srgbClr val="FF0000"/>
                </a:solidFill>
              </a:rPr>
              <a:t>   TU </a:t>
            </a:r>
            <a:r>
              <a:rPr lang="en-US" sz="3200" b="1" dirty="0">
                <a:solidFill>
                  <a:srgbClr val="FF0000"/>
                </a:solidFill>
              </a:rPr>
              <a:t>=MU1+MU2+MU3+...</a:t>
            </a:r>
            <a:r>
              <a:rPr lang="en-US" sz="3200" b="1" dirty="0" smtClean="0">
                <a:solidFill>
                  <a:srgbClr val="FF0000"/>
                </a:solidFill>
              </a:rPr>
              <a:t>MUN </a:t>
            </a:r>
          </a:p>
          <a:p>
            <a:pPr marL="457200" lvl="1" indent="0" algn="ctr">
              <a:buNone/>
            </a:pPr>
            <a:r>
              <a:rPr lang="en-US" b="1" dirty="0">
                <a:solidFill>
                  <a:srgbClr val="FF0000"/>
                </a:solidFill>
              </a:rPr>
              <a:t> </a:t>
            </a:r>
            <a:r>
              <a:rPr lang="en-US" b="1" dirty="0" smtClean="0">
                <a:solidFill>
                  <a:srgbClr val="FF0000"/>
                </a:solidFill>
              </a:rPr>
              <a:t>  (TU &amp; MU stand for Total &amp; Marginal Utility)</a:t>
            </a:r>
            <a:endParaRPr lang="en-US" b="1" dirty="0">
              <a:solidFill>
                <a:srgbClr val="FF0000"/>
              </a:solidFill>
            </a:endParaRPr>
          </a:p>
          <a:p>
            <a:pPr lvl="1">
              <a:buFont typeface="Calibri" panose="020F0502020204030204" pitchFamily="34" charset="0"/>
              <a:buChar char="⁻"/>
            </a:pPr>
            <a:r>
              <a:rPr lang="en-US" sz="3200" b="1" dirty="0" smtClean="0"/>
              <a:t>Total </a:t>
            </a:r>
            <a:r>
              <a:rPr lang="en-US" sz="3200" b="1" dirty="0"/>
              <a:t>utility is derived from adding every marginal utility from each additional unit</a:t>
            </a:r>
            <a:r>
              <a:rPr lang="en-US" sz="3200" b="1" dirty="0" smtClean="0"/>
              <a:t>.</a:t>
            </a:r>
          </a:p>
          <a:p>
            <a:pPr marL="457200" lvl="1" indent="0" algn="ctr">
              <a:buNone/>
            </a:pPr>
            <a:r>
              <a:rPr lang="en-US" b="1" dirty="0" smtClean="0">
                <a:solidFill>
                  <a:srgbClr val="7030A0"/>
                </a:solidFill>
              </a:rPr>
              <a:t>(See Table-1 &amp; Figure2-Next slides)</a:t>
            </a:r>
            <a:endParaRPr lang="en-US" b="1" dirty="0">
              <a:solidFill>
                <a:srgbClr val="7030A0"/>
              </a:solidFill>
            </a:endParaRPr>
          </a:p>
        </p:txBody>
      </p:sp>
    </p:spTree>
    <p:extLst>
      <p:ext uri="{BB962C8B-B14F-4D97-AF65-F5344CB8AC3E}">
        <p14:creationId xmlns:p14="http://schemas.microsoft.com/office/powerpoint/2010/main" val="2005643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376829300"/>
              </p:ext>
            </p:extLst>
          </p:nvPr>
        </p:nvGraphicFramePr>
        <p:xfrm>
          <a:off x="822960" y="589280"/>
          <a:ext cx="5628639" cy="4836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06599835"/>
              </p:ext>
            </p:extLst>
          </p:nvPr>
        </p:nvGraphicFramePr>
        <p:xfrm>
          <a:off x="6338477" y="0"/>
          <a:ext cx="5425441" cy="5778631"/>
        </p:xfrm>
        <a:graphic>
          <a:graphicData uri="http://schemas.openxmlformats.org/drawingml/2006/table">
            <a:tbl>
              <a:tblPr>
                <a:tableStyleId>{5C22544A-7EE6-4342-B048-85BDC9FD1C3A}</a:tableStyleId>
              </a:tblPr>
              <a:tblGrid>
                <a:gridCol w="1636599">
                  <a:extLst>
                    <a:ext uri="{9D8B030D-6E8A-4147-A177-3AD203B41FA5}">
                      <a16:colId xmlns:a16="http://schemas.microsoft.com/office/drawing/2014/main" val="1621396932"/>
                    </a:ext>
                  </a:extLst>
                </a:gridCol>
                <a:gridCol w="2224030">
                  <a:extLst>
                    <a:ext uri="{9D8B030D-6E8A-4147-A177-3AD203B41FA5}">
                      <a16:colId xmlns:a16="http://schemas.microsoft.com/office/drawing/2014/main" val="765829911"/>
                    </a:ext>
                  </a:extLst>
                </a:gridCol>
                <a:gridCol w="1564812">
                  <a:extLst>
                    <a:ext uri="{9D8B030D-6E8A-4147-A177-3AD203B41FA5}">
                      <a16:colId xmlns:a16="http://schemas.microsoft.com/office/drawing/2014/main" val="1741774765"/>
                    </a:ext>
                  </a:extLst>
                </a:gridCol>
              </a:tblGrid>
              <a:tr h="819311">
                <a:tc gridSpan="3">
                  <a:txBody>
                    <a:bodyPr/>
                    <a:lstStyle/>
                    <a:p>
                      <a:pPr algn="ctr" fontAlgn="b"/>
                      <a:r>
                        <a:rPr lang="en-US" sz="2400" u="none" strike="noStrike" dirty="0">
                          <a:effectLst/>
                        </a:rPr>
                        <a:t>Table-1 GLASSES OF WATTER CONSUMED</a:t>
                      </a:r>
                      <a:endParaRPr lang="en-US" sz="24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5784927"/>
                  </a:ext>
                </a:extLst>
              </a:tr>
              <a:tr h="500739">
                <a:tc>
                  <a:txBody>
                    <a:bodyPr/>
                    <a:lstStyle/>
                    <a:p>
                      <a:pPr algn="ctr" fontAlgn="b"/>
                      <a:r>
                        <a:rPr lang="en-US" sz="2400" u="none" strike="noStrike" dirty="0">
                          <a:effectLst/>
                        </a:rPr>
                        <a:t>UNITS</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MARGINAL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TOTAL</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4144623"/>
                  </a:ext>
                </a:extLst>
              </a:tr>
              <a:tr h="398290">
                <a:tc>
                  <a:txBody>
                    <a:bodyPr/>
                    <a:lstStyle/>
                    <a:p>
                      <a:pPr algn="ctr" fontAlgn="b"/>
                      <a:r>
                        <a:rPr lang="en-US" sz="2400" u="none" strike="noStrike" dirty="0">
                          <a:effectLst/>
                        </a:rPr>
                        <a:t>CONSUMED</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UTILITY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UTILITY</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7576152"/>
                  </a:ext>
                </a:extLst>
              </a:tr>
              <a:tr h="555118">
                <a:tc>
                  <a:txBody>
                    <a:bodyPr/>
                    <a:lstStyle/>
                    <a:p>
                      <a:pPr algn="ctr" fontAlgn="b"/>
                      <a:r>
                        <a:rPr lang="en-US" sz="2400" u="none" strike="noStrike" dirty="0">
                          <a:effectLst/>
                        </a:rPr>
                        <a:t>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5547867"/>
                  </a:ext>
                </a:extLst>
              </a:tr>
              <a:tr h="500739">
                <a:tc>
                  <a:txBody>
                    <a:bodyPr/>
                    <a:lstStyle/>
                    <a:p>
                      <a:pPr algn="ctr" fontAlgn="b"/>
                      <a:r>
                        <a:rPr lang="en-US" sz="2400" u="none" strike="noStrike" dirty="0">
                          <a:effectLst/>
                        </a:rPr>
                        <a:t>1</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500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500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5400019"/>
                  </a:ext>
                </a:extLst>
              </a:tr>
              <a:tr h="500739">
                <a:tc>
                  <a:txBody>
                    <a:bodyPr/>
                    <a:lstStyle/>
                    <a:p>
                      <a:pPr algn="ctr" fontAlgn="b"/>
                      <a:r>
                        <a:rPr lang="en-US" sz="2400" u="none" strike="noStrike" dirty="0">
                          <a:effectLst/>
                        </a:rPr>
                        <a:t>2</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370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870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9238089"/>
                  </a:ext>
                </a:extLst>
              </a:tr>
              <a:tr h="500739">
                <a:tc>
                  <a:txBody>
                    <a:bodyPr/>
                    <a:lstStyle/>
                    <a:p>
                      <a:pPr algn="ctr" fontAlgn="b"/>
                      <a:r>
                        <a:rPr lang="en-US" sz="2400" u="none" strike="noStrike" dirty="0">
                          <a:effectLst/>
                        </a:rPr>
                        <a:t>3</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120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990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4164666"/>
                  </a:ext>
                </a:extLst>
              </a:tr>
              <a:tr h="500739">
                <a:tc>
                  <a:txBody>
                    <a:bodyPr/>
                    <a:lstStyle/>
                    <a:p>
                      <a:pPr algn="ctr" fontAlgn="b"/>
                      <a:r>
                        <a:rPr lang="en-US" sz="2400" u="none" strike="noStrike" dirty="0">
                          <a:effectLst/>
                        </a:rPr>
                        <a:t>4</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990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3479652"/>
                  </a:ext>
                </a:extLst>
              </a:tr>
              <a:tr h="500739">
                <a:tc>
                  <a:txBody>
                    <a:bodyPr/>
                    <a:lstStyle/>
                    <a:p>
                      <a:pPr algn="ctr" fontAlgn="b"/>
                      <a:r>
                        <a:rPr lang="en-US" sz="2400" u="none" strike="noStrike" dirty="0">
                          <a:effectLst/>
                        </a:rPr>
                        <a:t>5</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-120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870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4811910"/>
                  </a:ext>
                </a:extLst>
              </a:tr>
              <a:tr h="500739">
                <a:tc>
                  <a:txBody>
                    <a:bodyPr/>
                    <a:lstStyle/>
                    <a:p>
                      <a:pPr algn="ctr" fontAlgn="b"/>
                      <a:r>
                        <a:rPr lang="en-US" sz="2400" u="none" strike="noStrike" dirty="0">
                          <a:effectLst/>
                        </a:rPr>
                        <a:t>6</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-280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590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0947958"/>
                  </a:ext>
                </a:extLst>
              </a:tr>
              <a:tr h="500739">
                <a:tc>
                  <a:txBody>
                    <a:bodyPr/>
                    <a:lstStyle/>
                    <a:p>
                      <a:pPr algn="ctr" fontAlgn="b"/>
                      <a:r>
                        <a:rPr lang="en-US" sz="2400" u="none" strike="noStrike" dirty="0">
                          <a:effectLst/>
                        </a:rPr>
                        <a:t>7</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-450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140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7687319"/>
                  </a:ext>
                </a:extLst>
              </a:tr>
            </a:tbl>
          </a:graphicData>
        </a:graphic>
      </p:graphicFrame>
      <p:sp>
        <p:nvSpPr>
          <p:cNvPr id="4" name="Rectangle 3"/>
          <p:cNvSpPr/>
          <p:nvPr/>
        </p:nvSpPr>
        <p:spPr>
          <a:xfrm>
            <a:off x="989814" y="5764992"/>
            <a:ext cx="7654565" cy="369332"/>
          </a:xfrm>
          <a:prstGeom prst="rect">
            <a:avLst/>
          </a:prstGeom>
        </p:spPr>
        <p:txBody>
          <a:bodyPr wrap="square">
            <a:spAutoFit/>
          </a:bodyPr>
          <a:lstStyle/>
          <a:p>
            <a:r>
              <a:rPr lang="en-US" b="1" dirty="0">
                <a:solidFill>
                  <a:srgbClr val="3B556B"/>
                </a:solidFill>
                <a:latin typeface="Proxima Nova"/>
                <a:ea typeface="Times New Roman" panose="02020603050405020304" pitchFamily="18" charset="0"/>
                <a:cs typeface="Times New Roman" panose="02020603050405020304" pitchFamily="18" charset="0"/>
              </a:rPr>
              <a:t>Table </a:t>
            </a:r>
            <a:r>
              <a:rPr lang="en-US" b="1" dirty="0" smtClean="0">
                <a:solidFill>
                  <a:srgbClr val="3B556B"/>
                </a:solidFill>
                <a:latin typeface="Proxima Nova"/>
                <a:ea typeface="Times New Roman" panose="02020603050405020304" pitchFamily="18" charset="0"/>
                <a:cs typeface="Times New Roman" panose="02020603050405020304" pitchFamily="18" charset="0"/>
              </a:rPr>
              <a:t>1 &amp; Fig-1. </a:t>
            </a:r>
            <a:r>
              <a:rPr lang="en-US" b="1" dirty="0">
                <a:solidFill>
                  <a:srgbClr val="3B556B"/>
                </a:solidFill>
                <a:latin typeface="Proxima Nova"/>
                <a:ea typeface="Times New Roman" panose="02020603050405020304" pitchFamily="18" charset="0"/>
                <a:cs typeface="Times New Roman" panose="02020603050405020304" pitchFamily="18" charset="0"/>
              </a:rPr>
              <a:t>Relationship between marginal utility and total utility </a:t>
            </a:r>
            <a:endParaRPr lang="en-US" b="1" dirty="0"/>
          </a:p>
        </p:txBody>
      </p:sp>
    </p:spTree>
    <p:extLst>
      <p:ext uri="{BB962C8B-B14F-4D97-AF65-F5344CB8AC3E}">
        <p14:creationId xmlns:p14="http://schemas.microsoft.com/office/powerpoint/2010/main" val="2811290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2327" y="685553"/>
            <a:ext cx="9577633" cy="5117562"/>
          </a:xfrm>
          <a:prstGeom prst="rect">
            <a:avLst/>
          </a:prstGeom>
        </p:spPr>
      </p:pic>
      <p:sp>
        <p:nvSpPr>
          <p:cNvPr id="2" name="Rectangle 1"/>
          <p:cNvSpPr/>
          <p:nvPr/>
        </p:nvSpPr>
        <p:spPr>
          <a:xfrm>
            <a:off x="5110249" y="3244334"/>
            <a:ext cx="4080732" cy="461665"/>
          </a:xfrm>
          <a:prstGeom prst="rect">
            <a:avLst/>
          </a:prstGeom>
        </p:spPr>
        <p:txBody>
          <a:bodyPr wrap="none">
            <a:spAutoFit/>
          </a:bodyPr>
          <a:lstStyle/>
          <a:p>
            <a:r>
              <a:rPr lang="en-US" sz="2400" b="1" dirty="0" smtClean="0">
                <a:solidFill>
                  <a:srgbClr val="7030A0"/>
                </a:solidFill>
              </a:rPr>
              <a:t>                     MARGINAL </a:t>
            </a:r>
            <a:r>
              <a:rPr lang="en-US" sz="2400" b="1" dirty="0">
                <a:solidFill>
                  <a:srgbClr val="7030A0"/>
                </a:solidFill>
              </a:rPr>
              <a:t>UTILITY</a:t>
            </a:r>
          </a:p>
        </p:txBody>
      </p:sp>
      <p:sp>
        <p:nvSpPr>
          <p:cNvPr id="6" name="Rectangle 5"/>
          <p:cNvSpPr/>
          <p:nvPr/>
        </p:nvSpPr>
        <p:spPr>
          <a:xfrm>
            <a:off x="5863473" y="1643365"/>
            <a:ext cx="2705492" cy="461665"/>
          </a:xfrm>
          <a:prstGeom prst="rect">
            <a:avLst/>
          </a:prstGeom>
        </p:spPr>
        <p:txBody>
          <a:bodyPr wrap="square">
            <a:spAutoFit/>
          </a:bodyPr>
          <a:lstStyle/>
          <a:p>
            <a:r>
              <a:rPr lang="en-US" sz="2400" b="1" dirty="0" smtClean="0">
                <a:solidFill>
                  <a:srgbClr val="7030A0"/>
                </a:solidFill>
              </a:rPr>
              <a:t>         TOTAL </a:t>
            </a:r>
            <a:r>
              <a:rPr lang="en-US" sz="2400" b="1" dirty="0">
                <a:solidFill>
                  <a:srgbClr val="7030A0"/>
                </a:solidFill>
              </a:rPr>
              <a:t>UTILITY</a:t>
            </a:r>
            <a:endParaRPr lang="en-US" sz="2400" dirty="0">
              <a:solidFill>
                <a:srgbClr val="7030A0"/>
              </a:solidFill>
            </a:endParaRPr>
          </a:p>
        </p:txBody>
      </p:sp>
      <p:sp>
        <p:nvSpPr>
          <p:cNvPr id="7" name="Down Arrow 6"/>
          <p:cNvSpPr/>
          <p:nvPr/>
        </p:nvSpPr>
        <p:spPr>
          <a:xfrm rot="5014819">
            <a:off x="5312795" y="981919"/>
            <a:ext cx="181359" cy="2064089"/>
          </a:xfrm>
          <a:prstGeom prst="downArrow">
            <a:avLst>
              <a:gd name="adj1" fmla="val 12874"/>
              <a:gd name="adj2" fmla="val 73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5014819" flipH="1">
            <a:off x="5678714" y="2612726"/>
            <a:ext cx="327832" cy="2284921"/>
          </a:xfrm>
          <a:prstGeom prst="downArrow">
            <a:avLst>
              <a:gd name="adj1" fmla="val 12874"/>
              <a:gd name="adj2" fmla="val 73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520526" y="1108441"/>
            <a:ext cx="65988" cy="358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5068" y="1216058"/>
            <a:ext cx="131976" cy="3629245"/>
          </a:xfrm>
          <a:prstGeom prst="line">
            <a:avLst/>
          </a:prstGeom>
          <a:ln cmpd="sng">
            <a:solidFill>
              <a:srgbClr val="E6E6E6"/>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507801" y="1108440"/>
            <a:ext cx="78713" cy="3586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0800000" flipH="1" flipV="1">
            <a:off x="2661920" y="156531"/>
            <a:ext cx="6644640" cy="523220"/>
          </a:xfrm>
          <a:prstGeom prst="rect">
            <a:avLst/>
          </a:prstGeom>
        </p:spPr>
        <p:txBody>
          <a:bodyPr wrap="square">
            <a:spAutoFit/>
          </a:bodyPr>
          <a:lstStyle/>
          <a:p>
            <a:r>
              <a:rPr lang="en-US" sz="2800" b="1" dirty="0" smtClean="0">
                <a:solidFill>
                  <a:srgbClr val="7030A0"/>
                </a:solidFill>
              </a:rPr>
              <a:t>Fig:2 TOTAL  &amp; MARGINAL UTILITYUTILITY</a:t>
            </a:r>
            <a:endParaRPr lang="en-US" sz="2800" b="1" dirty="0">
              <a:solidFill>
                <a:srgbClr val="7030A0"/>
              </a:solidFill>
            </a:endParaRPr>
          </a:p>
        </p:txBody>
      </p:sp>
      <p:sp>
        <p:nvSpPr>
          <p:cNvPr id="18" name="Rectangle 17"/>
          <p:cNvSpPr/>
          <p:nvPr/>
        </p:nvSpPr>
        <p:spPr>
          <a:xfrm rot="10800000" flipV="1">
            <a:off x="5251144" y="891038"/>
            <a:ext cx="4948657" cy="369332"/>
          </a:xfrm>
          <a:prstGeom prst="rect">
            <a:avLst/>
          </a:prstGeom>
        </p:spPr>
        <p:txBody>
          <a:bodyPr wrap="square">
            <a:spAutoFit/>
          </a:bodyPr>
          <a:lstStyle/>
          <a:p>
            <a:r>
              <a:rPr lang="en-US" b="1" dirty="0" smtClean="0">
                <a:solidFill>
                  <a:srgbClr val="FF0000"/>
                </a:solidFill>
              </a:rPr>
              <a:t>MAXIMUM –TOTAL UUTILITYUTILITY</a:t>
            </a:r>
            <a:endParaRPr lang="en-US" b="1" dirty="0">
              <a:solidFill>
                <a:srgbClr val="FF0000"/>
              </a:solidFill>
            </a:endParaRPr>
          </a:p>
        </p:txBody>
      </p:sp>
      <p:sp>
        <p:nvSpPr>
          <p:cNvPr id="19" name="Rectangle 18"/>
          <p:cNvSpPr/>
          <p:nvPr/>
        </p:nvSpPr>
        <p:spPr>
          <a:xfrm>
            <a:off x="5262769" y="4660661"/>
            <a:ext cx="3908599" cy="369332"/>
          </a:xfrm>
          <a:prstGeom prst="rect">
            <a:avLst/>
          </a:prstGeom>
        </p:spPr>
        <p:txBody>
          <a:bodyPr wrap="square">
            <a:spAutoFit/>
          </a:bodyPr>
          <a:lstStyle/>
          <a:p>
            <a:r>
              <a:rPr lang="en-US" b="1" dirty="0" smtClean="0">
                <a:solidFill>
                  <a:srgbClr val="FF0000"/>
                </a:solidFill>
              </a:rPr>
              <a:t>ZERO </a:t>
            </a:r>
            <a:r>
              <a:rPr lang="en-US" b="1" dirty="0">
                <a:solidFill>
                  <a:srgbClr val="FF0000"/>
                </a:solidFill>
              </a:rPr>
              <a:t>M</a:t>
            </a:r>
            <a:r>
              <a:rPr lang="en-US" b="1" dirty="0" smtClean="0">
                <a:solidFill>
                  <a:srgbClr val="FF0000"/>
                </a:solidFill>
              </a:rPr>
              <a:t>ARIGINAL UTILITYUTILITY</a:t>
            </a:r>
            <a:endParaRPr lang="en-US" b="1" dirty="0">
              <a:solidFill>
                <a:srgbClr val="FF0000"/>
              </a:solidFill>
            </a:endParaRPr>
          </a:p>
        </p:txBody>
      </p:sp>
      <p:sp>
        <p:nvSpPr>
          <p:cNvPr id="20" name="Rectangle 19"/>
          <p:cNvSpPr/>
          <p:nvPr/>
        </p:nvSpPr>
        <p:spPr>
          <a:xfrm>
            <a:off x="2111604" y="5691157"/>
            <a:ext cx="7286919" cy="369332"/>
          </a:xfrm>
          <a:prstGeom prst="rect">
            <a:avLst/>
          </a:prstGeom>
        </p:spPr>
        <p:txBody>
          <a:bodyPr wrap="square">
            <a:spAutoFit/>
          </a:bodyPr>
          <a:lstStyle/>
          <a:p>
            <a:r>
              <a:rPr lang="en-US" b="1" dirty="0" smtClean="0">
                <a:solidFill>
                  <a:srgbClr val="3B556B"/>
                </a:solidFill>
                <a:latin typeface="Proxima Nova"/>
                <a:ea typeface="Times New Roman" panose="02020603050405020304" pitchFamily="18" charset="0"/>
                <a:cs typeface="Times New Roman" panose="02020603050405020304" pitchFamily="18" charset="0"/>
              </a:rPr>
              <a:t>Fig-2. </a:t>
            </a:r>
            <a:r>
              <a:rPr lang="en-US" b="1" dirty="0">
                <a:solidFill>
                  <a:srgbClr val="3B556B"/>
                </a:solidFill>
                <a:latin typeface="Proxima Nova"/>
                <a:ea typeface="Times New Roman" panose="02020603050405020304" pitchFamily="18" charset="0"/>
                <a:cs typeface="Times New Roman" panose="02020603050405020304" pitchFamily="18" charset="0"/>
              </a:rPr>
              <a:t>Relationship between marginal utility and total utility </a:t>
            </a:r>
            <a:endParaRPr lang="en-US" dirty="0"/>
          </a:p>
        </p:txBody>
      </p:sp>
    </p:spTree>
    <p:extLst>
      <p:ext uri="{BB962C8B-B14F-4D97-AF65-F5344CB8AC3E}">
        <p14:creationId xmlns:p14="http://schemas.microsoft.com/office/powerpoint/2010/main" val="23691745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latin typeface="+mn-lt"/>
              </a:rPr>
              <a:t>(D) UTILITY </a:t>
            </a:r>
            <a:r>
              <a:rPr lang="en-US" b="1" dirty="0">
                <a:solidFill>
                  <a:srgbClr val="FF0000"/>
                </a:solidFill>
                <a:latin typeface="+mn-lt"/>
              </a:rPr>
              <a:t>THEORY </a:t>
            </a:r>
            <a:r>
              <a:rPr lang="en-US" sz="3600" b="1" dirty="0" smtClean="0">
                <a:solidFill>
                  <a:srgbClr val="FF0000"/>
                </a:solidFill>
                <a:latin typeface="+mn-lt"/>
              </a:rPr>
              <a:t>– </a:t>
            </a:r>
            <a:r>
              <a:rPr lang="en-US" sz="3600" b="1" dirty="0" smtClean="0">
                <a:solidFill>
                  <a:srgbClr val="7030A0"/>
                </a:solidFill>
                <a:latin typeface="+mn-lt"/>
              </a:rPr>
              <a:t>(</a:t>
            </a:r>
            <a:r>
              <a:rPr lang="en-US" sz="3600" b="1" dirty="0" err="1" smtClean="0">
                <a:solidFill>
                  <a:srgbClr val="7030A0"/>
                </a:solidFill>
                <a:latin typeface="+mn-lt"/>
              </a:rPr>
              <a:t>i</a:t>
            </a:r>
            <a:r>
              <a:rPr lang="en-US" sz="3600" b="1" dirty="0" smtClean="0">
                <a:solidFill>
                  <a:srgbClr val="7030A0"/>
                </a:solidFill>
                <a:latin typeface="+mn-lt"/>
              </a:rPr>
              <a:t>)Marginal Utility</a:t>
            </a:r>
            <a:endParaRPr lang="en-US" sz="3600" b="1" dirty="0">
              <a:solidFill>
                <a:srgbClr val="7030A0"/>
              </a:solidFill>
              <a:latin typeface="+mn-lt"/>
            </a:endParaRPr>
          </a:p>
        </p:txBody>
      </p:sp>
      <p:sp>
        <p:nvSpPr>
          <p:cNvPr id="3" name="Content Placeholder 2"/>
          <p:cNvSpPr>
            <a:spLocks noGrp="1"/>
          </p:cNvSpPr>
          <p:nvPr>
            <p:ph idx="1"/>
          </p:nvPr>
        </p:nvSpPr>
        <p:spPr>
          <a:xfrm>
            <a:off x="838200" y="1825624"/>
            <a:ext cx="10515600" cy="4905113"/>
          </a:xfrm>
        </p:spPr>
        <p:txBody>
          <a:bodyPr>
            <a:normAutofit/>
          </a:bodyPr>
          <a:lstStyle/>
          <a:p>
            <a:pPr marL="0" indent="0">
              <a:buNone/>
            </a:pPr>
            <a:r>
              <a:rPr lang="en-US" sz="3200" b="1" dirty="0" smtClean="0">
                <a:solidFill>
                  <a:srgbClr val="7030A0"/>
                </a:solidFill>
              </a:rPr>
              <a:t>From the preceding slides and discussion we </a:t>
            </a:r>
            <a:r>
              <a:rPr lang="en-US" sz="3200" b="1" dirty="0">
                <a:solidFill>
                  <a:srgbClr val="7030A0"/>
                </a:solidFill>
              </a:rPr>
              <a:t>can conclude the following relationship between MU and TU</a:t>
            </a:r>
            <a:r>
              <a:rPr lang="en-US" sz="3200" b="1" dirty="0" smtClean="0">
                <a:solidFill>
                  <a:srgbClr val="7030A0"/>
                </a:solidFill>
              </a:rPr>
              <a:t>:</a:t>
            </a:r>
          </a:p>
          <a:p>
            <a:pPr marL="971550" lvl="1" indent="-514350">
              <a:buFont typeface="+mj-lt"/>
              <a:buAutoNum type="arabicPeriod"/>
            </a:pPr>
            <a:r>
              <a:rPr lang="en-US" sz="3200" b="1" dirty="0" smtClean="0"/>
              <a:t>As </a:t>
            </a:r>
            <a:r>
              <a:rPr lang="en-US" sz="3200" b="1" dirty="0"/>
              <a:t>the number of </a:t>
            </a:r>
            <a:r>
              <a:rPr lang="en-US" sz="3200" b="1" dirty="0" smtClean="0"/>
              <a:t>consuming units </a:t>
            </a:r>
            <a:r>
              <a:rPr lang="en-US" sz="3200" b="1" dirty="0"/>
              <a:t>increases, MU decreases, and TU increases</a:t>
            </a:r>
            <a:r>
              <a:rPr lang="en-US" sz="3200" b="1" dirty="0" smtClean="0"/>
              <a:t>.:</a:t>
            </a:r>
          </a:p>
          <a:p>
            <a:pPr marL="971550" lvl="1" indent="-514350">
              <a:buFont typeface="+mj-lt"/>
              <a:buAutoNum type="arabicPeriod"/>
            </a:pPr>
            <a:r>
              <a:rPr lang="en-US" sz="3200" b="1" dirty="0" smtClean="0"/>
              <a:t> When </a:t>
            </a:r>
            <a:r>
              <a:rPr lang="en-US" sz="3200" b="1" dirty="0"/>
              <a:t>TU reaches its maximum level, MU is 0. At that unit, the marginal utility is 0.</a:t>
            </a:r>
          </a:p>
          <a:p>
            <a:pPr marL="971550" lvl="1" indent="-514350">
              <a:buFont typeface="+mj-lt"/>
              <a:buAutoNum type="arabicPeriod"/>
            </a:pPr>
            <a:r>
              <a:rPr lang="en-US" sz="3200" b="1" dirty="0" smtClean="0"/>
              <a:t>After point 2 MU </a:t>
            </a:r>
            <a:r>
              <a:rPr lang="en-US" sz="3200" b="1" dirty="0"/>
              <a:t>starts to get negative and TU starts decreasing</a:t>
            </a:r>
          </a:p>
        </p:txBody>
      </p:sp>
    </p:spTree>
    <p:extLst>
      <p:ext uri="{BB962C8B-B14F-4D97-AF65-F5344CB8AC3E}">
        <p14:creationId xmlns:p14="http://schemas.microsoft.com/office/powerpoint/2010/main" val="22749011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804"/>
            <a:ext cx="12192000" cy="433634"/>
          </a:xfrm>
        </p:spPr>
        <p:txBody>
          <a:bodyPr>
            <a:normAutofit fontScale="90000"/>
          </a:bodyPr>
          <a:lstStyle/>
          <a:p>
            <a:r>
              <a:rPr lang="en-US" b="1" dirty="0" smtClean="0">
                <a:solidFill>
                  <a:srgbClr val="FF0000"/>
                </a:solidFill>
                <a:latin typeface="+mn-lt"/>
              </a:rPr>
              <a:t/>
            </a:r>
            <a:br>
              <a:rPr lang="en-US" b="1" dirty="0" smtClean="0">
                <a:solidFill>
                  <a:srgbClr val="FF0000"/>
                </a:solidFill>
                <a:latin typeface="+mn-lt"/>
              </a:rPr>
            </a:br>
            <a:r>
              <a:rPr lang="en-US" b="1" dirty="0" smtClean="0">
                <a:solidFill>
                  <a:srgbClr val="FF0000"/>
                </a:solidFill>
                <a:latin typeface="+mn-lt"/>
              </a:rPr>
              <a:t>(D)UTILITY THEORY </a:t>
            </a:r>
            <a:r>
              <a:rPr lang="en-US" sz="4000" b="1" dirty="0" smtClean="0">
                <a:solidFill>
                  <a:srgbClr val="7030A0"/>
                </a:solidFill>
                <a:latin typeface="+mn-lt"/>
              </a:rPr>
              <a:t>– (ii)Law of Diminishing Marginal Utility</a:t>
            </a:r>
            <a:r>
              <a:rPr lang="en-US" b="1" dirty="0">
                <a:latin typeface="+mn-lt"/>
              </a:rPr>
              <a:t/>
            </a:r>
            <a:br>
              <a:rPr lang="en-US" b="1" dirty="0">
                <a:latin typeface="+mn-lt"/>
              </a:rPr>
            </a:br>
            <a:endParaRPr lang="en-US" b="1" dirty="0">
              <a:latin typeface="+mn-lt"/>
            </a:endParaRPr>
          </a:p>
        </p:txBody>
      </p:sp>
      <p:sp>
        <p:nvSpPr>
          <p:cNvPr id="3" name="Content Placeholder 2"/>
          <p:cNvSpPr>
            <a:spLocks noGrp="1"/>
          </p:cNvSpPr>
          <p:nvPr>
            <p:ph idx="1"/>
          </p:nvPr>
        </p:nvSpPr>
        <p:spPr>
          <a:xfrm>
            <a:off x="584461" y="970961"/>
            <a:ext cx="11434713" cy="5986020"/>
          </a:xfrm>
        </p:spPr>
        <p:txBody>
          <a:bodyPr>
            <a:normAutofit/>
          </a:bodyPr>
          <a:lstStyle/>
          <a:p>
            <a:pPr marL="0" indent="0">
              <a:buNone/>
            </a:pPr>
            <a:r>
              <a:rPr lang="en-US" b="1" dirty="0" smtClean="0"/>
              <a:t>Economists </a:t>
            </a:r>
            <a:r>
              <a:rPr lang="en-US" b="1" dirty="0"/>
              <a:t>believe that the utility reduces as the consumption of the same product or service increases</a:t>
            </a:r>
            <a:r>
              <a:rPr lang="en-US" b="1" dirty="0" smtClean="0"/>
              <a:t>. This known as </a:t>
            </a:r>
            <a:r>
              <a:rPr lang="en-US" b="1" dirty="0">
                <a:solidFill>
                  <a:srgbClr val="7030A0"/>
                </a:solidFill>
              </a:rPr>
              <a:t>The Law of </a:t>
            </a:r>
            <a:r>
              <a:rPr lang="en-US" b="1" dirty="0" smtClean="0">
                <a:solidFill>
                  <a:srgbClr val="7030A0"/>
                </a:solidFill>
              </a:rPr>
              <a:t>Diminishing Marginal Utility</a:t>
            </a:r>
            <a:endParaRPr lang="en-US" b="1" dirty="0">
              <a:solidFill>
                <a:srgbClr val="7030A0"/>
              </a:solidFill>
            </a:endParaRPr>
          </a:p>
          <a:p>
            <a:r>
              <a:rPr lang="en-US" b="1" dirty="0" smtClean="0">
                <a:solidFill>
                  <a:srgbClr val="7030A0"/>
                </a:solidFill>
              </a:rPr>
              <a:t>The</a:t>
            </a:r>
            <a:r>
              <a:rPr lang="en-US" b="1" dirty="0" smtClean="0"/>
              <a:t> </a:t>
            </a:r>
            <a:r>
              <a:rPr lang="en-US" b="1" dirty="0" smtClean="0">
                <a:solidFill>
                  <a:srgbClr val="7030A0"/>
                </a:solidFill>
              </a:rPr>
              <a:t>Law of Diminishing Marginal Utility</a:t>
            </a:r>
            <a:r>
              <a:rPr lang="en-US" b="1" dirty="0"/>
              <a:t> states that the level of satisfaction for an individual diminishes as the use of the same product increases. Eventually, the consumer either looks for an alternative or stops consuming the product.</a:t>
            </a:r>
          </a:p>
          <a:p>
            <a:r>
              <a:rPr lang="en-US" b="1" dirty="0"/>
              <a:t>According to </a:t>
            </a:r>
            <a:r>
              <a:rPr lang="en-US" b="1" dirty="0">
                <a:solidFill>
                  <a:srgbClr val="7030A0"/>
                </a:solidFill>
              </a:rPr>
              <a:t>the </a:t>
            </a:r>
            <a:r>
              <a:rPr lang="en-US" b="1" dirty="0"/>
              <a:t> </a:t>
            </a:r>
            <a:r>
              <a:rPr lang="en-US" b="1" dirty="0">
                <a:solidFill>
                  <a:srgbClr val="7030A0"/>
                </a:solidFill>
              </a:rPr>
              <a:t>Law of Diminishing Marginal Utility</a:t>
            </a:r>
            <a:r>
              <a:rPr lang="en-US" b="1" dirty="0" smtClean="0"/>
              <a:t>, </a:t>
            </a:r>
            <a:r>
              <a:rPr lang="en-US" b="1" dirty="0"/>
              <a:t>the consumption of the first unit gives the consumer </a:t>
            </a:r>
            <a:r>
              <a:rPr lang="en-US" b="1" dirty="0" smtClean="0"/>
              <a:t>highest level of  </a:t>
            </a:r>
            <a:r>
              <a:rPr lang="en-US" b="1" dirty="0"/>
              <a:t>utility. Then, the level of satisfaction starts reducing as the units increase. The consumer starts getting negative utility after a particular unit of consumption, which may vary from consumer to consumer</a:t>
            </a:r>
            <a:r>
              <a:rPr lang="en-US" b="1" dirty="0" smtClean="0"/>
              <a:t>.</a:t>
            </a:r>
            <a:endParaRPr lang="en-US" b="1" dirty="0"/>
          </a:p>
        </p:txBody>
      </p:sp>
    </p:spTree>
    <p:extLst>
      <p:ext uri="{BB962C8B-B14F-4D97-AF65-F5344CB8AC3E}">
        <p14:creationId xmlns:p14="http://schemas.microsoft.com/office/powerpoint/2010/main" val="15946899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1" y="365126"/>
            <a:ext cx="11849492" cy="1011188"/>
          </a:xfrm>
        </p:spPr>
        <p:txBody>
          <a:bodyPr/>
          <a:lstStyle/>
          <a:p>
            <a:r>
              <a:rPr lang="en-US" b="1" dirty="0" smtClean="0">
                <a:solidFill>
                  <a:srgbClr val="FF0000"/>
                </a:solidFill>
                <a:latin typeface="+mn-lt"/>
              </a:rPr>
              <a:t>..(D) UTILITY </a:t>
            </a:r>
            <a:r>
              <a:rPr lang="en-US" b="1" dirty="0">
                <a:solidFill>
                  <a:srgbClr val="FF0000"/>
                </a:solidFill>
                <a:latin typeface="+mn-lt"/>
              </a:rPr>
              <a:t>THEORY </a:t>
            </a:r>
            <a:r>
              <a:rPr lang="en-US" sz="3200" b="1" dirty="0" smtClean="0">
                <a:solidFill>
                  <a:srgbClr val="7030A0"/>
                </a:solidFill>
                <a:latin typeface="+mn-lt"/>
              </a:rPr>
              <a:t>–(ii)Law </a:t>
            </a:r>
            <a:r>
              <a:rPr lang="en-US" sz="3200" b="1" dirty="0">
                <a:solidFill>
                  <a:srgbClr val="7030A0"/>
                </a:solidFill>
                <a:latin typeface="+mn-lt"/>
              </a:rPr>
              <a:t>of Diminishing Marginal Utility</a:t>
            </a:r>
            <a:endParaRPr lang="en-US" sz="3200" b="1" dirty="0">
              <a:latin typeface="+mn-lt"/>
            </a:endParaRPr>
          </a:p>
        </p:txBody>
      </p:sp>
      <p:sp>
        <p:nvSpPr>
          <p:cNvPr id="3" name="Content Placeholder 2"/>
          <p:cNvSpPr>
            <a:spLocks noGrp="1"/>
          </p:cNvSpPr>
          <p:nvPr>
            <p:ph idx="1"/>
          </p:nvPr>
        </p:nvSpPr>
        <p:spPr>
          <a:xfrm>
            <a:off x="838200" y="1583703"/>
            <a:ext cx="10515600" cy="4901938"/>
          </a:xfrm>
        </p:spPr>
        <p:txBody>
          <a:bodyPr/>
          <a:lstStyle/>
          <a:p>
            <a:r>
              <a:rPr lang="en-US" b="1" dirty="0"/>
              <a:t>Suppose </a:t>
            </a:r>
            <a:r>
              <a:rPr lang="en-US" b="1" dirty="0" smtClean="0">
                <a:solidFill>
                  <a:srgbClr val="7030A0"/>
                </a:solidFill>
              </a:rPr>
              <a:t>Mr. </a:t>
            </a:r>
            <a:r>
              <a:rPr lang="en-US" sz="4400" b="1" dirty="0" smtClean="0">
                <a:solidFill>
                  <a:srgbClr val="7030A0"/>
                </a:solidFill>
              </a:rPr>
              <a:t>X</a:t>
            </a:r>
            <a:r>
              <a:rPr lang="en-US" b="1" dirty="0" smtClean="0"/>
              <a:t> </a:t>
            </a:r>
            <a:r>
              <a:rPr lang="en-US" b="1" dirty="0"/>
              <a:t>is very hungry and decides to eat a </a:t>
            </a:r>
            <a:r>
              <a:rPr lang="en-US" b="1" dirty="0" smtClean="0"/>
              <a:t>burger</a:t>
            </a:r>
            <a:r>
              <a:rPr lang="en-US" b="1" dirty="0"/>
              <a:t>. The first burger satisfies his hunger. However, he is still hungry, so he buys another burger. This further satisfies his hunger. However, not as much as the first burger. He goes on to have a third burger to fill the little hunger he still has and gets fully satisfied. Any further burger will not satisfy </a:t>
            </a:r>
            <a:r>
              <a:rPr lang="en-US" b="1" dirty="0">
                <a:solidFill>
                  <a:srgbClr val="7030A0"/>
                </a:solidFill>
              </a:rPr>
              <a:t>Mr. </a:t>
            </a:r>
            <a:r>
              <a:rPr lang="en-US" sz="4400" b="1" dirty="0">
                <a:solidFill>
                  <a:srgbClr val="7030A0"/>
                </a:solidFill>
              </a:rPr>
              <a:t>X</a:t>
            </a:r>
            <a:r>
              <a:rPr lang="en-US" b="1" dirty="0"/>
              <a:t> </a:t>
            </a:r>
            <a:r>
              <a:rPr lang="en-US" b="1" dirty="0" smtClean="0"/>
              <a:t>'s </a:t>
            </a:r>
            <a:r>
              <a:rPr lang="en-US" b="1" dirty="0"/>
              <a:t>hunger and might be a bit too much for him to eat. It may make him feel too full and may also result in him feeling sick. Thus, the fourth burger may not give any satisfaction to </a:t>
            </a:r>
            <a:r>
              <a:rPr lang="en-US" b="1" dirty="0">
                <a:solidFill>
                  <a:srgbClr val="7030A0"/>
                </a:solidFill>
              </a:rPr>
              <a:t>Mr. </a:t>
            </a:r>
            <a:r>
              <a:rPr lang="en-US" sz="4400" b="1" dirty="0">
                <a:solidFill>
                  <a:srgbClr val="7030A0"/>
                </a:solidFill>
              </a:rPr>
              <a:t>X</a:t>
            </a:r>
            <a:r>
              <a:rPr lang="en-US" b="1" dirty="0"/>
              <a:t> </a:t>
            </a:r>
            <a:r>
              <a:rPr lang="en-US" b="1" dirty="0" smtClean="0"/>
              <a:t>and </a:t>
            </a:r>
            <a:r>
              <a:rPr lang="en-US" b="1" dirty="0"/>
              <a:t>instead give him a negative utility.</a:t>
            </a:r>
          </a:p>
          <a:p>
            <a:endParaRPr lang="en-US" b="1" dirty="0"/>
          </a:p>
        </p:txBody>
      </p:sp>
    </p:spTree>
    <p:extLst>
      <p:ext uri="{BB962C8B-B14F-4D97-AF65-F5344CB8AC3E}">
        <p14:creationId xmlns:p14="http://schemas.microsoft.com/office/powerpoint/2010/main" val="90851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511" y="75414"/>
            <a:ext cx="11500701" cy="6872141"/>
          </a:xfrm>
        </p:spPr>
        <p:txBody>
          <a:bodyPr>
            <a:normAutofit fontScale="92500" lnSpcReduction="10000"/>
          </a:bodyPr>
          <a:lstStyle/>
          <a:p>
            <a:pPr marL="0" indent="0">
              <a:buNone/>
            </a:pPr>
            <a:r>
              <a:rPr lang="en-US" sz="4400" b="1" dirty="0" smtClean="0">
                <a:solidFill>
                  <a:srgbClr val="FF0000"/>
                </a:solidFill>
              </a:rPr>
              <a:t>..(D) UTILITY </a:t>
            </a:r>
            <a:r>
              <a:rPr lang="en-US" sz="4400" b="1" dirty="0">
                <a:solidFill>
                  <a:srgbClr val="FF0000"/>
                </a:solidFill>
              </a:rPr>
              <a:t>THEORY </a:t>
            </a:r>
            <a:r>
              <a:rPr lang="en-US" sz="3500" b="1" dirty="0" smtClean="0">
                <a:solidFill>
                  <a:srgbClr val="7030A0"/>
                </a:solidFill>
              </a:rPr>
              <a:t>–(iii) </a:t>
            </a:r>
            <a:r>
              <a:rPr lang="en-US" sz="3900" b="1" dirty="0" smtClean="0">
                <a:solidFill>
                  <a:srgbClr val="7030A0"/>
                </a:solidFill>
              </a:rPr>
              <a:t>Utility Maximization</a:t>
            </a:r>
            <a:endParaRPr lang="en-US" sz="3900" dirty="0" smtClean="0">
              <a:solidFill>
                <a:srgbClr val="7030A0"/>
              </a:solidFill>
            </a:endParaRPr>
          </a:p>
          <a:p>
            <a:pPr marL="0" indent="0">
              <a:buNone/>
            </a:pPr>
            <a:endParaRPr lang="en-US" sz="3500" dirty="0" smtClean="0"/>
          </a:p>
          <a:p>
            <a:pPr marL="514350" indent="-514350">
              <a:buFont typeface="+mj-lt"/>
              <a:buAutoNum type="arabicPeriod"/>
            </a:pPr>
            <a:r>
              <a:rPr lang="en-US" sz="3000" b="1" dirty="0" smtClean="0"/>
              <a:t>Utility maximization</a:t>
            </a:r>
            <a:r>
              <a:rPr lang="en-US" sz="3000" b="1" dirty="0"/>
              <a:t> means that a consumer will try to get the highest level of satisfaction for consuming something they paid for. The utility may be different for every individual and cannot be stated as a single total unit.</a:t>
            </a:r>
          </a:p>
          <a:p>
            <a:pPr marL="514350" indent="-514350">
              <a:buFont typeface="+mj-lt"/>
              <a:buAutoNum type="arabicPeriod"/>
            </a:pPr>
            <a:r>
              <a:rPr lang="en-US" sz="3000" b="1" dirty="0"/>
              <a:t>Imagine you are paying a tutor to help you with </a:t>
            </a:r>
            <a:r>
              <a:rPr lang="en-US" sz="3000" b="1" dirty="0" smtClean="0"/>
              <a:t>some difficult subject </a:t>
            </a:r>
            <a:r>
              <a:rPr lang="en-US" sz="3000" b="1" dirty="0"/>
              <a:t>five days per week. However, the tutor </a:t>
            </a:r>
            <a:r>
              <a:rPr lang="en-US" sz="3000" b="1" dirty="0" smtClean="0"/>
              <a:t>is not </a:t>
            </a:r>
            <a:r>
              <a:rPr lang="en-US" sz="3000" b="1" dirty="0"/>
              <a:t>available at least two or three times per week as initially agreed. Would you be happy with that? Would you be satisfied with the tutor and willing to pay the same price? </a:t>
            </a:r>
            <a:r>
              <a:rPr lang="en-US" sz="3900" b="1" dirty="0">
                <a:solidFill>
                  <a:srgbClr val="7030A0"/>
                </a:solidFill>
              </a:rPr>
              <a:t>The answer is generally no</a:t>
            </a:r>
            <a:r>
              <a:rPr lang="en-US" sz="3000" b="1" dirty="0"/>
              <a:t>. If someone is paying for five days a week tuition fee, they will expect to receive the tutoring hours they paid for. This is utility </a:t>
            </a:r>
            <a:r>
              <a:rPr lang="en-US" sz="3000" b="1" dirty="0" smtClean="0"/>
              <a:t>maximization.</a:t>
            </a:r>
            <a:endParaRPr lang="en-US" sz="3000" b="1" dirty="0"/>
          </a:p>
          <a:p>
            <a:pPr marL="514350" indent="-514350">
              <a:buFont typeface="+mj-lt"/>
              <a:buAutoNum type="arabicPeriod"/>
            </a:pPr>
            <a:r>
              <a:rPr lang="en-US" sz="3000" b="1" dirty="0"/>
              <a:t>However, even though consumers wish to have the maximum utility from the consumption of a product or service, sometimes they may have to make other choices due to constraints. </a:t>
            </a:r>
            <a:r>
              <a:rPr lang="en-US" sz="3000" b="1" i="1" dirty="0" smtClean="0">
                <a:solidFill>
                  <a:srgbClr val="FF0000"/>
                </a:solidFill>
              </a:rPr>
              <a:t>(Discussed in Next Slides):</a:t>
            </a:r>
            <a:endParaRPr lang="en-US" sz="3000" b="1" i="1" dirty="0">
              <a:solidFill>
                <a:srgbClr val="FF0000"/>
              </a:solidFill>
            </a:endParaRPr>
          </a:p>
          <a:p>
            <a:pPr marL="514350" indent="-514350">
              <a:buFont typeface="+mj-lt"/>
              <a:buAutoNum type="arabicPeriod"/>
            </a:pPr>
            <a:endParaRPr lang="en-US" sz="3000" b="1" dirty="0"/>
          </a:p>
        </p:txBody>
      </p:sp>
    </p:spTree>
    <p:extLst>
      <p:ext uri="{BB962C8B-B14F-4D97-AF65-F5344CB8AC3E}">
        <p14:creationId xmlns:p14="http://schemas.microsoft.com/office/powerpoint/2010/main" val="542750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11" y="141402"/>
            <a:ext cx="11033289" cy="433633"/>
          </a:xfrm>
        </p:spPr>
        <p:txBody>
          <a:bodyPr>
            <a:normAutofit fontScale="90000"/>
          </a:bodyPr>
          <a:lstStyle/>
          <a:p>
            <a:r>
              <a:rPr lang="en-US" sz="4800" b="1" dirty="0" smtClean="0">
                <a:solidFill>
                  <a:srgbClr val="FF0000"/>
                </a:solidFill>
                <a:latin typeface="+mn-lt"/>
              </a:rPr>
              <a:t/>
            </a:r>
            <a:br>
              <a:rPr lang="en-US" sz="4800" b="1" dirty="0" smtClean="0">
                <a:solidFill>
                  <a:srgbClr val="FF0000"/>
                </a:solidFill>
                <a:latin typeface="+mn-lt"/>
              </a:rPr>
            </a:br>
            <a:r>
              <a:rPr lang="en-US" sz="4800" b="1" dirty="0" smtClean="0">
                <a:solidFill>
                  <a:srgbClr val="FF0000"/>
                </a:solidFill>
                <a:latin typeface="+mn-lt"/>
              </a:rPr>
              <a:t>..(D) UTILITY </a:t>
            </a:r>
            <a:r>
              <a:rPr lang="en-US" sz="4800" b="1" dirty="0">
                <a:solidFill>
                  <a:srgbClr val="FF0000"/>
                </a:solidFill>
                <a:latin typeface="+mn-lt"/>
              </a:rPr>
              <a:t>THEORY </a:t>
            </a:r>
            <a:r>
              <a:rPr lang="en-US" sz="4000" b="1" dirty="0">
                <a:solidFill>
                  <a:srgbClr val="7030A0"/>
                </a:solidFill>
                <a:latin typeface="+mn-lt"/>
              </a:rPr>
              <a:t>–(</a:t>
            </a:r>
            <a:r>
              <a:rPr lang="en-US" sz="4000" b="1" dirty="0" smtClean="0">
                <a:solidFill>
                  <a:srgbClr val="7030A0"/>
                </a:solidFill>
                <a:latin typeface="+mn-lt"/>
              </a:rPr>
              <a:t>iv) Assumptions</a:t>
            </a:r>
            <a:r>
              <a:rPr lang="en-US" sz="4000" b="1" dirty="0">
                <a:solidFill>
                  <a:srgbClr val="7030A0"/>
                </a:solidFill>
                <a:latin typeface="+mn-lt"/>
              </a:rPr>
              <a:t/>
            </a:r>
            <a:br>
              <a:rPr lang="en-US" sz="4000" b="1" dirty="0">
                <a:solidFill>
                  <a:srgbClr val="7030A0"/>
                </a:solidFill>
                <a:latin typeface="+mn-lt"/>
              </a:rPr>
            </a:br>
            <a:endParaRPr lang="en-US" sz="4000" b="1" dirty="0">
              <a:latin typeface="+mn-lt"/>
            </a:endParaRPr>
          </a:p>
        </p:txBody>
      </p:sp>
      <p:sp>
        <p:nvSpPr>
          <p:cNvPr id="3" name="Content Placeholder 2"/>
          <p:cNvSpPr>
            <a:spLocks noGrp="1"/>
          </p:cNvSpPr>
          <p:nvPr>
            <p:ph idx="1"/>
          </p:nvPr>
        </p:nvSpPr>
        <p:spPr>
          <a:xfrm>
            <a:off x="320511" y="829559"/>
            <a:ext cx="11871489" cy="6127422"/>
          </a:xfrm>
        </p:spPr>
        <p:txBody>
          <a:bodyPr>
            <a:normAutofit fontScale="92500" lnSpcReduction="20000"/>
          </a:bodyPr>
          <a:lstStyle/>
          <a:p>
            <a:pPr marL="0" indent="0">
              <a:buNone/>
            </a:pPr>
            <a:r>
              <a:rPr lang="en-US" dirty="0" smtClean="0"/>
              <a:t> </a:t>
            </a:r>
            <a:r>
              <a:rPr lang="en-US" sz="3200" b="1" dirty="0" smtClean="0">
                <a:solidFill>
                  <a:srgbClr val="7030A0"/>
                </a:solidFill>
              </a:rPr>
              <a:t>The Utility Theory discussed in preceding slides is based on following assumptions</a:t>
            </a:r>
            <a:r>
              <a:rPr lang="en-US" b="1" dirty="0" smtClean="0"/>
              <a:t>:</a:t>
            </a:r>
          </a:p>
          <a:p>
            <a:pPr marL="0" indent="0">
              <a:buNone/>
            </a:pPr>
            <a:r>
              <a:rPr lang="en-US" sz="3500" b="1" u="sng" dirty="0" smtClean="0">
                <a:solidFill>
                  <a:srgbClr val="7030A0"/>
                </a:solidFill>
              </a:rPr>
              <a:t>(1)</a:t>
            </a:r>
            <a:r>
              <a:rPr lang="en-US" sz="3500" b="1" u="sng" dirty="0">
                <a:solidFill>
                  <a:srgbClr val="7030A0"/>
                </a:solidFill>
              </a:rPr>
              <a:t> Limited income: </a:t>
            </a:r>
            <a:endParaRPr lang="en-US" sz="3500" b="1" u="sng" dirty="0" smtClean="0">
              <a:solidFill>
                <a:srgbClr val="7030A0"/>
              </a:solidFill>
            </a:endParaRPr>
          </a:p>
          <a:p>
            <a:pPr marL="514350" indent="-514350">
              <a:buFont typeface="+mj-lt"/>
              <a:buAutoNum type="alphaLcParenR"/>
            </a:pPr>
            <a:r>
              <a:rPr lang="en-US" b="1" dirty="0" smtClean="0"/>
              <a:t>Even </a:t>
            </a:r>
            <a:r>
              <a:rPr lang="en-US" b="1" dirty="0"/>
              <a:t>though someone may </a:t>
            </a:r>
            <a:r>
              <a:rPr lang="en-US" b="1" dirty="0" smtClean="0"/>
              <a:t>like </a:t>
            </a:r>
            <a:r>
              <a:rPr lang="en-US" b="1" dirty="0"/>
              <a:t>having the best of all products because it gives them the highest satisfaction, limited income may stop them from buying it.</a:t>
            </a:r>
          </a:p>
          <a:p>
            <a:pPr marL="514350" indent="-514350">
              <a:buFont typeface="+mj-lt"/>
              <a:buAutoNum type="alphaLcParenR"/>
            </a:pPr>
            <a:r>
              <a:rPr lang="en-US" b="1" dirty="0" smtClean="0"/>
              <a:t>You may like to have a brand new luxury  car,</a:t>
            </a:r>
            <a:r>
              <a:rPr lang="en-US" b="1" dirty="0"/>
              <a:t> </a:t>
            </a:r>
            <a:r>
              <a:rPr lang="en-US" b="1" dirty="0" smtClean="0"/>
              <a:t>your , </a:t>
            </a:r>
            <a:r>
              <a:rPr lang="en-US" b="1" dirty="0"/>
              <a:t>his income </a:t>
            </a:r>
            <a:r>
              <a:rPr lang="en-US" b="1" dirty="0" smtClean="0"/>
              <a:t>is just enough </a:t>
            </a:r>
            <a:r>
              <a:rPr lang="en-US" b="1" dirty="0" err="1" smtClean="0"/>
              <a:t>fpr</a:t>
            </a:r>
            <a:r>
              <a:rPr lang="en-US" b="1" dirty="0" smtClean="0"/>
              <a:t> your  </a:t>
            </a:r>
            <a:r>
              <a:rPr lang="en-US" b="1" dirty="0"/>
              <a:t>basic needs of food, clothing, shelter, and a comparatively cheaper car. </a:t>
            </a:r>
            <a:r>
              <a:rPr lang="en-US" b="1" dirty="0" smtClean="0"/>
              <a:t>You have no </a:t>
            </a:r>
            <a:r>
              <a:rPr lang="en-US" b="1" dirty="0"/>
              <a:t>budget for a luxury  car, </a:t>
            </a:r>
            <a:r>
              <a:rPr lang="en-US" b="1" dirty="0" smtClean="0"/>
              <a:t>In your </a:t>
            </a:r>
            <a:r>
              <a:rPr lang="en-US" b="1" dirty="0"/>
              <a:t>case, limited income stops </a:t>
            </a:r>
            <a:r>
              <a:rPr lang="en-US" b="1" dirty="0" smtClean="0"/>
              <a:t>you </a:t>
            </a:r>
            <a:r>
              <a:rPr lang="en-US" b="1" dirty="0"/>
              <a:t>from having the car that will satisfy </a:t>
            </a:r>
            <a:r>
              <a:rPr lang="en-US" b="1" dirty="0" smtClean="0"/>
              <a:t>you </a:t>
            </a:r>
            <a:r>
              <a:rPr lang="en-US" b="1" dirty="0"/>
              <a:t>the most</a:t>
            </a:r>
            <a:r>
              <a:rPr lang="en-US" b="1" dirty="0" smtClean="0"/>
              <a:t>.</a:t>
            </a:r>
          </a:p>
          <a:p>
            <a:pPr marL="0" indent="0">
              <a:buNone/>
            </a:pPr>
            <a:r>
              <a:rPr lang="en-US" sz="3500" b="1" u="sng" dirty="0" smtClean="0">
                <a:solidFill>
                  <a:srgbClr val="7030A0"/>
                </a:solidFill>
              </a:rPr>
              <a:t>(2) A </a:t>
            </a:r>
            <a:r>
              <a:rPr lang="en-US" sz="3500" b="1" u="sng" dirty="0">
                <a:solidFill>
                  <a:srgbClr val="7030A0"/>
                </a:solidFill>
              </a:rPr>
              <a:t>given set of </a:t>
            </a:r>
            <a:r>
              <a:rPr lang="en-US" sz="3500" b="1" u="sng" dirty="0" smtClean="0">
                <a:solidFill>
                  <a:srgbClr val="7030A0"/>
                </a:solidFill>
              </a:rPr>
              <a:t>prices:</a:t>
            </a:r>
            <a:endParaRPr lang="en-US" sz="3500" b="1" u="sng" dirty="0">
              <a:solidFill>
                <a:srgbClr val="7030A0"/>
              </a:solidFill>
            </a:endParaRPr>
          </a:p>
          <a:p>
            <a:pPr marL="514350" indent="-514350">
              <a:buFont typeface="+mj-lt"/>
              <a:buAutoNum type="alphaLcParenR"/>
            </a:pPr>
            <a:r>
              <a:rPr lang="en-US" b="1" dirty="0" smtClean="0"/>
              <a:t>Some individuals like </a:t>
            </a:r>
            <a:r>
              <a:rPr lang="en-US" b="1" dirty="0"/>
              <a:t>some products or services more than others. However, they may opt for a substitute or a similar product due to the set of prices. Although they will get the maximum utility from consuming the high-priced goods, they may not be willing to pay the given set of prices. Thus, they will look for alternatives.</a:t>
            </a:r>
          </a:p>
          <a:p>
            <a:pPr marL="514350" indent="-514350">
              <a:buFont typeface="+mj-lt"/>
              <a:buAutoNum type="alphaLcParenR"/>
            </a:pPr>
            <a:r>
              <a:rPr lang="en-US" b="1" dirty="0"/>
              <a:t>Many people like </a:t>
            </a:r>
            <a:r>
              <a:rPr lang="en-US" b="1" dirty="0" smtClean="0"/>
              <a:t>Five Star Restaurants Dinners but , </a:t>
            </a:r>
            <a:r>
              <a:rPr lang="en-US" b="1" dirty="0"/>
              <a:t>some decide not to </a:t>
            </a:r>
            <a:r>
              <a:rPr lang="en-US" b="1" dirty="0" smtClean="0"/>
              <a:t>go there because of high prices of foo served and therefore p to some alternate restaurants.</a:t>
            </a:r>
            <a:endParaRPr lang="en-US" b="1" dirty="0"/>
          </a:p>
          <a:p>
            <a:pPr marL="514350" indent="-514350">
              <a:buFont typeface="+mj-lt"/>
              <a:buAutoNum type="alphaLcParenR"/>
            </a:pPr>
            <a:endParaRPr lang="en-US" b="1" dirty="0"/>
          </a:p>
        </p:txBody>
      </p:sp>
    </p:spTree>
    <p:extLst>
      <p:ext uri="{BB962C8B-B14F-4D97-AF65-F5344CB8AC3E}">
        <p14:creationId xmlns:p14="http://schemas.microsoft.com/office/powerpoint/2010/main" val="1411881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67" y="365125"/>
            <a:ext cx="10873033" cy="832079"/>
          </a:xfrm>
        </p:spPr>
        <p:txBody>
          <a:bodyPr>
            <a:normAutofit fontScale="90000"/>
          </a:bodyPr>
          <a:lstStyle/>
          <a:p>
            <a:r>
              <a:rPr lang="en-US" b="1" dirty="0" smtClean="0">
                <a:solidFill>
                  <a:srgbClr val="FF0000"/>
                </a:solidFill>
                <a:latin typeface="+mn-lt"/>
              </a:rPr>
              <a:t>..(D) UTILITY </a:t>
            </a:r>
            <a:r>
              <a:rPr lang="en-US" b="1" dirty="0">
                <a:solidFill>
                  <a:srgbClr val="FF0000"/>
                </a:solidFill>
                <a:latin typeface="+mn-lt"/>
              </a:rPr>
              <a:t>THEORY</a:t>
            </a:r>
            <a:r>
              <a:rPr lang="en-US" sz="5400" b="1" dirty="0">
                <a:solidFill>
                  <a:srgbClr val="FF0000"/>
                </a:solidFill>
                <a:latin typeface="+mn-lt"/>
              </a:rPr>
              <a:t> </a:t>
            </a:r>
            <a:r>
              <a:rPr lang="en-US" sz="3600" b="1" dirty="0">
                <a:solidFill>
                  <a:srgbClr val="7030A0"/>
                </a:solidFill>
                <a:latin typeface="+mn-lt"/>
              </a:rPr>
              <a:t>–(iv) </a:t>
            </a:r>
            <a:r>
              <a:rPr lang="en-US" sz="3600" b="1" dirty="0" smtClean="0">
                <a:solidFill>
                  <a:srgbClr val="7030A0"/>
                </a:solidFill>
                <a:latin typeface="+mn-lt"/>
              </a:rPr>
              <a:t>Assumptions</a:t>
            </a:r>
            <a:endParaRPr lang="en-US" sz="3600" b="1" dirty="0">
              <a:latin typeface="+mn-lt"/>
            </a:endParaRPr>
          </a:p>
        </p:txBody>
      </p:sp>
      <p:sp>
        <p:nvSpPr>
          <p:cNvPr id="3" name="Content Placeholder 2"/>
          <p:cNvSpPr>
            <a:spLocks noGrp="1"/>
          </p:cNvSpPr>
          <p:nvPr>
            <p:ph idx="1"/>
          </p:nvPr>
        </p:nvSpPr>
        <p:spPr>
          <a:xfrm>
            <a:off x="245098" y="1197204"/>
            <a:ext cx="11783504" cy="5147035"/>
          </a:xfrm>
        </p:spPr>
        <p:txBody>
          <a:bodyPr>
            <a:normAutofit fontScale="92500" lnSpcReduction="20000"/>
          </a:bodyPr>
          <a:lstStyle/>
          <a:p>
            <a:pPr marL="0" indent="0">
              <a:buNone/>
            </a:pPr>
            <a:r>
              <a:rPr lang="en-US" sz="3200" b="1" u="sng" dirty="0" smtClean="0">
                <a:solidFill>
                  <a:srgbClr val="7030A0"/>
                </a:solidFill>
              </a:rPr>
              <a:t>(3) Budget constraints:</a:t>
            </a:r>
            <a:endParaRPr lang="en-US" sz="3200" b="1" u="sng" dirty="0">
              <a:solidFill>
                <a:srgbClr val="7030A0"/>
              </a:solidFill>
            </a:endParaRPr>
          </a:p>
          <a:p>
            <a:pPr marL="514350" indent="-514350">
              <a:buFont typeface="+mj-lt"/>
              <a:buAutoNum type="alphaLcParenR"/>
            </a:pPr>
            <a:r>
              <a:rPr lang="en-US" b="1" dirty="0"/>
              <a:t>Consumers’ choices are subject to their budget constraints. Budget refers to the total amount of money an individual is willing to spend, save, and borrow. Budget constraints can also be understood as limited income.</a:t>
            </a:r>
          </a:p>
          <a:p>
            <a:pPr marL="514350" indent="-514350">
              <a:buFont typeface="+mj-lt"/>
              <a:buAutoNum type="alphaLcParenR"/>
            </a:pPr>
            <a:r>
              <a:rPr lang="en-US" b="1" dirty="0"/>
              <a:t>If </a:t>
            </a:r>
            <a:r>
              <a:rPr lang="en-US" b="1" dirty="0" smtClean="0"/>
              <a:t>the  </a:t>
            </a:r>
            <a:r>
              <a:rPr lang="en-US" b="1" dirty="0"/>
              <a:t>the man who wants a </a:t>
            </a:r>
            <a:r>
              <a:rPr lang="en-US" b="1" dirty="0" smtClean="0"/>
              <a:t>luxury car, </a:t>
            </a:r>
            <a:r>
              <a:rPr lang="en-US" b="1" dirty="0"/>
              <a:t>has limited savings and is not willing to borrow money, his budget constraint will restrain him from buying the luxury car. His budget constraints don't allow him to make the choice that would </a:t>
            </a:r>
            <a:r>
              <a:rPr lang="en-US" b="1" dirty="0" smtClean="0"/>
              <a:t>maximize </a:t>
            </a:r>
            <a:r>
              <a:rPr lang="en-US" b="1" dirty="0"/>
              <a:t>his utility</a:t>
            </a:r>
            <a:r>
              <a:rPr lang="en-US" b="1" dirty="0" smtClean="0"/>
              <a:t>.</a:t>
            </a:r>
          </a:p>
          <a:p>
            <a:pPr marL="0" indent="0">
              <a:buNone/>
            </a:pPr>
            <a:r>
              <a:rPr lang="en-US" sz="3500" b="1" u="sng" dirty="0" smtClean="0">
                <a:solidFill>
                  <a:srgbClr val="7030A0"/>
                </a:solidFill>
              </a:rPr>
              <a:t>(4)Limited time:</a:t>
            </a:r>
            <a:endParaRPr lang="en-US" sz="3500" u="sng" dirty="0">
              <a:solidFill>
                <a:srgbClr val="7030A0"/>
              </a:solidFill>
            </a:endParaRPr>
          </a:p>
          <a:p>
            <a:pPr marL="514350" indent="-514350">
              <a:buFont typeface="+mj-lt"/>
              <a:buAutoNum type="alphaLcParenR"/>
            </a:pPr>
            <a:r>
              <a:rPr lang="en-US" b="1" dirty="0" smtClean="0"/>
              <a:t>A major </a:t>
            </a:r>
            <a:r>
              <a:rPr lang="en-US" b="1" dirty="0"/>
              <a:t>constraint consumers may face while making choices is the availability of time</a:t>
            </a:r>
            <a:r>
              <a:rPr lang="en-US" b="1" dirty="0" smtClean="0"/>
              <a:t>. Suppose </a:t>
            </a:r>
            <a:r>
              <a:rPr lang="en-US" b="1" dirty="0"/>
              <a:t>an individual is willing to get the goods currently on sale. However, they could not go to the store to buy the goods on time for the sale. They will not enjoy the maximum utility they would have gained if they purchased the </a:t>
            </a:r>
            <a:r>
              <a:rPr lang="en-US" b="1" dirty="0" smtClean="0"/>
              <a:t>goods </a:t>
            </a:r>
            <a:r>
              <a:rPr lang="en-US" b="1" dirty="0"/>
              <a:t>when the price was affordable for them.</a:t>
            </a:r>
          </a:p>
          <a:p>
            <a:pPr marL="514350" indent="-514350">
              <a:buFont typeface="+mj-lt"/>
              <a:buAutoNum type="alphaLcParenR"/>
            </a:pPr>
            <a:endParaRPr lang="en-US" b="1" dirty="0"/>
          </a:p>
          <a:p>
            <a:pPr marL="514350" indent="-514350">
              <a:buFont typeface="+mj-lt"/>
              <a:buAutoNum type="alphaLcParenR"/>
            </a:pPr>
            <a:endParaRPr lang="en-US" b="1" dirty="0"/>
          </a:p>
        </p:txBody>
      </p:sp>
    </p:spTree>
    <p:extLst>
      <p:ext uri="{BB962C8B-B14F-4D97-AF65-F5344CB8AC3E}">
        <p14:creationId xmlns:p14="http://schemas.microsoft.com/office/powerpoint/2010/main" val="2907969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841610" cy="586982"/>
          </a:xfrm>
        </p:spPr>
        <p:txBody>
          <a:bodyPr>
            <a:normAutofit/>
          </a:bodyPr>
          <a:lstStyle/>
          <a:p>
            <a:r>
              <a:rPr lang="en-US" sz="3600" b="1" dirty="0" smtClean="0">
                <a:solidFill>
                  <a:srgbClr val="FF0000"/>
                </a:solidFill>
                <a:latin typeface="+mn-lt"/>
              </a:rPr>
              <a:t>….(D) UTILITY THEORY:</a:t>
            </a:r>
            <a:r>
              <a:rPr lang="en-US" sz="3600" b="1" dirty="0" smtClean="0">
                <a:solidFill>
                  <a:srgbClr val="7030A0"/>
                </a:solidFill>
                <a:latin typeface="+mn-lt"/>
              </a:rPr>
              <a:t> </a:t>
            </a:r>
            <a:r>
              <a:rPr lang="en-US" sz="3200" b="1" dirty="0" smtClean="0">
                <a:solidFill>
                  <a:srgbClr val="7030A0"/>
                </a:solidFill>
                <a:latin typeface="+mn-lt"/>
              </a:rPr>
              <a:t>LAW OF EQUI-MARGINAL UTILITY</a:t>
            </a:r>
            <a:endParaRPr lang="en-US" sz="3200" b="1" dirty="0">
              <a:latin typeface="+mn-lt"/>
            </a:endParaRPr>
          </a:p>
        </p:txBody>
      </p:sp>
      <p:sp>
        <p:nvSpPr>
          <p:cNvPr id="3" name="Content Placeholder 2"/>
          <p:cNvSpPr>
            <a:spLocks noGrp="1"/>
          </p:cNvSpPr>
          <p:nvPr>
            <p:ph idx="1"/>
          </p:nvPr>
        </p:nvSpPr>
        <p:spPr>
          <a:xfrm>
            <a:off x="433632" y="1027522"/>
            <a:ext cx="11758367" cy="6278251"/>
          </a:xfrm>
        </p:spPr>
        <p:txBody>
          <a:bodyPr>
            <a:normAutofit/>
          </a:bodyPr>
          <a:lstStyle/>
          <a:p>
            <a:pPr marL="0" marR="0" indent="0">
              <a:spcBef>
                <a:spcPts val="0"/>
              </a:spcBef>
              <a:spcAft>
                <a:spcPts val="1500"/>
              </a:spcAft>
              <a:buNone/>
            </a:pPr>
            <a:r>
              <a:rPr lang="en-US" b="1" dirty="0" smtClean="0"/>
              <a:t>The simple  </a:t>
            </a:r>
            <a:r>
              <a:rPr lang="en-US" b="1" dirty="0"/>
              <a:t>examples </a:t>
            </a:r>
            <a:r>
              <a:rPr lang="en-US" b="1" dirty="0" smtClean="0"/>
              <a:t>shows </a:t>
            </a:r>
            <a:r>
              <a:rPr lang="en-US" b="1" dirty="0"/>
              <a:t>how </a:t>
            </a:r>
            <a:r>
              <a:rPr lang="en-US" b="1" dirty="0" smtClean="0"/>
              <a:t>the </a:t>
            </a:r>
            <a:r>
              <a:rPr lang="en-US" b="1" dirty="0" err="1"/>
              <a:t>Equi</a:t>
            </a:r>
            <a:r>
              <a:rPr lang="en-US" b="1" dirty="0"/>
              <a:t>-marginal Principle to </a:t>
            </a:r>
            <a:r>
              <a:rPr lang="en-US" b="1" dirty="0" smtClean="0"/>
              <a:t>maximize, utility or   </a:t>
            </a:r>
            <a:r>
              <a:rPr lang="en-US" b="1" dirty="0"/>
              <a:t>satisfaction</a:t>
            </a:r>
            <a:r>
              <a:rPr lang="en-US" b="1" dirty="0" smtClean="0"/>
              <a:t>,. </a:t>
            </a:r>
            <a:r>
              <a:rPr lang="en-US" b="1" dirty="0"/>
              <a:t>This principle, therefore, serves as a practical guide, </a:t>
            </a:r>
            <a:r>
              <a:rPr lang="en-US" b="1" dirty="0" smtClean="0"/>
              <a:t>in </a:t>
            </a:r>
            <a:r>
              <a:rPr lang="en-US" b="1" dirty="0"/>
              <a:t>rational economic </a:t>
            </a:r>
            <a:r>
              <a:rPr lang="en-US" b="1" dirty="0" smtClean="0"/>
              <a:t>decision makings.</a:t>
            </a:r>
            <a:r>
              <a:rPr lang="en-US" b="1" dirty="0"/>
              <a:t> In order to maximize satisfaction with a limited amount of money a consumer has to compare the satisfaction obtained from each rupee that he spends on different commo­dities</a:t>
            </a:r>
            <a:r>
              <a:rPr lang="en-US" b="1" dirty="0" smtClean="0"/>
              <a:t>.</a:t>
            </a:r>
            <a:r>
              <a:rPr lang="en-US" b="1" spc="25" dirty="0">
                <a:solidFill>
                  <a:srgbClr val="424142"/>
                </a:solidFill>
                <a:latin typeface="Georgia" panose="02040502050405020303" pitchFamily="18" charset="0"/>
                <a:ea typeface="Times New Roman" panose="02020603050405020304" pitchFamily="18" charset="0"/>
              </a:rPr>
              <a:t> </a:t>
            </a:r>
            <a:endParaRPr lang="en-US" b="1" spc="25" dirty="0" smtClean="0">
              <a:solidFill>
                <a:srgbClr val="424142"/>
              </a:solidFill>
              <a:latin typeface="Georgia" panose="02040502050405020303" pitchFamily="18" charset="0"/>
              <a:ea typeface="Times New Roman" panose="02020603050405020304" pitchFamily="18" charset="0"/>
            </a:endParaRPr>
          </a:p>
          <a:p>
            <a:pPr marL="0" indent="0" algn="ctr">
              <a:buNone/>
            </a:pPr>
            <a:r>
              <a:rPr lang="en-US" sz="3000" b="1" u="sng" dirty="0" smtClean="0">
                <a:solidFill>
                  <a:srgbClr val="7030A0"/>
                </a:solidFill>
              </a:rPr>
              <a:t>Example:  </a:t>
            </a:r>
            <a:r>
              <a:rPr lang="en-US" sz="3000" b="1" u="sng" dirty="0" err="1" smtClean="0">
                <a:solidFill>
                  <a:srgbClr val="7030A0"/>
                </a:solidFill>
              </a:rPr>
              <a:t>Equi</a:t>
            </a:r>
            <a:r>
              <a:rPr lang="en-US" sz="3000" b="1" u="sng" dirty="0" smtClean="0">
                <a:solidFill>
                  <a:srgbClr val="7030A0"/>
                </a:solidFill>
              </a:rPr>
              <a:t>-Marginal </a:t>
            </a:r>
            <a:r>
              <a:rPr lang="en-US" sz="3000" b="1" u="sng" dirty="0">
                <a:solidFill>
                  <a:srgbClr val="7030A0"/>
                </a:solidFill>
              </a:rPr>
              <a:t>Utility of Two </a:t>
            </a:r>
            <a:r>
              <a:rPr lang="en-US" sz="3000" b="1" u="sng" dirty="0" smtClean="0">
                <a:solidFill>
                  <a:srgbClr val="7030A0"/>
                </a:solidFill>
              </a:rPr>
              <a:t>Commodities </a:t>
            </a:r>
          </a:p>
          <a:p>
            <a:pPr marL="0" indent="0">
              <a:buNone/>
            </a:pPr>
            <a:r>
              <a:rPr lang="en-US" sz="3000" b="1" dirty="0" smtClean="0"/>
              <a:t>Suppose </a:t>
            </a:r>
            <a:r>
              <a:rPr lang="en-US" sz="3000" b="1" dirty="0"/>
              <a:t>chocolates and ice-creams are two purchasable goods. Suppose further that the consumer has </a:t>
            </a:r>
            <a:r>
              <a:rPr lang="en-US" sz="3000" b="1" dirty="0" err="1">
                <a:solidFill>
                  <a:srgbClr val="7030A0"/>
                </a:solidFill>
              </a:rPr>
              <a:t>Rs</a:t>
            </a:r>
            <a:r>
              <a:rPr lang="en-US" sz="3000" b="1" dirty="0">
                <a:solidFill>
                  <a:srgbClr val="7030A0"/>
                </a:solidFill>
              </a:rPr>
              <a:t>. 700 </a:t>
            </a:r>
            <a:r>
              <a:rPr lang="en-US" sz="3000" b="1" dirty="0"/>
              <a:t>to spend. Let us spend </a:t>
            </a:r>
            <a:r>
              <a:rPr lang="en-US" sz="3000" b="1" dirty="0" err="1">
                <a:solidFill>
                  <a:srgbClr val="7030A0"/>
                </a:solidFill>
              </a:rPr>
              <a:t>Rs</a:t>
            </a:r>
            <a:r>
              <a:rPr lang="en-US" sz="3000" b="1" dirty="0">
                <a:solidFill>
                  <a:srgbClr val="7030A0"/>
                </a:solidFill>
              </a:rPr>
              <a:t>. 300 </a:t>
            </a:r>
            <a:r>
              <a:rPr lang="en-US" sz="3000" b="1" dirty="0"/>
              <a:t>on ice-creams and </a:t>
            </a:r>
            <a:r>
              <a:rPr lang="en-US" sz="3000" b="1" dirty="0" err="1">
                <a:solidFill>
                  <a:srgbClr val="7030A0"/>
                </a:solidFill>
              </a:rPr>
              <a:t>Rs</a:t>
            </a:r>
            <a:r>
              <a:rPr lang="en-US" sz="3000" b="1" dirty="0">
                <a:solidFill>
                  <a:srgbClr val="7030A0"/>
                </a:solidFill>
              </a:rPr>
              <a:t>. 400 </a:t>
            </a:r>
            <a:r>
              <a:rPr lang="en-US" sz="3000" b="1" dirty="0"/>
              <a:t>on chocolates. And each Unit of Utility is worth </a:t>
            </a:r>
            <a:r>
              <a:rPr lang="en-US" sz="3000" b="1" dirty="0">
                <a:solidFill>
                  <a:srgbClr val="7030A0"/>
                </a:solidFill>
              </a:rPr>
              <a:t>Rs.100.</a:t>
            </a:r>
            <a:r>
              <a:rPr lang="en-US" sz="3000" b="1" dirty="0"/>
              <a:t> The Utility will be maximized </a:t>
            </a:r>
            <a:r>
              <a:rPr lang="en-US" sz="3000" b="1" dirty="0">
                <a:solidFill>
                  <a:srgbClr val="7030A0"/>
                </a:solidFill>
              </a:rPr>
              <a:t>(28+ 18=46 </a:t>
            </a:r>
            <a:r>
              <a:rPr lang="en-US" sz="3000" b="1" i="1" dirty="0">
                <a:solidFill>
                  <a:srgbClr val="7030A0"/>
                </a:solidFill>
              </a:rPr>
              <a:t>‘</a:t>
            </a:r>
            <a:r>
              <a:rPr lang="en-US" sz="3000" b="1" i="1" dirty="0" err="1">
                <a:solidFill>
                  <a:srgbClr val="7030A0"/>
                </a:solidFill>
              </a:rPr>
              <a:t>utils</a:t>
            </a:r>
            <a:r>
              <a:rPr lang="en-US" sz="3000" b="1" i="1" dirty="0">
                <a:solidFill>
                  <a:srgbClr val="7030A0"/>
                </a:solidFill>
              </a:rPr>
              <a:t>’</a:t>
            </a:r>
            <a:r>
              <a:rPr lang="en-US" sz="3000" b="1" dirty="0">
                <a:solidFill>
                  <a:srgbClr val="7030A0"/>
                </a:solidFill>
              </a:rPr>
              <a:t>) </a:t>
            </a:r>
            <a:r>
              <a:rPr lang="en-US" sz="3000" b="1" dirty="0"/>
              <a:t>when </a:t>
            </a:r>
            <a:r>
              <a:rPr lang="en-US" sz="3000" b="1" dirty="0">
                <a:solidFill>
                  <a:srgbClr val="7030A0"/>
                </a:solidFill>
              </a:rPr>
              <a:t>4 units </a:t>
            </a:r>
            <a:r>
              <a:rPr lang="en-US" sz="3000" b="1" dirty="0"/>
              <a:t>of ice-cream and </a:t>
            </a:r>
            <a:r>
              <a:rPr lang="en-US" sz="3000" b="1" dirty="0">
                <a:solidFill>
                  <a:srgbClr val="7030A0"/>
                </a:solidFill>
              </a:rPr>
              <a:t>3 units </a:t>
            </a:r>
            <a:r>
              <a:rPr lang="en-US" sz="3000" b="1" dirty="0"/>
              <a:t>of chocolates are consumed. For no other combination does this utility amount to </a:t>
            </a:r>
            <a:r>
              <a:rPr lang="en-US" sz="3900" b="1" dirty="0">
                <a:solidFill>
                  <a:srgbClr val="7030A0"/>
                </a:solidFill>
              </a:rPr>
              <a:t>46</a:t>
            </a:r>
            <a:r>
              <a:rPr lang="en-US" sz="3000" b="1" dirty="0" smtClean="0"/>
              <a:t>. </a:t>
            </a:r>
            <a:r>
              <a:rPr lang="en-US" sz="3000" b="1" i="1" dirty="0">
                <a:solidFill>
                  <a:srgbClr val="FF0000"/>
                </a:solidFill>
              </a:rPr>
              <a:t>[Table </a:t>
            </a:r>
            <a:r>
              <a:rPr lang="en-US" sz="3000" b="1" i="1" dirty="0" smtClean="0">
                <a:solidFill>
                  <a:srgbClr val="FF0000"/>
                </a:solidFill>
              </a:rPr>
              <a:t>on Next </a:t>
            </a:r>
            <a:r>
              <a:rPr lang="en-US" sz="3000" b="1" i="1" dirty="0">
                <a:solidFill>
                  <a:srgbClr val="FF0000"/>
                </a:solidFill>
              </a:rPr>
              <a:t>Slide]</a:t>
            </a:r>
          </a:p>
          <a:p>
            <a:pPr marL="0" indent="0">
              <a:buNone/>
            </a:pPr>
            <a:r>
              <a:rPr lang="en-US" sz="3000" b="1" dirty="0" smtClean="0"/>
              <a:t>. </a:t>
            </a:r>
            <a:endParaRPr lang="en-US" sz="3000" b="1" dirty="0"/>
          </a:p>
          <a:p>
            <a:endParaRPr lang="en-US" sz="3000" dirty="0"/>
          </a:p>
        </p:txBody>
      </p:sp>
    </p:spTree>
    <p:extLst>
      <p:ext uri="{BB962C8B-B14F-4D97-AF65-F5344CB8AC3E}">
        <p14:creationId xmlns:p14="http://schemas.microsoft.com/office/powerpoint/2010/main" val="438297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863" y="1536569"/>
            <a:ext cx="9106293" cy="3600986"/>
          </a:xfrm>
          <a:prstGeom prst="rect">
            <a:avLst/>
          </a:prstGeom>
        </p:spPr>
        <p:txBody>
          <a:bodyPr wrap="square">
            <a:spAutoFit/>
          </a:bodyPr>
          <a:lstStyle/>
          <a:p>
            <a:pPr algn="r"/>
            <a:endParaRPr lang="en-US" sz="4400" b="1" dirty="0" smtClean="0">
              <a:solidFill>
                <a:srgbClr val="FF0000"/>
              </a:solidFill>
            </a:endParaRPr>
          </a:p>
          <a:p>
            <a:pPr algn="ctr"/>
            <a:r>
              <a:rPr lang="en-US" sz="4400" b="1" dirty="0" smtClean="0">
                <a:solidFill>
                  <a:srgbClr val="FF0000"/>
                </a:solidFill>
              </a:rPr>
              <a:t>CONSUMER BEHAVIOR</a:t>
            </a:r>
          </a:p>
          <a:p>
            <a:pPr lvl="4" algn="ctr"/>
            <a:r>
              <a:rPr lang="en-US" sz="3200" b="1" dirty="0" smtClean="0">
                <a:solidFill>
                  <a:srgbClr val="FF0000"/>
                </a:solidFill>
              </a:rPr>
              <a:t>  </a:t>
            </a:r>
          </a:p>
          <a:p>
            <a:pPr marL="2686050" lvl="4" indent="-857250">
              <a:buAutoNum type="romanLcParenBoth"/>
            </a:pPr>
            <a:r>
              <a:rPr lang="en-US" sz="3200" b="1" dirty="0" smtClean="0">
                <a:solidFill>
                  <a:srgbClr val="FF0000"/>
                </a:solidFill>
              </a:rPr>
              <a:t>UTILITY AND THEORY OF UTILITY</a:t>
            </a:r>
          </a:p>
          <a:p>
            <a:pPr marL="2686050" lvl="4" indent="-857250">
              <a:buAutoNum type="romanLcParenBoth"/>
            </a:pPr>
            <a:r>
              <a:rPr lang="en-US" sz="3200" b="1" dirty="0" smtClean="0">
                <a:solidFill>
                  <a:srgbClr val="FF0000"/>
                </a:solidFill>
              </a:rPr>
              <a:t>INDIFFRENCE CURVE</a:t>
            </a:r>
          </a:p>
          <a:p>
            <a:pPr marL="857250" indent="-857250">
              <a:buAutoNum type="romanLcParenBoth"/>
            </a:pPr>
            <a:endParaRPr lang="en-US" sz="4400" b="1" dirty="0">
              <a:solidFill>
                <a:srgbClr val="FF0000"/>
              </a:solidFill>
            </a:endParaRPr>
          </a:p>
        </p:txBody>
      </p:sp>
    </p:spTree>
    <p:extLst>
      <p:ext uri="{BB962C8B-B14F-4D97-AF65-F5344CB8AC3E}">
        <p14:creationId xmlns:p14="http://schemas.microsoft.com/office/powerpoint/2010/main" val="236770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ginal Utility of Two Commodities"/>
          <p:cNvPicPr/>
          <p:nvPr/>
        </p:nvPicPr>
        <p:blipFill>
          <a:blip r:embed="rId2">
            <a:extLst>
              <a:ext uri="{28A0092B-C50C-407E-A947-70E740481C1C}">
                <a14:useLocalDpi xmlns:a14="http://schemas.microsoft.com/office/drawing/2010/main" val="0"/>
              </a:ext>
            </a:extLst>
          </a:blip>
          <a:srcRect/>
          <a:stretch>
            <a:fillRect/>
          </a:stretch>
        </p:blipFill>
        <p:spPr bwMode="auto">
          <a:xfrm>
            <a:off x="1583703" y="1187778"/>
            <a:ext cx="6032238" cy="3987537"/>
          </a:xfrm>
          <a:prstGeom prst="rect">
            <a:avLst/>
          </a:prstGeom>
          <a:noFill/>
          <a:ln>
            <a:noFill/>
          </a:ln>
        </p:spPr>
      </p:pic>
      <p:sp>
        <p:nvSpPr>
          <p:cNvPr id="3" name="Rectangle 2"/>
          <p:cNvSpPr/>
          <p:nvPr/>
        </p:nvSpPr>
        <p:spPr>
          <a:xfrm>
            <a:off x="829559" y="348792"/>
            <a:ext cx="8757500" cy="523220"/>
          </a:xfrm>
          <a:prstGeom prst="rect">
            <a:avLst/>
          </a:prstGeom>
        </p:spPr>
        <p:txBody>
          <a:bodyPr wrap="square">
            <a:spAutoFit/>
          </a:bodyPr>
          <a:lstStyle/>
          <a:p>
            <a:pPr>
              <a:spcAft>
                <a:spcPts val="1500"/>
              </a:spcAft>
            </a:pPr>
            <a:r>
              <a:rPr lang="en-US" sz="2800" b="1" spc="25" dirty="0" smtClean="0">
                <a:solidFill>
                  <a:srgbClr val="7030A0"/>
                </a:solidFill>
                <a:latin typeface="Georgia" panose="02040502050405020303" pitchFamily="18" charset="0"/>
                <a:ea typeface="Times New Roman" panose="02020603050405020304" pitchFamily="18" charset="0"/>
              </a:rPr>
              <a:t>Table</a:t>
            </a:r>
            <a:r>
              <a:rPr lang="en-US" sz="2800" b="1" spc="25" dirty="0">
                <a:solidFill>
                  <a:srgbClr val="7030A0"/>
                </a:solidFill>
                <a:latin typeface="Georgia" panose="02040502050405020303" pitchFamily="18" charset="0"/>
                <a:ea typeface="Times New Roman" panose="02020603050405020304" pitchFamily="18" charset="0"/>
              </a:rPr>
              <a:t>: Marginal Utility of Two Commodities</a:t>
            </a:r>
            <a:endParaRPr lang="en-US" sz="2800" dirty="0">
              <a:solidFill>
                <a:srgbClr val="7030A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339365" y="5175315"/>
            <a:ext cx="11679810" cy="1384995"/>
          </a:xfrm>
          <a:prstGeom prst="rect">
            <a:avLst/>
          </a:prstGeom>
        </p:spPr>
        <p:txBody>
          <a:bodyPr wrap="square">
            <a:spAutoFit/>
          </a:bodyPr>
          <a:lstStyle/>
          <a:p>
            <a:r>
              <a:rPr lang="en-US" sz="2800" b="1" dirty="0" smtClean="0">
                <a:solidFill>
                  <a:srgbClr val="7030A0"/>
                </a:solidFill>
              </a:rPr>
              <a:t>The </a:t>
            </a:r>
            <a:r>
              <a:rPr lang="en-US" sz="2800" b="1" dirty="0">
                <a:solidFill>
                  <a:srgbClr val="7030A0"/>
                </a:solidFill>
              </a:rPr>
              <a:t>conclusion is that </a:t>
            </a:r>
            <a:r>
              <a:rPr lang="en-US" sz="2800" b="1" dirty="0" smtClean="0">
                <a:solidFill>
                  <a:srgbClr val="7030A0"/>
                </a:solidFill>
              </a:rPr>
              <a:t>maxi­mum </a:t>
            </a:r>
            <a:r>
              <a:rPr lang="en-US" sz="2800" b="1" dirty="0">
                <a:solidFill>
                  <a:srgbClr val="7030A0"/>
                </a:solidFill>
              </a:rPr>
              <a:t>satisfaction </a:t>
            </a:r>
            <a:r>
              <a:rPr lang="en-US" sz="2800" b="1" dirty="0" smtClean="0">
                <a:solidFill>
                  <a:srgbClr val="7030A0"/>
                </a:solidFill>
              </a:rPr>
              <a:t>is obtained when the marginal utility from each good is equated by continuously substituting </a:t>
            </a:r>
            <a:r>
              <a:rPr lang="en-US" sz="2800" b="1" dirty="0">
                <a:solidFill>
                  <a:srgbClr val="7030A0"/>
                </a:solidFill>
              </a:rPr>
              <a:t>the more useful for the less useful commodity. </a:t>
            </a:r>
          </a:p>
        </p:txBody>
      </p:sp>
    </p:spTree>
    <p:extLst>
      <p:ext uri="{BB962C8B-B14F-4D97-AF65-F5344CB8AC3E}">
        <p14:creationId xmlns:p14="http://schemas.microsoft.com/office/powerpoint/2010/main" val="24767631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70" y="365126"/>
            <a:ext cx="11858919" cy="1001762"/>
          </a:xfrm>
        </p:spPr>
        <p:txBody>
          <a:bodyPr>
            <a:noAutofit/>
          </a:bodyPr>
          <a:lstStyle/>
          <a:p>
            <a:r>
              <a:rPr lang="en-US" sz="4000" dirty="0" smtClean="0">
                <a:solidFill>
                  <a:srgbClr val="FF0000"/>
                </a:solidFill>
                <a:latin typeface="+mn-lt"/>
              </a:rPr>
              <a:t>...</a:t>
            </a:r>
            <a:r>
              <a:rPr lang="en-US" sz="4000" b="1" dirty="0" smtClean="0">
                <a:solidFill>
                  <a:srgbClr val="FF0000"/>
                </a:solidFill>
                <a:latin typeface="+mn-lt"/>
              </a:rPr>
              <a:t>(D) UTILITY THEORY</a:t>
            </a:r>
            <a:r>
              <a:rPr lang="en-US" sz="4000" b="1" dirty="0">
                <a:solidFill>
                  <a:srgbClr val="FF0000"/>
                </a:solidFill>
                <a:latin typeface="+mn-lt"/>
              </a:rPr>
              <a:t>:</a:t>
            </a:r>
            <a:r>
              <a:rPr lang="en-US" b="1" dirty="0" smtClean="0">
                <a:solidFill>
                  <a:srgbClr val="7030A0"/>
                </a:solidFill>
                <a:latin typeface="+mn-lt"/>
              </a:rPr>
              <a:t> </a:t>
            </a:r>
            <a:r>
              <a:rPr lang="en-US" sz="3600" b="1" dirty="0" smtClean="0">
                <a:solidFill>
                  <a:srgbClr val="7030A0"/>
                </a:solidFill>
                <a:latin typeface="+mn-lt"/>
              </a:rPr>
              <a:t>LAW OF EQUI-MARGINAL UTILITY</a:t>
            </a:r>
            <a:br>
              <a:rPr lang="en-US" sz="3600" b="1" dirty="0" smtClean="0">
                <a:solidFill>
                  <a:srgbClr val="7030A0"/>
                </a:solidFill>
                <a:latin typeface="+mn-lt"/>
              </a:rPr>
            </a:br>
            <a:endParaRPr lang="en-US" sz="3600" b="1" dirty="0">
              <a:solidFill>
                <a:srgbClr val="7030A0"/>
              </a:solidFill>
              <a:latin typeface="+mn-lt"/>
            </a:endParaRPr>
          </a:p>
        </p:txBody>
      </p:sp>
      <p:sp>
        <p:nvSpPr>
          <p:cNvPr id="3" name="Content Placeholder 2"/>
          <p:cNvSpPr>
            <a:spLocks noGrp="1"/>
          </p:cNvSpPr>
          <p:nvPr>
            <p:ph idx="1"/>
          </p:nvPr>
        </p:nvSpPr>
        <p:spPr>
          <a:xfrm>
            <a:off x="961533" y="1022809"/>
            <a:ext cx="10048973" cy="5835191"/>
          </a:xfrm>
        </p:spPr>
        <p:txBody>
          <a:bodyPr/>
          <a:lstStyle/>
          <a:p>
            <a:pPr marL="514350" indent="-514350">
              <a:buFont typeface="+mj-lt"/>
              <a:buAutoNum type="arabicPeriod"/>
            </a:pPr>
            <a:r>
              <a:rPr lang="en-US" b="1" dirty="0"/>
              <a:t>The </a:t>
            </a:r>
            <a:r>
              <a:rPr lang="en-US" b="1" dirty="0" err="1"/>
              <a:t>Equi</a:t>
            </a:r>
            <a:r>
              <a:rPr lang="en-US" b="1" dirty="0"/>
              <a:t>-marginal Principle, also known as the Law of </a:t>
            </a:r>
            <a:r>
              <a:rPr lang="en-US" b="1" dirty="0" err="1"/>
              <a:t>Equi</a:t>
            </a:r>
            <a:r>
              <a:rPr lang="en-US" b="1" dirty="0"/>
              <a:t> Marginal Utility or </a:t>
            </a:r>
            <a:r>
              <a:rPr lang="en-US" b="1" dirty="0" err="1"/>
              <a:t>Gossen's</a:t>
            </a:r>
            <a:r>
              <a:rPr lang="en-US" b="1" dirty="0"/>
              <a:t> Second Law, implies that a consumer will distribute his/her income on various commodities in a manner that marginal utility derived from the last unit of money spent on each good is </a:t>
            </a:r>
            <a:r>
              <a:rPr lang="en-US" b="1" dirty="0" smtClean="0"/>
              <a:t>equal</a:t>
            </a:r>
          </a:p>
          <a:p>
            <a:pPr marL="514350" indent="-514350">
              <a:buFont typeface="+mj-lt"/>
              <a:buAutoNum type="arabicPeriod"/>
            </a:pPr>
            <a:r>
              <a:rPr lang="en-US" b="1" dirty="0"/>
              <a:t>By adhering to the </a:t>
            </a:r>
            <a:r>
              <a:rPr lang="en-US" b="1" dirty="0" err="1"/>
              <a:t>Equi</a:t>
            </a:r>
            <a:r>
              <a:rPr lang="en-US" b="1" dirty="0"/>
              <a:t>-marginal principle, </a:t>
            </a:r>
            <a:r>
              <a:rPr lang="en-US" b="1" dirty="0" smtClean="0"/>
              <a:t>the best utilization of limited resources is achieved.</a:t>
            </a:r>
            <a:endParaRPr lang="en-US" b="1" dirty="0"/>
          </a:p>
          <a:p>
            <a:pPr marL="514350" indent="-514350">
              <a:buFont typeface="+mj-lt"/>
              <a:buAutoNum type="arabicPeriod"/>
            </a:pPr>
            <a:r>
              <a:rPr lang="en-US" b="1" dirty="0"/>
              <a:t>The mathematical expression of </a:t>
            </a:r>
            <a:r>
              <a:rPr lang="en-US" b="1" dirty="0" err="1"/>
              <a:t>Equi</a:t>
            </a:r>
            <a:r>
              <a:rPr lang="en-US" b="1" dirty="0"/>
              <a:t>-marginal Principle:</a:t>
            </a:r>
          </a:p>
          <a:p>
            <a:pPr marL="0" indent="0" algn="ctr">
              <a:buNone/>
            </a:pPr>
            <a:r>
              <a:rPr lang="en-US" sz="3200" b="1" i="1" dirty="0" err="1" smtClean="0">
                <a:solidFill>
                  <a:srgbClr val="7030A0"/>
                </a:solidFill>
              </a:rPr>
              <a:t>MU</a:t>
            </a:r>
            <a:r>
              <a:rPr lang="en-US" sz="3200" b="1" i="1" baseline="-25000" dirty="0" err="1" smtClean="0">
                <a:solidFill>
                  <a:srgbClr val="7030A0"/>
                </a:solidFill>
              </a:rPr>
              <a:t>x</a:t>
            </a:r>
            <a:r>
              <a:rPr lang="en-US" sz="3200" b="1" i="1" dirty="0" smtClean="0">
                <a:solidFill>
                  <a:srgbClr val="7030A0"/>
                </a:solidFill>
              </a:rPr>
              <a:t>/</a:t>
            </a:r>
            <a:r>
              <a:rPr lang="en-US" sz="3200" b="1" i="1" dirty="0" err="1" smtClean="0">
                <a:solidFill>
                  <a:srgbClr val="7030A0"/>
                </a:solidFill>
              </a:rPr>
              <a:t>P</a:t>
            </a:r>
            <a:r>
              <a:rPr lang="en-US" sz="3200" b="1" i="1" baseline="-25000" dirty="0" err="1" smtClean="0">
                <a:solidFill>
                  <a:srgbClr val="7030A0"/>
                </a:solidFill>
              </a:rPr>
              <a:t>x</a:t>
            </a:r>
            <a:r>
              <a:rPr lang="en-US" sz="3200" b="1" i="1" baseline="-25000" dirty="0" smtClean="0">
                <a:solidFill>
                  <a:srgbClr val="7030A0"/>
                </a:solidFill>
              </a:rPr>
              <a:t> </a:t>
            </a:r>
            <a:r>
              <a:rPr lang="en-US" sz="3200" b="1" i="1" dirty="0">
                <a:solidFill>
                  <a:srgbClr val="7030A0"/>
                </a:solidFill>
              </a:rPr>
              <a:t>=</a:t>
            </a:r>
            <a:r>
              <a:rPr lang="en-US" sz="3200" b="1" i="1" baseline="-25000" dirty="0">
                <a:solidFill>
                  <a:srgbClr val="7030A0"/>
                </a:solidFill>
              </a:rPr>
              <a:t> </a:t>
            </a:r>
            <a:r>
              <a:rPr lang="en-US" sz="3200" b="1" i="1" dirty="0" err="1" smtClean="0">
                <a:solidFill>
                  <a:srgbClr val="7030A0"/>
                </a:solidFill>
              </a:rPr>
              <a:t>MU</a:t>
            </a:r>
            <a:r>
              <a:rPr lang="en-US" sz="3200" b="1" i="1" baseline="-25000" dirty="0" err="1">
                <a:solidFill>
                  <a:srgbClr val="7030A0"/>
                </a:solidFill>
              </a:rPr>
              <a:t>y</a:t>
            </a:r>
            <a:r>
              <a:rPr lang="en-US" sz="3200" b="1" i="1" dirty="0" smtClean="0">
                <a:solidFill>
                  <a:srgbClr val="7030A0"/>
                </a:solidFill>
              </a:rPr>
              <a:t>/</a:t>
            </a:r>
            <a:r>
              <a:rPr lang="en-US" sz="3200" b="1" i="1" dirty="0" err="1" smtClean="0">
                <a:solidFill>
                  <a:srgbClr val="7030A0"/>
                </a:solidFill>
              </a:rPr>
              <a:t>P</a:t>
            </a:r>
            <a:r>
              <a:rPr lang="en-US" sz="3200" b="1" i="1" baseline="-25000" dirty="0" err="1" smtClean="0">
                <a:solidFill>
                  <a:srgbClr val="7030A0"/>
                </a:solidFill>
              </a:rPr>
              <a:t>y</a:t>
            </a:r>
            <a:endParaRPr lang="en-US" sz="3200" b="1" dirty="0">
              <a:solidFill>
                <a:srgbClr val="7030A0"/>
              </a:solidFill>
            </a:endParaRPr>
          </a:p>
          <a:p>
            <a:pPr marL="0" indent="0">
              <a:buNone/>
            </a:pPr>
            <a:r>
              <a:rPr lang="en-US" sz="3200" b="1" dirty="0">
                <a:solidFill>
                  <a:srgbClr val="7030A0"/>
                </a:solidFill>
              </a:rPr>
              <a:t>	</a:t>
            </a:r>
            <a:r>
              <a:rPr lang="en-US" sz="3200" b="1" dirty="0" smtClean="0">
                <a:solidFill>
                  <a:srgbClr val="7030A0"/>
                </a:solidFill>
              </a:rPr>
              <a:t>(</a:t>
            </a:r>
            <a:r>
              <a:rPr lang="en-US" b="1" dirty="0" smtClean="0">
                <a:solidFill>
                  <a:srgbClr val="7030A0"/>
                </a:solidFill>
              </a:rPr>
              <a:t>Where</a:t>
            </a:r>
            <a:r>
              <a:rPr lang="en-US" b="1" dirty="0">
                <a:solidFill>
                  <a:srgbClr val="7030A0"/>
                </a:solidFill>
              </a:rPr>
              <a:t> </a:t>
            </a:r>
            <a:r>
              <a:rPr lang="en-US" b="1" i="1" dirty="0" err="1">
                <a:solidFill>
                  <a:srgbClr val="7030A0"/>
                </a:solidFill>
              </a:rPr>
              <a:t>MU</a:t>
            </a:r>
            <a:r>
              <a:rPr lang="en-US" b="1" i="1" baseline="-25000" dirty="0" err="1">
                <a:solidFill>
                  <a:srgbClr val="7030A0"/>
                </a:solidFill>
              </a:rPr>
              <a:t>x</a:t>
            </a:r>
            <a:r>
              <a:rPr lang="en-US" b="1" dirty="0">
                <a:solidFill>
                  <a:srgbClr val="7030A0"/>
                </a:solidFill>
              </a:rPr>
              <a:t> and </a:t>
            </a:r>
            <a:r>
              <a:rPr lang="en-US" b="1" i="1" dirty="0" err="1" smtClean="0">
                <a:solidFill>
                  <a:srgbClr val="7030A0"/>
                </a:solidFill>
              </a:rPr>
              <a:t>MU</a:t>
            </a:r>
            <a:r>
              <a:rPr lang="en-US" b="1" i="1" baseline="-25000" dirty="0" err="1">
                <a:solidFill>
                  <a:srgbClr val="7030A0"/>
                </a:solidFill>
              </a:rPr>
              <a:t>y</a:t>
            </a:r>
            <a:r>
              <a:rPr lang="en-US" b="1" dirty="0">
                <a:solidFill>
                  <a:srgbClr val="7030A0"/>
                </a:solidFill>
              </a:rPr>
              <a:t> are the marginal utilities obtained </a:t>
            </a:r>
            <a:r>
              <a:rPr lang="en-US" b="1" dirty="0" smtClean="0">
                <a:solidFill>
                  <a:srgbClr val="7030A0"/>
                </a:solidFill>
              </a:rPr>
              <a:t>	from 	goods </a:t>
            </a:r>
            <a:r>
              <a:rPr lang="en-US" b="1" dirty="0">
                <a:solidFill>
                  <a:srgbClr val="7030A0"/>
                </a:solidFill>
              </a:rPr>
              <a:t>X </a:t>
            </a:r>
            <a:r>
              <a:rPr lang="en-US" b="1" dirty="0" smtClean="0">
                <a:solidFill>
                  <a:srgbClr val="7030A0"/>
                </a:solidFill>
              </a:rPr>
              <a:t>and Y</a:t>
            </a:r>
            <a:r>
              <a:rPr lang="en-US" b="1" dirty="0">
                <a:solidFill>
                  <a:srgbClr val="7030A0"/>
                </a:solidFill>
              </a:rPr>
              <a:t>, </a:t>
            </a:r>
            <a:r>
              <a:rPr lang="en-US" b="1" dirty="0" smtClean="0">
                <a:solidFill>
                  <a:srgbClr val="7030A0"/>
                </a:solidFill>
              </a:rPr>
              <a:t>  while</a:t>
            </a:r>
            <a:r>
              <a:rPr lang="en-US" b="1" dirty="0">
                <a:solidFill>
                  <a:srgbClr val="7030A0"/>
                </a:solidFill>
              </a:rPr>
              <a:t> </a:t>
            </a:r>
            <a:r>
              <a:rPr lang="en-US" b="1" i="1" dirty="0" err="1">
                <a:solidFill>
                  <a:srgbClr val="7030A0"/>
                </a:solidFill>
              </a:rPr>
              <a:t>P</a:t>
            </a:r>
            <a:r>
              <a:rPr lang="en-US" b="1" i="1" baseline="-25000" dirty="0" err="1">
                <a:solidFill>
                  <a:srgbClr val="7030A0"/>
                </a:solidFill>
              </a:rPr>
              <a:t>x</a:t>
            </a:r>
            <a:r>
              <a:rPr lang="en-US" b="1" dirty="0">
                <a:solidFill>
                  <a:srgbClr val="7030A0"/>
                </a:solidFill>
              </a:rPr>
              <a:t> and </a:t>
            </a:r>
            <a:r>
              <a:rPr lang="en-US" b="1" i="1" dirty="0" err="1">
                <a:solidFill>
                  <a:srgbClr val="7030A0"/>
                </a:solidFill>
              </a:rPr>
              <a:t>P</a:t>
            </a:r>
            <a:r>
              <a:rPr lang="en-US" b="1" i="1" baseline="-25000" dirty="0" err="1">
                <a:solidFill>
                  <a:srgbClr val="7030A0"/>
                </a:solidFill>
              </a:rPr>
              <a:t>y</a:t>
            </a:r>
            <a:r>
              <a:rPr lang="en-US" b="1" dirty="0">
                <a:solidFill>
                  <a:srgbClr val="7030A0"/>
                </a:solidFill>
              </a:rPr>
              <a:t> are the prices of the </a:t>
            </a:r>
            <a:r>
              <a:rPr lang="en-US" b="1" dirty="0" smtClean="0">
                <a:solidFill>
                  <a:srgbClr val="7030A0"/>
                </a:solidFill>
              </a:rPr>
              <a:t>	goods</a:t>
            </a:r>
            <a:r>
              <a:rPr lang="en-US" b="1" dirty="0">
                <a:solidFill>
                  <a:srgbClr val="7030A0"/>
                </a:solidFill>
              </a:rPr>
              <a:t>, </a:t>
            </a:r>
            <a:r>
              <a:rPr lang="en-US" b="1" dirty="0" smtClean="0">
                <a:solidFill>
                  <a:srgbClr val="7030A0"/>
                </a:solidFill>
              </a:rPr>
              <a:t>respectively).</a:t>
            </a:r>
            <a:endParaRPr lang="en-US" b="1" dirty="0">
              <a:solidFill>
                <a:srgbClr val="7030A0"/>
              </a:solidFill>
            </a:endParaRPr>
          </a:p>
          <a:p>
            <a:pPr marL="514350" indent="-514350">
              <a:buFont typeface="+mj-lt"/>
              <a:buAutoNum type="arabicPeriod"/>
            </a:pPr>
            <a:endParaRPr lang="en-US" b="1" dirty="0">
              <a:solidFill>
                <a:srgbClr val="7030A0"/>
              </a:solidFill>
            </a:endParaRPr>
          </a:p>
        </p:txBody>
      </p:sp>
    </p:spTree>
    <p:extLst>
      <p:ext uri="{BB962C8B-B14F-4D97-AF65-F5344CB8AC3E}">
        <p14:creationId xmlns:p14="http://schemas.microsoft.com/office/powerpoint/2010/main" val="99768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365126"/>
            <a:ext cx="11906053" cy="964054"/>
          </a:xfrm>
        </p:spPr>
        <p:txBody>
          <a:bodyPr/>
          <a:lstStyle/>
          <a:p>
            <a:r>
              <a:rPr lang="en-US" sz="4000" b="1" dirty="0">
                <a:solidFill>
                  <a:srgbClr val="FF0000"/>
                </a:solidFill>
                <a:latin typeface="+mn-lt"/>
              </a:rPr>
              <a:t>...(D) UTILITY THEORY: </a:t>
            </a:r>
            <a:r>
              <a:rPr lang="en-US" sz="3600" b="1" dirty="0" smtClean="0">
                <a:solidFill>
                  <a:srgbClr val="7030A0"/>
                </a:solidFill>
                <a:latin typeface="+mn-lt"/>
              </a:rPr>
              <a:t>Application of </a:t>
            </a:r>
            <a:r>
              <a:rPr lang="en-US" sz="3600" b="1" dirty="0" err="1" smtClean="0">
                <a:solidFill>
                  <a:srgbClr val="7030A0"/>
                </a:solidFill>
                <a:latin typeface="+mn-lt"/>
              </a:rPr>
              <a:t>Equi</a:t>
            </a:r>
            <a:r>
              <a:rPr lang="en-US" sz="3600" b="1" dirty="0" smtClean="0">
                <a:solidFill>
                  <a:srgbClr val="7030A0"/>
                </a:solidFill>
                <a:latin typeface="+mn-lt"/>
              </a:rPr>
              <a:t>-Marginal Utility</a:t>
            </a:r>
            <a:endParaRPr lang="en-US" sz="3600" b="1" dirty="0">
              <a:solidFill>
                <a:srgbClr val="7030A0"/>
              </a:solidFill>
              <a:latin typeface="+mn-lt"/>
            </a:endParaRPr>
          </a:p>
        </p:txBody>
      </p:sp>
      <p:sp>
        <p:nvSpPr>
          <p:cNvPr id="3" name="Content Placeholder 2"/>
          <p:cNvSpPr>
            <a:spLocks noGrp="1"/>
          </p:cNvSpPr>
          <p:nvPr>
            <p:ph idx="1"/>
          </p:nvPr>
        </p:nvSpPr>
        <p:spPr>
          <a:xfrm>
            <a:off x="1216058" y="1819372"/>
            <a:ext cx="9068585" cy="4930219"/>
          </a:xfrm>
        </p:spPr>
        <p:txBody>
          <a:bodyPr/>
          <a:lstStyle/>
          <a:p>
            <a:pPr marL="514350" lvl="0" indent="-514350">
              <a:buFont typeface="+mj-lt"/>
              <a:buAutoNum type="arabicPeriod"/>
            </a:pPr>
            <a:r>
              <a:rPr lang="en-US" sz="3200" b="1" u="sng" dirty="0">
                <a:solidFill>
                  <a:srgbClr val="7030A0"/>
                </a:solidFill>
              </a:rPr>
              <a:t>Consumer Behavior:</a:t>
            </a:r>
            <a:r>
              <a:rPr lang="en-US" b="1" dirty="0"/>
              <a:t> It aids consumers in achieving maximum satisfaction with limited resources.</a:t>
            </a:r>
          </a:p>
          <a:p>
            <a:pPr marL="514350" lvl="0" indent="-514350">
              <a:buFont typeface="+mj-lt"/>
              <a:buAutoNum type="arabicPeriod"/>
            </a:pPr>
            <a:r>
              <a:rPr lang="en-US" sz="3600" b="1" u="sng" dirty="0">
                <a:solidFill>
                  <a:srgbClr val="7030A0"/>
                </a:solidFill>
              </a:rPr>
              <a:t>Production:</a:t>
            </a:r>
            <a:r>
              <a:rPr lang="en-US" sz="3600" b="1" dirty="0">
                <a:solidFill>
                  <a:srgbClr val="7030A0"/>
                </a:solidFill>
              </a:rPr>
              <a:t> </a:t>
            </a:r>
            <a:r>
              <a:rPr lang="en-US" sz="3600" b="1" dirty="0" smtClean="0">
                <a:solidFill>
                  <a:srgbClr val="7030A0"/>
                </a:solidFill>
              </a:rPr>
              <a:t> </a:t>
            </a:r>
            <a:r>
              <a:rPr lang="en-US" b="1" dirty="0" smtClean="0"/>
              <a:t>Producers </a:t>
            </a:r>
            <a:r>
              <a:rPr lang="en-US" b="1" dirty="0"/>
              <a:t>use this principle to decide the level of inputs for least cost combination and maximum output.</a:t>
            </a:r>
          </a:p>
          <a:p>
            <a:pPr marL="514350" lvl="0" indent="-514350">
              <a:buFont typeface="+mj-lt"/>
              <a:buAutoNum type="arabicPeriod"/>
            </a:pPr>
            <a:r>
              <a:rPr lang="en-US" sz="3200" b="1" u="sng" dirty="0">
                <a:solidFill>
                  <a:srgbClr val="7030A0"/>
                </a:solidFill>
              </a:rPr>
              <a:t>Public Finance:</a:t>
            </a:r>
            <a:r>
              <a:rPr lang="en-US" sz="3200" b="1" dirty="0">
                <a:solidFill>
                  <a:srgbClr val="7030A0"/>
                </a:solidFill>
              </a:rPr>
              <a:t> </a:t>
            </a:r>
            <a:r>
              <a:rPr lang="en-US" b="1" dirty="0"/>
              <a:t>Government agencies use it to allocate budget funds to different sectors to ensure maximum economic welfare.</a:t>
            </a:r>
          </a:p>
          <a:p>
            <a:pPr marL="514350" lvl="0" indent="-514350">
              <a:buFont typeface="+mj-lt"/>
              <a:buAutoNum type="arabicPeriod"/>
            </a:pPr>
            <a:r>
              <a:rPr lang="en-US" sz="3200" b="1" u="sng" dirty="0" smtClean="0">
                <a:solidFill>
                  <a:srgbClr val="7030A0"/>
                </a:solidFill>
              </a:rPr>
              <a:t>Trade</a:t>
            </a:r>
            <a:r>
              <a:rPr lang="en-US" sz="3200" b="1" u="sng" dirty="0">
                <a:solidFill>
                  <a:srgbClr val="7030A0"/>
                </a:solidFill>
              </a:rPr>
              <a:t>:</a:t>
            </a:r>
            <a:r>
              <a:rPr lang="en-US" sz="3200" b="1" dirty="0">
                <a:solidFill>
                  <a:srgbClr val="7030A0"/>
                </a:solidFill>
              </a:rPr>
              <a:t> </a:t>
            </a:r>
            <a:r>
              <a:rPr lang="en-US" b="1" dirty="0"/>
              <a:t>It is used in the distribution of resources for </a:t>
            </a:r>
            <a:r>
              <a:rPr lang="en-US" b="1" dirty="0" smtClean="0"/>
              <a:t>international  and domestic markets.</a:t>
            </a:r>
            <a:endParaRPr lang="en-US" b="1" dirty="0"/>
          </a:p>
          <a:p>
            <a:pPr marL="514350" indent="-514350">
              <a:buFont typeface="+mj-lt"/>
              <a:buAutoNum type="arabicPeriod"/>
            </a:pPr>
            <a:endParaRPr lang="en-US" b="1" dirty="0"/>
          </a:p>
        </p:txBody>
      </p:sp>
    </p:spTree>
    <p:extLst>
      <p:ext uri="{BB962C8B-B14F-4D97-AF65-F5344CB8AC3E}">
        <p14:creationId xmlns:p14="http://schemas.microsoft.com/office/powerpoint/2010/main" val="21117090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90" y="365125"/>
            <a:ext cx="11146410" cy="784945"/>
          </a:xfrm>
        </p:spPr>
        <p:txBody>
          <a:bodyPr>
            <a:normAutofit fontScale="90000"/>
          </a:bodyPr>
          <a:lstStyle/>
          <a:p>
            <a:r>
              <a:rPr lang="en-US" b="1" dirty="0" smtClean="0">
                <a:solidFill>
                  <a:srgbClr val="FF0000"/>
                </a:solidFill>
                <a:latin typeface="+mn-lt"/>
              </a:rPr>
              <a:t>(D) UTILITY THEORY :</a:t>
            </a:r>
            <a:r>
              <a:rPr lang="en-US" sz="4000" b="1" dirty="0" smtClean="0">
                <a:solidFill>
                  <a:srgbClr val="7030A0"/>
                </a:solidFill>
                <a:latin typeface="+mn-lt"/>
              </a:rPr>
              <a:t>Criticism </a:t>
            </a:r>
            <a:r>
              <a:rPr lang="en-US" sz="4000" b="1" dirty="0">
                <a:solidFill>
                  <a:srgbClr val="7030A0"/>
                </a:solidFill>
                <a:latin typeface="+mn-lt"/>
              </a:rPr>
              <a:t>of the </a:t>
            </a:r>
            <a:r>
              <a:rPr lang="en-US" sz="4000" b="1" dirty="0" smtClean="0">
                <a:solidFill>
                  <a:srgbClr val="7030A0"/>
                </a:solidFill>
                <a:latin typeface="+mn-lt"/>
              </a:rPr>
              <a:t>Utility Theory</a:t>
            </a:r>
            <a:r>
              <a:rPr lang="en-US" sz="4000" dirty="0">
                <a:solidFill>
                  <a:srgbClr val="7030A0"/>
                </a:solidFill>
                <a:latin typeface="+mn-lt"/>
              </a:rPr>
              <a:t/>
            </a:r>
            <a:br>
              <a:rPr lang="en-US" sz="4000" dirty="0">
                <a:solidFill>
                  <a:srgbClr val="7030A0"/>
                </a:solidFill>
                <a:latin typeface="+mn-lt"/>
              </a:rPr>
            </a:br>
            <a:endParaRPr lang="en-US" sz="4000" dirty="0">
              <a:solidFill>
                <a:srgbClr val="7030A0"/>
              </a:solidFill>
              <a:latin typeface="+mn-lt"/>
            </a:endParaRPr>
          </a:p>
        </p:txBody>
      </p:sp>
      <p:sp>
        <p:nvSpPr>
          <p:cNvPr id="3" name="Content Placeholder 2"/>
          <p:cNvSpPr>
            <a:spLocks noGrp="1"/>
          </p:cNvSpPr>
          <p:nvPr>
            <p:ph idx="1"/>
          </p:nvPr>
        </p:nvSpPr>
        <p:spPr>
          <a:xfrm>
            <a:off x="311085" y="791852"/>
            <a:ext cx="10972800" cy="5778630"/>
          </a:xfrm>
        </p:spPr>
        <p:txBody>
          <a:bodyPr>
            <a:normAutofit fontScale="40000" lnSpcReduction="20000"/>
          </a:bodyPr>
          <a:lstStyle/>
          <a:p>
            <a:pPr marL="514350" lvl="0" indent="-514350">
              <a:lnSpc>
                <a:spcPct val="120000"/>
              </a:lnSpc>
              <a:buFont typeface="+mj-lt"/>
              <a:buAutoNum type="arabicPeriod"/>
            </a:pPr>
            <a:endParaRPr lang="en-US" sz="5100" b="1" dirty="0" smtClean="0"/>
          </a:p>
          <a:p>
            <a:pPr marL="514350" lvl="0" indent="-514350">
              <a:lnSpc>
                <a:spcPct val="120000"/>
              </a:lnSpc>
              <a:buFont typeface="+mj-lt"/>
              <a:buAutoNum type="arabicPeriod"/>
            </a:pPr>
            <a:r>
              <a:rPr lang="en-US" sz="7000" b="1" dirty="0" smtClean="0"/>
              <a:t>The </a:t>
            </a:r>
            <a:r>
              <a:rPr lang="en-US" sz="7000" b="1" dirty="0"/>
              <a:t>Cardinal Concept of Utility (the idea of measuring utility through imaginary units) is not realistic. </a:t>
            </a:r>
            <a:r>
              <a:rPr lang="en-US" sz="7000" b="1" smtClean="0"/>
              <a:t>The utility</a:t>
            </a:r>
            <a:r>
              <a:rPr lang="en-US" sz="7000" b="1" dirty="0"/>
              <a:t>, being a subjective thing, cannot be quantified objectively.</a:t>
            </a:r>
          </a:p>
          <a:p>
            <a:pPr marL="514350" lvl="0" indent="-514350">
              <a:lnSpc>
                <a:spcPct val="120000"/>
              </a:lnSpc>
              <a:buFont typeface="+mj-lt"/>
              <a:buAutoNum type="arabicPeriod"/>
            </a:pPr>
            <a:r>
              <a:rPr lang="en-US" sz="7000" b="1" dirty="0"/>
              <a:t> The Marginal Utility of Money is not Constant</a:t>
            </a:r>
          </a:p>
          <a:p>
            <a:pPr marL="514350" lvl="0" indent="-514350">
              <a:lnSpc>
                <a:spcPct val="120000"/>
              </a:lnSpc>
              <a:buFont typeface="+mj-lt"/>
              <a:buAutoNum type="arabicPeriod"/>
            </a:pPr>
            <a:r>
              <a:rPr lang="en-US" sz="7000" b="1" dirty="0"/>
              <a:t>The law of </a:t>
            </a:r>
            <a:r>
              <a:rPr lang="en-US" sz="7000" b="1" dirty="0" err="1"/>
              <a:t>equi</a:t>
            </a:r>
            <a:r>
              <a:rPr lang="en-US" sz="7000" b="1" dirty="0"/>
              <a:t>­-marginal utility assumes too much rationality about the behavior of the consumer. In real life, consumers do not always make their purchases considering minutely the relative marginal utilities. customs, fashions, continuous change in prices, ignorance may lead to different decisions with little relevance to </a:t>
            </a:r>
            <a:r>
              <a:rPr lang="en-US" sz="7000" b="1" dirty="0" smtClean="0"/>
              <a:t>utility. </a:t>
            </a:r>
          </a:p>
          <a:p>
            <a:pPr marL="0" lvl="0" indent="0" algn="r">
              <a:lnSpc>
                <a:spcPct val="120000"/>
              </a:lnSpc>
              <a:buNone/>
            </a:pPr>
            <a:r>
              <a:rPr lang="en-US" sz="7000" b="1" i="1" dirty="0" smtClean="0">
                <a:solidFill>
                  <a:srgbClr val="FF0000"/>
                </a:solidFill>
              </a:rPr>
              <a:t>Continued Next Slide</a:t>
            </a:r>
            <a:endParaRPr lang="en-US" sz="7000" b="1" i="1" dirty="0">
              <a:solidFill>
                <a:srgbClr val="FF0000"/>
              </a:solidFill>
            </a:endParaRPr>
          </a:p>
          <a:p>
            <a:pPr marL="0" indent="0">
              <a:lnSpc>
                <a:spcPct val="120000"/>
              </a:lnSpc>
              <a:buNone/>
            </a:pPr>
            <a:r>
              <a:rPr lang="en-US" sz="7000" dirty="0"/>
              <a:t>  </a:t>
            </a:r>
          </a:p>
          <a:p>
            <a:endParaRPr lang="en-US" sz="7000" dirty="0"/>
          </a:p>
        </p:txBody>
      </p:sp>
    </p:spTree>
    <p:extLst>
      <p:ext uri="{BB962C8B-B14F-4D97-AF65-F5344CB8AC3E}">
        <p14:creationId xmlns:p14="http://schemas.microsoft.com/office/powerpoint/2010/main" val="478432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067749"/>
          </a:xfrm>
        </p:spPr>
        <p:txBody>
          <a:bodyPr>
            <a:normAutofit fontScale="90000"/>
          </a:bodyPr>
          <a:lstStyle/>
          <a:p>
            <a:r>
              <a:rPr lang="en-US" sz="4800" dirty="0" smtClean="0">
                <a:solidFill>
                  <a:srgbClr val="FF0000"/>
                </a:solidFill>
                <a:latin typeface="+mn-lt"/>
              </a:rPr>
              <a:t/>
            </a:r>
            <a:br>
              <a:rPr lang="en-US" sz="4800" dirty="0" smtClean="0">
                <a:solidFill>
                  <a:srgbClr val="FF0000"/>
                </a:solidFill>
                <a:latin typeface="+mn-lt"/>
              </a:rPr>
            </a:br>
            <a:r>
              <a:rPr lang="en-US" sz="4800" dirty="0" smtClean="0">
                <a:solidFill>
                  <a:srgbClr val="FF0000"/>
                </a:solidFill>
                <a:latin typeface="+mn-lt"/>
              </a:rPr>
              <a:t>...</a:t>
            </a:r>
            <a:r>
              <a:rPr lang="en-US" sz="4800" b="1" dirty="0" smtClean="0">
                <a:solidFill>
                  <a:srgbClr val="FF0000"/>
                </a:solidFill>
                <a:latin typeface="+mn-lt"/>
              </a:rPr>
              <a:t>(</a:t>
            </a:r>
            <a:r>
              <a:rPr lang="en-US" sz="4800" b="1" dirty="0">
                <a:solidFill>
                  <a:srgbClr val="FF0000"/>
                </a:solidFill>
                <a:latin typeface="+mn-lt"/>
              </a:rPr>
              <a:t>D) UTILITY THEORY:</a:t>
            </a:r>
            <a:r>
              <a:rPr lang="en-US" sz="5400" b="1" dirty="0">
                <a:solidFill>
                  <a:srgbClr val="7030A0"/>
                </a:solidFill>
                <a:latin typeface="+mn-lt"/>
              </a:rPr>
              <a:t> </a:t>
            </a:r>
            <a:r>
              <a:rPr lang="en-US" sz="4000" b="1" dirty="0">
                <a:solidFill>
                  <a:srgbClr val="7030A0"/>
                </a:solidFill>
                <a:latin typeface="+mn-lt"/>
              </a:rPr>
              <a:t>Criticism of the Utility Theory</a:t>
            </a:r>
            <a:r>
              <a:rPr lang="en-US" sz="4000" dirty="0">
                <a:solidFill>
                  <a:srgbClr val="7030A0"/>
                </a:solidFill>
                <a:latin typeface="+mn-lt"/>
              </a:rPr>
              <a:t/>
            </a:r>
            <a:br>
              <a:rPr lang="en-US" sz="4000" dirty="0">
                <a:solidFill>
                  <a:srgbClr val="7030A0"/>
                </a:solidFill>
                <a:latin typeface="+mn-lt"/>
              </a:rPr>
            </a:br>
            <a:r>
              <a:rPr lang="en-US" b="1" dirty="0">
                <a:solidFill>
                  <a:srgbClr val="7030A0"/>
                </a:solidFill>
                <a:latin typeface="+mn-lt"/>
              </a:rPr>
              <a:t/>
            </a:r>
            <a:br>
              <a:rPr lang="en-US" b="1" dirty="0">
                <a:solidFill>
                  <a:srgbClr val="7030A0"/>
                </a:solidFill>
                <a:latin typeface="+mn-lt"/>
              </a:rPr>
            </a:br>
            <a:endParaRPr lang="en-US" dirty="0">
              <a:latin typeface="+mn-lt"/>
            </a:endParaRPr>
          </a:p>
        </p:txBody>
      </p:sp>
      <p:sp>
        <p:nvSpPr>
          <p:cNvPr id="3" name="Content Placeholder 2"/>
          <p:cNvSpPr>
            <a:spLocks noGrp="1"/>
          </p:cNvSpPr>
          <p:nvPr>
            <p:ph idx="1"/>
          </p:nvPr>
        </p:nvSpPr>
        <p:spPr/>
        <p:txBody>
          <a:bodyPr>
            <a:normAutofit fontScale="92500"/>
          </a:bodyPr>
          <a:lstStyle/>
          <a:p>
            <a:pPr marL="514350" lvl="0" indent="-514350">
              <a:lnSpc>
                <a:spcPct val="120000"/>
              </a:lnSpc>
              <a:buFont typeface="+mj-lt"/>
              <a:buAutoNum type="arabicPeriod" startAt="4"/>
            </a:pPr>
            <a:r>
              <a:rPr lang="en-US" b="1" dirty="0"/>
              <a:t>The law does not operate in the cases of the goods which cannot be divided into small parts or are not available in small units (e.g., motor cars, refrigerators, TV sets, etc.). Since in such cases the perfect adjustment of marginal utilities is not possible the law does not apply.</a:t>
            </a:r>
          </a:p>
          <a:p>
            <a:pPr marL="514350" lvl="0" indent="-514350">
              <a:lnSpc>
                <a:spcPct val="120000"/>
              </a:lnSpc>
              <a:buFont typeface="+mj-lt"/>
              <a:buAutoNum type="arabicPeriod" startAt="4"/>
            </a:pPr>
            <a:r>
              <a:rPr lang="en-US" b="1" dirty="0"/>
              <a:t>‘Utility’ and ‘Satisfaction’ may not be identical, though they are closely related, that an increase of utility would cause an increase in satisfaction. </a:t>
            </a:r>
          </a:p>
          <a:p>
            <a:pPr marL="0" indent="0">
              <a:lnSpc>
                <a:spcPct val="120000"/>
              </a:lnSpc>
              <a:buNone/>
            </a:pPr>
            <a:r>
              <a:rPr lang="en-US" b="1"/>
              <a:t> </a:t>
            </a:r>
            <a:endParaRPr lang="en-US" dirty="0"/>
          </a:p>
          <a:p>
            <a:endParaRPr lang="en-US" dirty="0"/>
          </a:p>
        </p:txBody>
      </p:sp>
    </p:spTree>
    <p:extLst>
      <p:ext uri="{BB962C8B-B14F-4D97-AF65-F5344CB8AC3E}">
        <p14:creationId xmlns:p14="http://schemas.microsoft.com/office/powerpoint/2010/main" val="12997747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816"/>
            <a:ext cx="11353800" cy="744718"/>
          </a:xfrm>
        </p:spPr>
        <p:txBody>
          <a:bodyPr/>
          <a:lstStyle/>
          <a:p>
            <a:pPr algn="ctr"/>
            <a:r>
              <a:rPr lang="en-US" b="1" dirty="0">
                <a:solidFill>
                  <a:srgbClr val="FF0000"/>
                </a:solidFill>
                <a:latin typeface="+mn-lt"/>
              </a:rPr>
              <a:t> UTILITY AND THEORY OF UTILITY</a:t>
            </a:r>
            <a:endParaRPr lang="en-US" b="1" dirty="0">
              <a:latin typeface="+mn-lt"/>
            </a:endParaRPr>
          </a:p>
        </p:txBody>
      </p:sp>
      <p:sp>
        <p:nvSpPr>
          <p:cNvPr id="3" name="Content Placeholder 2"/>
          <p:cNvSpPr>
            <a:spLocks noGrp="1"/>
          </p:cNvSpPr>
          <p:nvPr>
            <p:ph idx="1"/>
          </p:nvPr>
        </p:nvSpPr>
        <p:spPr>
          <a:xfrm>
            <a:off x="480766" y="876694"/>
            <a:ext cx="11566689" cy="5835192"/>
          </a:xfrm>
        </p:spPr>
        <p:txBody>
          <a:bodyPr>
            <a:normAutofit fontScale="85000" lnSpcReduction="20000"/>
          </a:bodyPr>
          <a:lstStyle/>
          <a:p>
            <a:pPr marL="0" indent="0">
              <a:buNone/>
            </a:pPr>
            <a:r>
              <a:rPr lang="en-US" sz="4000" b="1" u="sng" dirty="0" smtClean="0">
                <a:solidFill>
                  <a:srgbClr val="7030A0"/>
                </a:solidFill>
              </a:rPr>
              <a:t>TOPICS:</a:t>
            </a:r>
          </a:p>
          <a:p>
            <a:pPr marL="742950" indent="-742950">
              <a:buFont typeface="+mj-lt"/>
              <a:buAutoNum type="arabicPeriod"/>
            </a:pPr>
            <a:r>
              <a:rPr lang="en-US" sz="4000" b="1" dirty="0" smtClean="0">
                <a:solidFill>
                  <a:srgbClr val="7030A0"/>
                </a:solidFill>
              </a:rPr>
              <a:t>CONSUMER BEHAVIOR </a:t>
            </a:r>
            <a:r>
              <a:rPr lang="en-US" sz="4000" b="1" i="1" dirty="0" smtClean="0">
                <a:solidFill>
                  <a:srgbClr val="7030A0"/>
                </a:solidFill>
              </a:rPr>
              <a:t>[Theory of Utility &amp; Indifference Curve Analysis]</a:t>
            </a:r>
          </a:p>
          <a:p>
            <a:pPr marL="742950" indent="-742950">
              <a:buFont typeface="+mj-lt"/>
              <a:buAutoNum type="arabicPeriod"/>
            </a:pPr>
            <a:r>
              <a:rPr lang="en-US" sz="3600" b="1" dirty="0" smtClean="0">
                <a:solidFill>
                  <a:srgbClr val="7030A0"/>
                </a:solidFill>
              </a:rPr>
              <a:t>WHAT </a:t>
            </a:r>
            <a:r>
              <a:rPr lang="en-US" sz="3600" b="1" dirty="0">
                <a:solidFill>
                  <a:srgbClr val="7030A0"/>
                </a:solidFill>
              </a:rPr>
              <a:t>IS UTILITY</a:t>
            </a:r>
            <a:r>
              <a:rPr lang="en-US" sz="3600" b="1" dirty="0" smtClean="0">
                <a:solidFill>
                  <a:srgbClr val="7030A0"/>
                </a:solidFill>
              </a:rPr>
              <a:t>?</a:t>
            </a:r>
          </a:p>
          <a:p>
            <a:pPr marL="742950" indent="-742950">
              <a:buFont typeface="+mj-lt"/>
              <a:buAutoNum type="arabicPeriod"/>
            </a:pPr>
            <a:r>
              <a:rPr lang="en-US" sz="3600" b="1" dirty="0" smtClean="0">
                <a:solidFill>
                  <a:srgbClr val="7030A0"/>
                </a:solidFill>
              </a:rPr>
              <a:t>THEORY OF UTIITY</a:t>
            </a:r>
          </a:p>
          <a:p>
            <a:pPr lvl="3">
              <a:buFont typeface="Calibri" panose="020F0502020204030204" pitchFamily="34" charset="0"/>
              <a:buChar char="⁻"/>
            </a:pPr>
            <a:r>
              <a:rPr lang="en-US" sz="2600" b="1" dirty="0" smtClean="0">
                <a:solidFill>
                  <a:srgbClr val="7030A0"/>
                </a:solidFill>
              </a:rPr>
              <a:t>Marginal Utility</a:t>
            </a:r>
          </a:p>
          <a:p>
            <a:pPr lvl="3">
              <a:buFont typeface="Calibri" panose="020F0502020204030204" pitchFamily="34" charset="0"/>
              <a:buChar char="⁻"/>
            </a:pPr>
            <a:r>
              <a:rPr lang="en-US" sz="2600" b="1" dirty="0" smtClean="0">
                <a:solidFill>
                  <a:srgbClr val="7030A0"/>
                </a:solidFill>
              </a:rPr>
              <a:t>Total Utility 	</a:t>
            </a:r>
            <a:r>
              <a:rPr lang="en-US" sz="2800" b="1" dirty="0">
                <a:solidFill>
                  <a:srgbClr val="7030A0"/>
                </a:solidFill>
              </a:rPr>
              <a:t> </a:t>
            </a:r>
          </a:p>
          <a:p>
            <a:pPr lvl="3">
              <a:buFont typeface="Calibri" panose="020F0502020204030204" pitchFamily="34" charset="0"/>
              <a:buChar char="⁻"/>
            </a:pPr>
            <a:r>
              <a:rPr lang="en-US" sz="2800" b="1" dirty="0" smtClean="0">
                <a:solidFill>
                  <a:srgbClr val="7030A0"/>
                </a:solidFill>
              </a:rPr>
              <a:t>Law </a:t>
            </a:r>
            <a:r>
              <a:rPr lang="en-US" sz="2800" b="1" dirty="0">
                <a:solidFill>
                  <a:srgbClr val="7030A0"/>
                </a:solidFill>
              </a:rPr>
              <a:t>of Diminishing Marginal </a:t>
            </a:r>
            <a:r>
              <a:rPr lang="en-US" sz="2800" b="1" dirty="0" smtClean="0">
                <a:solidFill>
                  <a:srgbClr val="7030A0"/>
                </a:solidFill>
              </a:rPr>
              <a:t>Utility</a:t>
            </a:r>
          </a:p>
          <a:p>
            <a:pPr lvl="3">
              <a:buFont typeface="Calibri" panose="020F0502020204030204" pitchFamily="34" charset="0"/>
              <a:buChar char="⁻"/>
            </a:pPr>
            <a:r>
              <a:rPr lang="en-US" sz="2800" b="1" dirty="0">
                <a:solidFill>
                  <a:srgbClr val="7030A0"/>
                </a:solidFill>
              </a:rPr>
              <a:t>Utility </a:t>
            </a:r>
            <a:r>
              <a:rPr lang="en-US" sz="2800" b="1" dirty="0" smtClean="0">
                <a:solidFill>
                  <a:srgbClr val="7030A0"/>
                </a:solidFill>
              </a:rPr>
              <a:t>Maximization &amp; Assumptions</a:t>
            </a:r>
          </a:p>
          <a:p>
            <a:pPr lvl="3">
              <a:buFont typeface="Calibri" panose="020F0502020204030204" pitchFamily="34" charset="0"/>
              <a:buChar char="⁻"/>
            </a:pPr>
            <a:r>
              <a:rPr lang="en-US" sz="2800" b="1" dirty="0" smtClean="0">
                <a:solidFill>
                  <a:srgbClr val="7030A0"/>
                </a:solidFill>
              </a:rPr>
              <a:t>Law of </a:t>
            </a:r>
            <a:r>
              <a:rPr lang="en-US" sz="2800" b="1" dirty="0" err="1" smtClean="0">
                <a:solidFill>
                  <a:srgbClr val="7030A0"/>
                </a:solidFill>
              </a:rPr>
              <a:t>Equi</a:t>
            </a:r>
            <a:r>
              <a:rPr lang="en-US" sz="2800" b="1" dirty="0" smtClean="0">
                <a:solidFill>
                  <a:srgbClr val="7030A0"/>
                </a:solidFill>
              </a:rPr>
              <a:t>-Marginal Utility</a:t>
            </a:r>
          </a:p>
          <a:p>
            <a:pPr lvl="3">
              <a:buFont typeface="Calibri" panose="020F0502020204030204" pitchFamily="34" charset="0"/>
              <a:buChar char="⁻"/>
            </a:pPr>
            <a:r>
              <a:rPr lang="en-US" sz="2800" b="1" dirty="0" smtClean="0">
                <a:solidFill>
                  <a:srgbClr val="7030A0"/>
                </a:solidFill>
              </a:rPr>
              <a:t> Application </a:t>
            </a:r>
            <a:r>
              <a:rPr lang="en-US" sz="2800" b="1" dirty="0">
                <a:solidFill>
                  <a:srgbClr val="7030A0"/>
                </a:solidFill>
              </a:rPr>
              <a:t>of </a:t>
            </a:r>
            <a:r>
              <a:rPr lang="en-US" sz="2800" b="1" dirty="0" err="1">
                <a:solidFill>
                  <a:srgbClr val="7030A0"/>
                </a:solidFill>
              </a:rPr>
              <a:t>Equi</a:t>
            </a:r>
            <a:r>
              <a:rPr lang="en-US" sz="2800" b="1" dirty="0">
                <a:solidFill>
                  <a:srgbClr val="7030A0"/>
                </a:solidFill>
              </a:rPr>
              <a:t>-Marginal </a:t>
            </a:r>
            <a:r>
              <a:rPr lang="en-US" sz="2800" b="1" dirty="0" smtClean="0">
                <a:solidFill>
                  <a:srgbClr val="7030A0"/>
                </a:solidFill>
              </a:rPr>
              <a:t>Utility</a:t>
            </a:r>
          </a:p>
          <a:p>
            <a:pPr lvl="3">
              <a:buFont typeface="Calibri" panose="020F0502020204030204" pitchFamily="34" charset="0"/>
              <a:buChar char="⁻"/>
            </a:pPr>
            <a:r>
              <a:rPr lang="en-US" sz="2800" b="1" dirty="0">
                <a:solidFill>
                  <a:srgbClr val="7030A0"/>
                </a:solidFill>
              </a:rPr>
              <a:t>Criticism of the Utility </a:t>
            </a:r>
            <a:r>
              <a:rPr lang="en-US" sz="2800" b="1" dirty="0" smtClean="0">
                <a:solidFill>
                  <a:srgbClr val="7030A0"/>
                </a:solidFill>
              </a:rPr>
              <a:t>Theory</a:t>
            </a:r>
          </a:p>
          <a:p>
            <a:pPr lvl="3">
              <a:buFont typeface="Calibri" panose="020F0502020204030204" pitchFamily="34" charset="0"/>
              <a:buChar char="⁻"/>
            </a:pPr>
            <a:endParaRPr lang="en-US" sz="2800" b="1" dirty="0" smtClean="0">
              <a:solidFill>
                <a:srgbClr val="7030A0"/>
              </a:solidFill>
            </a:endParaRPr>
          </a:p>
          <a:p>
            <a:pPr marL="1371600" lvl="3" indent="0">
              <a:buNone/>
            </a:pPr>
            <a:r>
              <a:rPr lang="en-US" sz="2800" b="1" i="1" dirty="0" smtClean="0">
                <a:solidFill>
                  <a:srgbClr val="C00000"/>
                </a:solidFill>
              </a:rPr>
              <a:t>Note: INDIFFERNCE CUREVA ANLYSIS NOT INCLUDED IN TESE SLIDES</a:t>
            </a:r>
            <a:r>
              <a:rPr lang="en-US" sz="2800" b="1" dirty="0">
                <a:solidFill>
                  <a:srgbClr val="7030A0"/>
                </a:solidFill>
              </a:rPr>
              <a:t/>
            </a:r>
            <a:br>
              <a:rPr lang="en-US" sz="2800" b="1" dirty="0">
                <a:solidFill>
                  <a:srgbClr val="7030A0"/>
                </a:solidFill>
              </a:rPr>
            </a:br>
            <a:r>
              <a:rPr lang="en-US" sz="2600" dirty="0" smtClean="0">
                <a:solidFill>
                  <a:srgbClr val="7030A0"/>
                </a:solidFill>
              </a:rPr>
              <a:t/>
            </a:r>
            <a:br>
              <a:rPr lang="en-US" sz="2600" dirty="0" smtClean="0">
                <a:solidFill>
                  <a:srgbClr val="7030A0"/>
                </a:solidFill>
              </a:rPr>
            </a:br>
            <a:endParaRPr lang="en-US" sz="2600" b="1" dirty="0" smtClean="0">
              <a:solidFill>
                <a:srgbClr val="7030A0"/>
              </a:solidFill>
            </a:endParaRPr>
          </a:p>
          <a:p>
            <a:pPr marL="0" indent="0">
              <a:buNone/>
            </a:pPr>
            <a:endParaRPr lang="en-US" sz="4000" b="1" dirty="0">
              <a:solidFill>
                <a:srgbClr val="7030A0"/>
              </a:solidFill>
            </a:endParaRPr>
          </a:p>
        </p:txBody>
      </p:sp>
    </p:spTree>
    <p:extLst>
      <p:ext uri="{BB962C8B-B14F-4D97-AF65-F5344CB8AC3E}">
        <p14:creationId xmlns:p14="http://schemas.microsoft.com/office/powerpoint/2010/main" val="16515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4"/>
            <a:ext cx="10515600" cy="876693"/>
          </a:xfrm>
        </p:spPr>
        <p:txBody>
          <a:bodyPr/>
          <a:lstStyle/>
          <a:p>
            <a:pPr algn="ctr"/>
            <a:r>
              <a:rPr lang="en-US" b="1" dirty="0" smtClean="0">
                <a:solidFill>
                  <a:srgbClr val="FF0000"/>
                </a:solidFill>
                <a:latin typeface="+mn-lt"/>
              </a:rPr>
              <a:t>CONSUMER BEHAVIOR</a:t>
            </a:r>
            <a:endParaRPr lang="en-US" dirty="0">
              <a:solidFill>
                <a:srgbClr val="FF0000"/>
              </a:solidFill>
              <a:latin typeface="+mn-lt"/>
            </a:endParaRPr>
          </a:p>
        </p:txBody>
      </p:sp>
      <p:sp>
        <p:nvSpPr>
          <p:cNvPr id="3" name="Content Placeholder 2"/>
          <p:cNvSpPr>
            <a:spLocks noGrp="1"/>
          </p:cNvSpPr>
          <p:nvPr>
            <p:ph idx="1"/>
          </p:nvPr>
        </p:nvSpPr>
        <p:spPr>
          <a:xfrm>
            <a:off x="461913" y="754144"/>
            <a:ext cx="11359299" cy="6103855"/>
          </a:xfrm>
        </p:spPr>
        <p:txBody>
          <a:bodyPr>
            <a:normAutofit fontScale="92500" lnSpcReduction="20000"/>
          </a:bodyPr>
          <a:lstStyle/>
          <a:p>
            <a:pPr marL="0" indent="0" fontAlgn="base">
              <a:buNone/>
            </a:pPr>
            <a:r>
              <a:rPr lang="en-US" sz="3900" b="1" dirty="0" smtClean="0">
                <a:solidFill>
                  <a:srgbClr val="C00000"/>
                </a:solidFill>
                <a:latin typeface="Times New Roman" panose="02020603050405020304" pitchFamily="18" charset="0"/>
                <a:cs typeface="Times New Roman" panose="02020603050405020304" pitchFamily="18" charset="0"/>
              </a:rPr>
              <a:t>CONSUMER BEHAVIOR is </a:t>
            </a:r>
            <a:r>
              <a:rPr lang="en-US" sz="3900" b="1" dirty="0">
                <a:solidFill>
                  <a:srgbClr val="C00000"/>
                </a:solidFill>
                <a:latin typeface="Times New Roman" panose="02020603050405020304" pitchFamily="18" charset="0"/>
                <a:cs typeface="Times New Roman" panose="02020603050405020304" pitchFamily="18" charset="0"/>
              </a:rPr>
              <a:t>the study of individual customers, organizations, or groups’ </a:t>
            </a:r>
            <a:r>
              <a:rPr lang="en-US" sz="3900" b="1" dirty="0" smtClean="0">
                <a:solidFill>
                  <a:srgbClr val="C00000"/>
                </a:solidFill>
                <a:latin typeface="Times New Roman" panose="02020603050405020304" pitchFamily="18" charset="0"/>
                <a:cs typeface="Times New Roman" panose="02020603050405020304" pitchFamily="18" charset="0"/>
              </a:rPr>
              <a:t>behavior </a:t>
            </a:r>
            <a:r>
              <a:rPr lang="en-US" sz="3900" b="1" dirty="0">
                <a:solidFill>
                  <a:srgbClr val="C00000"/>
                </a:solidFill>
                <a:latin typeface="Times New Roman" panose="02020603050405020304" pitchFamily="18" charset="0"/>
                <a:cs typeface="Times New Roman" panose="02020603050405020304" pitchFamily="18" charset="0"/>
              </a:rPr>
              <a:t>while selecting, purchasing, using, and disposing of the goods, ideas, and services so they can meet their wants and needs. In simple terms, consumer </a:t>
            </a:r>
            <a:r>
              <a:rPr lang="en-US" sz="3900" b="1" dirty="0" smtClean="0">
                <a:solidFill>
                  <a:srgbClr val="C00000"/>
                </a:solidFill>
                <a:latin typeface="Times New Roman" panose="02020603050405020304" pitchFamily="18" charset="0"/>
                <a:cs typeface="Times New Roman" panose="02020603050405020304" pitchFamily="18" charset="0"/>
              </a:rPr>
              <a:t>behavior </a:t>
            </a:r>
            <a:r>
              <a:rPr lang="en-US" sz="3900" b="1" dirty="0">
                <a:solidFill>
                  <a:srgbClr val="C00000"/>
                </a:solidFill>
                <a:latin typeface="Times New Roman" panose="02020603050405020304" pitchFamily="18" charset="0"/>
                <a:cs typeface="Times New Roman" panose="02020603050405020304" pitchFamily="18" charset="0"/>
              </a:rPr>
              <a:t>is the study of consumers’ actions and reactions in the marketplace and the reason behind their actions. </a:t>
            </a:r>
            <a:endParaRPr lang="en-US" sz="3900" b="1" dirty="0" smtClean="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900" b="1" dirty="0" smtClean="0">
                <a:solidFill>
                  <a:srgbClr val="C00000"/>
                </a:solidFill>
                <a:latin typeface="Times New Roman" panose="02020603050405020304" pitchFamily="18" charset="0"/>
                <a:cs typeface="Times New Roman" panose="02020603050405020304" pitchFamily="18" charset="0"/>
              </a:rPr>
              <a:t>The concepts of Utility and Indifference Curves are two main instruments for analyzing the consumer behavior in economic perspective.</a:t>
            </a:r>
          </a:p>
          <a:p>
            <a:pPr marL="0" indent="0" fontAlgn="base">
              <a:buNone/>
            </a:pPr>
            <a:endParaRPr lang="en-US" sz="3900" b="1" dirty="0" smtClean="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Note: [The discussion </a:t>
            </a: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in </a:t>
            </a: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these slides is </a:t>
            </a: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only about the Utility </a:t>
            </a: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and Theory of Utility. Indifference Curves will be presented as </a:t>
            </a:r>
            <a:r>
              <a:rPr lang="en-US" sz="3000" b="1" i="1" smtClean="0">
                <a:solidFill>
                  <a:schemeClr val="accent5">
                    <a:lumMod val="75000"/>
                  </a:schemeClr>
                </a:solidFill>
                <a:latin typeface="Times New Roman" panose="02020603050405020304" pitchFamily="18" charset="0"/>
                <a:cs typeface="Times New Roman" panose="02020603050405020304" pitchFamily="18" charset="0"/>
              </a:rPr>
              <a:t>Lecture </a:t>
            </a:r>
            <a:r>
              <a:rPr lang="en-US" sz="3000" b="1" i="1" smtClean="0">
                <a:solidFill>
                  <a:schemeClr val="accent5">
                    <a:lumMod val="75000"/>
                  </a:schemeClr>
                </a:solidFill>
                <a:latin typeface="Times New Roman" panose="02020603050405020304" pitchFamily="18" charset="0"/>
                <a:cs typeface="Times New Roman" panose="02020603050405020304" pitchFamily="18" charset="0"/>
              </a:rPr>
              <a:t>-6 </a:t>
            </a:r>
            <a:r>
              <a:rPr lang="en-US" sz="3000" b="1" i="1" dirty="0">
                <a:solidFill>
                  <a:schemeClr val="accent5">
                    <a:lumMod val="75000"/>
                  </a:schemeClr>
                </a:solidFill>
                <a:latin typeface="Times New Roman" panose="02020603050405020304" pitchFamily="18" charset="0"/>
                <a:cs typeface="Times New Roman" panose="02020603050405020304" pitchFamily="18" charset="0"/>
              </a:rPr>
              <a:t>s</a:t>
            </a:r>
            <a:r>
              <a:rPr lang="en-US" sz="3000" b="1" i="1" smtClean="0">
                <a:solidFill>
                  <a:schemeClr val="accent5">
                    <a:lumMod val="75000"/>
                  </a:schemeClr>
                </a:solidFill>
                <a:latin typeface="Times New Roman" panose="02020603050405020304" pitchFamily="18" charset="0"/>
                <a:cs typeface="Times New Roman" panose="02020603050405020304" pitchFamily="18" charset="0"/>
              </a:rPr>
              <a:t>lides</a:t>
            </a: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a:t>
            </a:r>
          </a:p>
          <a:p>
            <a:pPr marL="0" indent="0">
              <a:buNone/>
            </a:pPr>
            <a:r>
              <a:rPr lang="en-US" sz="3000" i="1" dirty="0" smtClean="0">
                <a:solidFill>
                  <a:schemeClr val="accent5">
                    <a:lumMod val="75000"/>
                  </a:schemeClr>
                </a:solidFill>
              </a:rPr>
              <a:t/>
            </a:r>
            <a:br>
              <a:rPr lang="en-US" sz="3000" i="1" dirty="0" smtClean="0">
                <a:solidFill>
                  <a:schemeClr val="accent5">
                    <a:lumMod val="75000"/>
                  </a:schemeClr>
                </a:solidFill>
              </a:rPr>
            </a:br>
            <a:endParaRPr lang="en-US" sz="3000" i="1" dirty="0">
              <a:solidFill>
                <a:schemeClr val="accent5">
                  <a:lumMod val="75000"/>
                </a:schemeClr>
              </a:solidFill>
            </a:endParaRPr>
          </a:p>
        </p:txBody>
      </p:sp>
    </p:spTree>
    <p:extLst>
      <p:ext uri="{BB962C8B-B14F-4D97-AF65-F5344CB8AC3E}">
        <p14:creationId xmlns:p14="http://schemas.microsoft.com/office/powerpoint/2010/main" val="234932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403"/>
            <a:ext cx="10515600" cy="989813"/>
          </a:xfrm>
        </p:spPr>
        <p:txBody>
          <a:bodyPr>
            <a:normAutofit fontScale="90000"/>
          </a:bodyPr>
          <a:lstStyle/>
          <a:p>
            <a:r>
              <a:rPr lang="en-US" b="1" dirty="0" smtClean="0">
                <a:solidFill>
                  <a:srgbClr val="FF0000"/>
                </a:solidFill>
                <a:latin typeface="+mn-lt"/>
              </a:rPr>
              <a:t/>
            </a:r>
            <a:br>
              <a:rPr lang="en-US" b="1" dirty="0" smtClean="0">
                <a:solidFill>
                  <a:srgbClr val="FF0000"/>
                </a:solidFill>
                <a:latin typeface="+mn-lt"/>
              </a:rPr>
            </a:br>
            <a:r>
              <a:rPr lang="en-US" b="1" dirty="0" smtClean="0">
                <a:solidFill>
                  <a:srgbClr val="FF0000"/>
                </a:solidFill>
                <a:latin typeface="+mn-lt"/>
              </a:rPr>
              <a:t>(A) WHAT IS UTILITY?</a:t>
            </a:r>
            <a:r>
              <a:rPr lang="en-US" dirty="0" smtClean="0"/>
              <a:t/>
            </a:r>
            <a:br>
              <a:rPr lang="en-US" dirty="0" smtClean="0"/>
            </a:br>
            <a:endParaRPr lang="en-US" dirty="0"/>
          </a:p>
        </p:txBody>
      </p:sp>
      <p:sp>
        <p:nvSpPr>
          <p:cNvPr id="3" name="Content Placeholder 2"/>
          <p:cNvSpPr>
            <a:spLocks noGrp="1"/>
          </p:cNvSpPr>
          <p:nvPr>
            <p:ph idx="1"/>
          </p:nvPr>
        </p:nvSpPr>
        <p:spPr>
          <a:xfrm>
            <a:off x="838200" y="1131216"/>
            <a:ext cx="10515600" cy="5045747"/>
          </a:xfrm>
        </p:spPr>
        <p:txBody>
          <a:bodyPr>
            <a:normAutofit/>
          </a:bodyPr>
          <a:lstStyle/>
          <a:p>
            <a:pPr marL="0" indent="0">
              <a:buNone/>
            </a:pPr>
            <a:r>
              <a:rPr lang="en-US" sz="3600" b="1" dirty="0" smtClean="0"/>
              <a:t>The basic economic premises is that an individual always try to satisfy his/her  needs/wants  by spending his/her limited resources on goods and services  to get maximum satisfaction. And </a:t>
            </a:r>
            <a:r>
              <a:rPr lang="en-US" sz="4400" b="1" dirty="0" smtClean="0">
                <a:solidFill>
                  <a:srgbClr val="FF0000"/>
                </a:solidFill>
              </a:rPr>
              <a:t>Utility</a:t>
            </a:r>
            <a:r>
              <a:rPr lang="en-US" sz="3600" b="1" dirty="0" smtClean="0"/>
              <a:t> </a:t>
            </a:r>
            <a:r>
              <a:rPr lang="en-US" sz="3600" b="1" dirty="0"/>
              <a:t>is the level of satisfaction </a:t>
            </a:r>
            <a:r>
              <a:rPr lang="en-US" sz="3600" b="1" dirty="0" smtClean="0"/>
              <a:t>he/she derives </a:t>
            </a:r>
            <a:r>
              <a:rPr lang="en-US" sz="3600" b="1" dirty="0"/>
              <a:t>from consuming a </a:t>
            </a:r>
            <a:r>
              <a:rPr lang="en-US" sz="3600" b="1" dirty="0" smtClean="0"/>
              <a:t>these goods and  services.</a:t>
            </a:r>
            <a:r>
              <a:rPr lang="en-US" sz="3600" b="1" dirty="0"/>
              <a:t> When the product or service is useful to the consumer’s needs or wants, they can achieve a certain level of utility from </a:t>
            </a:r>
            <a:r>
              <a:rPr lang="en-US" sz="3600" b="1" dirty="0" smtClean="0"/>
              <a:t>its consumption.</a:t>
            </a:r>
            <a:r>
              <a:rPr lang="en-US" sz="3600" b="1" dirty="0"/>
              <a:t> </a:t>
            </a:r>
          </a:p>
        </p:txBody>
      </p:sp>
      <p:sp>
        <p:nvSpPr>
          <p:cNvPr id="4" name="Slide Number Placeholder 3"/>
          <p:cNvSpPr>
            <a:spLocks noGrp="1"/>
          </p:cNvSpPr>
          <p:nvPr>
            <p:ph type="sldNum" sz="quarter" idx="12"/>
          </p:nvPr>
        </p:nvSpPr>
        <p:spPr/>
        <p:txBody>
          <a:bodyPr/>
          <a:lstStyle/>
          <a:p>
            <a:fld id="{1A5D3093-80C6-4A1C-9179-038DA51E4406}" type="slidenum">
              <a:rPr lang="en-US" smtClean="0"/>
              <a:t>5</a:t>
            </a:fld>
            <a:endParaRPr lang="en-US"/>
          </a:p>
        </p:txBody>
      </p:sp>
    </p:spTree>
    <p:extLst>
      <p:ext uri="{BB962C8B-B14F-4D97-AF65-F5344CB8AC3E}">
        <p14:creationId xmlns:p14="http://schemas.microsoft.com/office/powerpoint/2010/main" val="3864910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0"/>
            <a:ext cx="11623250" cy="923827"/>
          </a:xfrm>
        </p:spPr>
        <p:txBody>
          <a:bodyPr>
            <a:normAutofit fontScale="90000"/>
          </a:bodyPr>
          <a:lstStyle/>
          <a:p>
            <a:r>
              <a:rPr lang="en-US" sz="4000" b="1" dirty="0" smtClean="0">
                <a:solidFill>
                  <a:srgbClr val="FF0000"/>
                </a:solidFill>
              </a:rPr>
              <a:t/>
            </a:r>
            <a:br>
              <a:rPr lang="en-US" sz="4000" b="1" dirty="0" smtClean="0">
                <a:solidFill>
                  <a:srgbClr val="FF0000"/>
                </a:solidFill>
              </a:rPr>
            </a:br>
            <a:r>
              <a:rPr lang="en-US" b="1" dirty="0" smtClean="0">
                <a:solidFill>
                  <a:srgbClr val="FF0000"/>
                </a:solidFill>
              </a:rPr>
              <a:t>(</a:t>
            </a:r>
            <a:r>
              <a:rPr lang="en-US" b="1" dirty="0" smtClean="0">
                <a:solidFill>
                  <a:srgbClr val="FF0000"/>
                </a:solidFill>
                <a:latin typeface="+mn-lt"/>
              </a:rPr>
              <a:t>B) UTILITY THEORY</a:t>
            </a:r>
            <a:r>
              <a:rPr lang="en-US" dirty="0" smtClean="0"/>
              <a:t/>
            </a:r>
            <a:br>
              <a:rPr lang="en-US" dirty="0" smtClean="0"/>
            </a:br>
            <a:endParaRPr lang="en-US" dirty="0"/>
          </a:p>
        </p:txBody>
      </p:sp>
      <p:sp>
        <p:nvSpPr>
          <p:cNvPr id="3" name="Content Placeholder 2"/>
          <p:cNvSpPr>
            <a:spLocks noGrp="1"/>
          </p:cNvSpPr>
          <p:nvPr>
            <p:ph idx="1"/>
          </p:nvPr>
        </p:nvSpPr>
        <p:spPr>
          <a:xfrm>
            <a:off x="358219" y="1018096"/>
            <a:ext cx="11660956" cy="5231876"/>
          </a:xfrm>
        </p:spPr>
        <p:txBody>
          <a:bodyPr>
            <a:normAutofit lnSpcReduction="10000"/>
          </a:bodyPr>
          <a:lstStyle/>
          <a:p>
            <a:pPr>
              <a:buFont typeface="Wingdings" panose="05000000000000000000" pitchFamily="2" charset="2"/>
              <a:buChar char="§"/>
            </a:pPr>
            <a:r>
              <a:rPr lang="en-US" sz="3600" b="1" dirty="0" smtClean="0">
                <a:solidFill>
                  <a:srgbClr val="FF0000"/>
                </a:solidFill>
              </a:rPr>
              <a:t>Utility is involved in everything </a:t>
            </a:r>
            <a:r>
              <a:rPr lang="en-US" sz="3600" b="1" dirty="0" err="1" smtClean="0">
                <a:solidFill>
                  <a:srgbClr val="FF0000"/>
                </a:solidFill>
              </a:rPr>
              <a:t>wehn</a:t>
            </a:r>
            <a:r>
              <a:rPr lang="en-US" sz="3600" b="1" dirty="0" smtClean="0">
                <a:solidFill>
                  <a:srgbClr val="FF0000"/>
                </a:solidFill>
              </a:rPr>
              <a:t>  we get satisfaction from consuming or using goods or services. This is what utility theory is concerned with; explaining the behavior individuals. For Example:</a:t>
            </a:r>
          </a:p>
          <a:p>
            <a:pPr lvl="3">
              <a:lnSpc>
                <a:spcPct val="100000"/>
              </a:lnSpc>
              <a:buFont typeface="Calibri" panose="020F0502020204030204" pitchFamily="34" charset="0"/>
              <a:buChar char="⁻"/>
            </a:pPr>
            <a:r>
              <a:rPr lang="en-US" sz="3000" b="1" dirty="0" smtClean="0">
                <a:solidFill>
                  <a:srgbClr val="7030A0"/>
                </a:solidFill>
              </a:rPr>
              <a:t>Students </a:t>
            </a:r>
            <a:r>
              <a:rPr lang="en-US" sz="3000" b="1" dirty="0">
                <a:solidFill>
                  <a:srgbClr val="7030A0"/>
                </a:solidFill>
              </a:rPr>
              <a:t>choose to study </a:t>
            </a:r>
            <a:r>
              <a:rPr lang="en-US" sz="3000" b="1" dirty="0" smtClean="0">
                <a:solidFill>
                  <a:srgbClr val="7030A0"/>
                </a:solidFill>
              </a:rPr>
              <a:t>because they want to be graduated in a particular discipline. </a:t>
            </a:r>
          </a:p>
          <a:p>
            <a:pPr lvl="3">
              <a:lnSpc>
                <a:spcPct val="100000"/>
              </a:lnSpc>
              <a:buFont typeface="Calibri" panose="020F0502020204030204" pitchFamily="34" charset="0"/>
              <a:buChar char="⁻"/>
            </a:pPr>
            <a:r>
              <a:rPr lang="en-US" sz="3000" b="1" dirty="0" smtClean="0">
                <a:solidFill>
                  <a:srgbClr val="7030A0"/>
                </a:solidFill>
              </a:rPr>
              <a:t>We </a:t>
            </a:r>
            <a:r>
              <a:rPr lang="en-US" sz="3000" b="1" dirty="0">
                <a:solidFill>
                  <a:srgbClr val="7030A0"/>
                </a:solidFill>
              </a:rPr>
              <a:t>eat something because </a:t>
            </a:r>
            <a:r>
              <a:rPr lang="en-US" sz="3000" b="1" dirty="0" smtClean="0">
                <a:solidFill>
                  <a:srgbClr val="7030A0"/>
                </a:solidFill>
              </a:rPr>
              <a:t>we are  </a:t>
            </a:r>
            <a:r>
              <a:rPr lang="en-US" sz="3000" b="1" dirty="0">
                <a:solidFill>
                  <a:srgbClr val="7030A0"/>
                </a:solidFill>
              </a:rPr>
              <a:t>hungry. </a:t>
            </a:r>
            <a:endParaRPr lang="en-US" sz="3000" b="1" dirty="0" smtClean="0">
              <a:solidFill>
                <a:srgbClr val="7030A0"/>
              </a:solidFill>
            </a:endParaRPr>
          </a:p>
          <a:p>
            <a:pPr lvl="3">
              <a:lnSpc>
                <a:spcPct val="100000"/>
              </a:lnSpc>
              <a:buFont typeface="Calibri" panose="020F0502020204030204" pitchFamily="34" charset="0"/>
              <a:buChar char="⁻"/>
            </a:pPr>
            <a:r>
              <a:rPr lang="en-US" sz="3000" b="1" dirty="0" smtClean="0">
                <a:solidFill>
                  <a:srgbClr val="7030A0"/>
                </a:solidFill>
              </a:rPr>
              <a:t>We </a:t>
            </a:r>
            <a:r>
              <a:rPr lang="en-US" sz="3000" b="1" dirty="0">
                <a:solidFill>
                  <a:srgbClr val="7030A0"/>
                </a:solidFill>
              </a:rPr>
              <a:t>drive a car to reach a certain destination. </a:t>
            </a:r>
            <a:endParaRPr lang="en-US" sz="3000" b="1" dirty="0" smtClean="0">
              <a:solidFill>
                <a:srgbClr val="7030A0"/>
              </a:solidFill>
            </a:endParaRPr>
          </a:p>
          <a:p>
            <a:pPr lvl="3">
              <a:lnSpc>
                <a:spcPct val="100000"/>
              </a:lnSpc>
              <a:buFont typeface="Calibri" panose="020F0502020204030204" pitchFamily="34" charset="0"/>
              <a:buChar char="⁻"/>
            </a:pPr>
            <a:r>
              <a:rPr lang="en-US" sz="3000" b="1" dirty="0" smtClean="0">
                <a:solidFill>
                  <a:srgbClr val="7030A0"/>
                </a:solidFill>
              </a:rPr>
              <a:t>We </a:t>
            </a:r>
            <a:r>
              <a:rPr lang="en-US" sz="3000" b="1" dirty="0">
                <a:solidFill>
                  <a:srgbClr val="7030A0"/>
                </a:solidFill>
              </a:rPr>
              <a:t>sleep to give our bodies some rest. </a:t>
            </a:r>
          </a:p>
          <a:p>
            <a:pPr lvl="3">
              <a:lnSpc>
                <a:spcPct val="100000"/>
              </a:lnSpc>
              <a:buFont typeface="Calibri" panose="020F0502020204030204" pitchFamily="34" charset="0"/>
              <a:buChar char="⁻"/>
            </a:pPr>
            <a:r>
              <a:rPr lang="en-US" sz="3000" b="1" dirty="0" smtClean="0">
                <a:solidFill>
                  <a:srgbClr val="7030A0"/>
                </a:solidFill>
              </a:rPr>
              <a:t>We buy a particular computer because it meets our requirement</a:t>
            </a:r>
          </a:p>
          <a:p>
            <a:pPr marL="1371600" lvl="3" indent="0">
              <a:lnSpc>
                <a:spcPct val="100000"/>
              </a:lnSpc>
              <a:buNone/>
            </a:pPr>
            <a:endParaRPr lang="en-US" sz="3000" b="1" dirty="0" smtClean="0">
              <a:solidFill>
                <a:srgbClr val="7030A0"/>
              </a:solidFill>
            </a:endParaRPr>
          </a:p>
        </p:txBody>
      </p:sp>
    </p:spTree>
    <p:extLst>
      <p:ext uri="{BB962C8B-B14F-4D97-AF65-F5344CB8AC3E}">
        <p14:creationId xmlns:p14="http://schemas.microsoft.com/office/powerpoint/2010/main" val="3432994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3164"/>
          </a:xfrm>
        </p:spPr>
        <p:txBody>
          <a:bodyPr>
            <a:normAutofit/>
          </a:bodyPr>
          <a:lstStyle/>
          <a:p>
            <a:r>
              <a:rPr lang="en-US" sz="4000" b="1" dirty="0" smtClean="0">
                <a:solidFill>
                  <a:srgbClr val="FF0000"/>
                </a:solidFill>
                <a:latin typeface="+mn-lt"/>
              </a:rPr>
              <a:t>…..(</a:t>
            </a:r>
            <a:r>
              <a:rPr lang="en-US" sz="4000" b="1" dirty="0">
                <a:solidFill>
                  <a:srgbClr val="FF0000"/>
                </a:solidFill>
                <a:latin typeface="+mn-lt"/>
              </a:rPr>
              <a:t>B) UTILITY THEORY</a:t>
            </a:r>
            <a:endParaRPr lang="en-US" sz="4000" b="1" dirty="0">
              <a:latin typeface="+mn-lt"/>
            </a:endParaRPr>
          </a:p>
        </p:txBody>
      </p:sp>
      <p:sp>
        <p:nvSpPr>
          <p:cNvPr id="3" name="Content Placeholder 2"/>
          <p:cNvSpPr>
            <a:spLocks noGrp="1"/>
          </p:cNvSpPr>
          <p:nvPr>
            <p:ph idx="1"/>
          </p:nvPr>
        </p:nvSpPr>
        <p:spPr>
          <a:xfrm>
            <a:off x="838200" y="1225485"/>
            <a:ext cx="10515600" cy="4951478"/>
          </a:xfrm>
        </p:spPr>
        <p:txBody>
          <a:bodyPr/>
          <a:lstStyle/>
          <a:p>
            <a:pPr marL="571500" indent="-571500">
              <a:buFont typeface="+mj-lt"/>
              <a:buAutoNum type="romanUcPeriod"/>
            </a:pPr>
            <a:r>
              <a:rPr lang="en-US" sz="3200" b="1" dirty="0" smtClean="0">
                <a:solidFill>
                  <a:srgbClr val="7030A0"/>
                </a:solidFill>
              </a:rPr>
              <a:t>Utility is involved in everything we do and we get satisfaction from consuming or using goods or services. This is what utility theory is concerned with: explaining individuals’ choices and measuring the satisfaction level from consuming a good or service.</a:t>
            </a:r>
          </a:p>
          <a:p>
            <a:pPr marL="571500" indent="-571500">
              <a:buFont typeface="+mj-lt"/>
              <a:buAutoNum type="romanUcPeriod"/>
            </a:pPr>
            <a:endParaRPr lang="en-US" sz="3200" b="1" dirty="0" smtClean="0">
              <a:solidFill>
                <a:srgbClr val="7030A0"/>
              </a:solidFill>
            </a:endParaRPr>
          </a:p>
          <a:p>
            <a:pPr marL="571500" indent="-571500">
              <a:buFont typeface="+mj-lt"/>
              <a:buAutoNum type="romanUcPeriod"/>
            </a:pPr>
            <a:r>
              <a:rPr lang="en-US" sz="3200" b="1" dirty="0" smtClean="0">
                <a:solidFill>
                  <a:srgbClr val="7030A0"/>
                </a:solidFill>
              </a:rPr>
              <a:t>The level of satisfaction is measured in units called ‘</a:t>
            </a:r>
            <a:r>
              <a:rPr lang="en-US" sz="3200" b="1" dirty="0" err="1" smtClean="0">
                <a:solidFill>
                  <a:srgbClr val="7030A0"/>
                </a:solidFill>
              </a:rPr>
              <a:t>utils</a:t>
            </a:r>
            <a:r>
              <a:rPr lang="en-US" sz="3200" b="1" dirty="0" smtClean="0">
                <a:solidFill>
                  <a:srgbClr val="7030A0"/>
                </a:solidFill>
              </a:rPr>
              <a:t>.’</a:t>
            </a:r>
          </a:p>
          <a:p>
            <a:pPr marL="571500" indent="-571500">
              <a:buFont typeface="+mj-lt"/>
              <a:buAutoNum type="romanUcPeriod"/>
            </a:pPr>
            <a:endParaRPr lang="en-US" sz="3200" b="1" dirty="0">
              <a:solidFill>
                <a:srgbClr val="7030A0"/>
              </a:solidFill>
            </a:endParaRPr>
          </a:p>
          <a:p>
            <a:pPr>
              <a:buFont typeface="Wingdings" panose="05000000000000000000" pitchFamily="2" charset="2"/>
              <a:buChar char="§"/>
            </a:pPr>
            <a:endParaRPr lang="en-US" sz="3200" b="1" dirty="0" smtClean="0">
              <a:solidFill>
                <a:srgbClr val="7030A0"/>
              </a:solidFill>
            </a:endParaRPr>
          </a:p>
          <a:p>
            <a:pPr lvl="3">
              <a:buFont typeface="Wingdings" panose="05000000000000000000" pitchFamily="2" charset="2"/>
              <a:buChar char="§"/>
            </a:pPr>
            <a:endParaRPr lang="en-US" sz="3600" b="1" dirty="0">
              <a:solidFill>
                <a:srgbClr val="7030A0"/>
              </a:solidFill>
            </a:endParaRPr>
          </a:p>
        </p:txBody>
      </p:sp>
    </p:spTree>
    <p:extLst>
      <p:ext uri="{BB962C8B-B14F-4D97-AF65-F5344CB8AC3E}">
        <p14:creationId xmlns:p14="http://schemas.microsoft.com/office/powerpoint/2010/main" val="17553284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FF0000"/>
                </a:solidFill>
                <a:latin typeface="+mn-lt"/>
              </a:rPr>
              <a:t>(C) MARGINAL UTILTY &amp; TOTAL UTILITY</a:t>
            </a:r>
            <a:endParaRPr lang="en-US" sz="4000" dirty="0">
              <a:solidFill>
                <a:srgbClr val="FF0000"/>
              </a:solidFill>
              <a:latin typeface="+mn-lt"/>
            </a:endParaRPr>
          </a:p>
        </p:txBody>
      </p:sp>
      <p:sp>
        <p:nvSpPr>
          <p:cNvPr id="3" name="Content Placeholder 2"/>
          <p:cNvSpPr>
            <a:spLocks noGrp="1"/>
          </p:cNvSpPr>
          <p:nvPr>
            <p:ph idx="1"/>
          </p:nvPr>
        </p:nvSpPr>
        <p:spPr>
          <a:xfrm>
            <a:off x="838200" y="1536569"/>
            <a:ext cx="10515600" cy="4640394"/>
          </a:xfrm>
        </p:spPr>
        <p:txBody>
          <a:bodyPr>
            <a:normAutofit/>
          </a:bodyPr>
          <a:lstStyle/>
          <a:p>
            <a:pPr marL="0" indent="0">
              <a:buNone/>
            </a:pPr>
            <a:r>
              <a:rPr lang="en-US" dirty="0" smtClean="0"/>
              <a:t>There </a:t>
            </a:r>
            <a:r>
              <a:rPr lang="en-US" dirty="0"/>
              <a:t>are two different types of </a:t>
            </a:r>
            <a:r>
              <a:rPr lang="en-US" dirty="0" smtClean="0"/>
              <a:t>utility: (</a:t>
            </a:r>
            <a:r>
              <a:rPr lang="en-US" dirty="0" err="1" smtClean="0"/>
              <a:t>i</a:t>
            </a:r>
            <a:r>
              <a:rPr lang="en-US" dirty="0" smtClean="0"/>
              <a:t>) MARGINAL UTILITY and  (ii)TOTAL UTILITY:</a:t>
            </a:r>
            <a:endParaRPr lang="en-US" dirty="0"/>
          </a:p>
          <a:p>
            <a:pPr marL="0" indent="0">
              <a:buNone/>
            </a:pPr>
            <a:r>
              <a:rPr lang="en-US" sz="3600" b="1" dirty="0" smtClean="0">
                <a:solidFill>
                  <a:srgbClr val="FF0000"/>
                </a:solidFill>
              </a:rPr>
              <a:t> (</a:t>
            </a:r>
            <a:r>
              <a:rPr lang="en-US" sz="3600" b="1" dirty="0" err="1" smtClean="0">
                <a:solidFill>
                  <a:srgbClr val="FF0000"/>
                </a:solidFill>
              </a:rPr>
              <a:t>i</a:t>
            </a:r>
            <a:r>
              <a:rPr lang="en-US" sz="3600" b="1" dirty="0" smtClean="0">
                <a:solidFill>
                  <a:srgbClr val="FF0000"/>
                </a:solidFill>
              </a:rPr>
              <a:t>) MARGINAL UTILITY (MU)</a:t>
            </a:r>
            <a:endParaRPr lang="en-US" sz="3600" dirty="0" smtClean="0">
              <a:solidFill>
                <a:srgbClr val="FF0000"/>
              </a:solidFill>
            </a:endParaRPr>
          </a:p>
          <a:p>
            <a:pPr marL="0" indent="0">
              <a:buNone/>
            </a:pPr>
            <a:r>
              <a:rPr lang="en-US" dirty="0" smtClean="0"/>
              <a:t>Marginal </a:t>
            </a:r>
            <a:r>
              <a:rPr lang="en-US" dirty="0"/>
              <a:t>utility is the satisfaction that a person receives from consuming an additional unit of the same good or service.</a:t>
            </a:r>
          </a:p>
          <a:p>
            <a:pPr marL="0" indent="0">
              <a:buNone/>
            </a:pPr>
            <a:r>
              <a:rPr lang="en-US" dirty="0" smtClean="0"/>
              <a:t>(See Table 1 and Figure 1 if someone starts drinking  water at the time of </a:t>
            </a:r>
            <a:r>
              <a:rPr lang="en-US" dirty="0" err="1" smtClean="0"/>
              <a:t>Iftar</a:t>
            </a:r>
            <a:r>
              <a:rPr lang="en-US" dirty="0" smtClean="0"/>
              <a:t> with assumed units of utility (‘</a:t>
            </a:r>
            <a:r>
              <a:rPr lang="en-US" i="1" dirty="0" err="1" smtClean="0"/>
              <a:t>utils</a:t>
            </a:r>
            <a:r>
              <a:rPr lang="en-US" i="1" dirty="0" smtClean="0"/>
              <a:t>’)</a:t>
            </a:r>
            <a:r>
              <a:rPr lang="en-US" dirty="0"/>
              <a:t> </a:t>
            </a:r>
            <a:r>
              <a:rPr lang="en-US" dirty="0" smtClean="0"/>
              <a:t>from each additional  glass of water.</a:t>
            </a:r>
            <a:endParaRPr lang="en-US" dirty="0"/>
          </a:p>
        </p:txBody>
      </p:sp>
    </p:spTree>
    <p:extLst>
      <p:ext uri="{BB962C8B-B14F-4D97-AF65-F5344CB8AC3E}">
        <p14:creationId xmlns:p14="http://schemas.microsoft.com/office/powerpoint/2010/main" val="95233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MARGINAL UTILITY</a:t>
            </a:r>
            <a:endParaRPr lang="en-US" b="1" dirty="0">
              <a:solidFill>
                <a:srgbClr val="FF0000"/>
              </a:solidFill>
            </a:endParaRPr>
          </a:p>
        </p:txBody>
      </p:sp>
      <p:pic>
        <p:nvPicPr>
          <p:cNvPr id="8" name="Content Placeholder 7"/>
          <p:cNvPicPr>
            <a:picLocks noGrp="1" noChangeAspect="1"/>
          </p:cNvPicPr>
          <p:nvPr>
            <p:ph idx="1"/>
          </p:nvPr>
        </p:nvPicPr>
        <p:blipFill>
          <a:blip r:embed="rId2"/>
          <a:stretch>
            <a:fillRect/>
          </a:stretch>
        </p:blipFill>
        <p:spPr>
          <a:xfrm>
            <a:off x="1649691" y="1512617"/>
            <a:ext cx="8342446" cy="4692626"/>
          </a:xfrm>
          <a:prstGeom prst="rect">
            <a:avLst/>
          </a:prstGeom>
        </p:spPr>
      </p:pic>
    </p:spTree>
    <p:extLst>
      <p:ext uri="{BB962C8B-B14F-4D97-AF65-F5344CB8AC3E}">
        <p14:creationId xmlns:p14="http://schemas.microsoft.com/office/powerpoint/2010/main" val="6656089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378</TotalTime>
  <Words>921</Words>
  <Application>Microsoft Office PowerPoint</Application>
  <PresentationFormat>Widescreen</PresentationFormat>
  <Paragraphs>160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Georgia</vt:lpstr>
      <vt:lpstr>Proxima Nova</vt:lpstr>
      <vt:lpstr>Times New Roman</vt:lpstr>
      <vt:lpstr>Wingdings</vt:lpstr>
      <vt:lpstr>Office Theme</vt:lpstr>
      <vt:lpstr>               </vt:lpstr>
      <vt:lpstr>PowerPoint Presentation</vt:lpstr>
      <vt:lpstr> UTILITY AND THEORY OF UTILITY</vt:lpstr>
      <vt:lpstr>CONSUMER BEHAVIOR</vt:lpstr>
      <vt:lpstr> (A) WHAT IS UTILITY? </vt:lpstr>
      <vt:lpstr> (B) UTILITY THEORY </vt:lpstr>
      <vt:lpstr>…..(B) UTILITY THEORY</vt:lpstr>
      <vt:lpstr>(C) MARGINAL UTILTY &amp; TOTAL UTILITY</vt:lpstr>
      <vt:lpstr>MARGINAL UTILITY</vt:lpstr>
      <vt:lpstr>…(C) TOTAL UTILITY AND MARGINAL UTILITY</vt:lpstr>
      <vt:lpstr>PowerPoint Presentation</vt:lpstr>
      <vt:lpstr>PowerPoint Presentation</vt:lpstr>
      <vt:lpstr>(D) UTILITY THEORY – (i)Marginal Utility</vt:lpstr>
      <vt:lpstr> (D)UTILITY THEORY – (ii)Law of Diminishing Marginal Utility </vt:lpstr>
      <vt:lpstr>..(D) UTILITY THEORY –(ii)Law of Diminishing Marginal Utility</vt:lpstr>
      <vt:lpstr>PowerPoint Presentation</vt:lpstr>
      <vt:lpstr> ..(D) UTILITY THEORY –(iv) Assumptions </vt:lpstr>
      <vt:lpstr>..(D) UTILITY THEORY –(iv) Assumptions</vt:lpstr>
      <vt:lpstr>….(D) UTILITY THEORY: LAW OF EQUI-MARGINAL UTILITY</vt:lpstr>
      <vt:lpstr>PowerPoint Presentation</vt:lpstr>
      <vt:lpstr>...(D) UTILITY THEORY: LAW OF EQUI-MARGINAL UTILITY </vt:lpstr>
      <vt:lpstr>...(D) UTILITY THEORY: Application of Equi-Marginal Utility</vt:lpstr>
      <vt:lpstr>(D) UTILITY THEORY :Criticism of the Utility Theory </vt:lpstr>
      <vt:lpstr> ...(D) UTILITY THEORY: Criticism of the Utility Theory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ismail - [2010]</dc:creator>
  <cp:lastModifiedBy>ismail - [2010]</cp:lastModifiedBy>
  <cp:revision>39</cp:revision>
  <dcterms:created xsi:type="dcterms:W3CDTF">2024-01-29T17:20:24Z</dcterms:created>
  <dcterms:modified xsi:type="dcterms:W3CDTF">2024-01-31T15:28:02Z</dcterms:modified>
</cp:coreProperties>
</file>