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39" r:id="rId3"/>
    <p:sldId id="336" r:id="rId4"/>
    <p:sldId id="341" r:id="rId5"/>
    <p:sldId id="342" r:id="rId6"/>
    <p:sldId id="343" r:id="rId7"/>
    <p:sldId id="257" r:id="rId8"/>
    <p:sldId id="340" r:id="rId9"/>
    <p:sldId id="267" r:id="rId10"/>
    <p:sldId id="266" r:id="rId11"/>
  </p:sldIdLst>
  <p:sldSz cx="9144000" cy="6858000" type="screen4x3"/>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1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3" autoAdjust="0"/>
  </p:normalViewPr>
  <p:slideViewPr>
    <p:cSldViewPr>
      <p:cViewPr varScale="1">
        <p:scale>
          <a:sx n="68" d="100"/>
          <a:sy n="68" d="100"/>
        </p:scale>
        <p:origin x="1240"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836"/>
          </a:xfrm>
          <a:prstGeom prst="rect">
            <a:avLst/>
          </a:prstGeom>
        </p:spPr>
        <p:txBody>
          <a:bodyPr vert="horz" lIns="93763" tIns="46881" rIns="93763" bIns="46881" rtlCol="0"/>
          <a:lstStyle>
            <a:lvl1pPr algn="r">
              <a:defRPr sz="1200"/>
            </a:lvl1pPr>
          </a:lstStyle>
          <a:p>
            <a:fld id="{16C7CBC3-E22E-4E86-8CBE-8D5DD4A10550}" type="datetimeFigureOut">
              <a:rPr lang="en-US" smtClean="0"/>
              <a:pPr/>
              <a:t>3/23/2024</a:t>
            </a:fld>
            <a:endParaRPr lang="en-US"/>
          </a:p>
        </p:txBody>
      </p:sp>
      <p:sp>
        <p:nvSpPr>
          <p:cNvPr id="4" name="Footer Placeholder 3"/>
          <p:cNvSpPr>
            <a:spLocks noGrp="1"/>
          </p:cNvSpPr>
          <p:nvPr>
            <p:ph type="ftr" sz="quarter" idx="2"/>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87265"/>
            <a:ext cx="3056414" cy="467836"/>
          </a:xfrm>
          <a:prstGeom prst="rect">
            <a:avLst/>
          </a:prstGeom>
        </p:spPr>
        <p:txBody>
          <a:bodyPr vert="horz" lIns="93763" tIns="46881" rIns="93763" bIns="46881" rtlCol="0" anchor="b"/>
          <a:lstStyle>
            <a:lvl1pPr algn="r">
              <a:defRPr sz="1200"/>
            </a:lvl1pPr>
          </a:lstStyle>
          <a:p>
            <a:fld id="{133A3360-EBCF-4016-A680-2F4C833544CA}" type="slidenum">
              <a:rPr lang="en-US" smtClean="0"/>
              <a:pPr/>
              <a:t>‹#›</a:t>
            </a:fld>
            <a:endParaRPr lang="en-US"/>
          </a:p>
        </p:txBody>
      </p:sp>
    </p:spTree>
    <p:extLst>
      <p:ext uri="{BB962C8B-B14F-4D97-AF65-F5344CB8AC3E}">
        <p14:creationId xmlns:p14="http://schemas.microsoft.com/office/powerpoint/2010/main" val="3900257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a:p>
        </p:txBody>
      </p:sp>
      <p:sp>
        <p:nvSpPr>
          <p:cNvPr id="3" name="Date Placeholder 2"/>
          <p:cNvSpPr>
            <a:spLocks noGrp="1"/>
          </p:cNvSpPr>
          <p:nvPr>
            <p:ph type="dt" idx="1"/>
          </p:nvPr>
        </p:nvSpPr>
        <p:spPr>
          <a:xfrm>
            <a:off x="3995217" y="0"/>
            <a:ext cx="3056414" cy="467836"/>
          </a:xfrm>
          <a:prstGeom prst="rect">
            <a:avLst/>
          </a:prstGeom>
        </p:spPr>
        <p:txBody>
          <a:bodyPr vert="horz" lIns="93763" tIns="46881" rIns="93763" bIns="46881" rtlCol="0"/>
          <a:lstStyle>
            <a:lvl1pPr algn="r">
              <a:defRPr sz="1200"/>
            </a:lvl1pPr>
          </a:lstStyle>
          <a:p>
            <a:fld id="{5BA9195B-1EFC-4B49-989A-9580A6E82EEA}" type="datetimeFigureOut">
              <a:rPr lang="en-US" smtClean="0"/>
              <a:pPr/>
              <a:t>3/23/2024</a:t>
            </a:fld>
            <a:endParaRPr lang="en-US"/>
          </a:p>
        </p:txBody>
      </p:sp>
      <p:sp>
        <p:nvSpPr>
          <p:cNvPr id="4" name="Slide Image Placeholder 3"/>
          <p:cNvSpPr>
            <a:spLocks noGrp="1" noRot="1" noChangeAspect="1"/>
          </p:cNvSpPr>
          <p:nvPr>
            <p:ph type="sldImg" idx="2"/>
          </p:nvPr>
        </p:nvSpPr>
        <p:spPr>
          <a:xfrm>
            <a:off x="1189038" y="701675"/>
            <a:ext cx="4676775" cy="3508375"/>
          </a:xfrm>
          <a:prstGeom prst="rect">
            <a:avLst/>
          </a:prstGeom>
          <a:noFill/>
          <a:ln w="12700">
            <a:solidFill>
              <a:prstClr val="black"/>
            </a:solidFill>
          </a:ln>
        </p:spPr>
        <p:txBody>
          <a:bodyPr vert="horz" lIns="93763" tIns="46881" rIns="93763" bIns="46881" rtlCol="0" anchor="ctr"/>
          <a:lstStyle/>
          <a:p>
            <a:endParaRPr lang="en-US"/>
          </a:p>
        </p:txBody>
      </p:sp>
      <p:sp>
        <p:nvSpPr>
          <p:cNvPr id="5" name="Notes Placeholder 4"/>
          <p:cNvSpPr>
            <a:spLocks noGrp="1"/>
          </p:cNvSpPr>
          <p:nvPr>
            <p:ph type="body" sz="quarter" idx="3"/>
          </p:nvPr>
        </p:nvSpPr>
        <p:spPr>
          <a:xfrm>
            <a:off x="705327" y="4444445"/>
            <a:ext cx="5642610" cy="4210526"/>
          </a:xfrm>
          <a:prstGeom prst="rect">
            <a:avLst/>
          </a:prstGeom>
        </p:spPr>
        <p:txBody>
          <a:bodyPr vert="horz" lIns="93763" tIns="46881" rIns="93763" bIns="4688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87265"/>
            <a:ext cx="3056414" cy="467836"/>
          </a:xfrm>
          <a:prstGeom prst="rect">
            <a:avLst/>
          </a:prstGeom>
        </p:spPr>
        <p:txBody>
          <a:bodyPr vert="horz" lIns="93763" tIns="46881" rIns="93763" bIns="46881" rtlCol="0" anchor="b"/>
          <a:lstStyle>
            <a:lvl1pPr algn="r">
              <a:defRPr sz="1200"/>
            </a:lvl1pPr>
          </a:lstStyle>
          <a:p>
            <a:fld id="{20D2E72E-7181-4640-9FD6-7ECA3255E2A4}" type="slidenum">
              <a:rPr lang="en-US" smtClean="0"/>
              <a:pPr/>
              <a:t>‹#›</a:t>
            </a:fld>
            <a:endParaRPr lang="en-US"/>
          </a:p>
        </p:txBody>
      </p:sp>
    </p:spTree>
    <p:extLst>
      <p:ext uri="{BB962C8B-B14F-4D97-AF65-F5344CB8AC3E}">
        <p14:creationId xmlns:p14="http://schemas.microsoft.com/office/powerpoint/2010/main" val="91230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1</a:t>
            </a:fld>
            <a:endParaRPr lang="en-US"/>
          </a:p>
        </p:txBody>
      </p:sp>
    </p:spTree>
    <p:extLst>
      <p:ext uri="{BB962C8B-B14F-4D97-AF65-F5344CB8AC3E}">
        <p14:creationId xmlns:p14="http://schemas.microsoft.com/office/powerpoint/2010/main" val="155054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Capitalist: </a:t>
            </a:r>
            <a:br>
              <a:rPr lang="en-US" dirty="0"/>
            </a:br>
            <a:r>
              <a:rPr lang="en-US" b="0" i="0" dirty="0">
                <a:solidFill>
                  <a:srgbClr val="ECECEC"/>
                </a:solidFill>
                <a:effectLst/>
                <a:latin typeface="Söhne"/>
              </a:rPr>
              <a:t>A capitalist economic system is characterized by private ownership of the means of production, where individuals or entities own and control businesses, land, and resources. Economic decisions are primarily driven by market forces such as supply and demand, competition, and the pursuit of profit. In this system, businesses aim to maximize profits by producing goods and services that consumers are willing to pay for, while prices are determined through market mechanisms rather than set by central authorities. Competition among businesses fosters innovation, efficiency, and lower prices for consumers. Government intervention in the economy is typically limited, with the belief that market forces are generally efficient in allocating resources.</a:t>
            </a:r>
          </a:p>
          <a:p>
            <a:endParaRPr lang="en-US" b="0" i="0" dirty="0">
              <a:solidFill>
                <a:srgbClr val="ECECEC"/>
              </a:solidFill>
              <a:effectLst/>
              <a:latin typeface="Söhne"/>
            </a:endParaRPr>
          </a:p>
          <a:p>
            <a:r>
              <a:rPr lang="en-US" b="0" i="0" dirty="0">
                <a:solidFill>
                  <a:srgbClr val="ECECEC"/>
                </a:solidFill>
                <a:effectLst/>
                <a:latin typeface="Söhne"/>
              </a:rPr>
              <a:t>Communist:</a:t>
            </a:r>
            <a:br>
              <a:rPr lang="en-US" dirty="0"/>
            </a:br>
            <a:r>
              <a:rPr lang="en-US" b="0" i="0" dirty="0">
                <a:solidFill>
                  <a:srgbClr val="ECECEC"/>
                </a:solidFill>
                <a:effectLst/>
                <a:latin typeface="Söhne"/>
              </a:rPr>
              <a:t>A communist/socialist economic system is characterized by collective ownership of the means of production, where the state or the community as a whole controls businesses, land, and resources. Economic decisions, including what goods and services to produce, how to produce them, and for whom they are produced, are centrally planned by the government rather than determined by market forces. The primary goal is often to achieve social and economic equality by distributing resources based on need rather than profit. In such systems, there is typically limited private ownership, with key industries and resources commonly owned and operated by the state. Government intervention in the economy is extensive, with the state playing a central role in planning and regulating economic activities.</a:t>
            </a:r>
          </a:p>
          <a:p>
            <a:endParaRPr lang="en-US" dirty="0"/>
          </a:p>
        </p:txBody>
      </p:sp>
      <p:sp>
        <p:nvSpPr>
          <p:cNvPr id="4" name="Slide Number Placeholder 3"/>
          <p:cNvSpPr>
            <a:spLocks noGrp="1"/>
          </p:cNvSpPr>
          <p:nvPr>
            <p:ph type="sldNum" sz="quarter" idx="5"/>
          </p:nvPr>
        </p:nvSpPr>
        <p:spPr/>
        <p:txBody>
          <a:bodyPr/>
          <a:lstStyle/>
          <a:p>
            <a:fld id="{20D2E72E-7181-4640-9FD6-7ECA3255E2A4}" type="slidenum">
              <a:rPr lang="en-US" smtClean="0"/>
              <a:pPr/>
              <a:t>2</a:t>
            </a:fld>
            <a:endParaRPr lang="en-US"/>
          </a:p>
        </p:txBody>
      </p:sp>
    </p:spTree>
    <p:extLst>
      <p:ext uri="{BB962C8B-B14F-4D97-AF65-F5344CB8AC3E}">
        <p14:creationId xmlns:p14="http://schemas.microsoft.com/office/powerpoint/2010/main" val="1843217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7</a:t>
            </a:fld>
            <a:endParaRPr lang="en-US"/>
          </a:p>
        </p:txBody>
      </p:sp>
    </p:spTree>
    <p:extLst>
      <p:ext uri="{BB962C8B-B14F-4D97-AF65-F5344CB8AC3E}">
        <p14:creationId xmlns:p14="http://schemas.microsoft.com/office/powerpoint/2010/main" val="3423165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BB415F-AE85-471D-A7F4-00EFAAF1006D}"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08141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2875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05580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54703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B415F-AE85-471D-A7F4-00EFAAF1006D}" type="datetimeFigureOut">
              <a:rPr lang="en-US" smtClean="0"/>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23512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BB415F-AE85-471D-A7F4-00EFAAF1006D}"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60412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BB415F-AE85-471D-A7F4-00EFAAF1006D}" type="datetimeFigureOut">
              <a:rPr lang="en-US" smtClean="0"/>
              <a:pPr/>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72770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BB415F-AE85-471D-A7F4-00EFAAF1006D}" type="datetimeFigureOut">
              <a:rPr lang="en-US" smtClean="0"/>
              <a:pPr/>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48798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B415F-AE85-471D-A7F4-00EFAAF1006D}" type="datetimeFigureOut">
              <a:rPr lang="en-US" smtClean="0"/>
              <a:pPr/>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53612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B415F-AE85-471D-A7F4-00EFAAF1006D}"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35681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B415F-AE85-471D-A7F4-00EFAAF1006D}" type="datetimeFigureOut">
              <a:rPr lang="en-US" smtClean="0"/>
              <a:pPr/>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95730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B415F-AE85-471D-A7F4-00EFAAF1006D}" type="datetimeFigureOut">
              <a:rPr lang="en-US" smtClean="0"/>
              <a:pPr/>
              <a:t>3/23/2024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85E8E-9267-4D81-B8FE-3A0DF620272D}" type="slidenum">
              <a:rPr lang="en-US" smtClean="0"/>
              <a:pPr/>
              <a:t>‹#›</a:t>
            </a:fld>
            <a:endParaRPr lang="en-US"/>
          </a:p>
        </p:txBody>
      </p:sp>
    </p:spTree>
    <p:extLst>
      <p:ext uri="{BB962C8B-B14F-4D97-AF65-F5344CB8AC3E}">
        <p14:creationId xmlns:p14="http://schemas.microsoft.com/office/powerpoint/2010/main" val="175736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R="137160" hangingPunct="0">
              <a:spcBef>
                <a:spcPts val="0"/>
              </a:spcBef>
            </a:pPr>
            <a:br>
              <a:rPr lang="en-US" sz="1800" dirty="0">
                <a:effectLst/>
                <a:latin typeface="Times New Roman"/>
                <a:ea typeface="Times New Roman"/>
              </a:rPr>
            </a:br>
            <a:br>
              <a:rPr lang="en-US" sz="1800" dirty="0">
                <a:effectLst/>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endParaRPr lang="en-US" sz="3100" dirty="0"/>
          </a:p>
        </p:txBody>
      </p:sp>
      <p:sp>
        <p:nvSpPr>
          <p:cNvPr id="3" name="Subtitle 2"/>
          <p:cNvSpPr>
            <a:spLocks noGrp="1"/>
          </p:cNvSpPr>
          <p:nvPr>
            <p:ph type="subTitle" idx="1"/>
          </p:nvPr>
        </p:nvSpPr>
        <p:spPr>
          <a:xfrm>
            <a:off x="762000" y="609600"/>
            <a:ext cx="7391400" cy="5029200"/>
          </a:xfrm>
        </p:spPr>
        <p:txBody>
          <a:bodyPr>
            <a:normAutofit/>
          </a:bodyPr>
          <a:lstStyle/>
          <a:p>
            <a:r>
              <a:rPr lang="en-US" sz="4400" b="1" dirty="0">
                <a:solidFill>
                  <a:srgbClr val="FF0000"/>
                </a:solidFill>
              </a:rPr>
              <a:t>MICROECONOMICS </a:t>
            </a:r>
          </a:p>
          <a:p>
            <a:r>
              <a:rPr lang="en-US" sz="4400" b="1" i="1" dirty="0">
                <a:solidFill>
                  <a:srgbClr val="FF0000"/>
                </a:solidFill>
              </a:rPr>
              <a:t>(BCS 2002 &amp; BSE 2002)/BA]</a:t>
            </a:r>
            <a:r>
              <a:rPr lang="en-US" sz="4400" b="1" dirty="0">
                <a:solidFill>
                  <a:srgbClr val="FF0000"/>
                </a:solidFill>
              </a:rPr>
              <a:t>	</a:t>
            </a:r>
          </a:p>
          <a:p>
            <a:r>
              <a:rPr lang="en-US" b="1" dirty="0">
                <a:solidFill>
                  <a:srgbClr val="7030A0"/>
                </a:solidFill>
                <a:latin typeface="Times New Roman"/>
                <a:ea typeface="Times New Roman"/>
              </a:rPr>
              <a:t>SPRING-2024</a:t>
            </a:r>
          </a:p>
          <a:p>
            <a:endParaRPr lang="en-US" b="1" dirty="0">
              <a:solidFill>
                <a:schemeClr val="tx1"/>
              </a:solidFill>
              <a:effectLst/>
              <a:latin typeface="Times New Roman"/>
              <a:ea typeface="Times New Roman"/>
            </a:endParaRPr>
          </a:p>
          <a:p>
            <a:endParaRPr lang="en-US" b="1" dirty="0">
              <a:solidFill>
                <a:schemeClr val="tx1"/>
              </a:solidFill>
              <a:latin typeface="Times New Roman"/>
              <a:ea typeface="Times New Roman"/>
            </a:endParaRPr>
          </a:p>
          <a:p>
            <a:pPr algn="r"/>
            <a:r>
              <a:rPr lang="en-US" b="1" dirty="0">
                <a:solidFill>
                  <a:schemeClr val="tx1"/>
                </a:solidFill>
                <a:effectLst/>
                <a:latin typeface="Times New Roman"/>
                <a:ea typeface="Times New Roman"/>
              </a:rPr>
              <a:t> </a:t>
            </a:r>
            <a:r>
              <a:rPr lang="en-US" b="1" dirty="0">
                <a:solidFill>
                  <a:schemeClr val="accent2"/>
                </a:solidFill>
                <a:effectLst/>
                <a:latin typeface="Times New Roman"/>
                <a:ea typeface="Times New Roman"/>
              </a:rPr>
              <a:t>Dr. S. Ghiasul Haq</a:t>
            </a:r>
            <a:br>
              <a:rPr lang="en-US" sz="1400" dirty="0">
                <a:solidFill>
                  <a:schemeClr val="accent2"/>
                </a:solidFill>
                <a:effectLst/>
                <a:latin typeface="Times New Roman"/>
                <a:ea typeface="Times New Roman"/>
              </a:rPr>
            </a:br>
            <a:r>
              <a:rPr lang="en-US" sz="1900" b="1" dirty="0">
                <a:solidFill>
                  <a:srgbClr val="7030A0"/>
                </a:solidFill>
                <a:effectLst/>
                <a:latin typeface="Times New Roman"/>
                <a:ea typeface="Times New Roman"/>
              </a:rPr>
              <a:t>ghiasul786@gmail.com</a:t>
            </a:r>
          </a:p>
        </p:txBody>
      </p:sp>
    </p:spTree>
    <p:extLst>
      <p:ext uri="{BB962C8B-B14F-4D97-AF65-F5344CB8AC3E}">
        <p14:creationId xmlns:p14="http://schemas.microsoft.com/office/powerpoint/2010/main" val="205995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229600" cy="2590800"/>
          </a:xfrm>
        </p:spPr>
        <p:txBody>
          <a:bodyPr>
            <a:normAutofit/>
          </a:bodyPr>
          <a:lstStyle/>
          <a:p>
            <a:br>
              <a:rPr lang="en-US" dirty="0"/>
            </a:br>
            <a:endParaRPr lang="en-US" dirty="0"/>
          </a:p>
        </p:txBody>
      </p:sp>
      <p:sp>
        <p:nvSpPr>
          <p:cNvPr id="3" name="Rectangle 2"/>
          <p:cNvSpPr/>
          <p:nvPr/>
        </p:nvSpPr>
        <p:spPr>
          <a:xfrm>
            <a:off x="457200" y="685800"/>
            <a:ext cx="8382000" cy="461665"/>
          </a:xfrm>
          <a:prstGeom prst="rect">
            <a:avLst/>
          </a:prstGeom>
        </p:spPr>
        <p:txBody>
          <a:bodyPr wrap="square">
            <a:spAutoFit/>
          </a:bodyPr>
          <a:lstStyle/>
          <a:p>
            <a:r>
              <a:rPr lang="en-US" sz="2400" b="1" dirty="0">
                <a:solidFill>
                  <a:srgbClr val="FF0000"/>
                </a:solidFill>
              </a:rPr>
              <a:t>Unlimited Wants                                                    Limited Resources</a:t>
            </a:r>
          </a:p>
        </p:txBody>
      </p:sp>
      <p:cxnSp>
        <p:nvCxnSpPr>
          <p:cNvPr id="9" name="Straight Arrow Connector 8"/>
          <p:cNvCxnSpPr/>
          <p:nvPr/>
        </p:nvCxnSpPr>
        <p:spPr>
          <a:xfrm>
            <a:off x="2667000" y="990599"/>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5410200" y="975358"/>
            <a:ext cx="1143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514600" y="1793238"/>
            <a:ext cx="3276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SCARCITY</a:t>
            </a:r>
          </a:p>
        </p:txBody>
      </p:sp>
      <p:cxnSp>
        <p:nvCxnSpPr>
          <p:cNvPr id="23" name="Straight Arrow Connector 22"/>
          <p:cNvCxnSpPr/>
          <p:nvPr/>
        </p:nvCxnSpPr>
        <p:spPr>
          <a:xfrm>
            <a:off x="4191000" y="1905000"/>
            <a:ext cx="1905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3886994" y="4495006"/>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33" idx="0"/>
          </p:cNvCxnSpPr>
          <p:nvPr/>
        </p:nvCxnSpPr>
        <p:spPr>
          <a:xfrm rot="10800000" flipV="1">
            <a:off x="2171700" y="2209800"/>
            <a:ext cx="16383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990600" y="2667000"/>
            <a:ext cx="2362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to Produce</a:t>
            </a:r>
          </a:p>
        </p:txBody>
      </p:sp>
      <p:sp>
        <p:nvSpPr>
          <p:cNvPr id="34" name="Oval 33"/>
          <p:cNvSpPr/>
          <p:nvPr/>
        </p:nvSpPr>
        <p:spPr>
          <a:xfrm>
            <a:off x="3505200" y="2971800"/>
            <a:ext cx="1905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How to Produce</a:t>
            </a:r>
          </a:p>
        </p:txBody>
      </p:sp>
      <p:sp>
        <p:nvSpPr>
          <p:cNvPr id="35" name="Oval 34"/>
          <p:cNvSpPr/>
          <p:nvPr/>
        </p:nvSpPr>
        <p:spPr>
          <a:xfrm>
            <a:off x="5867400" y="2590800"/>
            <a:ext cx="22098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For Whom to Produce</a:t>
            </a:r>
          </a:p>
        </p:txBody>
      </p:sp>
      <p:cxnSp>
        <p:nvCxnSpPr>
          <p:cNvPr id="50" name="Straight Arrow Connector 49"/>
          <p:cNvCxnSpPr/>
          <p:nvPr/>
        </p:nvCxnSpPr>
        <p:spPr>
          <a:xfrm rot="16200000" flipH="1">
            <a:off x="4133850" y="2724150"/>
            <a:ext cx="4572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048000" y="5105400"/>
            <a:ext cx="2667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PRICE</a:t>
            </a:r>
          </a:p>
        </p:txBody>
      </p:sp>
      <p:cxnSp>
        <p:nvCxnSpPr>
          <p:cNvPr id="58" name="Straight Arrow Connector 57"/>
          <p:cNvCxnSpPr/>
          <p:nvPr/>
        </p:nvCxnSpPr>
        <p:spPr>
          <a:xfrm rot="10800000" flipV="1">
            <a:off x="2895600" y="6019800"/>
            <a:ext cx="152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6200000" flipH="1">
            <a:off x="5715000" y="6019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rot="5400000">
            <a:off x="2133600" y="58674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Oval 64"/>
          <p:cNvSpPr/>
          <p:nvPr/>
        </p:nvSpPr>
        <p:spPr>
          <a:xfrm>
            <a:off x="990600" y="5791200"/>
            <a:ext cx="2057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DEMAND</a:t>
            </a:r>
          </a:p>
        </p:txBody>
      </p:sp>
      <p:sp>
        <p:nvSpPr>
          <p:cNvPr id="67" name="Oval 66"/>
          <p:cNvSpPr/>
          <p:nvPr/>
        </p:nvSpPr>
        <p:spPr>
          <a:xfrm>
            <a:off x="5715000" y="5867400"/>
            <a:ext cx="2057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supply</a:t>
            </a:r>
          </a:p>
        </p:txBody>
      </p:sp>
      <p:cxnSp>
        <p:nvCxnSpPr>
          <p:cNvPr id="72" name="Straight Arrow Connector 71"/>
          <p:cNvCxnSpPr/>
          <p:nvPr/>
        </p:nvCxnSpPr>
        <p:spPr>
          <a:xfrm rot="10800000" flipV="1">
            <a:off x="2514600" y="56388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5257800" y="3733800"/>
            <a:ext cx="1524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6200000" flipH="1">
            <a:off x="2209800" y="3886200"/>
            <a:ext cx="12192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020762"/>
          </a:xfrm>
        </p:spPr>
        <p:txBody>
          <a:bodyPr>
            <a:normAutofit fontScale="90000"/>
          </a:bodyPr>
          <a:lstStyle/>
          <a:p>
            <a:r>
              <a:rPr lang="en-GB" sz="3600" b="1" dirty="0">
                <a:solidFill>
                  <a:srgbClr val="FF0000"/>
                </a:solidFill>
              </a:rPr>
              <a:t>(1) ECONOMIC SYSTEMS AND  AGENTS </a:t>
            </a:r>
            <a:br>
              <a:rPr lang="en-GB" sz="3600" b="1">
                <a:solidFill>
                  <a:srgbClr val="FF0000"/>
                </a:solidFill>
              </a:rPr>
            </a:br>
            <a:r>
              <a:rPr lang="en-GB" sz="3600" b="1">
                <a:solidFill>
                  <a:srgbClr val="7030A0"/>
                </a:solidFill>
              </a:rPr>
              <a:t>[ BRIEF DISCUSSION</a:t>
            </a:r>
            <a:r>
              <a:rPr lang="en-GB" sz="3600" b="1" dirty="0">
                <a:solidFill>
                  <a:srgbClr val="7030A0"/>
                </a:solidFill>
              </a:rPr>
              <a:t>]</a:t>
            </a:r>
          </a:p>
        </p:txBody>
      </p:sp>
      <p:sp>
        <p:nvSpPr>
          <p:cNvPr id="3" name="Content Placeholder 2"/>
          <p:cNvSpPr>
            <a:spLocks noGrp="1"/>
          </p:cNvSpPr>
          <p:nvPr>
            <p:ph idx="1"/>
          </p:nvPr>
        </p:nvSpPr>
        <p:spPr>
          <a:xfrm>
            <a:off x="152400" y="1371600"/>
            <a:ext cx="8839200" cy="5257800"/>
          </a:xfrm>
        </p:spPr>
        <p:txBody>
          <a:bodyPr>
            <a:normAutofit/>
          </a:bodyPr>
          <a:lstStyle/>
          <a:p>
            <a:r>
              <a:rPr lang="en-GB" b="1" dirty="0">
                <a:solidFill>
                  <a:srgbClr val="FF0000"/>
                </a:solidFill>
              </a:rPr>
              <a:t>Economic Systems:</a:t>
            </a:r>
          </a:p>
          <a:p>
            <a:pPr lvl="1"/>
            <a:r>
              <a:rPr lang="en-GB" b="1" dirty="0"/>
              <a:t>Capitalist System</a:t>
            </a:r>
          </a:p>
          <a:p>
            <a:pPr lvl="1"/>
            <a:r>
              <a:rPr lang="en-GB" b="1" dirty="0"/>
              <a:t>Communism/ Socialist System</a:t>
            </a:r>
          </a:p>
          <a:p>
            <a:pPr lvl="1"/>
            <a:r>
              <a:rPr lang="en-GB" b="1" dirty="0"/>
              <a:t>Islamic System</a:t>
            </a:r>
          </a:p>
          <a:p>
            <a:pPr lvl="1"/>
            <a:r>
              <a:rPr lang="en-GB" b="1" dirty="0"/>
              <a:t>Mixed System</a:t>
            </a:r>
          </a:p>
          <a:p>
            <a:r>
              <a:rPr lang="en-GB" b="1" dirty="0">
                <a:solidFill>
                  <a:srgbClr val="FF0000"/>
                </a:solidFill>
              </a:rPr>
              <a:t>Economic Agents:</a:t>
            </a:r>
          </a:p>
          <a:p>
            <a:pPr lvl="1"/>
            <a:r>
              <a:rPr lang="en-GB" b="1" dirty="0"/>
              <a:t>Households/Individuals (Consumers)</a:t>
            </a:r>
          </a:p>
          <a:p>
            <a:pPr lvl="1"/>
            <a:r>
              <a:rPr lang="en-GB" b="1" dirty="0"/>
              <a:t>Firms(Producers)</a:t>
            </a:r>
          </a:p>
          <a:p>
            <a:pPr lvl="1"/>
            <a:r>
              <a:rPr lang="en-GB" b="1" dirty="0"/>
              <a:t>Government(Regulator)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b="1" dirty="0">
                <a:solidFill>
                  <a:srgbClr val="FF0000"/>
                </a:solidFill>
                <a:latin typeface="Times New Roman" pitchFamily="18" charset="0"/>
                <a:cs typeface="Times New Roman" pitchFamily="18" charset="0"/>
              </a:rPr>
              <a:t>(3) NEEDS AND WANTS </a:t>
            </a:r>
          </a:p>
        </p:txBody>
      </p:sp>
      <p:sp>
        <p:nvSpPr>
          <p:cNvPr id="3" name="Content Placeholder 2"/>
          <p:cNvSpPr>
            <a:spLocks noGrp="1"/>
          </p:cNvSpPr>
          <p:nvPr>
            <p:ph idx="1"/>
          </p:nvPr>
        </p:nvSpPr>
        <p:spPr>
          <a:xfrm>
            <a:off x="457200" y="1219200"/>
            <a:ext cx="8077200" cy="4906963"/>
          </a:xfrm>
        </p:spPr>
        <p:txBody>
          <a:bodyPr/>
          <a:lstStyle/>
          <a:p>
            <a:r>
              <a:rPr lang="en-US" sz="2800" b="1" u="sng" dirty="0">
                <a:latin typeface="Times New Roman" pitchFamily="18" charset="0"/>
                <a:cs typeface="Times New Roman" pitchFamily="18" charset="0"/>
              </a:rPr>
              <a:t>Needs</a:t>
            </a:r>
            <a:r>
              <a:rPr lang="en-US" sz="2800" b="1" dirty="0">
                <a:latin typeface="Times New Roman" pitchFamily="18" charset="0"/>
                <a:cs typeface="Times New Roman" pitchFamily="18" charset="0"/>
              </a:rPr>
              <a:t> – Things that are required in order to live e.g. f</a:t>
            </a:r>
            <a:r>
              <a:rPr lang="en-US" b="1" dirty="0">
                <a:latin typeface="Times New Roman" pitchFamily="18" charset="0"/>
                <a:cs typeface="Times New Roman" pitchFamily="18" charset="0"/>
              </a:rPr>
              <a:t>ood, water, medical treatment, clean air, clothing, and shelter…. </a:t>
            </a:r>
          </a:p>
          <a:p>
            <a:r>
              <a:rPr lang="en-US" sz="2800" b="1" u="sng" dirty="0">
                <a:latin typeface="Times New Roman" pitchFamily="18" charset="0"/>
                <a:cs typeface="Times New Roman" pitchFamily="18" charset="0"/>
              </a:rPr>
              <a:t>Wants</a:t>
            </a:r>
            <a:r>
              <a:rPr lang="en-US" sz="2800" b="1" dirty="0">
                <a:latin typeface="Times New Roman" pitchFamily="18" charset="0"/>
                <a:cs typeface="Times New Roman" pitchFamily="18" charset="0"/>
              </a:rPr>
              <a:t> – Things that add comfort and pleasure to life</a:t>
            </a:r>
            <a:r>
              <a:rPr lang="en-US" sz="2000" b="1" dirty="0">
                <a:latin typeface="Times New Roman" pitchFamily="18" charset="0"/>
                <a:cs typeface="Times New Roman" pitchFamily="18" charset="0"/>
              </a:rPr>
              <a:t>.  </a:t>
            </a:r>
            <a:r>
              <a:rPr lang="en-US" b="1" dirty="0">
                <a:latin typeface="Times New Roman" pitchFamily="18" charset="0"/>
                <a:cs typeface="Times New Roman" pitchFamily="18" charset="0"/>
              </a:rPr>
              <a:t>e.g. food, name brand of products, cell phones, cars …… </a:t>
            </a:r>
          </a:p>
          <a:p>
            <a:pPr marL="342900" lvl="1" indent="-342900">
              <a:buFont typeface="Arial" pitchFamily="34" charset="0"/>
              <a:buChar char="•"/>
            </a:pPr>
            <a:r>
              <a:rPr lang="en-US" sz="3200" b="1" u="sng" dirty="0">
                <a:latin typeface="Times New Roman" pitchFamily="18" charset="0"/>
                <a:cs typeface="Times New Roman" pitchFamily="18" charset="0"/>
              </a:rPr>
              <a:t>Satisfying Need &amp; Wants</a:t>
            </a:r>
            <a:r>
              <a:rPr lang="en-US" sz="3200" b="1" dirty="0">
                <a:latin typeface="Times New Roman" pitchFamily="18" charset="0"/>
                <a:cs typeface="Times New Roman" pitchFamily="18" charset="0"/>
              </a:rPr>
              <a:t>: People satisfy there wants and needs by purchasing and consuming goods and services. </a:t>
            </a:r>
          </a:p>
          <a:p>
            <a:endParaRPr lang="en-US" b="1" dirty="0"/>
          </a:p>
          <a:p>
            <a:pPr lvl="1"/>
            <a:endParaRPr lang="en-US" dirty="0"/>
          </a:p>
          <a:p>
            <a:pPr marL="0" indent="0">
              <a:buNone/>
            </a:pPr>
            <a:endParaRPr lang="en-US" dirty="0"/>
          </a:p>
        </p:txBody>
      </p:sp>
    </p:spTree>
    <p:extLst>
      <p:ext uri="{BB962C8B-B14F-4D97-AF65-F5344CB8AC3E}">
        <p14:creationId xmlns:p14="http://schemas.microsoft.com/office/powerpoint/2010/main" val="132434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8229600" cy="914400"/>
          </a:xfrm>
        </p:spPr>
        <p:txBody>
          <a:bodyPr>
            <a:normAutofit/>
          </a:bodyPr>
          <a:lstStyle/>
          <a:p>
            <a:r>
              <a:rPr lang="en-US" sz="3600" b="1" dirty="0">
                <a:solidFill>
                  <a:srgbClr val="FF0000"/>
                </a:solidFill>
              </a:rPr>
              <a:t>(3) DEFINTIONS OF ECONOMICS</a:t>
            </a:r>
          </a:p>
        </p:txBody>
      </p:sp>
      <p:sp>
        <p:nvSpPr>
          <p:cNvPr id="3" name="Content Placeholder 2"/>
          <p:cNvSpPr>
            <a:spLocks noGrp="1"/>
          </p:cNvSpPr>
          <p:nvPr>
            <p:ph idx="1"/>
          </p:nvPr>
        </p:nvSpPr>
        <p:spPr>
          <a:xfrm>
            <a:off x="228600" y="762000"/>
            <a:ext cx="8915400" cy="6324600"/>
          </a:xfrm>
        </p:spPr>
        <p:txBody>
          <a:bodyPr>
            <a:normAutofit fontScale="85000" lnSpcReduction="10000"/>
          </a:bodyPr>
          <a:lstStyle/>
          <a:p>
            <a:pPr marL="0" indent="0">
              <a:buNone/>
            </a:pPr>
            <a:r>
              <a:rPr lang="en-US" b="1" dirty="0"/>
              <a:t>(1) The economists Adam Smith  who is called the founder of economics, in his book </a:t>
            </a:r>
            <a:r>
              <a:rPr lang="en-US" b="1" i="1" dirty="0">
                <a:solidFill>
                  <a:srgbClr val="FF0000"/>
                </a:solidFill>
              </a:rPr>
              <a:t>"Nature and Causes of Wealth of Nation" in 1776</a:t>
            </a:r>
            <a:r>
              <a:rPr lang="en-US" b="1" i="1" dirty="0"/>
              <a:t> </a:t>
            </a:r>
            <a:r>
              <a:rPr lang="en-US" b="1" dirty="0"/>
              <a:t> defined economics as, </a:t>
            </a:r>
            <a:r>
              <a:rPr lang="en-US" b="1" i="1" dirty="0">
                <a:solidFill>
                  <a:srgbClr val="7030A0"/>
                </a:solidFill>
              </a:rPr>
              <a:t>"Economics is a science of wealth" </a:t>
            </a:r>
          </a:p>
          <a:p>
            <a:pPr marL="0" indent="0">
              <a:buNone/>
            </a:pPr>
            <a:r>
              <a:rPr lang="en-US" b="1" dirty="0"/>
              <a:t>(2) Dr. Alfred Marshall (1842-1924),  in his book </a:t>
            </a:r>
            <a:r>
              <a:rPr lang="en-US" b="1" dirty="0">
                <a:solidFill>
                  <a:srgbClr val="FF0000"/>
                </a:solidFill>
              </a:rPr>
              <a:t>"</a:t>
            </a:r>
            <a:r>
              <a:rPr lang="en-US" b="1" i="1" dirty="0">
                <a:solidFill>
                  <a:srgbClr val="FF0000"/>
                </a:solidFill>
              </a:rPr>
              <a:t>Principle of economics </a:t>
            </a:r>
            <a:r>
              <a:rPr lang="en-US" b="1" dirty="0">
                <a:solidFill>
                  <a:srgbClr val="FF0000"/>
                </a:solidFill>
              </a:rPr>
              <a:t>“ </a:t>
            </a:r>
            <a:r>
              <a:rPr lang="en-US" b="1" dirty="0"/>
              <a:t>defines economics </a:t>
            </a:r>
            <a:r>
              <a:rPr lang="en-US" b="1" i="1" dirty="0">
                <a:solidFill>
                  <a:srgbClr val="7030A0"/>
                </a:solidFill>
              </a:rPr>
              <a:t>“as, the study of mankind in the ordinary business of life, It examines that part of individual and social action which is most closely connected with the attainment and use of material requisites of wellbeing.“  It means the sublet of economics is the study of:</a:t>
            </a:r>
          </a:p>
          <a:p>
            <a:pPr marL="0" indent="0">
              <a:buNone/>
            </a:pPr>
            <a:r>
              <a:rPr lang="en-US" b="1" i="1" dirty="0">
                <a:solidFill>
                  <a:srgbClr val="C00000"/>
                </a:solidFill>
              </a:rPr>
              <a:t>    </a:t>
            </a:r>
            <a:r>
              <a:rPr lang="en-US" b="1" dirty="0">
                <a:solidFill>
                  <a:srgbClr val="C00000"/>
                </a:solidFill>
              </a:rPr>
              <a:t> (</a:t>
            </a:r>
            <a:r>
              <a:rPr lang="en-US" b="1" dirty="0" err="1">
                <a:solidFill>
                  <a:srgbClr val="C00000"/>
                </a:solidFill>
              </a:rPr>
              <a:t>i</a:t>
            </a:r>
            <a:r>
              <a:rPr lang="en-US" b="1" dirty="0">
                <a:solidFill>
                  <a:srgbClr val="C00000"/>
                </a:solidFill>
              </a:rPr>
              <a:t>) Mankind in the ordinary business of life;</a:t>
            </a:r>
          </a:p>
          <a:p>
            <a:pPr marL="0" indent="0">
              <a:buNone/>
            </a:pPr>
            <a:r>
              <a:rPr lang="en-US" b="1" dirty="0">
                <a:solidFill>
                  <a:srgbClr val="C00000"/>
                </a:solidFill>
              </a:rPr>
              <a:t>     (ii) Part of individual and social action</a:t>
            </a:r>
          </a:p>
          <a:p>
            <a:pPr marL="0" indent="0">
              <a:buNone/>
            </a:pPr>
            <a:r>
              <a:rPr lang="en-US" b="1" i="1" dirty="0">
                <a:solidFill>
                  <a:srgbClr val="C00000"/>
                </a:solidFill>
              </a:rPr>
              <a:t>     (ii) </a:t>
            </a:r>
            <a:r>
              <a:rPr lang="en-US" b="1" dirty="0">
                <a:solidFill>
                  <a:srgbClr val="C00000"/>
                </a:solidFill>
              </a:rPr>
              <a:t>Material requisites of wellbeing </a:t>
            </a:r>
          </a:p>
          <a:p>
            <a:pPr marL="0" indent="0" algn="r">
              <a:buNone/>
            </a:pPr>
            <a:fld id="{7A8DA699-F7E0-47F9-B238-BA151095BA82}" type="slidenum">
              <a:rPr lang="en-US" b="1" i="1" smtClean="0">
                <a:solidFill>
                  <a:schemeClr val="accent1"/>
                </a:solidFill>
              </a:rPr>
              <a:t>4</a:t>
            </a:fld>
            <a:br>
              <a:rPr lang="en-US" b="1" dirty="0">
                <a:solidFill>
                  <a:srgbClr val="C00000"/>
                </a:solidFill>
              </a:rPr>
            </a:br>
            <a:endParaRPr lang="en-US" b="1" dirty="0">
              <a:solidFill>
                <a:srgbClr val="C00000"/>
              </a:solidFill>
            </a:endParaRPr>
          </a:p>
        </p:txBody>
      </p:sp>
    </p:spTree>
    <p:extLst>
      <p:ext uri="{BB962C8B-B14F-4D97-AF65-F5344CB8AC3E}">
        <p14:creationId xmlns:p14="http://schemas.microsoft.com/office/powerpoint/2010/main" val="383424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a:bodyPr>
          <a:lstStyle/>
          <a:p>
            <a:r>
              <a:rPr lang="en-US" sz="3600" b="1" dirty="0">
                <a:solidFill>
                  <a:srgbClr val="FF0000"/>
                </a:solidFill>
              </a:rPr>
              <a:t>….(3) DEFINTIONS OF ECONOMICS</a:t>
            </a:r>
            <a:endParaRPr lang="en-US" sz="3600" dirty="0"/>
          </a:p>
        </p:txBody>
      </p:sp>
      <p:sp>
        <p:nvSpPr>
          <p:cNvPr id="3" name="Content Placeholder 2"/>
          <p:cNvSpPr>
            <a:spLocks noGrp="1"/>
          </p:cNvSpPr>
          <p:nvPr>
            <p:ph idx="1"/>
          </p:nvPr>
        </p:nvSpPr>
        <p:spPr>
          <a:xfrm>
            <a:off x="304800" y="762000"/>
            <a:ext cx="8382000" cy="5943600"/>
          </a:xfrm>
        </p:spPr>
        <p:txBody>
          <a:bodyPr>
            <a:noAutofit/>
          </a:bodyPr>
          <a:lstStyle/>
          <a:p>
            <a:pPr marL="0" indent="0">
              <a:buNone/>
            </a:pPr>
            <a:r>
              <a:rPr lang="en-US" b="1" dirty="0"/>
              <a:t>  In the words of Robins. (1920)" </a:t>
            </a:r>
            <a:r>
              <a:rPr lang="en-US" b="1" i="1" dirty="0">
                <a:solidFill>
                  <a:srgbClr val="FF0000"/>
                </a:solidFill>
              </a:rPr>
              <a:t>Economics is the science which studies human behavior as a relationship between ends </a:t>
            </a:r>
            <a:r>
              <a:rPr lang="en-US" b="1" i="1" dirty="0">
                <a:solidFill>
                  <a:srgbClr val="7030A0"/>
                </a:solidFill>
              </a:rPr>
              <a:t>(multiple wants) </a:t>
            </a:r>
            <a:r>
              <a:rPr lang="en-US" b="1" i="1" dirty="0">
                <a:solidFill>
                  <a:srgbClr val="FF0000"/>
                </a:solidFill>
              </a:rPr>
              <a:t>and limited means which have alternative uses".</a:t>
            </a:r>
            <a:r>
              <a:rPr lang="en-US" b="1" dirty="0"/>
              <a:t>. There are three main points of this definition which are given as under. </a:t>
            </a:r>
          </a:p>
          <a:p>
            <a:pPr marL="0" indent="0">
              <a:buNone/>
            </a:pPr>
            <a:r>
              <a:rPr lang="en-US" b="1" dirty="0"/>
              <a:t>  Major points of Robins definition:  </a:t>
            </a:r>
          </a:p>
          <a:p>
            <a:pPr marL="0" indent="0">
              <a:buNone/>
            </a:pPr>
            <a:r>
              <a:rPr lang="en-US" b="1" u="sng" dirty="0">
                <a:solidFill>
                  <a:srgbClr val="7030A0"/>
                </a:solidFill>
              </a:rPr>
              <a:t>(1)Multiple wants:</a:t>
            </a:r>
            <a:r>
              <a:rPr lang="en-US" b="1" dirty="0">
                <a:solidFill>
                  <a:srgbClr val="7030A0"/>
                </a:solidFill>
              </a:rPr>
              <a:t> </a:t>
            </a:r>
            <a:r>
              <a:rPr lang="en-US" b="1" dirty="0"/>
              <a:t>Multiple wants mean no limit to wants. This means wants do not come to an end even if they are satisfied once . </a:t>
            </a:r>
            <a:br>
              <a:rPr lang="en-US" b="1" dirty="0"/>
            </a:br>
            <a:endParaRPr lang="en-US" b="1" dirty="0"/>
          </a:p>
        </p:txBody>
      </p:sp>
    </p:spTree>
    <p:extLst>
      <p:ext uri="{BB962C8B-B14F-4D97-AF65-F5344CB8AC3E}">
        <p14:creationId xmlns:p14="http://schemas.microsoft.com/office/powerpoint/2010/main" val="64459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10600" cy="685800"/>
          </a:xfrm>
        </p:spPr>
        <p:txBody>
          <a:bodyPr>
            <a:normAutofit/>
          </a:bodyPr>
          <a:lstStyle/>
          <a:p>
            <a:r>
              <a:rPr lang="en-US" sz="3600" b="1" dirty="0">
                <a:solidFill>
                  <a:srgbClr val="FF0000"/>
                </a:solidFill>
              </a:rPr>
              <a:t>….(3) DEFINTIONS OF ECONOMICS</a:t>
            </a:r>
            <a:endParaRPr lang="en-US" sz="3600" dirty="0"/>
          </a:p>
        </p:txBody>
      </p:sp>
      <p:sp>
        <p:nvSpPr>
          <p:cNvPr id="3" name="Content Placeholder 2"/>
          <p:cNvSpPr>
            <a:spLocks noGrp="1"/>
          </p:cNvSpPr>
          <p:nvPr>
            <p:ph idx="1"/>
          </p:nvPr>
        </p:nvSpPr>
        <p:spPr>
          <a:xfrm>
            <a:off x="457200" y="838200"/>
            <a:ext cx="8534400" cy="6096000"/>
          </a:xfrm>
        </p:spPr>
        <p:txBody>
          <a:bodyPr>
            <a:normAutofit lnSpcReduction="10000"/>
          </a:bodyPr>
          <a:lstStyle/>
          <a:p>
            <a:pPr marL="0" indent="0">
              <a:buNone/>
            </a:pPr>
            <a:r>
              <a:rPr lang="en-US" b="1" u="sng" dirty="0">
                <a:solidFill>
                  <a:srgbClr val="7030A0"/>
                </a:solidFill>
              </a:rPr>
              <a:t>(2)  Limited resources: </a:t>
            </a:r>
            <a:r>
              <a:rPr lang="en-US" b="1" dirty="0"/>
              <a:t>The means to satisfy the unlimited  wants the resources are in the sense that one cannot have as many goods and services as he wishes for the satisfaction of wants. </a:t>
            </a:r>
          </a:p>
          <a:p>
            <a:pPr marL="0" indent="0">
              <a:buNone/>
            </a:pPr>
            <a:r>
              <a:rPr lang="en-US" b="1" u="sng" dirty="0">
                <a:solidFill>
                  <a:srgbClr val="7030A0"/>
                </a:solidFill>
              </a:rPr>
              <a:t>(3) Alternative uses:</a:t>
            </a:r>
            <a:r>
              <a:rPr lang="en-US" b="1" u="sng" dirty="0"/>
              <a:t> </a:t>
            </a:r>
            <a:r>
              <a:rPr lang="en-US" b="1" dirty="0"/>
              <a:t>The third point of Robin’s definition is </a:t>
            </a:r>
            <a:r>
              <a:rPr lang="en-US" b="1" i="1" dirty="0">
                <a:solidFill>
                  <a:srgbClr val="7030A0"/>
                </a:solidFill>
              </a:rPr>
              <a:t>alternative uses of limited resources</a:t>
            </a:r>
            <a:r>
              <a:rPr lang="en-US" b="1" dirty="0"/>
              <a:t>. For example, a person has money resource of Rs.50000 per month and with this limited resource of money income he is able to do anything: e.g. buy cloths, food items and so But, being a rational consumer, he will choose the most optimum use (the best possible use) of his limited resource of income.</a:t>
            </a:r>
          </a:p>
          <a:p>
            <a:endParaRPr lang="en-US" b="1" dirty="0"/>
          </a:p>
        </p:txBody>
      </p:sp>
    </p:spTree>
    <p:extLst>
      <p:ext uri="{BB962C8B-B14F-4D97-AF65-F5344CB8AC3E}">
        <p14:creationId xmlns:p14="http://schemas.microsoft.com/office/powerpoint/2010/main" val="98719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752600"/>
          </a:xfrm>
        </p:spPr>
        <p:txBody>
          <a:bodyPr>
            <a:noAutofit/>
          </a:bodyPr>
          <a:lstStyle/>
          <a:p>
            <a:pPr lvl="0"/>
            <a:r>
              <a:rPr lang="en-US" sz="3200" b="1" dirty="0">
                <a:solidFill>
                  <a:srgbClr val="C00000"/>
                </a:solidFill>
                <a:latin typeface="Times New Roman" pitchFamily="18" charset="0"/>
                <a:cs typeface="Times New Roman" pitchFamily="18" charset="0"/>
              </a:rPr>
              <a:t> </a:t>
            </a:r>
            <a:br>
              <a:rPr lang="en-US" sz="3200" b="1" dirty="0">
                <a:solidFill>
                  <a:srgbClr val="C00000"/>
                </a:solidFill>
                <a:latin typeface="Times New Roman" pitchFamily="18" charset="0"/>
                <a:cs typeface="Times New Roman" pitchFamily="18" charset="0"/>
              </a:rPr>
            </a:br>
            <a:r>
              <a:rPr lang="en-US" sz="3200" b="1" dirty="0">
                <a:solidFill>
                  <a:srgbClr val="FF0000"/>
                </a:solidFill>
              </a:rPr>
              <a:t>….(3) DEFINTIONS OF ECONOMICS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382000" cy="4983163"/>
          </a:xfrm>
        </p:spPr>
        <p:txBody>
          <a:bodyPr>
            <a:normAutofit fontScale="92500" lnSpcReduction="20000"/>
          </a:bodyPr>
          <a:lstStyle/>
          <a:p>
            <a:pPr marL="0" indent="0" hangingPunct="0">
              <a:buNone/>
            </a:pPr>
            <a:r>
              <a:rPr lang="en-US" b="1" dirty="0"/>
              <a:t> </a:t>
            </a:r>
            <a:endParaRPr lang="en-US" dirty="0"/>
          </a:p>
          <a:p>
            <a:pPr>
              <a:buNone/>
            </a:pPr>
            <a:r>
              <a:rPr lang="en-US" dirty="0"/>
              <a:t>   Now it is generally accepted that</a:t>
            </a:r>
          </a:p>
          <a:p>
            <a:pPr>
              <a:buNone/>
            </a:pPr>
            <a:r>
              <a:rPr lang="en-US" dirty="0"/>
              <a:t>    </a:t>
            </a:r>
            <a:r>
              <a:rPr lang="en-US" i="1" dirty="0">
                <a:solidFill>
                  <a:srgbClr val="FF0000"/>
                </a:solidFill>
              </a:rPr>
              <a:t>“</a:t>
            </a:r>
            <a:r>
              <a:rPr lang="en-US" sz="4000" b="1" i="1" dirty="0">
                <a:solidFill>
                  <a:srgbClr val="FF0000"/>
                </a:solidFill>
                <a:latin typeface="Times New Roman" pitchFamily="18" charset="0"/>
                <a:cs typeface="Times New Roman" pitchFamily="18" charset="0"/>
              </a:rPr>
              <a:t>Economics is the study of how individuals and society choose to allocate scarce resources in order to satisfy unlimited wants. Faced with unlimited wants and scarce resources, choices MUST BE MADE among alternatives.</a:t>
            </a:r>
          </a:p>
          <a:p>
            <a:pPr>
              <a:buNone/>
            </a:pPr>
            <a:r>
              <a:rPr lang="en-US" sz="4000" b="1" i="1" dirty="0">
                <a:solidFill>
                  <a:srgbClr val="FF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349920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itchFamily="18" charset="0"/>
                <a:cs typeface="Times New Roman" pitchFamily="18" charset="0"/>
              </a:rPr>
              <a:t>(4) Scarce Economic Resources </a:t>
            </a:r>
          </a:p>
        </p:txBody>
      </p:sp>
      <p:sp>
        <p:nvSpPr>
          <p:cNvPr id="3" name="Content Placeholder 2"/>
          <p:cNvSpPr>
            <a:spLocks noGrp="1"/>
          </p:cNvSpPr>
          <p:nvPr>
            <p:ph idx="1"/>
          </p:nvPr>
        </p:nvSpPr>
        <p:spPr/>
        <p:txBody>
          <a:bodyPr>
            <a:normAutofit/>
          </a:bodyPr>
          <a:lstStyle/>
          <a:p>
            <a:r>
              <a:rPr lang="en-US" sz="2800" b="1" dirty="0">
                <a:solidFill>
                  <a:srgbClr val="FF0000"/>
                </a:solidFill>
                <a:latin typeface="Times New Roman" pitchFamily="18" charset="0"/>
                <a:cs typeface="Times New Roman" pitchFamily="18" charset="0"/>
              </a:rPr>
              <a:t>Government &amp; Firms  produce goods and services using economic resources which are “Scarce”:</a:t>
            </a:r>
          </a:p>
          <a:p>
            <a:r>
              <a:rPr lang="en-US" sz="2800" b="1" dirty="0">
                <a:solidFill>
                  <a:srgbClr val="FF0000"/>
                </a:solidFill>
                <a:latin typeface="Times New Roman" pitchFamily="18" charset="0"/>
                <a:cs typeface="Times New Roman" pitchFamily="18" charset="0"/>
              </a:rPr>
              <a:t>3 Types of Scarce Economic Resources</a:t>
            </a:r>
          </a:p>
          <a:p>
            <a:pPr marL="1314450" lvl="2" indent="-457200">
              <a:buFont typeface="+mj-lt"/>
              <a:buAutoNum type="arabicPeriod"/>
            </a:pPr>
            <a:r>
              <a:rPr lang="en-US" b="1" dirty="0">
                <a:latin typeface="Times New Roman" pitchFamily="18" charset="0"/>
                <a:cs typeface="Times New Roman" pitchFamily="18" charset="0"/>
              </a:rPr>
              <a:t>Natural Resources  [Land and everything natural on it]</a:t>
            </a:r>
          </a:p>
          <a:p>
            <a:pPr marL="1314450" lvl="2" indent="-457200">
              <a:buFont typeface="+mj-lt"/>
              <a:buAutoNum type="arabicPeriod"/>
            </a:pPr>
            <a:r>
              <a:rPr lang="en-US" b="1" dirty="0">
                <a:latin typeface="Times New Roman" pitchFamily="18" charset="0"/>
                <a:cs typeface="Times New Roman" pitchFamily="18" charset="0"/>
              </a:rPr>
              <a:t>Human Resources  </a:t>
            </a:r>
            <a:r>
              <a:rPr lang="en-US" b="1">
                <a:latin typeface="Times New Roman" pitchFamily="18" charset="0"/>
                <a:cs typeface="Times New Roman" pitchFamily="18" charset="0"/>
              </a:rPr>
              <a:t>[Labor</a:t>
            </a:r>
            <a:r>
              <a:rPr lang="en-US" b="1" dirty="0">
                <a:latin typeface="Times New Roman" pitchFamily="18" charset="0"/>
                <a:cs typeface="Times New Roman" pitchFamily="18" charset="0"/>
              </a:rPr>
              <a:t>]</a:t>
            </a:r>
          </a:p>
          <a:p>
            <a:pPr marL="1314450" lvl="2" indent="-457200">
              <a:buFont typeface="+mj-lt"/>
              <a:buAutoNum type="arabicPeriod"/>
            </a:pPr>
            <a:r>
              <a:rPr lang="en-US" b="1" dirty="0">
                <a:latin typeface="Times New Roman" pitchFamily="18" charset="0"/>
                <a:cs typeface="Times New Roman" pitchFamily="18" charset="0"/>
              </a:rPr>
              <a:t>Capital Resources  [Human &amp; Physical Capital]</a:t>
            </a:r>
          </a:p>
          <a:p>
            <a:pPr marL="1314450" lvl="2" indent="-457200">
              <a:buFont typeface="+mj-lt"/>
              <a:buAutoNum type="arabicPeriod"/>
            </a:pPr>
            <a:r>
              <a:rPr lang="en-US" b="1" dirty="0">
                <a:latin typeface="Times New Roman" pitchFamily="18" charset="0"/>
                <a:cs typeface="Times New Roman" pitchFamily="18" charset="0"/>
              </a:rPr>
              <a:t>Entrepreneurs [Organize the above three factors  and take the </a:t>
            </a:r>
            <a:r>
              <a:rPr lang="en-US" b="1" i="1" dirty="0">
                <a:latin typeface="Times New Roman" pitchFamily="18" charset="0"/>
                <a:cs typeface="Times New Roman" pitchFamily="18" charset="0"/>
              </a:rPr>
              <a:t>decisions</a:t>
            </a:r>
            <a:r>
              <a:rPr lang="en-US" b="1" dirty="0">
                <a:latin typeface="Times New Roman" pitchFamily="18" charset="0"/>
                <a:cs typeface="Times New Roman" pitchFamily="18" charset="0"/>
              </a:rPr>
              <a:t> –</a:t>
            </a:r>
            <a:r>
              <a:rPr lang="en-US" b="1" i="1" dirty="0">
                <a:solidFill>
                  <a:srgbClr val="FF0000"/>
                </a:solidFill>
                <a:latin typeface="Times New Roman" pitchFamily="18" charset="0"/>
                <a:cs typeface="Times New Roman" pitchFamily="18" charset="0"/>
              </a:rPr>
              <a:t>next slide</a:t>
            </a:r>
            <a:r>
              <a:rPr lang="en-US" b="1" dirty="0">
                <a:latin typeface="Times New Roman" pitchFamily="18" charset="0"/>
                <a:cs typeface="Times New Roman" pitchFamily="18" charset="0"/>
              </a:rPr>
              <a:t>]</a:t>
            </a:r>
          </a:p>
          <a:p>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53314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924800" cy="7232749"/>
          </a:xfrm>
          <a:prstGeom prst="rect">
            <a:avLst/>
          </a:prstGeom>
        </p:spPr>
        <p:txBody>
          <a:bodyPr wrap="square">
            <a:spAutoFit/>
          </a:bodyPr>
          <a:lstStyle/>
          <a:p>
            <a:pPr algn="ctr"/>
            <a:r>
              <a:rPr lang="en-US" sz="3600" b="1" dirty="0">
                <a:solidFill>
                  <a:srgbClr val="FF0000"/>
                </a:solidFill>
                <a:latin typeface="Times New Roman" pitchFamily="18" charset="0"/>
                <a:cs typeface="Times New Roman" pitchFamily="18" charset="0"/>
              </a:rPr>
              <a:t>FUNDAMENTAL ECONOMIC PROBLEMS</a:t>
            </a:r>
            <a:r>
              <a:rPr lang="en-US" sz="3200" b="1" dirty="0">
                <a:solidFill>
                  <a:srgbClr val="FF0000"/>
                </a:solidFill>
                <a:latin typeface="Times New Roman" pitchFamily="18" charset="0"/>
                <a:cs typeface="Times New Roman" pitchFamily="18" charset="0"/>
              </a:rPr>
              <a:t>:</a:t>
            </a:r>
          </a:p>
          <a:p>
            <a:pPr algn="ctr"/>
            <a:endParaRPr lang="en-US" sz="3200" b="1"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Scarcity</a:t>
            </a:r>
            <a:r>
              <a:rPr lang="en-US" sz="4000" b="1" dirty="0">
                <a:latin typeface="Times New Roman" pitchFamily="18" charset="0"/>
                <a:cs typeface="Times New Roman" pitchFamily="18" charset="0"/>
              </a:rPr>
              <a:t> is  because of </a:t>
            </a:r>
            <a:r>
              <a:rPr lang="en-US" sz="4000" b="1" dirty="0">
                <a:solidFill>
                  <a:srgbClr val="0070C0"/>
                </a:solidFill>
                <a:latin typeface="Times New Roman" pitchFamily="18" charset="0"/>
                <a:cs typeface="Times New Roman" pitchFamily="18" charset="0"/>
              </a:rPr>
              <a:t>Limited Resources</a:t>
            </a:r>
            <a:r>
              <a:rPr lang="en-US" sz="4000" b="1" dirty="0">
                <a:latin typeface="Times New Roman" pitchFamily="18" charset="0"/>
                <a:cs typeface="Times New Roman" pitchFamily="18" charset="0"/>
              </a:rPr>
              <a:t>  and </a:t>
            </a:r>
            <a:r>
              <a:rPr lang="en-US" sz="4000" b="1" dirty="0">
                <a:solidFill>
                  <a:srgbClr val="0070C0"/>
                </a:solidFill>
                <a:latin typeface="Times New Roman" pitchFamily="18" charset="0"/>
                <a:cs typeface="Times New Roman" pitchFamily="18" charset="0"/>
              </a:rPr>
              <a:t>Unlimited Wants</a:t>
            </a:r>
            <a:r>
              <a:rPr lang="en-US" sz="4000" b="1" dirty="0">
                <a:latin typeface="Times New Roman" pitchFamily="18" charset="0"/>
                <a:cs typeface="Times New Roman" pitchFamily="18" charset="0"/>
              </a:rPr>
              <a:t>. Therefore a decision has to be made:</a:t>
            </a:r>
          </a:p>
          <a:p>
            <a:pPr lvl="1">
              <a:buFont typeface="Wingdings" pitchFamily="2" charset="2"/>
              <a:buChar char="q"/>
            </a:pPr>
            <a:r>
              <a:rPr lang="en-US" sz="3200" b="1" dirty="0">
                <a:solidFill>
                  <a:srgbClr val="FF0000"/>
                </a:solidFill>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 </a:t>
            </a:r>
            <a:r>
              <a:rPr lang="en-US" sz="3200" b="1" dirty="0">
                <a:solidFill>
                  <a:srgbClr val="FF0000"/>
                </a:solidFill>
                <a:latin typeface="Times New Roman" pitchFamily="18" charset="0"/>
                <a:cs typeface="Times New Roman" pitchFamily="18" charset="0"/>
              </a:rPr>
              <a:t>What to produce?</a:t>
            </a:r>
          </a:p>
          <a:p>
            <a:pPr lvl="1">
              <a:buFont typeface="Wingdings" pitchFamily="2" charset="2"/>
              <a:buChar char="q"/>
            </a:pPr>
            <a:r>
              <a:rPr lang="en-US" sz="3200" b="1" dirty="0">
                <a:solidFill>
                  <a:srgbClr val="FF0000"/>
                </a:solidFill>
                <a:latin typeface="Times New Roman" pitchFamily="18" charset="0"/>
                <a:cs typeface="Times New Roman" pitchFamily="18" charset="0"/>
              </a:rPr>
              <a:t>   How to produce?</a:t>
            </a:r>
          </a:p>
          <a:p>
            <a:pPr lvl="1">
              <a:buFont typeface="Wingdings" pitchFamily="2" charset="2"/>
              <a:buChar char="q"/>
            </a:pPr>
            <a:r>
              <a:rPr lang="en-US" sz="3200" b="1" dirty="0">
                <a:solidFill>
                  <a:srgbClr val="FF0000"/>
                </a:solidFill>
                <a:latin typeface="Times New Roman" pitchFamily="18" charset="0"/>
                <a:cs typeface="Times New Roman" pitchFamily="18" charset="0"/>
              </a:rPr>
              <a:t>   For whom to Produce?</a:t>
            </a:r>
          </a:p>
          <a:p>
            <a:pPr lvl="1">
              <a:buFont typeface="Wingdings" pitchFamily="2" charset="2"/>
              <a:buChar char="q"/>
            </a:pPr>
            <a:r>
              <a:rPr lang="en-US" sz="3200" b="1" dirty="0">
                <a:solidFill>
                  <a:srgbClr val="FF0000"/>
                </a:solidFill>
                <a:latin typeface="Times New Roman" pitchFamily="18" charset="0"/>
                <a:cs typeface="Times New Roman" pitchFamily="18" charset="0"/>
              </a:rPr>
              <a:t>WHW(what, how</a:t>
            </a:r>
            <a:r>
              <a:rPr lang="en-US" sz="3200" b="1">
                <a:solidFill>
                  <a:srgbClr val="FF0000"/>
                </a:solidFill>
                <a:latin typeface="Times New Roman" pitchFamily="18" charset="0"/>
                <a:cs typeface="Times New Roman" pitchFamily="18" charset="0"/>
              </a:rPr>
              <a:t>, whom)</a:t>
            </a:r>
            <a:endParaRPr lang="en-US" sz="3200" b="1" dirty="0">
              <a:solidFill>
                <a:srgbClr val="FF0000"/>
              </a:solidFill>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 </a:t>
            </a:r>
          </a:p>
          <a:p>
            <a:r>
              <a:rPr lang="en-US" b="1" dirty="0">
                <a:latin typeface="Times New Roman" pitchFamily="18" charset="0"/>
                <a:cs typeface="Times New Roman" pitchFamily="18" charset="0"/>
              </a:rPr>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1708</TotalTime>
  <Words>991</Words>
  <Application>Microsoft Office PowerPoint</Application>
  <PresentationFormat>On-screen Show (4:3)</PresentationFormat>
  <Paragraphs>73</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Wingdings</vt:lpstr>
      <vt:lpstr>Office Theme</vt:lpstr>
      <vt:lpstr>               </vt:lpstr>
      <vt:lpstr>(1) ECONOMIC SYSTEMS AND  AGENTS  [ BRIEF DISCUSSION]</vt:lpstr>
      <vt:lpstr>(3) NEEDS AND WANTS </vt:lpstr>
      <vt:lpstr>(3) DEFINTIONS OF ECONOMICS</vt:lpstr>
      <vt:lpstr>….(3) DEFINTIONS OF ECONOMICS</vt:lpstr>
      <vt:lpstr>….(3) DEFINTIONS OF ECONOMICS</vt:lpstr>
      <vt:lpstr>  ….(3) DEFINTIONS OF ECONOMICS</vt:lpstr>
      <vt:lpstr>(4) Scarce Economic Resources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SUPPLY, PRICE DETERMINATION AND FUNCTIONING OF MARKETS  By Dr. S. Ghiasul Haq</dc:title>
  <dc:creator>Ashfaq A Khan</dc:creator>
  <cp:lastModifiedBy>Saad Rahman</cp:lastModifiedBy>
  <cp:revision>133</cp:revision>
  <cp:lastPrinted>2010-04-26T03:14:25Z</cp:lastPrinted>
  <dcterms:created xsi:type="dcterms:W3CDTF">2010-04-25T16:26:30Z</dcterms:created>
  <dcterms:modified xsi:type="dcterms:W3CDTF">2024-03-23T09:05:27Z</dcterms:modified>
</cp:coreProperties>
</file>