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7" r:id="rId2"/>
    <p:sldId id="258" r:id="rId3"/>
    <p:sldId id="286" r:id="rId4"/>
    <p:sldId id="287" r:id="rId5"/>
    <p:sldId id="289" r:id="rId6"/>
    <p:sldId id="288" r:id="rId7"/>
    <p:sldId id="307" r:id="rId8"/>
    <p:sldId id="290" r:id="rId9"/>
    <p:sldId id="292" r:id="rId10"/>
    <p:sldId id="294" r:id="rId11"/>
    <p:sldId id="295" r:id="rId12"/>
    <p:sldId id="296" r:id="rId13"/>
    <p:sldId id="297" r:id="rId14"/>
    <p:sldId id="293" r:id="rId15"/>
    <p:sldId id="298" r:id="rId16"/>
    <p:sldId id="304" r:id="rId17"/>
    <p:sldId id="309" r:id="rId18"/>
    <p:sldId id="300" r:id="rId19"/>
    <p:sldId id="301" r:id="rId20"/>
    <p:sldId id="303" r:id="rId21"/>
    <p:sldId id="305" r:id="rId22"/>
    <p:sldId id="31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0C1B1D-A3B2-4366-83C8-6D4A6E77D8A4}"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45E59-3C75-4F9F-AFB2-DF19FF99174F}" type="slidenum">
              <a:rPr lang="en-US" smtClean="0"/>
              <a:t>‹#›</a:t>
            </a:fld>
            <a:endParaRPr lang="en-US"/>
          </a:p>
        </p:txBody>
      </p:sp>
    </p:spTree>
    <p:extLst>
      <p:ext uri="{BB962C8B-B14F-4D97-AF65-F5344CB8AC3E}">
        <p14:creationId xmlns:p14="http://schemas.microsoft.com/office/powerpoint/2010/main" val="271022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160949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811F14A-7C57-494D-B0F2-A8D583F1C925}"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3347337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1F14A-7C57-494D-B0F2-A8D583F1C925}"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1578653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1F14A-7C57-494D-B0F2-A8D583F1C925}"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291884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11F14A-7C57-494D-B0F2-A8D583F1C925}"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2566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11F14A-7C57-494D-B0F2-A8D583F1C925}"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3362896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11F14A-7C57-494D-B0F2-A8D583F1C925}"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3514203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11F14A-7C57-494D-B0F2-A8D583F1C925}" type="datetimeFigureOut">
              <a:rPr lang="en-US" smtClean="0"/>
              <a:t>3/20/2024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1320072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11F14A-7C57-494D-B0F2-A8D583F1C925}" type="datetimeFigureOut">
              <a:rPr lang="en-US" smtClean="0"/>
              <a:t>3/20/2024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114049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11F14A-7C57-494D-B0F2-A8D583F1C925}" type="datetimeFigureOut">
              <a:rPr lang="en-US" smtClean="0"/>
              <a:t>3/20/2024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3775752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11F14A-7C57-494D-B0F2-A8D583F1C925}"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394903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11F14A-7C57-494D-B0F2-A8D583F1C925}" type="datetimeFigureOut">
              <a:rPr lang="en-US" smtClean="0"/>
              <a:t>3/20/2024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E04B2-86A1-4CB3-898E-13B0923259E8}" type="slidenum">
              <a:rPr lang="en-US" smtClean="0"/>
              <a:t>‹#›</a:t>
            </a:fld>
            <a:endParaRPr lang="en-US"/>
          </a:p>
        </p:txBody>
      </p:sp>
    </p:spTree>
    <p:extLst>
      <p:ext uri="{BB962C8B-B14F-4D97-AF65-F5344CB8AC3E}">
        <p14:creationId xmlns:p14="http://schemas.microsoft.com/office/powerpoint/2010/main" val="13196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1F14A-7C57-494D-B0F2-A8D583F1C925}" type="datetimeFigureOut">
              <a:rPr lang="en-US" smtClean="0"/>
              <a:t>3/20/2024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DE04B2-86A1-4CB3-898E-13B0923259E8}" type="slidenum">
              <a:rPr lang="en-US" smtClean="0"/>
              <a:t>‹#›</a:t>
            </a:fld>
            <a:endParaRPr lang="en-US"/>
          </a:p>
        </p:txBody>
      </p:sp>
    </p:spTree>
    <p:extLst>
      <p:ext uri="{BB962C8B-B14F-4D97-AF65-F5344CB8AC3E}">
        <p14:creationId xmlns:p14="http://schemas.microsoft.com/office/powerpoint/2010/main" val="913696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2286000" y="609600"/>
            <a:ext cx="7391400" cy="5029200"/>
          </a:xfrm>
        </p:spPr>
        <p:txBody>
          <a:bodyPr>
            <a:normAutofit/>
          </a:bodyPr>
          <a:lstStyle/>
          <a:p>
            <a:r>
              <a:rPr lang="en-US" sz="4400" b="1" dirty="0">
                <a:solidFill>
                  <a:srgbClr val="FF0000"/>
                </a:solidFill>
              </a:rPr>
              <a:t>MICROECONOMICS </a:t>
            </a:r>
          </a:p>
          <a:p>
            <a:r>
              <a:rPr lang="en-US" sz="4400" b="1" i="1" dirty="0">
                <a:solidFill>
                  <a:srgbClr val="FF0000"/>
                </a:solidFill>
              </a:rPr>
              <a:t>(BCS 2002 &amp; BSE 2002)/BA]</a:t>
            </a:r>
            <a:r>
              <a:rPr lang="en-US" sz="4400" b="1" dirty="0">
                <a:solidFill>
                  <a:srgbClr val="FF0000"/>
                </a:solidFill>
              </a:rPr>
              <a:t>	</a:t>
            </a:r>
          </a:p>
          <a:p>
            <a:r>
              <a:rPr lang="en-US" b="1" dirty="0" smtClean="0">
                <a:solidFill>
                  <a:srgbClr val="7030A0"/>
                </a:solidFill>
                <a:latin typeface="Times New Roman"/>
                <a:ea typeface="Times New Roman"/>
              </a:rPr>
              <a:t>SPRING-2024</a:t>
            </a:r>
          </a:p>
          <a:p>
            <a:endParaRPr lang="en-US" b="1" dirty="0">
              <a:solidFill>
                <a:schemeClr val="tx1"/>
              </a:solidFill>
              <a:effectLst/>
              <a:latin typeface="Times New Roman"/>
              <a:ea typeface="Times New Roman"/>
            </a:endParaRPr>
          </a:p>
          <a:p>
            <a:endParaRPr lang="en-US" b="1" dirty="0" smtClean="0">
              <a:solidFill>
                <a:schemeClr val="tx1"/>
              </a:solidFill>
              <a:latin typeface="Times New Roman"/>
              <a:ea typeface="Times New Roman"/>
            </a:endParaRPr>
          </a:p>
          <a:p>
            <a:pPr algn="r"/>
            <a:r>
              <a:rPr lang="en-US" b="1" dirty="0" smtClean="0">
                <a:solidFill>
                  <a:schemeClr val="tx1"/>
                </a:solidFill>
                <a:effectLst/>
                <a:latin typeface="Times New Roman"/>
                <a:ea typeface="Times New Roman"/>
              </a:rPr>
              <a:t> </a:t>
            </a:r>
            <a:r>
              <a:rPr lang="en-US" b="1" dirty="0" smtClean="0">
                <a:solidFill>
                  <a:schemeClr val="accent2"/>
                </a:solidFill>
                <a:effectLst/>
                <a:latin typeface="Times New Roman"/>
                <a:ea typeface="Times New Roman"/>
              </a:rPr>
              <a:t>Dr. S. Ghiasul Haq</a:t>
            </a:r>
            <a:r>
              <a:rPr lang="en-US" sz="1400" dirty="0">
                <a:solidFill>
                  <a:schemeClr val="accent2"/>
                </a:solidFill>
                <a:latin typeface="Times New Roman"/>
                <a:ea typeface="Times New Roman"/>
              </a:rPr>
              <a:t/>
            </a:r>
            <a:br>
              <a:rPr lang="en-US" sz="1400" dirty="0">
                <a:solidFill>
                  <a:schemeClr val="accent2"/>
                </a:solidFill>
                <a:latin typeface="Times New Roman"/>
                <a:ea typeface="Times New Roman"/>
              </a:rPr>
            </a:br>
            <a:r>
              <a:rPr lang="en-US" sz="1900" b="1" dirty="0">
                <a:solidFill>
                  <a:srgbClr val="7030A0"/>
                </a:solidFill>
                <a:latin typeface="Times New Roman"/>
                <a:ea typeface="Times New Roman"/>
              </a:rPr>
              <a:t>ghiasul786@gmail.com</a:t>
            </a:r>
          </a:p>
        </p:txBody>
      </p:sp>
    </p:spTree>
    <p:extLst>
      <p:ext uri="{BB962C8B-B14F-4D97-AF65-F5344CB8AC3E}">
        <p14:creationId xmlns:p14="http://schemas.microsoft.com/office/powerpoint/2010/main" val="3989953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27521"/>
          </a:xfrm>
        </p:spPr>
        <p:txBody>
          <a:bodyPr>
            <a:normAutofit/>
          </a:bodyPr>
          <a:lstStyle/>
          <a:p>
            <a:r>
              <a:rPr lang="en-US" sz="4000" b="1" dirty="0" smtClean="0">
                <a:solidFill>
                  <a:srgbClr val="FF0000"/>
                </a:solidFill>
                <a:latin typeface="+mn-lt"/>
              </a:rPr>
              <a:t>… 3.DIVISION OF LABOR</a:t>
            </a:r>
            <a:endParaRPr lang="en-US" sz="4000" b="1" dirty="0">
              <a:solidFill>
                <a:srgbClr val="FF0000"/>
              </a:solidFill>
              <a:latin typeface="+mn-lt"/>
            </a:endParaRPr>
          </a:p>
        </p:txBody>
      </p:sp>
      <p:sp>
        <p:nvSpPr>
          <p:cNvPr id="3" name="Content Placeholder 2"/>
          <p:cNvSpPr>
            <a:spLocks noGrp="1"/>
          </p:cNvSpPr>
          <p:nvPr>
            <p:ph idx="1"/>
          </p:nvPr>
        </p:nvSpPr>
        <p:spPr>
          <a:xfrm>
            <a:off x="499621" y="1291472"/>
            <a:ext cx="10854179" cy="4885491"/>
          </a:xfrm>
        </p:spPr>
        <p:txBody>
          <a:bodyPr>
            <a:normAutofit lnSpcReduction="10000"/>
          </a:bodyPr>
          <a:lstStyle/>
          <a:p>
            <a:pPr marL="0" indent="0">
              <a:buNone/>
            </a:pPr>
            <a:r>
              <a:rPr lang="en-US" sz="3600" b="1" dirty="0" smtClean="0">
                <a:solidFill>
                  <a:srgbClr val="7030A0"/>
                </a:solidFill>
              </a:rPr>
              <a:t>When the production of an article is split up into several processes and each process is entrusted to a separate set of workers, it is called division of labor. </a:t>
            </a:r>
          </a:p>
          <a:p>
            <a:endParaRPr lang="en-US" sz="3600" b="1" dirty="0" smtClean="0">
              <a:solidFill>
                <a:srgbClr val="7030A0"/>
              </a:solidFill>
            </a:endParaRPr>
          </a:p>
          <a:p>
            <a:pPr marL="0" indent="0">
              <a:buNone/>
            </a:pPr>
            <a:r>
              <a:rPr lang="en-US" sz="3600" b="1" dirty="0" smtClean="0">
                <a:solidFill>
                  <a:srgbClr val="7030A0"/>
                </a:solidFill>
              </a:rPr>
              <a:t>Division of labor is classified as: </a:t>
            </a:r>
          </a:p>
          <a:p>
            <a:pPr marL="914400" lvl="2" indent="0">
              <a:buNone/>
            </a:pPr>
            <a:r>
              <a:rPr lang="en-US" sz="3600" b="1" dirty="0" smtClean="0">
                <a:solidFill>
                  <a:srgbClr val="7030A0"/>
                </a:solidFill>
              </a:rPr>
              <a:t>(1) SIMPLE,</a:t>
            </a:r>
          </a:p>
          <a:p>
            <a:pPr marL="914400" lvl="2" indent="0">
              <a:buNone/>
            </a:pPr>
            <a:r>
              <a:rPr lang="en-US" sz="3600" b="1" dirty="0" smtClean="0">
                <a:solidFill>
                  <a:srgbClr val="7030A0"/>
                </a:solidFill>
              </a:rPr>
              <a:t>(2) COMLEX and </a:t>
            </a:r>
          </a:p>
          <a:p>
            <a:pPr marL="914400" lvl="2" indent="0">
              <a:buNone/>
            </a:pPr>
            <a:r>
              <a:rPr lang="en-US" sz="3600" b="1" dirty="0">
                <a:solidFill>
                  <a:srgbClr val="7030A0"/>
                </a:solidFill>
              </a:rPr>
              <a:t>(</a:t>
            </a:r>
            <a:r>
              <a:rPr lang="en-US" sz="3600" b="1" dirty="0" smtClean="0">
                <a:solidFill>
                  <a:srgbClr val="7030A0"/>
                </a:solidFill>
              </a:rPr>
              <a:t>3) TERRITORIAL DIVISION OF LABOR </a:t>
            </a:r>
          </a:p>
          <a:p>
            <a:pPr marL="914400" lvl="2" indent="0" algn="r">
              <a:buNone/>
            </a:pPr>
            <a:r>
              <a:rPr lang="en-US" sz="3600" b="1" i="1" dirty="0" smtClean="0">
                <a:solidFill>
                  <a:srgbClr val="FF0000"/>
                </a:solidFill>
              </a:rPr>
              <a:t>Continued  Next Slide…</a:t>
            </a:r>
          </a:p>
        </p:txBody>
      </p:sp>
    </p:spTree>
    <p:extLst>
      <p:ext uri="{BB962C8B-B14F-4D97-AF65-F5344CB8AC3E}">
        <p14:creationId xmlns:p14="http://schemas.microsoft.com/office/powerpoint/2010/main" val="1249477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IVISION OF LABOUR&#10;• This means division of society into major&#10;occupation.Simple&#10;• In this case, no group of workers make a complete&#10;article. Instead, the making of an article is split up&#10;into a number of processes and sub processes and&#10;each process or sub process is carried out by a&#10;separate group of people.&#10;Complex&#10;• This types of division refers to certain localities,&#10;cities or towns specialising in the production of&#10;some commodity. This is also called localisation of&#10;industries .&#10;Territorial&#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817" y="433632"/>
            <a:ext cx="11510128" cy="622169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CDE04B2-86A1-4CB3-898E-13B0923259E8}" type="slidenum">
              <a:rPr lang="en-US" smtClean="0"/>
              <a:t>11</a:t>
            </a:fld>
            <a:endParaRPr lang="en-US"/>
          </a:p>
        </p:txBody>
      </p:sp>
    </p:spTree>
    <p:extLst>
      <p:ext uri="{BB962C8B-B14F-4D97-AF65-F5344CB8AC3E}">
        <p14:creationId xmlns:p14="http://schemas.microsoft.com/office/powerpoint/2010/main" val="2825733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dvantages of Division of labour&#10; Increasing Productivity,&#10; Increase in dexterity and skill,&#10; Invention are facilitated.&#10; Introduction of Machinery Facilitated.&#10; Saving of Time,&#10; Saving in tools and Implements,&#10; Diversity Of Employment,&#10; Large-scale Production and&#10; Right Man To Right Place&#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169" y="235670"/>
            <a:ext cx="9973559" cy="6975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353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0360"/>
          </a:xfrm>
        </p:spPr>
        <p:txBody>
          <a:bodyPr>
            <a:normAutofit/>
          </a:bodyPr>
          <a:lstStyle/>
          <a:p>
            <a:r>
              <a:rPr lang="en-US" sz="4000" b="1" dirty="0">
                <a:solidFill>
                  <a:srgbClr val="FF0000"/>
                </a:solidFill>
                <a:latin typeface="+mn-lt"/>
              </a:rPr>
              <a:t>… 3.DIVISION OF LABOR</a:t>
            </a:r>
          </a:p>
        </p:txBody>
      </p:sp>
      <p:pic>
        <p:nvPicPr>
          <p:cNvPr id="4098" name="Picture 2" descr="Disadvantages of Division of Labour&#10; Monotony&#10; Retards Human Development,&#10; Loss of Skill,&#10; Industry De-humanised,&#10; Risk of Unemployment,&#10; Disrupts of Family life,&#10; Division of Labour and Evils of the Factory system,&#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9753" y="1401816"/>
            <a:ext cx="10633435" cy="5696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44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mn-lt"/>
              </a:rPr>
              <a:t>4</a:t>
            </a:r>
            <a:r>
              <a:rPr lang="en-US" b="1" dirty="0" smtClean="0">
                <a:solidFill>
                  <a:srgbClr val="FF0000"/>
                </a:solidFill>
                <a:latin typeface="+mn-lt"/>
              </a:rPr>
              <a:t>.CAPITAL</a:t>
            </a:r>
            <a:r>
              <a:rPr lang="en-US" b="1" dirty="0">
                <a:solidFill>
                  <a:srgbClr val="FF0000"/>
                </a:solidFill>
                <a:latin typeface="+mn-lt"/>
              </a:rPr>
              <a:t>:</a:t>
            </a:r>
            <a:r>
              <a:rPr lang="en-US" dirty="0">
                <a:solidFill>
                  <a:srgbClr val="FF0000"/>
                </a:solidFill>
                <a:latin typeface="+mn-lt"/>
              </a:rPr>
              <a:t/>
            </a:r>
            <a:br>
              <a:rPr lang="en-US" dirty="0">
                <a:solidFill>
                  <a:srgbClr val="FF0000"/>
                </a:solidFill>
                <a:latin typeface="+mn-lt"/>
              </a:rPr>
            </a:br>
            <a:endParaRPr lang="en-US" dirty="0">
              <a:solidFill>
                <a:srgbClr val="FF0000"/>
              </a:solidFill>
              <a:latin typeface="+mn-lt"/>
            </a:endParaRPr>
          </a:p>
        </p:txBody>
      </p:sp>
      <p:sp>
        <p:nvSpPr>
          <p:cNvPr id="3" name="Content Placeholder 2"/>
          <p:cNvSpPr>
            <a:spLocks noGrp="1"/>
          </p:cNvSpPr>
          <p:nvPr>
            <p:ph idx="1"/>
          </p:nvPr>
        </p:nvSpPr>
        <p:spPr>
          <a:xfrm>
            <a:off x="688158" y="1282045"/>
            <a:ext cx="10105534" cy="4894918"/>
          </a:xfrm>
        </p:spPr>
        <p:txBody>
          <a:bodyPr>
            <a:normAutofit lnSpcReduction="10000"/>
          </a:bodyPr>
          <a:lstStyle/>
          <a:p>
            <a:pPr lvl="1"/>
            <a:r>
              <a:rPr lang="en-US" sz="3600" b="1" dirty="0" smtClean="0">
                <a:solidFill>
                  <a:srgbClr val="7030A0"/>
                </a:solidFill>
              </a:rPr>
              <a:t>Capital is man made source  of production used to produce further wealth </a:t>
            </a:r>
          </a:p>
          <a:p>
            <a:pPr lvl="1"/>
            <a:r>
              <a:rPr lang="en-US" sz="3600" b="1" dirty="0" smtClean="0">
                <a:solidFill>
                  <a:srgbClr val="7030A0"/>
                </a:solidFill>
              </a:rPr>
              <a:t>It refers to stock of capital assets such as machines, tools &amp; equipment, raw material, transport vehicle etc</a:t>
            </a:r>
            <a:r>
              <a:rPr lang="en-US" sz="3600" b="1" dirty="0" smtClean="0"/>
              <a:t>.…..Therefore Capital is defined as “Produced Means of Production” </a:t>
            </a:r>
          </a:p>
          <a:p>
            <a:pPr lvl="1"/>
            <a:r>
              <a:rPr lang="en-US" sz="3600" b="1" dirty="0" smtClean="0"/>
              <a:t>In business Capital means amount invested by businessman in the business</a:t>
            </a:r>
          </a:p>
          <a:p>
            <a:pPr lvl="1"/>
            <a:r>
              <a:rPr lang="en-US" sz="3600" b="1" dirty="0" smtClean="0">
                <a:solidFill>
                  <a:srgbClr val="C00000"/>
                </a:solidFill>
              </a:rPr>
              <a:t>In economics Capital is that part wealth which is used for further production</a:t>
            </a:r>
            <a:endParaRPr lang="en-US" sz="3600" b="1" dirty="0">
              <a:solidFill>
                <a:srgbClr val="C00000"/>
              </a:solidFill>
            </a:endParaRPr>
          </a:p>
        </p:txBody>
      </p:sp>
    </p:spTree>
    <p:extLst>
      <p:ext uri="{BB962C8B-B14F-4D97-AF65-F5344CB8AC3E}">
        <p14:creationId xmlns:p14="http://schemas.microsoft.com/office/powerpoint/2010/main" val="4209123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08"/>
            <a:ext cx="10515600" cy="650451"/>
          </a:xfrm>
        </p:spPr>
        <p:txBody>
          <a:bodyPr>
            <a:normAutofit fontScale="90000"/>
          </a:bodyPr>
          <a:lstStyle/>
          <a:p>
            <a:r>
              <a:rPr lang="en-US" b="1" dirty="0" smtClean="0">
                <a:solidFill>
                  <a:srgbClr val="FF0000"/>
                </a:solidFill>
                <a:latin typeface="+mn-lt"/>
              </a:rPr>
              <a:t>... 4… CAPITAL FORMATION</a:t>
            </a:r>
            <a:endParaRPr lang="en-US" b="1" dirty="0">
              <a:solidFill>
                <a:srgbClr val="FF0000"/>
              </a:solidFill>
              <a:latin typeface="+mn-lt"/>
            </a:endParaRPr>
          </a:p>
        </p:txBody>
      </p:sp>
      <p:pic>
        <p:nvPicPr>
          <p:cNvPr id="6146" name="Picture 2" descr="Formation of capital&#10; Capital formation means the increase in the stock of real&#10;capital in a country .&#10; There are many ways of forming capital&#10;1.&#10;(a) Creation of saving&#10;(b) Mobilisation of Saving&#10;(c)Investment of savings in real capital&#10;2.Foreign Capital&#10;(a) Foreign direct investment&#10;(b)Foreign institutional investment&#10;3.Deficit financing&#10;4. Disguised unemployment&#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242" y="829559"/>
            <a:ext cx="11755225" cy="6231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054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474" y="207390"/>
            <a:ext cx="10825899" cy="707010"/>
          </a:xfrm>
        </p:spPr>
        <p:txBody>
          <a:bodyPr/>
          <a:lstStyle/>
          <a:p>
            <a:r>
              <a:rPr lang="en-US" b="1" dirty="0" smtClean="0">
                <a:solidFill>
                  <a:srgbClr val="FF0000"/>
                </a:solidFill>
              </a:rPr>
              <a:t>… 4..RWARD OF CAPITAL -INTEREST</a:t>
            </a:r>
            <a:endParaRPr lang="en-US" b="1" dirty="0">
              <a:solidFill>
                <a:srgbClr val="FF0000"/>
              </a:solidFill>
            </a:endParaRPr>
          </a:p>
        </p:txBody>
      </p:sp>
      <p:sp>
        <p:nvSpPr>
          <p:cNvPr id="3" name="Content Placeholder 2"/>
          <p:cNvSpPr>
            <a:spLocks noGrp="1"/>
          </p:cNvSpPr>
          <p:nvPr>
            <p:ph idx="1"/>
          </p:nvPr>
        </p:nvSpPr>
        <p:spPr>
          <a:xfrm>
            <a:off x="301659" y="914399"/>
            <a:ext cx="11331018" cy="5788059"/>
          </a:xfrm>
        </p:spPr>
        <p:txBody>
          <a:bodyPr>
            <a:normAutofit fontScale="92500" lnSpcReduction="20000"/>
          </a:bodyPr>
          <a:lstStyle/>
          <a:p>
            <a:pPr marL="0" indent="0">
              <a:buNone/>
            </a:pPr>
            <a:r>
              <a:rPr lang="en-US" b="1" dirty="0">
                <a:solidFill>
                  <a:srgbClr val="FF0000"/>
                </a:solidFill>
              </a:rPr>
              <a:t>a</a:t>
            </a:r>
            <a:r>
              <a:rPr lang="en-US" b="1" dirty="0" smtClean="0">
                <a:solidFill>
                  <a:srgbClr val="FF0000"/>
                </a:solidFill>
              </a:rPr>
              <a:t>) </a:t>
            </a:r>
            <a:r>
              <a:rPr lang="en-US" b="1" u="sng" dirty="0" smtClean="0">
                <a:solidFill>
                  <a:srgbClr val="FF0000"/>
                </a:solidFill>
              </a:rPr>
              <a:t>INTEREST: </a:t>
            </a:r>
          </a:p>
          <a:p>
            <a:pPr marL="0" indent="0">
              <a:buNone/>
            </a:pPr>
            <a:r>
              <a:rPr lang="en-US" b="1" dirty="0" smtClean="0">
                <a:solidFill>
                  <a:srgbClr val="7030A0"/>
                </a:solidFill>
              </a:rPr>
              <a:t>Interest </a:t>
            </a:r>
            <a:r>
              <a:rPr lang="en-US" b="1" dirty="0">
                <a:solidFill>
                  <a:srgbClr val="7030A0"/>
                </a:solidFill>
              </a:rPr>
              <a:t>is a payment for the immediate use of a sum of money.</a:t>
            </a:r>
            <a:br>
              <a:rPr lang="en-US" b="1" dirty="0">
                <a:solidFill>
                  <a:srgbClr val="7030A0"/>
                </a:solidFill>
              </a:rPr>
            </a:br>
            <a:r>
              <a:rPr lang="en-US" b="1" dirty="0">
                <a:solidFill>
                  <a:srgbClr val="7030A0"/>
                </a:solidFill>
              </a:rPr>
              <a:t>But since money is not itself productive, the payment is made in</a:t>
            </a:r>
            <a:br>
              <a:rPr lang="en-US" b="1" dirty="0">
                <a:solidFill>
                  <a:srgbClr val="7030A0"/>
                </a:solidFill>
              </a:rPr>
            </a:br>
            <a:r>
              <a:rPr lang="en-US" b="1" dirty="0">
                <a:solidFill>
                  <a:srgbClr val="7030A0"/>
                </a:solidFill>
              </a:rPr>
              <a:t>effect for the capital (or means of production) which can be</a:t>
            </a:r>
            <a:br>
              <a:rPr lang="en-US" b="1" dirty="0">
                <a:solidFill>
                  <a:srgbClr val="7030A0"/>
                </a:solidFill>
              </a:rPr>
            </a:br>
            <a:r>
              <a:rPr lang="en-US" b="1" dirty="0">
                <a:solidFill>
                  <a:srgbClr val="7030A0"/>
                </a:solidFill>
              </a:rPr>
              <a:t>acquired with it</a:t>
            </a:r>
            <a:r>
              <a:rPr lang="en-US" b="1" dirty="0" smtClean="0">
                <a:solidFill>
                  <a:srgbClr val="7030A0"/>
                </a:solidFill>
              </a:rPr>
              <a:t>.</a:t>
            </a:r>
          </a:p>
          <a:p>
            <a:pPr marL="0" indent="0">
              <a:buNone/>
            </a:pPr>
            <a:r>
              <a:rPr lang="en-US" b="1" dirty="0" smtClean="0">
                <a:solidFill>
                  <a:srgbClr val="FF0000"/>
                </a:solidFill>
              </a:rPr>
              <a:t>b) </a:t>
            </a:r>
            <a:r>
              <a:rPr lang="en-US" b="1" u="sng" dirty="0" smtClean="0">
                <a:solidFill>
                  <a:srgbClr val="FF0000"/>
                </a:solidFill>
              </a:rPr>
              <a:t>INTEREST </a:t>
            </a:r>
            <a:r>
              <a:rPr lang="en-US" b="1" u="sng" dirty="0">
                <a:solidFill>
                  <a:srgbClr val="FF0000"/>
                </a:solidFill>
              </a:rPr>
              <a:t>RATE </a:t>
            </a:r>
            <a:r>
              <a:rPr lang="en-US" b="1" u="sng" dirty="0" smtClean="0">
                <a:solidFill>
                  <a:srgbClr val="FF0000"/>
                </a:solidFill>
              </a:rPr>
              <a:t>DETERMINANTS:</a:t>
            </a:r>
            <a:endParaRPr lang="en-US" b="1" u="sng" dirty="0">
              <a:solidFill>
                <a:srgbClr val="FF0000"/>
              </a:solidFill>
            </a:endParaRPr>
          </a:p>
          <a:p>
            <a:pPr marL="0" indent="0">
              <a:buNone/>
            </a:pPr>
            <a:r>
              <a:rPr lang="en-US" b="1" dirty="0" smtClean="0">
                <a:solidFill>
                  <a:srgbClr val="7030A0"/>
                </a:solidFill>
              </a:rPr>
              <a:t>Demand </a:t>
            </a:r>
            <a:r>
              <a:rPr lang="en-US" b="1" dirty="0">
                <a:solidFill>
                  <a:srgbClr val="7030A0"/>
                </a:solidFill>
              </a:rPr>
              <a:t>and supply of money determine interest rates. Supply </a:t>
            </a:r>
            <a:r>
              <a:rPr lang="en-US" b="1" dirty="0" smtClean="0">
                <a:solidFill>
                  <a:srgbClr val="7030A0"/>
                </a:solidFill>
              </a:rPr>
              <a:t>of money </a:t>
            </a:r>
            <a:r>
              <a:rPr lang="en-US" b="1" dirty="0">
                <a:solidFill>
                  <a:srgbClr val="7030A0"/>
                </a:solidFill>
              </a:rPr>
              <a:t>is controlled by monetary policy. Demand for </a:t>
            </a:r>
            <a:r>
              <a:rPr lang="en-US" b="1" dirty="0" smtClean="0">
                <a:solidFill>
                  <a:srgbClr val="7030A0"/>
                </a:solidFill>
              </a:rPr>
              <a:t>money results </a:t>
            </a:r>
            <a:r>
              <a:rPr lang="en-US" b="1" dirty="0">
                <a:solidFill>
                  <a:srgbClr val="7030A0"/>
                </a:solidFill>
              </a:rPr>
              <a:t>from </a:t>
            </a:r>
            <a:r>
              <a:rPr lang="en-US" b="1" dirty="0">
                <a:solidFill>
                  <a:srgbClr val="FF0000"/>
                </a:solidFill>
              </a:rPr>
              <a:t>transaction demand </a:t>
            </a:r>
            <a:r>
              <a:rPr lang="en-US" b="1" dirty="0">
                <a:solidFill>
                  <a:srgbClr val="7030A0"/>
                </a:solidFill>
              </a:rPr>
              <a:t>and</a:t>
            </a:r>
            <a:r>
              <a:rPr lang="en-US" b="1" dirty="0"/>
              <a:t> </a:t>
            </a:r>
            <a:r>
              <a:rPr lang="en-US" b="1" dirty="0">
                <a:solidFill>
                  <a:srgbClr val="FF0000"/>
                </a:solidFill>
              </a:rPr>
              <a:t>asset demand </a:t>
            </a:r>
            <a:r>
              <a:rPr lang="en-US" b="1" dirty="0">
                <a:solidFill>
                  <a:srgbClr val="7030A0"/>
                </a:solidFill>
              </a:rPr>
              <a:t>for </a:t>
            </a:r>
            <a:r>
              <a:rPr lang="en-US" b="1" dirty="0" smtClean="0">
                <a:solidFill>
                  <a:srgbClr val="7030A0"/>
                </a:solidFill>
              </a:rPr>
              <a:t>money (</a:t>
            </a:r>
            <a:r>
              <a:rPr lang="en-US" b="1" dirty="0">
                <a:solidFill>
                  <a:srgbClr val="FF0000"/>
                </a:solidFill>
              </a:rPr>
              <a:t>further subdivided in precautionary and speculative demands</a:t>
            </a:r>
            <a:r>
              <a:rPr lang="en-US" b="1" dirty="0" smtClean="0">
                <a:solidFill>
                  <a:srgbClr val="7030A0"/>
                </a:solidFill>
              </a:rPr>
              <a:t>). Other </a:t>
            </a:r>
            <a:r>
              <a:rPr lang="en-US" b="1" dirty="0">
                <a:solidFill>
                  <a:srgbClr val="7030A0"/>
                </a:solidFill>
              </a:rPr>
              <a:t>elements which may affect the interest charged and </a:t>
            </a:r>
            <a:r>
              <a:rPr lang="en-US" b="1" dirty="0" smtClean="0">
                <a:solidFill>
                  <a:srgbClr val="7030A0"/>
                </a:solidFill>
              </a:rPr>
              <a:t>result in </a:t>
            </a:r>
            <a:r>
              <a:rPr lang="en-US" b="1" dirty="0">
                <a:solidFill>
                  <a:srgbClr val="7030A0"/>
                </a:solidFill>
              </a:rPr>
              <a:t>a wide range of values, are: risk level, length of maturity,</a:t>
            </a:r>
            <a:br>
              <a:rPr lang="en-US" b="1" dirty="0">
                <a:solidFill>
                  <a:srgbClr val="7030A0"/>
                </a:solidFill>
              </a:rPr>
            </a:br>
            <a:r>
              <a:rPr lang="en-US" b="1" dirty="0">
                <a:solidFill>
                  <a:srgbClr val="7030A0"/>
                </a:solidFill>
              </a:rPr>
              <a:t>administrative costs, market imperfections, and inflation rate</a:t>
            </a:r>
            <a:r>
              <a:rPr lang="en-US" b="1" dirty="0" smtClean="0">
                <a:solidFill>
                  <a:srgbClr val="7030A0"/>
                </a:solidFill>
              </a:rPr>
              <a:t>.</a:t>
            </a:r>
          </a:p>
          <a:p>
            <a:pPr marL="0" indent="0">
              <a:buNone/>
            </a:pPr>
            <a:r>
              <a:rPr lang="en-US" b="1" u="sng" dirty="0" smtClean="0">
                <a:solidFill>
                  <a:srgbClr val="FF0000"/>
                </a:solidFill>
              </a:rPr>
              <a:t>c)IMPORTANCE OF INTEREST:</a:t>
            </a:r>
          </a:p>
          <a:p>
            <a:pPr marL="0" indent="0">
              <a:buNone/>
            </a:pPr>
            <a:r>
              <a:rPr lang="en-US" b="1" dirty="0" smtClean="0">
                <a:solidFill>
                  <a:srgbClr val="7030A0"/>
                </a:solidFill>
              </a:rPr>
              <a:t>Interest </a:t>
            </a:r>
            <a:r>
              <a:rPr lang="en-US" b="1" dirty="0">
                <a:solidFill>
                  <a:srgbClr val="7030A0"/>
                </a:solidFill>
              </a:rPr>
              <a:t>affects the level of economic activity since </a:t>
            </a:r>
            <a:r>
              <a:rPr lang="en-US" b="1" dirty="0" smtClean="0">
                <a:solidFill>
                  <a:srgbClr val="7030A0"/>
                </a:solidFill>
              </a:rPr>
              <a:t>it influences </a:t>
            </a:r>
            <a:r>
              <a:rPr lang="en-US" b="1" dirty="0">
                <a:solidFill>
                  <a:srgbClr val="7030A0"/>
                </a:solidFill>
              </a:rPr>
              <a:t>consumer purchases and investment decisions. </a:t>
            </a:r>
            <a:r>
              <a:rPr lang="en-US" b="1" dirty="0" smtClean="0">
                <a:solidFill>
                  <a:srgbClr val="7030A0"/>
                </a:solidFill>
              </a:rPr>
              <a:t>For investment </a:t>
            </a:r>
            <a:r>
              <a:rPr lang="en-US" b="1" dirty="0">
                <a:solidFill>
                  <a:srgbClr val="7030A0"/>
                </a:solidFill>
              </a:rPr>
              <a:t>decisions, interest plays a key function </a:t>
            </a:r>
            <a:r>
              <a:rPr lang="en-US" b="1" dirty="0" smtClean="0">
                <a:solidFill>
                  <a:srgbClr val="7030A0"/>
                </a:solidFill>
              </a:rPr>
              <a:t>in assuring </a:t>
            </a:r>
            <a:r>
              <a:rPr lang="en-US" b="1" dirty="0">
                <a:solidFill>
                  <a:srgbClr val="7030A0"/>
                </a:solidFill>
              </a:rPr>
              <a:t>that capital will go where it is most needed.</a:t>
            </a:r>
          </a:p>
        </p:txBody>
      </p:sp>
    </p:spTree>
    <p:extLst>
      <p:ext uri="{BB962C8B-B14F-4D97-AF65-F5344CB8AC3E}">
        <p14:creationId xmlns:p14="http://schemas.microsoft.com/office/powerpoint/2010/main" val="1081232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1762"/>
          </a:xfrm>
        </p:spPr>
        <p:txBody>
          <a:bodyPr>
            <a:normAutofit/>
          </a:bodyPr>
          <a:lstStyle/>
          <a:p>
            <a:r>
              <a:rPr lang="en-US" sz="3600" b="1" dirty="0" smtClean="0">
                <a:solidFill>
                  <a:srgbClr val="FF0000"/>
                </a:solidFill>
                <a:latin typeface="+mn-lt"/>
              </a:rPr>
              <a:t>2. INTEREST RATE  - EXOGENOUS MONEY SUPPLY</a:t>
            </a:r>
            <a:endParaRPr lang="en-US" sz="3600" b="1" dirty="0">
              <a:solidFill>
                <a:srgbClr val="FF0000"/>
              </a:solidFill>
              <a:latin typeface="+mn-lt"/>
            </a:endParaRPr>
          </a:p>
        </p:txBody>
      </p:sp>
      <p:grpSp>
        <p:nvGrpSpPr>
          <p:cNvPr id="16" name="Group 15"/>
          <p:cNvGrpSpPr/>
          <p:nvPr/>
        </p:nvGrpSpPr>
        <p:grpSpPr>
          <a:xfrm>
            <a:off x="3007150" y="2554279"/>
            <a:ext cx="4213782" cy="2894029"/>
            <a:chOff x="2752626" y="2158737"/>
            <a:chExt cx="4213782" cy="2894029"/>
          </a:xfrm>
        </p:grpSpPr>
        <p:sp>
          <p:nvSpPr>
            <p:cNvPr id="14" name="Rectangle 13"/>
            <p:cNvSpPr/>
            <p:nvPr/>
          </p:nvSpPr>
          <p:spPr>
            <a:xfrm>
              <a:off x="2752626" y="2158737"/>
              <a:ext cx="56561" cy="2894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V="1">
              <a:off x="2809187" y="5007047"/>
              <a:ext cx="41572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5138522" y="2492682"/>
            <a:ext cx="77828" cy="294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12990938">
            <a:off x="3178878" y="4082963"/>
            <a:ext cx="348670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07150" y="3431357"/>
            <a:ext cx="217979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flipV="1">
            <a:off x="3063711" y="4281445"/>
            <a:ext cx="2156524" cy="73995"/>
          </a:xfrm>
          <a:prstGeom prst="rect">
            <a:avLst/>
          </a:prstGeom>
        </p:spPr>
      </p:pic>
      <p:sp>
        <p:nvSpPr>
          <p:cNvPr id="23" name="Rectangle 22"/>
          <p:cNvSpPr/>
          <p:nvPr/>
        </p:nvSpPr>
        <p:spPr>
          <a:xfrm>
            <a:off x="5346466" y="2950590"/>
            <a:ext cx="2770012" cy="707886"/>
          </a:xfrm>
          <a:prstGeom prst="rect">
            <a:avLst/>
          </a:prstGeom>
        </p:spPr>
        <p:txBody>
          <a:bodyPr wrap="square">
            <a:spAutoFit/>
          </a:bodyPr>
          <a:lstStyle/>
          <a:p>
            <a:r>
              <a:rPr lang="en-US" sz="2000" b="1" u="sng" dirty="0" smtClean="0">
                <a:solidFill>
                  <a:srgbClr val="0070C0"/>
                </a:solidFill>
              </a:rPr>
              <a:t>Money Supply- </a:t>
            </a:r>
          </a:p>
          <a:p>
            <a:r>
              <a:rPr lang="en-US" sz="2000" b="1" u="sng" dirty="0" smtClean="0">
                <a:solidFill>
                  <a:srgbClr val="0070C0"/>
                </a:solidFill>
              </a:rPr>
              <a:t> </a:t>
            </a:r>
            <a:r>
              <a:rPr lang="en-US" sz="2000" b="1" u="sng" dirty="0">
                <a:solidFill>
                  <a:srgbClr val="0070C0"/>
                </a:solidFill>
              </a:rPr>
              <a:t>Easy </a:t>
            </a:r>
            <a:r>
              <a:rPr lang="en-US" sz="2000" b="1" u="sng" dirty="0" smtClean="0">
                <a:solidFill>
                  <a:srgbClr val="0070C0"/>
                </a:solidFill>
              </a:rPr>
              <a:t>Monetary </a:t>
            </a:r>
            <a:r>
              <a:rPr lang="en-US" sz="2000" b="1" u="sng" dirty="0">
                <a:solidFill>
                  <a:srgbClr val="0070C0"/>
                </a:solidFill>
              </a:rPr>
              <a:t>policy</a:t>
            </a:r>
          </a:p>
        </p:txBody>
      </p:sp>
      <p:sp>
        <p:nvSpPr>
          <p:cNvPr id="24" name="Right Arrow 23"/>
          <p:cNvSpPr/>
          <p:nvPr/>
        </p:nvSpPr>
        <p:spPr>
          <a:xfrm rot="10800000" flipV="1">
            <a:off x="5216350" y="2915985"/>
            <a:ext cx="1104292" cy="145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92116" y="3244333"/>
            <a:ext cx="2953174" cy="1785104"/>
          </a:xfrm>
          <a:prstGeom prst="rect">
            <a:avLst/>
          </a:prstGeom>
        </p:spPr>
        <p:txBody>
          <a:bodyPr wrap="square">
            <a:spAutoFit/>
          </a:bodyPr>
          <a:lstStyle/>
          <a:p>
            <a:endParaRPr lang="en-US" b="1" dirty="0" smtClean="0">
              <a:solidFill>
                <a:srgbClr val="FF0000"/>
              </a:solidFill>
            </a:endParaRPr>
          </a:p>
          <a:p>
            <a:r>
              <a:rPr lang="en-US" b="1" dirty="0" smtClean="0">
                <a:solidFill>
                  <a:srgbClr val="FF0000"/>
                </a:solidFill>
              </a:rPr>
              <a:t> </a:t>
            </a:r>
            <a:endParaRPr lang="en-US" b="1" dirty="0">
              <a:solidFill>
                <a:srgbClr val="FF0000"/>
              </a:solidFill>
            </a:endParaRP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r>
              <a:rPr lang="en-US" sz="2000" b="1" dirty="0" smtClean="0">
                <a:solidFill>
                  <a:srgbClr val="0070C0"/>
                </a:solidFill>
              </a:rPr>
              <a:t>            </a:t>
            </a:r>
            <a:r>
              <a:rPr lang="en-US" sz="2000" b="1" u="sng" dirty="0" smtClean="0">
                <a:solidFill>
                  <a:srgbClr val="0070C0"/>
                </a:solidFill>
              </a:rPr>
              <a:t>Demand for Money</a:t>
            </a:r>
            <a:endParaRPr lang="en-US" sz="2000" u="sng" dirty="0">
              <a:solidFill>
                <a:srgbClr val="0070C0"/>
              </a:solidFill>
            </a:endParaRPr>
          </a:p>
        </p:txBody>
      </p:sp>
      <p:sp>
        <p:nvSpPr>
          <p:cNvPr id="27" name="Rectangle 26"/>
          <p:cNvSpPr/>
          <p:nvPr/>
        </p:nvSpPr>
        <p:spPr>
          <a:xfrm rot="10800000" flipH="1" flipV="1">
            <a:off x="3667027" y="5395096"/>
            <a:ext cx="2829448" cy="369332"/>
          </a:xfrm>
          <a:prstGeom prst="rect">
            <a:avLst/>
          </a:prstGeom>
        </p:spPr>
        <p:txBody>
          <a:bodyPr wrap="square">
            <a:spAutoFit/>
          </a:bodyPr>
          <a:lstStyle/>
          <a:p>
            <a:pPr lvl="0"/>
            <a:r>
              <a:rPr lang="en-US" b="1" dirty="0" smtClean="0">
                <a:solidFill>
                  <a:srgbClr val="FF0000"/>
                </a:solidFill>
              </a:rPr>
              <a:t>SUPPLY OF MONEY</a:t>
            </a:r>
            <a:endParaRPr lang="en-US" dirty="0">
              <a:solidFill>
                <a:prstClr val="black"/>
              </a:solidFill>
            </a:endParaRPr>
          </a:p>
        </p:txBody>
      </p:sp>
      <p:sp>
        <p:nvSpPr>
          <p:cNvPr id="28" name="Rectangle 27"/>
          <p:cNvSpPr/>
          <p:nvPr/>
        </p:nvSpPr>
        <p:spPr>
          <a:xfrm>
            <a:off x="585153" y="3244332"/>
            <a:ext cx="2392589" cy="1323439"/>
          </a:xfrm>
          <a:prstGeom prst="rect">
            <a:avLst/>
          </a:prstGeom>
        </p:spPr>
        <p:txBody>
          <a:bodyPr wrap="square">
            <a:spAutoFit/>
          </a:bodyPr>
          <a:lstStyle/>
          <a:p>
            <a:r>
              <a:rPr lang="en-US" sz="2000" b="1" dirty="0" smtClean="0">
                <a:solidFill>
                  <a:srgbClr val="FF0000"/>
                </a:solidFill>
              </a:rPr>
              <a:t>     Interest Rate-20%</a:t>
            </a:r>
            <a:endParaRPr lang="en-US" sz="2000" dirty="0"/>
          </a:p>
          <a:p>
            <a:endParaRPr lang="en-US" sz="2000" b="1" dirty="0">
              <a:solidFill>
                <a:srgbClr val="FF0000"/>
              </a:solidFill>
            </a:endParaRPr>
          </a:p>
          <a:p>
            <a:r>
              <a:rPr lang="en-US" sz="2000" b="1" dirty="0" smtClean="0">
                <a:solidFill>
                  <a:srgbClr val="FF0000"/>
                </a:solidFill>
              </a:rPr>
              <a:t>     </a:t>
            </a:r>
          </a:p>
          <a:p>
            <a:r>
              <a:rPr lang="en-US" sz="2000" b="1" dirty="0">
                <a:solidFill>
                  <a:srgbClr val="FF0000"/>
                </a:solidFill>
              </a:rPr>
              <a:t> </a:t>
            </a:r>
            <a:r>
              <a:rPr lang="en-US" sz="2000" b="1" dirty="0" smtClean="0">
                <a:solidFill>
                  <a:srgbClr val="FF0000"/>
                </a:solidFill>
              </a:rPr>
              <a:t>    Interest Rate-10%</a:t>
            </a:r>
            <a:endParaRPr lang="en-US" sz="2000" dirty="0"/>
          </a:p>
        </p:txBody>
      </p:sp>
      <p:sp>
        <p:nvSpPr>
          <p:cNvPr id="19" name="Rectangle 18"/>
          <p:cNvSpPr/>
          <p:nvPr/>
        </p:nvSpPr>
        <p:spPr>
          <a:xfrm flipH="1">
            <a:off x="3972199" y="2633544"/>
            <a:ext cx="45719" cy="281476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3" name="Rectangle 2"/>
          <p:cNvSpPr/>
          <p:nvPr/>
        </p:nvSpPr>
        <p:spPr>
          <a:xfrm rot="10800000" flipV="1">
            <a:off x="1734531" y="1866822"/>
            <a:ext cx="4468305" cy="400110"/>
          </a:xfrm>
          <a:prstGeom prst="rect">
            <a:avLst/>
          </a:prstGeom>
        </p:spPr>
        <p:txBody>
          <a:bodyPr wrap="square">
            <a:spAutoFit/>
          </a:bodyPr>
          <a:lstStyle/>
          <a:p>
            <a:r>
              <a:rPr lang="en-US" sz="2000" b="1" u="sng" dirty="0">
                <a:solidFill>
                  <a:srgbClr val="FF0000"/>
                </a:solidFill>
              </a:rPr>
              <a:t>Money Supply-  </a:t>
            </a:r>
            <a:r>
              <a:rPr lang="en-US" sz="2000" b="1" u="sng" dirty="0" smtClean="0">
                <a:solidFill>
                  <a:srgbClr val="FF0000"/>
                </a:solidFill>
              </a:rPr>
              <a:t>Tight  </a:t>
            </a:r>
            <a:r>
              <a:rPr lang="en-US" sz="2000" b="1" u="sng" dirty="0">
                <a:solidFill>
                  <a:srgbClr val="FF0000"/>
                </a:solidFill>
              </a:rPr>
              <a:t>Monitory Policy </a:t>
            </a:r>
          </a:p>
        </p:txBody>
      </p:sp>
      <p:sp>
        <p:nvSpPr>
          <p:cNvPr id="5" name="Down Arrow 4"/>
          <p:cNvSpPr/>
          <p:nvPr/>
        </p:nvSpPr>
        <p:spPr>
          <a:xfrm flipH="1">
            <a:off x="3842083" y="2251543"/>
            <a:ext cx="175834" cy="416539"/>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Rectangle 5"/>
          <p:cNvSpPr/>
          <p:nvPr/>
        </p:nvSpPr>
        <p:spPr>
          <a:xfrm>
            <a:off x="8474697" y="2697197"/>
            <a:ext cx="3717303" cy="2828082"/>
          </a:xfrm>
          <a:prstGeom prst="rect">
            <a:avLst/>
          </a:prstGeom>
          <a:solidFill>
            <a:schemeClr val="accent4">
              <a:lumMod val="20000"/>
              <a:lumOff val="80000"/>
            </a:schemeClr>
          </a:solidFill>
        </p:spPr>
        <p:txBody>
          <a:bodyPr wrap="square">
            <a:spAutoFit/>
          </a:bodyPr>
          <a:lstStyle/>
          <a:p>
            <a:pPr>
              <a:lnSpc>
                <a:spcPct val="107000"/>
              </a:lnSpc>
              <a:spcAft>
                <a:spcPts val="800"/>
              </a:spcAft>
            </a:pPr>
            <a:endParaRPr lang="en-US" b="1"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b="1"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b="1"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r>
              <a:rPr lang="en-US" sz="2000" b="1" i="1" dirty="0">
                <a:solidFill>
                  <a:srgbClr val="C00000"/>
                </a:solidFill>
              </a:rPr>
              <a:t>Demand for Money: </a:t>
            </a:r>
            <a:r>
              <a:rPr lang="en-US" sz="2000" b="1" i="1" dirty="0" smtClean="0">
                <a:solidFill>
                  <a:srgbClr val="C00000"/>
                </a:solidFill>
              </a:rPr>
              <a:t>(Negative </a:t>
            </a:r>
            <a:r>
              <a:rPr lang="en-US" sz="2000" b="1" i="1" dirty="0">
                <a:solidFill>
                  <a:srgbClr val="C00000"/>
                </a:solidFill>
              </a:rPr>
              <a:t>Relationship with Interest </a:t>
            </a:r>
            <a:r>
              <a:rPr lang="en-US" sz="2000" b="1" i="1" dirty="0" smtClean="0">
                <a:solidFill>
                  <a:srgbClr val="C00000"/>
                </a:solidFill>
              </a:rPr>
              <a:t>Rate):</a:t>
            </a:r>
            <a:endParaRPr lang="en-US" sz="2000" i="1" dirty="0">
              <a:solidFill>
                <a:srgbClr val="C00000"/>
              </a:solidFill>
            </a:endParaRPr>
          </a:p>
          <a:p>
            <a:pPr marL="800100" lvl="1" indent="-342900">
              <a:buFont typeface="+mj-lt"/>
              <a:buAutoNum type="arabicParenR"/>
            </a:pPr>
            <a:r>
              <a:rPr lang="en-US" sz="2000" b="1" i="1" dirty="0">
                <a:solidFill>
                  <a:srgbClr val="C00000"/>
                </a:solidFill>
              </a:rPr>
              <a:t>Transaction Demand</a:t>
            </a:r>
            <a:endParaRPr lang="en-US" sz="2000" i="1" dirty="0">
              <a:solidFill>
                <a:srgbClr val="C00000"/>
              </a:solidFill>
            </a:endParaRPr>
          </a:p>
          <a:p>
            <a:pPr marL="800100" lvl="1" indent="-342900">
              <a:buFont typeface="+mj-lt"/>
              <a:buAutoNum type="arabicParenR"/>
            </a:pPr>
            <a:r>
              <a:rPr lang="en-US" sz="2000" b="1" i="1" dirty="0">
                <a:solidFill>
                  <a:srgbClr val="C00000"/>
                </a:solidFill>
              </a:rPr>
              <a:t>Speculative Demand</a:t>
            </a:r>
            <a:endParaRPr lang="en-US" sz="2000" i="1" dirty="0">
              <a:solidFill>
                <a:srgbClr val="C00000"/>
              </a:solidFill>
            </a:endParaRPr>
          </a:p>
          <a:p>
            <a:pPr marL="800100" lvl="1" indent="-342900">
              <a:buFont typeface="+mj-lt"/>
              <a:buAutoNum type="arabicParenR"/>
            </a:pPr>
            <a:r>
              <a:rPr lang="en-US" sz="2000" b="1" i="1" dirty="0">
                <a:solidFill>
                  <a:srgbClr val="C00000"/>
                </a:solidFill>
              </a:rPr>
              <a:t>Pre-Cautionary Demand</a:t>
            </a:r>
            <a:endParaRPr lang="en-US" sz="2000" i="1" dirty="0">
              <a:solidFill>
                <a:srgbClr val="C00000"/>
              </a:solidFill>
            </a:endParaRPr>
          </a:p>
        </p:txBody>
      </p:sp>
    </p:spTree>
    <p:extLst>
      <p:ext uri="{BB962C8B-B14F-4D97-AF65-F5344CB8AC3E}">
        <p14:creationId xmlns:p14="http://schemas.microsoft.com/office/powerpoint/2010/main" val="26376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21" y="365125"/>
            <a:ext cx="10854179" cy="945201"/>
          </a:xfrm>
        </p:spPr>
        <p:txBody>
          <a:bodyPr/>
          <a:lstStyle/>
          <a:p>
            <a:r>
              <a:rPr lang="en-US" b="1" dirty="0" smtClean="0">
                <a:solidFill>
                  <a:srgbClr val="FF0000"/>
                </a:solidFill>
                <a:latin typeface="+mn-lt"/>
              </a:rPr>
              <a:t>…5.ENTERPRIZE </a:t>
            </a:r>
            <a:r>
              <a:rPr lang="en-US" b="1" dirty="0">
                <a:solidFill>
                  <a:srgbClr val="FF0000"/>
                </a:solidFill>
                <a:latin typeface="+mn-lt"/>
              </a:rPr>
              <a:t>&amp; ENTREPRENEUR</a:t>
            </a:r>
            <a:endParaRPr lang="en-US" dirty="0">
              <a:latin typeface="+mn-lt"/>
            </a:endParaRPr>
          </a:p>
        </p:txBody>
      </p:sp>
      <p:sp>
        <p:nvSpPr>
          <p:cNvPr id="3" name="Content Placeholder 2"/>
          <p:cNvSpPr>
            <a:spLocks noGrp="1"/>
          </p:cNvSpPr>
          <p:nvPr>
            <p:ph idx="1"/>
          </p:nvPr>
        </p:nvSpPr>
        <p:spPr>
          <a:xfrm>
            <a:off x="838200" y="1197204"/>
            <a:ext cx="8946823" cy="4979759"/>
          </a:xfrm>
        </p:spPr>
        <p:txBody>
          <a:bodyPr>
            <a:normAutofit lnSpcReduction="10000"/>
          </a:bodyPr>
          <a:lstStyle/>
          <a:p>
            <a:pPr marL="0" indent="0">
              <a:buNone/>
            </a:pPr>
            <a:r>
              <a:rPr lang="en-US" sz="3200" b="1" u="sng" dirty="0" smtClean="0">
                <a:solidFill>
                  <a:srgbClr val="7030A0"/>
                </a:solidFill>
              </a:rPr>
              <a:t>DEFINITION:</a:t>
            </a:r>
            <a:r>
              <a:rPr lang="en-US" sz="3200" dirty="0"/>
              <a:t/>
            </a:r>
            <a:br>
              <a:rPr lang="en-US" sz="3200" dirty="0"/>
            </a:br>
            <a:r>
              <a:rPr lang="en-US" sz="3200" b="1" dirty="0" smtClean="0">
                <a:solidFill>
                  <a:srgbClr val="7030A0"/>
                </a:solidFill>
              </a:rPr>
              <a:t>Fourth Factor of Production is Enterprise which is supplied by the Entrepreneur</a:t>
            </a:r>
          </a:p>
          <a:p>
            <a:pPr marL="0" indent="0">
              <a:buNone/>
            </a:pPr>
            <a:r>
              <a:rPr lang="en-US" sz="3200" b="1" dirty="0" smtClean="0">
                <a:solidFill>
                  <a:srgbClr val="C00000"/>
                </a:solidFill>
              </a:rPr>
              <a:t>Entrepreneur is the person who brings  </a:t>
            </a:r>
            <a:r>
              <a:rPr lang="en-US" sz="3200" b="1" dirty="0">
                <a:solidFill>
                  <a:srgbClr val="C00000"/>
                </a:solidFill>
              </a:rPr>
              <a:t>or </a:t>
            </a:r>
            <a:r>
              <a:rPr lang="en-US" sz="3200" b="1" dirty="0" smtClean="0">
                <a:solidFill>
                  <a:srgbClr val="C00000"/>
                </a:solidFill>
              </a:rPr>
              <a:t>organization other </a:t>
            </a:r>
            <a:r>
              <a:rPr lang="en-US" sz="3200" b="1" dirty="0">
                <a:solidFill>
                  <a:srgbClr val="C00000"/>
                </a:solidFill>
              </a:rPr>
              <a:t>factors of </a:t>
            </a:r>
            <a:r>
              <a:rPr lang="en-US" sz="3200" b="1" dirty="0" smtClean="0">
                <a:solidFill>
                  <a:srgbClr val="C00000"/>
                </a:solidFill>
              </a:rPr>
              <a:t>production (LAND, LABOR &amp; CAPITAL) at one place  in </a:t>
            </a:r>
            <a:r>
              <a:rPr lang="en-US" sz="3200" b="1" dirty="0">
                <a:solidFill>
                  <a:srgbClr val="C00000"/>
                </a:solidFill>
              </a:rPr>
              <a:t>order to </a:t>
            </a:r>
            <a:r>
              <a:rPr lang="en-US" sz="3200" b="1" dirty="0" smtClean="0">
                <a:solidFill>
                  <a:srgbClr val="C00000"/>
                </a:solidFill>
              </a:rPr>
              <a:t>produce goods and services. The Entrepreneur is responsible to take  the THREE key economic decisions of :</a:t>
            </a:r>
          </a:p>
          <a:p>
            <a:pPr marL="1428750" lvl="2" indent="-514350">
              <a:buFont typeface="+mj-lt"/>
              <a:buAutoNum type="arabicPeriod"/>
            </a:pPr>
            <a:r>
              <a:rPr lang="en-US" sz="3200" b="1" dirty="0" smtClean="0">
                <a:solidFill>
                  <a:srgbClr val="C00000"/>
                </a:solidFill>
              </a:rPr>
              <a:t>What to produce;</a:t>
            </a:r>
          </a:p>
          <a:p>
            <a:pPr marL="1428750" lvl="2" indent="-514350">
              <a:buFont typeface="+mj-lt"/>
              <a:buAutoNum type="arabicPeriod"/>
            </a:pPr>
            <a:r>
              <a:rPr lang="en-US" sz="3200" b="1" dirty="0" smtClean="0">
                <a:solidFill>
                  <a:srgbClr val="C00000"/>
                </a:solidFill>
              </a:rPr>
              <a:t>How to Produce ; and </a:t>
            </a:r>
          </a:p>
          <a:p>
            <a:pPr marL="1428750" lvl="2" indent="-514350">
              <a:buFont typeface="+mj-lt"/>
              <a:buAutoNum type="arabicPeriod"/>
            </a:pPr>
            <a:r>
              <a:rPr lang="en-US" sz="3200" b="1" dirty="0" smtClean="0">
                <a:solidFill>
                  <a:srgbClr val="C00000"/>
                </a:solidFill>
              </a:rPr>
              <a:t>For Whom to Produce</a:t>
            </a:r>
            <a:endParaRPr lang="en-US" sz="3200" b="1" dirty="0">
              <a:solidFill>
                <a:srgbClr val="C00000"/>
              </a:solidFill>
            </a:endParaRPr>
          </a:p>
          <a:p>
            <a:pPr lvl="1"/>
            <a:endParaRPr lang="en-US" sz="3200" dirty="0"/>
          </a:p>
        </p:txBody>
      </p:sp>
      <p:sp>
        <p:nvSpPr>
          <p:cNvPr id="4" name="Slide Number Placeholder 3"/>
          <p:cNvSpPr>
            <a:spLocks noGrp="1"/>
          </p:cNvSpPr>
          <p:nvPr>
            <p:ph type="sldNum" sz="quarter" idx="12"/>
          </p:nvPr>
        </p:nvSpPr>
        <p:spPr/>
        <p:txBody>
          <a:bodyPr/>
          <a:lstStyle/>
          <a:p>
            <a:fld id="{8CDE04B2-86A1-4CB3-898E-13B0923259E8}" type="slidenum">
              <a:rPr lang="en-US" smtClean="0"/>
              <a:t>18</a:t>
            </a:fld>
            <a:endParaRPr lang="en-US"/>
          </a:p>
        </p:txBody>
      </p:sp>
    </p:spTree>
    <p:extLst>
      <p:ext uri="{BB962C8B-B14F-4D97-AF65-F5344CB8AC3E}">
        <p14:creationId xmlns:p14="http://schemas.microsoft.com/office/powerpoint/2010/main" val="2827666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401"/>
            <a:ext cx="10515600" cy="876692"/>
          </a:xfrm>
        </p:spPr>
        <p:txBody>
          <a:bodyPr/>
          <a:lstStyle/>
          <a:p>
            <a:r>
              <a:rPr lang="en-US" b="1" dirty="0" smtClean="0">
                <a:solidFill>
                  <a:srgbClr val="FF0000"/>
                </a:solidFill>
                <a:latin typeface="+mn-lt"/>
              </a:rPr>
              <a:t>…5.. </a:t>
            </a:r>
            <a:r>
              <a:rPr lang="en-US" b="1" dirty="0">
                <a:solidFill>
                  <a:srgbClr val="FF0000"/>
                </a:solidFill>
                <a:latin typeface="+mn-lt"/>
              </a:rPr>
              <a:t>ENTREPRENEUR</a:t>
            </a:r>
            <a:endParaRPr lang="en-US" b="1" dirty="0">
              <a:latin typeface="+mn-lt"/>
            </a:endParaRPr>
          </a:p>
        </p:txBody>
      </p:sp>
      <p:sp>
        <p:nvSpPr>
          <p:cNvPr id="3" name="Content Placeholder 2"/>
          <p:cNvSpPr>
            <a:spLocks noGrp="1"/>
          </p:cNvSpPr>
          <p:nvPr>
            <p:ph idx="1"/>
          </p:nvPr>
        </p:nvSpPr>
        <p:spPr>
          <a:xfrm>
            <a:off x="329939" y="735291"/>
            <a:ext cx="11623250" cy="6033154"/>
          </a:xfrm>
        </p:spPr>
        <p:txBody>
          <a:bodyPr>
            <a:normAutofit/>
          </a:bodyPr>
          <a:lstStyle/>
          <a:p>
            <a:pPr marL="0" indent="0">
              <a:buNone/>
            </a:pPr>
            <a:r>
              <a:rPr lang="en-US" sz="3200" b="1" dirty="0" smtClean="0">
                <a:solidFill>
                  <a:srgbClr val="FF0000"/>
                </a:solidFill>
              </a:rPr>
              <a:t>Following are the key functions of an entrepreneur:</a:t>
            </a:r>
          </a:p>
          <a:p>
            <a:pPr marL="514350" indent="-514350">
              <a:buFont typeface="+mj-lt"/>
              <a:buAutoNum type="arabicPeriod"/>
            </a:pPr>
            <a:r>
              <a:rPr lang="en-US" b="1" dirty="0" smtClean="0">
                <a:solidFill>
                  <a:srgbClr val="7030A0"/>
                </a:solidFill>
              </a:rPr>
              <a:t>Initiating a  business enterprise by mobilizing the necessary productive resources	</a:t>
            </a:r>
          </a:p>
          <a:p>
            <a:pPr marL="514350" indent="-514350">
              <a:buFont typeface="+mj-lt"/>
              <a:buAutoNum type="arabicPeriod"/>
            </a:pPr>
            <a:r>
              <a:rPr lang="en-US" b="1" dirty="0" smtClean="0">
                <a:solidFill>
                  <a:srgbClr val="7030A0"/>
                </a:solidFill>
              </a:rPr>
              <a:t>Taking the final responsibility of the business enterprise-risk-taking and uncertainty bearing.</a:t>
            </a:r>
          </a:p>
          <a:p>
            <a:pPr marL="514350" indent="-514350">
              <a:buFont typeface="+mj-lt"/>
              <a:buAutoNum type="arabicPeriod"/>
            </a:pPr>
            <a:r>
              <a:rPr lang="en-US" b="1" dirty="0" smtClean="0">
                <a:solidFill>
                  <a:srgbClr val="7030A0"/>
                </a:solidFill>
              </a:rPr>
              <a:t>An entrepreneur is innovator who continuously:</a:t>
            </a:r>
          </a:p>
          <a:p>
            <a:pPr marL="914400" lvl="2" indent="0">
              <a:buNone/>
            </a:pPr>
            <a:r>
              <a:rPr lang="en-US" sz="2800" b="1" dirty="0" smtClean="0">
                <a:solidFill>
                  <a:srgbClr val="C00000"/>
                </a:solidFill>
              </a:rPr>
              <a:t>(a) Search and discover economic opportunities;</a:t>
            </a:r>
          </a:p>
          <a:p>
            <a:pPr marL="914400" lvl="2" indent="0">
              <a:buNone/>
            </a:pPr>
            <a:r>
              <a:rPr lang="en-US" sz="2800" b="1" dirty="0" smtClean="0">
                <a:solidFill>
                  <a:srgbClr val="C00000"/>
                </a:solidFill>
              </a:rPr>
              <a:t>(b) Evaluate economic opportunities;</a:t>
            </a:r>
          </a:p>
          <a:p>
            <a:pPr marL="914400" lvl="2" indent="0">
              <a:buNone/>
            </a:pPr>
            <a:r>
              <a:rPr lang="en-US" sz="2800" b="1" dirty="0" smtClean="0">
                <a:solidFill>
                  <a:srgbClr val="C00000"/>
                </a:solidFill>
              </a:rPr>
              <a:t>(c ) Arrange financial resources necessary for the enterprise, </a:t>
            </a:r>
          </a:p>
          <a:p>
            <a:pPr marL="914400" lvl="2" indent="0">
              <a:buNone/>
            </a:pPr>
            <a:r>
              <a:rPr lang="en-US" sz="2800" b="1" dirty="0" smtClean="0">
                <a:solidFill>
                  <a:srgbClr val="C00000"/>
                </a:solidFill>
              </a:rPr>
              <a:t>(d) Make timely  decisions; and</a:t>
            </a:r>
          </a:p>
          <a:p>
            <a:pPr marL="1371600" lvl="2" indent="-457200">
              <a:buAutoNum type="alphaLcParenBoth" startAt="5"/>
            </a:pPr>
            <a:r>
              <a:rPr lang="en-US" sz="2800" b="1" dirty="0">
                <a:solidFill>
                  <a:srgbClr val="C00000"/>
                </a:solidFill>
              </a:rPr>
              <a:t> </a:t>
            </a:r>
            <a:r>
              <a:rPr lang="en-US" sz="2800" b="1" dirty="0" smtClean="0">
                <a:solidFill>
                  <a:srgbClr val="C00000"/>
                </a:solidFill>
              </a:rPr>
              <a:t>Take the ultimate responsibility of management and all kinds  </a:t>
            </a:r>
          </a:p>
          <a:p>
            <a:pPr marL="914400" lvl="2" indent="0">
              <a:buNone/>
            </a:pPr>
            <a:r>
              <a:rPr lang="en-US" sz="2800" b="1" dirty="0">
                <a:solidFill>
                  <a:srgbClr val="C00000"/>
                </a:solidFill>
              </a:rPr>
              <a:t> </a:t>
            </a:r>
            <a:r>
              <a:rPr lang="en-US" sz="2800" b="1" dirty="0" smtClean="0">
                <a:solidFill>
                  <a:srgbClr val="C00000"/>
                </a:solidFill>
              </a:rPr>
              <a:t>      business related risks.</a:t>
            </a:r>
            <a:endParaRPr lang="en-US" sz="2800" b="1" dirty="0">
              <a:solidFill>
                <a:srgbClr val="C00000"/>
              </a:solidFill>
            </a:endParaRPr>
          </a:p>
        </p:txBody>
      </p:sp>
    </p:spTree>
    <p:extLst>
      <p:ext uri="{BB962C8B-B14F-4D97-AF65-F5344CB8AC3E}">
        <p14:creationId xmlns:p14="http://schemas.microsoft.com/office/powerpoint/2010/main" val="2564282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876" y="1447801"/>
            <a:ext cx="11199044" cy="3477875"/>
          </a:xfrm>
          <a:prstGeom prst="rect">
            <a:avLst/>
          </a:prstGeom>
        </p:spPr>
        <p:txBody>
          <a:bodyPr wrap="square">
            <a:spAutoFit/>
          </a:bodyPr>
          <a:lstStyle/>
          <a:p>
            <a:pPr algn="ctr"/>
            <a:r>
              <a:rPr lang="en-US" sz="6000" b="1" u="sng" dirty="0" smtClean="0">
                <a:solidFill>
                  <a:srgbClr val="FF0000"/>
                </a:solidFill>
              </a:rPr>
              <a:t>(D) FACTORS OF PRODUTION</a:t>
            </a:r>
          </a:p>
          <a:p>
            <a:endParaRPr lang="en-US" sz="6000" b="1" u="sng" dirty="0">
              <a:solidFill>
                <a:srgbClr val="FF0000"/>
              </a:solidFill>
            </a:endParaRPr>
          </a:p>
          <a:p>
            <a:pPr algn="ctr"/>
            <a:r>
              <a:rPr lang="en-US" sz="4000" b="1" dirty="0" smtClean="0">
                <a:solidFill>
                  <a:srgbClr val="7030A0"/>
                </a:solidFill>
              </a:rPr>
              <a:t>LECTURE-10</a:t>
            </a:r>
            <a:endParaRPr lang="en-US" sz="4000" b="1" dirty="0">
              <a:solidFill>
                <a:srgbClr val="7030A0"/>
              </a:solidFill>
            </a:endParaRPr>
          </a:p>
          <a:p>
            <a:endParaRPr lang="en-US" sz="6000" b="1" dirty="0">
              <a:solidFill>
                <a:srgbClr val="FF0000"/>
              </a:solidFill>
            </a:endParaRPr>
          </a:p>
        </p:txBody>
      </p:sp>
    </p:spTree>
    <p:extLst>
      <p:ext uri="{BB962C8B-B14F-4D97-AF65-F5344CB8AC3E}">
        <p14:creationId xmlns:p14="http://schemas.microsoft.com/office/powerpoint/2010/main" val="688388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449" y="188536"/>
            <a:ext cx="10703351" cy="970962"/>
          </a:xfrm>
        </p:spPr>
        <p:txBody>
          <a:bodyPr/>
          <a:lstStyle/>
          <a:p>
            <a:r>
              <a:rPr lang="en-US" b="1" dirty="0">
                <a:solidFill>
                  <a:srgbClr val="FF0000"/>
                </a:solidFill>
                <a:latin typeface="+mn-lt"/>
              </a:rPr>
              <a:t>…5.. ENTREPRENEUR</a:t>
            </a:r>
            <a:endParaRPr lang="en-US" dirty="0">
              <a:latin typeface="+mn-lt"/>
            </a:endParaRPr>
          </a:p>
        </p:txBody>
      </p:sp>
      <p:pic>
        <p:nvPicPr>
          <p:cNvPr id="1026" name="Picture 2" descr="Schumpeter’s Concepts of&#10;Entrepreneur&#10;As a leader an entrepreneur posses the following&#10;motives , whose main aim is not only to earn profit&#10;but also&#10;i. Desire to establish private commercial kingdom.&#10;ii. Will to conquer and prove superiority over others.&#10;iii. Joy of creation and getting things done .&#10;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829" y="1159497"/>
            <a:ext cx="11331018" cy="562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300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511" y="365125"/>
            <a:ext cx="11708091" cy="1325563"/>
          </a:xfrm>
        </p:spPr>
        <p:txBody>
          <a:bodyPr>
            <a:normAutofit/>
          </a:bodyPr>
          <a:lstStyle/>
          <a:p>
            <a:r>
              <a:rPr lang="en-US" sz="4000" b="1" dirty="0" smtClean="0">
                <a:solidFill>
                  <a:srgbClr val="FF0000"/>
                </a:solidFill>
                <a:latin typeface="+mn-lt"/>
              </a:rPr>
              <a:t>..5. NORMAL &amp; ECONOMIC PROFIT</a:t>
            </a:r>
            <a:endParaRPr lang="en-US" sz="4000" b="1" dirty="0">
              <a:solidFill>
                <a:srgbClr val="FF0000"/>
              </a:solidFill>
              <a:latin typeface="+mn-lt"/>
            </a:endParaRPr>
          </a:p>
        </p:txBody>
      </p:sp>
      <p:sp>
        <p:nvSpPr>
          <p:cNvPr id="3" name="Content Placeholder 2"/>
          <p:cNvSpPr>
            <a:spLocks noGrp="1"/>
          </p:cNvSpPr>
          <p:nvPr>
            <p:ph idx="1"/>
          </p:nvPr>
        </p:nvSpPr>
        <p:spPr>
          <a:xfrm>
            <a:off x="490195" y="1489435"/>
            <a:ext cx="9191134" cy="5368565"/>
          </a:xfrm>
        </p:spPr>
        <p:txBody>
          <a:bodyPr>
            <a:noAutofit/>
          </a:bodyPr>
          <a:lstStyle/>
          <a:p>
            <a:pPr marL="0" indent="0">
              <a:buNone/>
            </a:pPr>
            <a:r>
              <a:rPr lang="en-US" sz="3600" b="1" dirty="0" smtClean="0">
                <a:solidFill>
                  <a:srgbClr val="FF0000"/>
                </a:solidFill>
              </a:rPr>
              <a:t>Profits are essentially the reward for assuming the risk for business.</a:t>
            </a:r>
          </a:p>
          <a:p>
            <a:pPr marL="0" indent="0">
              <a:buNone/>
            </a:pPr>
            <a:r>
              <a:rPr lang="en-US" sz="3600" b="1" dirty="0" smtClean="0">
                <a:solidFill>
                  <a:srgbClr val="FF0000"/>
                </a:solidFill>
              </a:rPr>
              <a:t>NORMAL </a:t>
            </a:r>
            <a:r>
              <a:rPr lang="en-US" sz="3600" b="1" dirty="0" smtClean="0">
                <a:solidFill>
                  <a:srgbClr val="FF0000"/>
                </a:solidFill>
              </a:rPr>
              <a:t>(or Accounting) PROFIT</a:t>
            </a:r>
            <a:r>
              <a:rPr lang="en-US" sz="3600" b="1" dirty="0" smtClean="0"/>
              <a:t> (as already defined) is the </a:t>
            </a:r>
            <a:r>
              <a:rPr lang="en-US" sz="3600" b="1" dirty="0" smtClean="0">
                <a:solidFill>
                  <a:srgbClr val="FF0000"/>
                </a:solidFill>
              </a:rPr>
              <a:t>Excess of Revenue </a:t>
            </a:r>
            <a:r>
              <a:rPr lang="en-US" sz="3600" b="1" dirty="0" smtClean="0"/>
              <a:t>over kinds of all Explicit  Costs.</a:t>
            </a:r>
            <a:r>
              <a:rPr lang="en-US" sz="3600" b="1" dirty="0"/>
              <a:t/>
            </a:r>
            <a:br>
              <a:rPr lang="en-US" sz="3600" b="1" dirty="0"/>
            </a:br>
            <a:r>
              <a:rPr lang="en-US" sz="3600" b="1" dirty="0" smtClean="0">
                <a:solidFill>
                  <a:srgbClr val="FF0000"/>
                </a:solidFill>
              </a:rPr>
              <a:t>ECONOMIC </a:t>
            </a:r>
            <a:r>
              <a:rPr lang="en-US" sz="3600" b="1" dirty="0" smtClean="0">
                <a:solidFill>
                  <a:srgbClr val="FF0000"/>
                </a:solidFill>
              </a:rPr>
              <a:t>OR PURE PROFIT </a:t>
            </a:r>
            <a:r>
              <a:rPr lang="en-US" sz="3600" b="1" dirty="0" smtClean="0"/>
              <a:t>is </a:t>
            </a:r>
            <a:r>
              <a:rPr lang="en-US" sz="3600" b="1" dirty="0"/>
              <a:t>the excess of revenues over </a:t>
            </a:r>
            <a:r>
              <a:rPr lang="en-US" sz="3600" b="1" dirty="0" smtClean="0"/>
              <a:t>all explicit </a:t>
            </a:r>
            <a:r>
              <a:rPr lang="en-US" sz="3600" b="1" dirty="0"/>
              <a:t>and implicit cost (including </a:t>
            </a:r>
            <a:r>
              <a:rPr lang="en-US" sz="3600" b="1" dirty="0" smtClean="0"/>
              <a:t>the opportunity </a:t>
            </a:r>
            <a:r>
              <a:rPr lang="en-US" sz="3600" b="1" dirty="0"/>
              <a:t>of the owner of the business to derive income </a:t>
            </a:r>
            <a:r>
              <a:rPr lang="en-US" sz="3600" b="1" dirty="0" smtClean="0"/>
              <a:t>from some </a:t>
            </a:r>
            <a:r>
              <a:rPr lang="en-US" sz="3600" b="1" dirty="0"/>
              <a:t>other activity).</a:t>
            </a:r>
          </a:p>
        </p:txBody>
      </p:sp>
    </p:spTree>
    <p:extLst>
      <p:ext uri="{BB962C8B-B14F-4D97-AF65-F5344CB8AC3E}">
        <p14:creationId xmlns:p14="http://schemas.microsoft.com/office/powerpoint/2010/main" val="199933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1762"/>
          </a:xfrm>
        </p:spPr>
        <p:txBody>
          <a:bodyPr/>
          <a:lstStyle/>
          <a:p>
            <a:r>
              <a:rPr lang="en-US" sz="4000" b="1" dirty="0">
                <a:solidFill>
                  <a:srgbClr val="FF0000"/>
                </a:solidFill>
                <a:latin typeface="+mn-lt"/>
              </a:rPr>
              <a:t>….</a:t>
            </a:r>
            <a:r>
              <a:rPr lang="en-US" sz="3600" b="1" dirty="0">
                <a:solidFill>
                  <a:srgbClr val="FF0000"/>
                </a:solidFill>
                <a:latin typeface="+mn-lt"/>
              </a:rPr>
              <a:t>5.SUPPLY OF ENTREPRENEURS &amp; PROFIT</a:t>
            </a:r>
            <a:endParaRPr lang="en-US" sz="3600" b="1" dirty="0">
              <a:solidFill>
                <a:srgbClr val="FF0000"/>
              </a:solidFill>
              <a:latin typeface="+mn-lt"/>
            </a:endParaRPr>
          </a:p>
        </p:txBody>
      </p:sp>
      <p:grpSp>
        <p:nvGrpSpPr>
          <p:cNvPr id="16" name="Group 15"/>
          <p:cNvGrpSpPr/>
          <p:nvPr/>
        </p:nvGrpSpPr>
        <p:grpSpPr>
          <a:xfrm>
            <a:off x="3007150" y="2554279"/>
            <a:ext cx="4213782" cy="2894029"/>
            <a:chOff x="2752626" y="2158737"/>
            <a:chExt cx="4213782" cy="2894029"/>
          </a:xfrm>
        </p:grpSpPr>
        <p:sp>
          <p:nvSpPr>
            <p:cNvPr id="14" name="Rectangle 13"/>
            <p:cNvSpPr/>
            <p:nvPr/>
          </p:nvSpPr>
          <p:spPr>
            <a:xfrm>
              <a:off x="2752626" y="2158737"/>
              <a:ext cx="56561" cy="2894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V="1">
              <a:off x="2809187" y="5007047"/>
              <a:ext cx="41572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flipH="1">
            <a:off x="4017668" y="3454216"/>
            <a:ext cx="45719" cy="20169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12990938">
            <a:off x="3178878" y="4082963"/>
            <a:ext cx="348670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5247885">
            <a:off x="4554345" y="4768467"/>
            <a:ext cx="1198991" cy="53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07150" y="3431357"/>
            <a:ext cx="110293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flipV="1">
            <a:off x="3063711" y="4281577"/>
            <a:ext cx="2152639" cy="73862"/>
          </a:xfrm>
          <a:prstGeom prst="rect">
            <a:avLst/>
          </a:prstGeom>
        </p:spPr>
      </p:pic>
      <p:sp>
        <p:nvSpPr>
          <p:cNvPr id="23" name="Rectangle 22"/>
          <p:cNvSpPr/>
          <p:nvPr/>
        </p:nvSpPr>
        <p:spPr>
          <a:xfrm>
            <a:off x="3930977" y="2950590"/>
            <a:ext cx="2903655" cy="461665"/>
          </a:xfrm>
          <a:prstGeom prst="rect">
            <a:avLst/>
          </a:prstGeom>
        </p:spPr>
        <p:txBody>
          <a:bodyPr wrap="square">
            <a:spAutoFit/>
          </a:bodyPr>
          <a:lstStyle/>
          <a:p>
            <a:r>
              <a:rPr lang="en-US" sz="2400" b="1" dirty="0" smtClean="0">
                <a:solidFill>
                  <a:srgbClr val="FF0000"/>
                </a:solidFill>
              </a:rPr>
              <a:t>E 1</a:t>
            </a:r>
            <a:endParaRPr lang="en-US" sz="2400" dirty="0"/>
          </a:p>
        </p:txBody>
      </p:sp>
      <p:sp>
        <p:nvSpPr>
          <p:cNvPr id="24" name="Right Arrow 23"/>
          <p:cNvSpPr/>
          <p:nvPr/>
        </p:nvSpPr>
        <p:spPr>
          <a:xfrm rot="10800000" flipV="1">
            <a:off x="5650670" y="4482934"/>
            <a:ext cx="593623" cy="692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566992" y="3255569"/>
            <a:ext cx="4491722" cy="1508105"/>
          </a:xfrm>
          <a:prstGeom prst="rect">
            <a:avLst/>
          </a:prstGeom>
        </p:spPr>
        <p:txBody>
          <a:bodyPr wrap="square">
            <a:spAutoFit/>
          </a:bodyPr>
          <a:lstStyle/>
          <a:p>
            <a:endParaRPr lang="en-US" b="1" dirty="0">
              <a:solidFill>
                <a:srgbClr val="FF0000"/>
              </a:solidFill>
            </a:endParaRP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r>
              <a:rPr lang="en-US" b="1" dirty="0" smtClean="0">
                <a:solidFill>
                  <a:srgbClr val="FF0000"/>
                </a:solidFill>
              </a:rPr>
              <a:t>            </a:t>
            </a:r>
            <a:r>
              <a:rPr lang="en-US" sz="2000" b="1" dirty="0" smtClean="0">
                <a:solidFill>
                  <a:srgbClr val="7030A0"/>
                </a:solidFill>
              </a:rPr>
              <a:t>Marginal  Revenue Productivity</a:t>
            </a:r>
            <a:endParaRPr lang="en-US" sz="2000" dirty="0">
              <a:solidFill>
                <a:srgbClr val="7030A0"/>
              </a:solidFill>
            </a:endParaRPr>
          </a:p>
        </p:txBody>
      </p:sp>
      <p:sp>
        <p:nvSpPr>
          <p:cNvPr id="27" name="Rectangle 26"/>
          <p:cNvSpPr/>
          <p:nvPr/>
        </p:nvSpPr>
        <p:spPr>
          <a:xfrm rot="10800000" flipH="1" flipV="1">
            <a:off x="3667027" y="5102710"/>
            <a:ext cx="2829448" cy="954107"/>
          </a:xfrm>
          <a:prstGeom prst="rect">
            <a:avLst/>
          </a:prstGeom>
        </p:spPr>
        <p:txBody>
          <a:bodyPr wrap="square">
            <a:spAutoFit/>
          </a:bodyPr>
          <a:lstStyle/>
          <a:p>
            <a:pPr lvl="0"/>
            <a:endParaRPr lang="en-US" b="1" dirty="0" smtClean="0">
              <a:solidFill>
                <a:srgbClr val="FF0000"/>
              </a:solidFill>
            </a:endParaRPr>
          </a:p>
          <a:p>
            <a:pPr lvl="0"/>
            <a:r>
              <a:rPr lang="en-US" b="1" dirty="0" smtClean="0">
                <a:solidFill>
                  <a:srgbClr val="FF0000"/>
                </a:solidFill>
              </a:rPr>
              <a:t>M1                 M2</a:t>
            </a:r>
          </a:p>
          <a:p>
            <a:pPr lvl="0"/>
            <a:r>
              <a:rPr lang="en-US" b="1" dirty="0" smtClean="0">
                <a:solidFill>
                  <a:srgbClr val="FF0000"/>
                </a:solidFill>
              </a:rPr>
              <a:t>       </a:t>
            </a:r>
            <a:r>
              <a:rPr lang="en-US" sz="2000" b="1" dirty="0" smtClean="0">
                <a:solidFill>
                  <a:srgbClr val="FF0000"/>
                </a:solidFill>
              </a:rPr>
              <a:t>ENTRENEURS </a:t>
            </a:r>
            <a:endParaRPr lang="en-US" sz="2000" dirty="0">
              <a:solidFill>
                <a:prstClr val="black"/>
              </a:solidFill>
            </a:endParaRPr>
          </a:p>
        </p:txBody>
      </p:sp>
      <p:sp>
        <p:nvSpPr>
          <p:cNvPr id="28" name="Rectangle 27"/>
          <p:cNvSpPr/>
          <p:nvPr/>
        </p:nvSpPr>
        <p:spPr>
          <a:xfrm>
            <a:off x="574062" y="2799760"/>
            <a:ext cx="2489649" cy="1754326"/>
          </a:xfrm>
          <a:prstGeom prst="rect">
            <a:avLst/>
          </a:prstGeom>
        </p:spPr>
        <p:txBody>
          <a:bodyPr wrap="square">
            <a:spAutoFit/>
          </a:bodyPr>
          <a:lstStyle/>
          <a:p>
            <a:r>
              <a:rPr lang="en-US" sz="2000" b="1" dirty="0" smtClean="0">
                <a:solidFill>
                  <a:srgbClr val="FF0000"/>
                </a:solidFill>
              </a:rPr>
              <a:t>        </a:t>
            </a:r>
            <a:r>
              <a:rPr lang="en-US" sz="2000" b="1" dirty="0" smtClean="0">
                <a:solidFill>
                  <a:srgbClr val="FF0000"/>
                </a:solidFill>
              </a:rPr>
              <a:t>            PROFIT           </a:t>
            </a:r>
          </a:p>
          <a:p>
            <a:r>
              <a:rPr lang="en-US" sz="2400" b="1" dirty="0" smtClean="0">
                <a:solidFill>
                  <a:srgbClr val="FF0000"/>
                </a:solidFill>
              </a:rPr>
              <a:t>                             S1</a:t>
            </a:r>
            <a:endParaRPr lang="en-US" sz="2400" b="1" dirty="0" smtClean="0">
              <a:solidFill>
                <a:srgbClr val="FF0000"/>
              </a:solidFill>
            </a:endParaRPr>
          </a:p>
          <a:p>
            <a:endParaRPr lang="en-US" b="1" dirty="0">
              <a:solidFill>
                <a:srgbClr val="FF0000"/>
              </a:solidFill>
            </a:endParaRPr>
          </a:p>
          <a:p>
            <a:r>
              <a:rPr lang="en-US" b="1" dirty="0" smtClean="0">
                <a:solidFill>
                  <a:srgbClr val="FF0000"/>
                </a:solidFill>
              </a:rPr>
              <a:t>    </a:t>
            </a:r>
          </a:p>
          <a:p>
            <a:r>
              <a:rPr lang="en-US" sz="2400" b="1" dirty="0" smtClean="0">
                <a:solidFill>
                  <a:srgbClr val="FF0000"/>
                </a:solidFill>
              </a:rPr>
              <a:t>                            S 2</a:t>
            </a:r>
            <a:endParaRPr lang="en-US" sz="2400" dirty="0"/>
          </a:p>
        </p:txBody>
      </p:sp>
      <p:sp>
        <p:nvSpPr>
          <p:cNvPr id="3" name="Rectangle 2"/>
          <p:cNvSpPr/>
          <p:nvPr/>
        </p:nvSpPr>
        <p:spPr>
          <a:xfrm>
            <a:off x="5216350" y="3244334"/>
            <a:ext cx="1113047" cy="1292662"/>
          </a:xfrm>
          <a:prstGeom prst="rect">
            <a:avLst/>
          </a:prstGeom>
        </p:spPr>
        <p:txBody>
          <a:bodyPr wrap="square">
            <a:spAutoFit/>
          </a:bodyPr>
          <a:lstStyle/>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r>
              <a:rPr lang="en-US" sz="2400" b="1" dirty="0" smtClean="0">
                <a:solidFill>
                  <a:srgbClr val="FF0000"/>
                </a:solidFill>
              </a:rPr>
              <a:t>E 3</a:t>
            </a:r>
            <a:endParaRPr lang="en-US" sz="2400" dirty="0"/>
          </a:p>
        </p:txBody>
      </p:sp>
      <p:sp>
        <p:nvSpPr>
          <p:cNvPr id="4" name="Rectangle 3"/>
          <p:cNvSpPr/>
          <p:nvPr/>
        </p:nvSpPr>
        <p:spPr>
          <a:xfrm>
            <a:off x="5538796" y="3244334"/>
            <a:ext cx="3348802" cy="369332"/>
          </a:xfrm>
          <a:prstGeom prst="rect">
            <a:avLst/>
          </a:prstGeom>
        </p:spPr>
        <p:txBody>
          <a:bodyPr wrap="none">
            <a:spAutoFit/>
          </a:bodyPr>
          <a:lstStyle/>
          <a:p>
            <a:r>
              <a:rPr lang="en-US" b="1" dirty="0" smtClean="0">
                <a:solidFill>
                  <a:srgbClr val="7030A0"/>
                </a:solidFill>
              </a:rPr>
              <a:t>NORMAL- PROFIT  = S2 ,E3 M2 O </a:t>
            </a:r>
            <a:endParaRPr lang="en-US" dirty="0">
              <a:solidFill>
                <a:srgbClr val="7030A0"/>
              </a:solidFill>
            </a:endParaRPr>
          </a:p>
        </p:txBody>
      </p:sp>
      <p:sp>
        <p:nvSpPr>
          <p:cNvPr id="5" name="Down Arrow 4"/>
          <p:cNvSpPr/>
          <p:nvPr/>
        </p:nvSpPr>
        <p:spPr>
          <a:xfrm rot="1835103">
            <a:off x="5428176" y="3467201"/>
            <a:ext cx="126345" cy="8671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507503" y="2326327"/>
            <a:ext cx="4458145" cy="400110"/>
          </a:xfrm>
          <a:prstGeom prst="rect">
            <a:avLst/>
          </a:prstGeom>
        </p:spPr>
        <p:txBody>
          <a:bodyPr wrap="square">
            <a:spAutoFit/>
          </a:bodyPr>
          <a:lstStyle/>
          <a:p>
            <a:r>
              <a:rPr lang="en-US" sz="2000" b="1" dirty="0" smtClean="0">
                <a:solidFill>
                  <a:srgbClr val="7030A0"/>
                </a:solidFill>
              </a:rPr>
              <a:t>AB-NORMAL- PROFIT=  S1, E1, M1 O</a:t>
            </a:r>
            <a:endParaRPr lang="en-US" sz="2000" dirty="0">
              <a:solidFill>
                <a:srgbClr val="7030A0"/>
              </a:solidFill>
            </a:endParaRPr>
          </a:p>
        </p:txBody>
      </p:sp>
      <p:sp>
        <p:nvSpPr>
          <p:cNvPr id="7" name="Down Arrow 6"/>
          <p:cNvSpPr/>
          <p:nvPr/>
        </p:nvSpPr>
        <p:spPr>
          <a:xfrm>
            <a:off x="4064368" y="2625234"/>
            <a:ext cx="139987" cy="4019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61391" y="3977969"/>
            <a:ext cx="962931" cy="400110"/>
          </a:xfrm>
          <a:prstGeom prst="rect">
            <a:avLst/>
          </a:prstGeom>
        </p:spPr>
        <p:txBody>
          <a:bodyPr wrap="square">
            <a:spAutoFit/>
          </a:bodyPr>
          <a:lstStyle/>
          <a:p>
            <a:r>
              <a:rPr lang="en-US" sz="2000" b="1" dirty="0">
                <a:solidFill>
                  <a:srgbClr val="FF0000"/>
                </a:solidFill>
              </a:rPr>
              <a:t>E </a:t>
            </a:r>
            <a:r>
              <a:rPr lang="en-US" sz="2000" b="1" dirty="0" smtClean="0">
                <a:solidFill>
                  <a:srgbClr val="FF0000"/>
                </a:solidFill>
              </a:rPr>
              <a:t>2</a:t>
            </a:r>
            <a:endParaRPr lang="en-US" sz="2000" dirty="0"/>
          </a:p>
        </p:txBody>
      </p:sp>
      <p:sp>
        <p:nvSpPr>
          <p:cNvPr id="9" name="Rectangle 8"/>
          <p:cNvSpPr/>
          <p:nvPr/>
        </p:nvSpPr>
        <p:spPr>
          <a:xfrm flipH="1">
            <a:off x="2509470" y="4721659"/>
            <a:ext cx="621155" cy="1015663"/>
          </a:xfrm>
          <a:prstGeom prst="rect">
            <a:avLst/>
          </a:prstGeom>
        </p:spPr>
        <p:txBody>
          <a:bodyPr wrap="square">
            <a:spAutoFit/>
          </a:bodyPr>
          <a:lstStyle/>
          <a:p>
            <a:endParaRPr lang="en-US" sz="2000" b="1" dirty="0" smtClean="0">
              <a:solidFill>
                <a:srgbClr val="7030A0"/>
              </a:solidFill>
            </a:endParaRPr>
          </a:p>
          <a:p>
            <a:endParaRPr lang="en-US" sz="2000" b="1" dirty="0">
              <a:solidFill>
                <a:srgbClr val="7030A0"/>
              </a:solidFill>
            </a:endParaRPr>
          </a:p>
          <a:p>
            <a:r>
              <a:rPr lang="en-US" sz="2000" b="1" dirty="0" smtClean="0">
                <a:solidFill>
                  <a:srgbClr val="7030A0"/>
                </a:solidFill>
              </a:rPr>
              <a:t>    O</a:t>
            </a:r>
            <a:endParaRPr lang="en-US" sz="2000" dirty="0"/>
          </a:p>
        </p:txBody>
      </p:sp>
    </p:spTree>
    <p:extLst>
      <p:ext uri="{BB962C8B-B14F-4D97-AF65-F5344CB8AC3E}">
        <p14:creationId xmlns:p14="http://schemas.microsoft.com/office/powerpoint/2010/main" val="3667019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023" y="1"/>
            <a:ext cx="10712777" cy="707009"/>
          </a:xfrm>
        </p:spPr>
        <p:txBody>
          <a:bodyPr/>
          <a:lstStyle/>
          <a:p>
            <a:r>
              <a:rPr lang="en-US" b="1" dirty="0" smtClean="0">
                <a:solidFill>
                  <a:srgbClr val="FF0000"/>
                </a:solidFill>
                <a:latin typeface="+mn-lt"/>
              </a:rPr>
              <a:t>1. Factors </a:t>
            </a:r>
            <a:r>
              <a:rPr lang="en-US" b="1" dirty="0">
                <a:solidFill>
                  <a:srgbClr val="FF0000"/>
                </a:solidFill>
                <a:latin typeface="+mn-lt"/>
              </a:rPr>
              <a:t>of </a:t>
            </a:r>
            <a:r>
              <a:rPr lang="en-US" b="1" dirty="0" smtClean="0">
                <a:solidFill>
                  <a:srgbClr val="FF0000"/>
                </a:solidFill>
                <a:latin typeface="+mn-lt"/>
              </a:rPr>
              <a:t>Production</a:t>
            </a:r>
            <a:endParaRPr lang="en-US" b="1" dirty="0">
              <a:solidFill>
                <a:srgbClr val="FF0000"/>
              </a:solidFill>
              <a:latin typeface="+mn-lt"/>
            </a:endParaRPr>
          </a:p>
        </p:txBody>
      </p:sp>
      <p:sp>
        <p:nvSpPr>
          <p:cNvPr id="3" name="Content Placeholder 2"/>
          <p:cNvSpPr>
            <a:spLocks noGrp="1"/>
          </p:cNvSpPr>
          <p:nvPr>
            <p:ph idx="1"/>
          </p:nvPr>
        </p:nvSpPr>
        <p:spPr>
          <a:xfrm>
            <a:off x="84840" y="772998"/>
            <a:ext cx="12107159" cy="6085002"/>
          </a:xfrm>
        </p:spPr>
        <p:txBody>
          <a:bodyPr>
            <a:normAutofit fontScale="92500" lnSpcReduction="10000"/>
          </a:bodyPr>
          <a:lstStyle/>
          <a:p>
            <a:pPr marL="0" indent="0">
              <a:buNone/>
            </a:pPr>
            <a:r>
              <a:rPr lang="en-US" sz="2600" b="1" dirty="0"/>
              <a:t>The resources used to produce economic goods and services (also called commodities) are called factors of production. </a:t>
            </a:r>
            <a:r>
              <a:rPr lang="en-US" sz="2600" b="1" dirty="0" smtClean="0"/>
              <a:t>The </a:t>
            </a:r>
            <a:r>
              <a:rPr lang="en-US" sz="2600" b="1" dirty="0"/>
              <a:t>way that these resources are combined to produce </a:t>
            </a:r>
            <a:r>
              <a:rPr lang="en-US" sz="2600" b="1" dirty="0" smtClean="0"/>
              <a:t>the goods and services is </a:t>
            </a:r>
            <a:r>
              <a:rPr lang="en-US" sz="2600" b="1" dirty="0"/>
              <a:t>called technology. </a:t>
            </a:r>
            <a:r>
              <a:rPr lang="en-US" sz="2600" b="1" dirty="0" smtClean="0"/>
              <a:t>The revenue earned in the process of production is distributed among these four factors of production</a:t>
            </a:r>
          </a:p>
          <a:p>
            <a:pPr marL="0" indent="0">
              <a:buNone/>
            </a:pPr>
            <a:r>
              <a:rPr lang="en-US" sz="2600" b="1" dirty="0" smtClean="0"/>
              <a:t>There are following four </a:t>
            </a:r>
            <a:r>
              <a:rPr lang="en-US" sz="2600" b="1" dirty="0"/>
              <a:t>factors of </a:t>
            </a:r>
            <a:r>
              <a:rPr lang="en-US" sz="2600" b="1" dirty="0" smtClean="0"/>
              <a:t>production </a:t>
            </a:r>
            <a:r>
              <a:rPr lang="en-US" sz="2600" b="1" dirty="0"/>
              <a:t>needed for the creation of goods and services</a:t>
            </a:r>
            <a:endParaRPr lang="en-US" sz="2600" b="1" dirty="0" smtClean="0"/>
          </a:p>
          <a:p>
            <a:pPr marL="1885950" lvl="3" indent="-514350">
              <a:buAutoNum type="arabicParenBoth"/>
            </a:pPr>
            <a:r>
              <a:rPr lang="en-US" sz="2600" b="1" dirty="0" smtClean="0">
                <a:solidFill>
                  <a:srgbClr val="7030A0"/>
                </a:solidFill>
              </a:rPr>
              <a:t>Land</a:t>
            </a:r>
            <a:r>
              <a:rPr lang="en-US" sz="2600" b="1" dirty="0">
                <a:solidFill>
                  <a:srgbClr val="7030A0"/>
                </a:solidFill>
              </a:rPr>
              <a:t>, </a:t>
            </a:r>
            <a:r>
              <a:rPr lang="en-US" sz="2600" b="1" dirty="0" smtClean="0">
                <a:solidFill>
                  <a:srgbClr val="7030A0"/>
                </a:solidFill>
              </a:rPr>
              <a:t>  		- Reward RENT </a:t>
            </a:r>
            <a:r>
              <a:rPr lang="en-US" sz="2600" b="1" dirty="0" smtClean="0">
                <a:solidFill>
                  <a:srgbClr val="FF0000"/>
                </a:solidFill>
              </a:rPr>
              <a:t>(R )</a:t>
            </a:r>
          </a:p>
          <a:p>
            <a:pPr marL="1885950" lvl="3" indent="-514350">
              <a:buAutoNum type="arabicParenBoth"/>
            </a:pPr>
            <a:r>
              <a:rPr lang="en-US" sz="2600" b="1" dirty="0" smtClean="0">
                <a:solidFill>
                  <a:srgbClr val="7030A0"/>
                </a:solidFill>
              </a:rPr>
              <a:t>Labor,  		 -Reward WAGES </a:t>
            </a:r>
            <a:r>
              <a:rPr lang="en-US" sz="2600" b="1" dirty="0" smtClean="0">
                <a:solidFill>
                  <a:srgbClr val="FF0000"/>
                </a:solidFill>
              </a:rPr>
              <a:t>(W)</a:t>
            </a:r>
          </a:p>
          <a:p>
            <a:pPr marL="1885950" lvl="3" indent="-514350">
              <a:buAutoNum type="arabicParenBoth"/>
            </a:pPr>
            <a:r>
              <a:rPr lang="en-US" sz="2600" b="1" dirty="0">
                <a:solidFill>
                  <a:srgbClr val="7030A0"/>
                </a:solidFill>
              </a:rPr>
              <a:t>C</a:t>
            </a:r>
            <a:r>
              <a:rPr lang="en-US" sz="2600" b="1" dirty="0" smtClean="0">
                <a:solidFill>
                  <a:srgbClr val="7030A0"/>
                </a:solidFill>
              </a:rPr>
              <a:t>apital;	 	-Reward INTEREST </a:t>
            </a:r>
            <a:r>
              <a:rPr lang="en-US" sz="2600" b="1" dirty="0" smtClean="0">
                <a:solidFill>
                  <a:srgbClr val="FF0000"/>
                </a:solidFill>
              </a:rPr>
              <a:t>(</a:t>
            </a:r>
            <a:r>
              <a:rPr lang="en-US" sz="2600" b="1" dirty="0" err="1" smtClean="0">
                <a:solidFill>
                  <a:srgbClr val="FF0000"/>
                </a:solidFill>
              </a:rPr>
              <a:t>i</a:t>
            </a:r>
            <a:r>
              <a:rPr lang="en-US" sz="2600" b="1" dirty="0" smtClean="0">
                <a:solidFill>
                  <a:srgbClr val="FF0000"/>
                </a:solidFill>
              </a:rPr>
              <a:t>)</a:t>
            </a:r>
            <a:r>
              <a:rPr lang="en-US" sz="2600" b="1" dirty="0" smtClean="0">
                <a:solidFill>
                  <a:srgbClr val="7030A0"/>
                </a:solidFill>
              </a:rPr>
              <a:t>  ; and </a:t>
            </a:r>
          </a:p>
          <a:p>
            <a:pPr marL="1885950" lvl="3" indent="-514350">
              <a:buAutoNum type="arabicParenBoth"/>
            </a:pPr>
            <a:r>
              <a:rPr lang="en-US" sz="2600" b="1" dirty="0" smtClean="0">
                <a:solidFill>
                  <a:srgbClr val="7030A0"/>
                </a:solidFill>
              </a:rPr>
              <a:t>Entrepreneurship	-Reward PROFIT </a:t>
            </a:r>
            <a:r>
              <a:rPr lang="en-US" sz="2600" b="1" dirty="0" smtClean="0">
                <a:solidFill>
                  <a:srgbClr val="FF0000"/>
                </a:solidFill>
              </a:rPr>
              <a:t>(P)</a:t>
            </a:r>
            <a:r>
              <a:rPr lang="en-US" sz="2600" b="1" dirty="0" smtClean="0">
                <a:solidFill>
                  <a:srgbClr val="7030A0"/>
                </a:solidFill>
              </a:rPr>
              <a:t> [The residual after making to Land, Labor and Capital  	</a:t>
            </a:r>
            <a:r>
              <a:rPr lang="en-US" sz="2600" b="1" dirty="0" smtClean="0">
                <a:solidFill>
                  <a:srgbClr val="FF0000"/>
                </a:solidFill>
              </a:rPr>
              <a:t>-P</a:t>
            </a:r>
            <a:r>
              <a:rPr lang="en-US" sz="2600" b="1" dirty="0" smtClean="0">
                <a:solidFill>
                  <a:srgbClr val="7030A0"/>
                </a:solidFill>
              </a:rPr>
              <a:t> = </a:t>
            </a:r>
            <a:r>
              <a:rPr lang="en-US" sz="2600" b="1" dirty="0" smtClean="0">
                <a:solidFill>
                  <a:srgbClr val="FF0000"/>
                </a:solidFill>
              </a:rPr>
              <a:t>Net Revenue</a:t>
            </a:r>
            <a:r>
              <a:rPr lang="en-US" sz="2600" b="1" dirty="0" smtClean="0">
                <a:solidFill>
                  <a:srgbClr val="7030A0"/>
                </a:solidFill>
              </a:rPr>
              <a:t> less </a:t>
            </a:r>
            <a:r>
              <a:rPr lang="en-US" sz="2600" b="1" dirty="0" smtClean="0">
                <a:solidFill>
                  <a:srgbClr val="FF0000"/>
                </a:solidFill>
              </a:rPr>
              <a:t>(</a:t>
            </a:r>
            <a:r>
              <a:rPr lang="en-US" sz="2600" b="1" dirty="0" err="1" smtClean="0">
                <a:solidFill>
                  <a:srgbClr val="FF0000"/>
                </a:solidFill>
              </a:rPr>
              <a:t>R+W+i</a:t>
            </a:r>
            <a:r>
              <a:rPr lang="en-US" sz="2600" b="1" dirty="0" smtClean="0">
                <a:solidFill>
                  <a:srgbClr val="FF0000"/>
                </a:solidFill>
              </a:rPr>
              <a:t>)  </a:t>
            </a:r>
          </a:p>
          <a:p>
            <a:pPr marL="1371600" lvl="3" indent="0">
              <a:buNone/>
            </a:pPr>
            <a:r>
              <a:rPr lang="en-US" sz="2600" b="1" dirty="0" smtClean="0">
                <a:solidFill>
                  <a:srgbClr val="FF0000"/>
                </a:solidFill>
              </a:rPr>
              <a:t>	[Net Revenue is Gross Revenue less material cost]</a:t>
            </a:r>
          </a:p>
          <a:p>
            <a:pPr marL="1371600" lvl="3" indent="0">
              <a:buNone/>
            </a:pPr>
            <a:r>
              <a:rPr lang="en-US" sz="2600" b="1" dirty="0" smtClean="0">
                <a:solidFill>
                  <a:srgbClr val="7030A0"/>
                </a:solidFill>
              </a:rPr>
              <a:t>The total Value added  of a firm is always equal to </a:t>
            </a:r>
            <a:r>
              <a:rPr lang="en-US" sz="2600" b="1" dirty="0" err="1" smtClean="0">
                <a:solidFill>
                  <a:srgbClr val="FF0000"/>
                </a:solidFill>
              </a:rPr>
              <a:t>R+W+i+P</a:t>
            </a:r>
            <a:r>
              <a:rPr lang="en-US" sz="2600" b="1" dirty="0" smtClean="0">
                <a:solidFill>
                  <a:srgbClr val="7030A0"/>
                </a:solidFill>
              </a:rPr>
              <a:t> and for the economy as a whole is called </a:t>
            </a:r>
            <a:r>
              <a:rPr lang="en-US" sz="2600" b="1" dirty="0" smtClean="0">
                <a:solidFill>
                  <a:srgbClr val="FF0000"/>
                </a:solidFill>
              </a:rPr>
              <a:t>GDP at FACTOR COST</a:t>
            </a:r>
            <a:endParaRPr lang="en-US" sz="2600" dirty="0" smtClean="0">
              <a:solidFill>
                <a:srgbClr val="FF0000"/>
              </a:solidFill>
            </a:endParaRPr>
          </a:p>
          <a:p>
            <a:pPr marL="0" indent="0">
              <a:buNone/>
            </a:pPr>
            <a:r>
              <a:rPr lang="en-US" sz="2600" b="1" dirty="0" smtClean="0"/>
              <a:t>Those </a:t>
            </a:r>
            <a:r>
              <a:rPr lang="en-US" sz="2600" b="1" dirty="0"/>
              <a:t>who control the factors of production often enjoy the greatest wealth in a society. In capitalism, the factors of production are most often controlled by business owners and investors. In socialist systems, the government exerts greater control over the factors of production</a:t>
            </a:r>
            <a:r>
              <a:rPr lang="en-US" sz="2600" b="1" dirty="0" smtClean="0"/>
              <a:t>. In a mixed economy the share between private businesses and the state may differ according to their political system. (Each factor of production is explained in next slides)</a:t>
            </a:r>
            <a:endParaRPr lang="en-US" b="1" dirty="0"/>
          </a:p>
        </p:txBody>
      </p:sp>
      <p:sp>
        <p:nvSpPr>
          <p:cNvPr id="4" name="Slide Number Placeholder 3"/>
          <p:cNvSpPr>
            <a:spLocks noGrp="1"/>
          </p:cNvSpPr>
          <p:nvPr>
            <p:ph type="sldNum" sz="quarter" idx="12"/>
          </p:nvPr>
        </p:nvSpPr>
        <p:spPr/>
        <p:txBody>
          <a:bodyPr/>
          <a:lstStyle/>
          <a:p>
            <a:fld id="{8CDE04B2-86A1-4CB3-898E-13B0923259E8}" type="slidenum">
              <a:rPr lang="en-US" smtClean="0"/>
              <a:t>3</a:t>
            </a:fld>
            <a:endParaRPr lang="en-US"/>
          </a:p>
        </p:txBody>
      </p:sp>
    </p:spTree>
    <p:extLst>
      <p:ext uri="{BB962C8B-B14F-4D97-AF65-F5344CB8AC3E}">
        <p14:creationId xmlns:p14="http://schemas.microsoft.com/office/powerpoint/2010/main" val="232620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2397"/>
          </a:xfrm>
        </p:spPr>
        <p:txBody>
          <a:bodyPr>
            <a:noAutofit/>
          </a:bodyPr>
          <a:lstStyle/>
          <a:p>
            <a:pPr algn="ctr"/>
            <a:r>
              <a:rPr lang="en-US" b="1" dirty="0" smtClean="0">
                <a:solidFill>
                  <a:srgbClr val="FF0000"/>
                </a:solidFill>
                <a:latin typeface="+mn-lt"/>
              </a:rPr>
              <a:t>2. LAND</a:t>
            </a:r>
            <a:endParaRPr lang="en-US" b="1" dirty="0">
              <a:latin typeface="+mn-lt"/>
            </a:endParaRPr>
          </a:p>
        </p:txBody>
      </p:sp>
      <p:sp>
        <p:nvSpPr>
          <p:cNvPr id="3" name="Content Placeholder 2"/>
          <p:cNvSpPr>
            <a:spLocks noGrp="1"/>
          </p:cNvSpPr>
          <p:nvPr>
            <p:ph idx="1"/>
          </p:nvPr>
        </p:nvSpPr>
        <p:spPr>
          <a:xfrm>
            <a:off x="273377" y="838986"/>
            <a:ext cx="11566689" cy="5875306"/>
          </a:xfrm>
        </p:spPr>
        <p:txBody>
          <a:bodyPr>
            <a:noAutofit/>
          </a:bodyPr>
          <a:lstStyle/>
          <a:p>
            <a:pPr marL="0" lvl="0" indent="0">
              <a:buNone/>
            </a:pPr>
            <a:r>
              <a:rPr lang="en-US" b="1" dirty="0" smtClean="0">
                <a:solidFill>
                  <a:srgbClr val="7030A0"/>
                </a:solidFill>
              </a:rPr>
              <a:t> </a:t>
            </a:r>
          </a:p>
          <a:p>
            <a:pPr marL="0" lvl="0" indent="0">
              <a:buNone/>
            </a:pPr>
            <a:r>
              <a:rPr lang="en-US" b="1" dirty="0" smtClean="0">
                <a:solidFill>
                  <a:srgbClr val="7030A0"/>
                </a:solidFill>
              </a:rPr>
              <a:t>(</a:t>
            </a:r>
            <a:r>
              <a:rPr lang="en-US" b="1" dirty="0" err="1" smtClean="0">
                <a:solidFill>
                  <a:srgbClr val="7030A0"/>
                </a:solidFill>
              </a:rPr>
              <a:t>i</a:t>
            </a:r>
            <a:r>
              <a:rPr lang="en-US" b="1" dirty="0" smtClean="0">
                <a:solidFill>
                  <a:srgbClr val="7030A0"/>
                </a:solidFill>
              </a:rPr>
              <a:t>) WHAT IS LAND?:</a:t>
            </a:r>
          </a:p>
          <a:p>
            <a:pPr marL="0" lvl="0" indent="0">
              <a:buNone/>
            </a:pPr>
            <a:r>
              <a:rPr lang="en-US" b="1" dirty="0" smtClean="0"/>
              <a:t>Land </a:t>
            </a:r>
            <a:r>
              <a:rPr lang="en-US" b="1" dirty="0"/>
              <a:t>refers to all natural resources found in the sea and on land. The range of natural resources has some influence on the capability of the economy to produce different goods and services</a:t>
            </a:r>
            <a:r>
              <a:rPr lang="en-US" b="1" dirty="0" smtClean="0"/>
              <a:t>. Land includes </a:t>
            </a:r>
            <a:r>
              <a:rPr lang="en-US" b="1" dirty="0"/>
              <a:t>Raw materials e.g. copper, timber and </a:t>
            </a:r>
            <a:r>
              <a:rPr lang="en-US" b="1" dirty="0" smtClean="0"/>
              <a:t>rubber Landscape </a:t>
            </a:r>
            <a:r>
              <a:rPr lang="en-US" b="1" dirty="0"/>
              <a:t>e.g. mountains, valleys and </a:t>
            </a:r>
            <a:r>
              <a:rPr lang="en-US" b="1" dirty="0" smtClean="0"/>
              <a:t>hills ports </a:t>
            </a:r>
            <a:r>
              <a:rPr lang="en-US" b="1" dirty="0"/>
              <a:t>e.g. natural </a:t>
            </a:r>
            <a:r>
              <a:rPr lang="en-US" b="1" dirty="0" smtClean="0"/>
              <a:t>harbors Climatic </a:t>
            </a:r>
            <a:r>
              <a:rPr lang="en-US" b="1" dirty="0"/>
              <a:t>conditions e.g. the </a:t>
            </a:r>
            <a:r>
              <a:rPr lang="en-US" b="1" dirty="0" smtClean="0"/>
              <a:t>seasons geographical </a:t>
            </a:r>
            <a:r>
              <a:rPr lang="en-US" b="1" dirty="0"/>
              <a:t>location e.g. continents or </a:t>
            </a:r>
            <a:r>
              <a:rPr lang="en-US" b="1" dirty="0" smtClean="0"/>
              <a:t>islands.</a:t>
            </a:r>
          </a:p>
          <a:p>
            <a:pPr marL="0" indent="0">
              <a:buNone/>
            </a:pPr>
            <a:r>
              <a:rPr lang="en-US" b="1" dirty="0" smtClean="0">
                <a:solidFill>
                  <a:srgbClr val="7030A0"/>
                </a:solidFill>
              </a:rPr>
              <a:t>(ii) CHARACTERISTICS </a:t>
            </a:r>
            <a:r>
              <a:rPr lang="en-US" b="1" dirty="0">
                <a:solidFill>
                  <a:srgbClr val="7030A0"/>
                </a:solidFill>
              </a:rPr>
              <a:t>OF </a:t>
            </a:r>
            <a:r>
              <a:rPr lang="en-US" b="1" dirty="0" smtClean="0">
                <a:solidFill>
                  <a:srgbClr val="7030A0"/>
                </a:solidFill>
              </a:rPr>
              <a:t>LAND:</a:t>
            </a:r>
            <a:r>
              <a:rPr lang="en-US" dirty="0"/>
              <a:t/>
            </a:r>
            <a:br>
              <a:rPr lang="en-US" dirty="0"/>
            </a:br>
            <a:r>
              <a:rPr lang="en-US" dirty="0" smtClean="0"/>
              <a:t>	</a:t>
            </a:r>
            <a:r>
              <a:rPr lang="en-US" b="1" dirty="0"/>
              <a:t>Land has following </a:t>
            </a:r>
            <a:r>
              <a:rPr lang="en-US" b="1" dirty="0" smtClean="0"/>
              <a:t>SEVEN key </a:t>
            </a:r>
            <a:r>
              <a:rPr lang="en-US" b="1" dirty="0"/>
              <a:t>features as factor of production:</a:t>
            </a:r>
          </a:p>
          <a:p>
            <a:pPr marL="514350" indent="-514350">
              <a:buAutoNum type="arabicPeriod"/>
            </a:pPr>
            <a:r>
              <a:rPr lang="en-US" b="1" u="sng" dirty="0" smtClean="0">
                <a:solidFill>
                  <a:srgbClr val="7030A0"/>
                </a:solidFill>
              </a:rPr>
              <a:t>Free </a:t>
            </a:r>
            <a:r>
              <a:rPr lang="en-US" b="1" u="sng" dirty="0">
                <a:solidFill>
                  <a:srgbClr val="7030A0"/>
                </a:solidFill>
              </a:rPr>
              <a:t>Gift of Nature :</a:t>
            </a:r>
            <a:r>
              <a:rPr lang="en-US" dirty="0"/>
              <a:t>Every factor of production which comes under the umbrella of land should have no supply price. To put it differently, land can be used for production without paying any money to the ultimate owner i.e. the mother earth. Further, it requires no human effort</a:t>
            </a:r>
            <a:r>
              <a:rPr lang="en-US" dirty="0" smtClean="0"/>
              <a:t>. </a:t>
            </a:r>
          </a:p>
          <a:p>
            <a:pPr marL="0" indent="0" algn="r">
              <a:buNone/>
            </a:pPr>
            <a:r>
              <a:rPr lang="en-US" b="1" i="1" dirty="0" smtClean="0">
                <a:solidFill>
                  <a:srgbClr val="FF0000"/>
                </a:solidFill>
              </a:rPr>
              <a:t>…Continued Next Slide</a:t>
            </a:r>
            <a:endParaRPr lang="en-US" b="1" i="1" dirty="0">
              <a:solidFill>
                <a:srgbClr val="FF0000"/>
              </a:solidFill>
            </a:endParaRPr>
          </a:p>
        </p:txBody>
      </p:sp>
    </p:spTree>
    <p:extLst>
      <p:ext uri="{BB962C8B-B14F-4D97-AF65-F5344CB8AC3E}">
        <p14:creationId xmlns:p14="http://schemas.microsoft.com/office/powerpoint/2010/main" val="62043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602" y="0"/>
            <a:ext cx="10515600" cy="961534"/>
          </a:xfrm>
        </p:spPr>
        <p:txBody>
          <a:bodyPr>
            <a:normAutofit/>
          </a:bodyPr>
          <a:lstStyle/>
          <a:p>
            <a:r>
              <a:rPr lang="en-US" sz="3200" b="1" dirty="0" smtClean="0">
                <a:solidFill>
                  <a:srgbClr val="FF0000"/>
                </a:solidFill>
                <a:latin typeface="+mn-lt"/>
              </a:rPr>
              <a:t>……(</a:t>
            </a:r>
            <a:r>
              <a:rPr lang="en-US" sz="3200" b="1" dirty="0">
                <a:solidFill>
                  <a:srgbClr val="FF0000"/>
                </a:solidFill>
                <a:latin typeface="+mn-lt"/>
              </a:rPr>
              <a:t>ii) CHARACTERISTICS OF LAND:</a:t>
            </a:r>
          </a:p>
        </p:txBody>
      </p:sp>
      <p:sp>
        <p:nvSpPr>
          <p:cNvPr id="3" name="Content Placeholder 2"/>
          <p:cNvSpPr>
            <a:spLocks noGrp="1"/>
          </p:cNvSpPr>
          <p:nvPr>
            <p:ph idx="1"/>
          </p:nvPr>
        </p:nvSpPr>
        <p:spPr>
          <a:xfrm>
            <a:off x="838200" y="810705"/>
            <a:ext cx="10898171" cy="5806911"/>
          </a:xfrm>
        </p:spPr>
        <p:txBody>
          <a:bodyPr>
            <a:normAutofit fontScale="92500"/>
          </a:bodyPr>
          <a:lstStyle/>
          <a:p>
            <a:pPr marL="0" indent="0">
              <a:buNone/>
            </a:pPr>
            <a:r>
              <a:rPr lang="en-US" b="1" dirty="0">
                <a:solidFill>
                  <a:srgbClr val="7030A0"/>
                </a:solidFill>
              </a:rPr>
              <a:t>2. </a:t>
            </a:r>
            <a:r>
              <a:rPr lang="en-US" b="1" u="sng" dirty="0">
                <a:solidFill>
                  <a:srgbClr val="7030A0"/>
                </a:solidFill>
              </a:rPr>
              <a:t>Fixed Supply:  </a:t>
            </a:r>
            <a:r>
              <a:rPr lang="en-US" dirty="0"/>
              <a:t>Land is a strictly </a:t>
            </a:r>
            <a:r>
              <a:rPr lang="en-US" dirty="0" smtClean="0"/>
              <a:t>the fixed </a:t>
            </a:r>
            <a:r>
              <a:rPr lang="en-US" dirty="0"/>
              <a:t>factor of </a:t>
            </a:r>
            <a:r>
              <a:rPr lang="en-US" dirty="0" smtClean="0"/>
              <a:t>production as  </a:t>
            </a:r>
            <a:r>
              <a:rPr lang="en-US" dirty="0"/>
              <a:t>land in existence will always remain the </a:t>
            </a:r>
            <a:r>
              <a:rPr lang="en-US" dirty="0" smtClean="0"/>
              <a:t>same. </a:t>
            </a:r>
            <a:r>
              <a:rPr lang="en-US" dirty="0"/>
              <a:t>This means that no amount of change in demand can change the supply of </a:t>
            </a:r>
            <a:r>
              <a:rPr lang="en-US" dirty="0" err="1"/>
              <a:t>land</a:t>
            </a:r>
            <a:r>
              <a:rPr lang="en-US" dirty="0" err="1" smtClean="0"/>
              <a:t>..Hence</a:t>
            </a:r>
            <a:r>
              <a:rPr lang="en-US" dirty="0" smtClean="0"/>
              <a:t> </a:t>
            </a:r>
            <a:r>
              <a:rPr lang="en-US" dirty="0"/>
              <a:t>we can conclude that the supply of land is perfectly inelastic from the perspective of an economy whereas it is relatively elastic from the perspective of a single firm.</a:t>
            </a:r>
          </a:p>
          <a:p>
            <a:pPr marL="0" indent="0">
              <a:buNone/>
            </a:pPr>
            <a:r>
              <a:rPr lang="en-US" b="1" dirty="0">
                <a:solidFill>
                  <a:srgbClr val="7030A0"/>
                </a:solidFill>
              </a:rPr>
              <a:t>3.</a:t>
            </a:r>
            <a:r>
              <a:rPr lang="en-US" b="1" u="sng" dirty="0">
                <a:solidFill>
                  <a:srgbClr val="7030A0"/>
                </a:solidFill>
              </a:rPr>
              <a:t> The law of diminishing </a:t>
            </a:r>
            <a:r>
              <a:rPr lang="en-US" b="1" u="sng" dirty="0" smtClean="0">
                <a:solidFill>
                  <a:srgbClr val="7030A0"/>
                </a:solidFill>
              </a:rPr>
              <a:t>returns:</a:t>
            </a:r>
            <a:r>
              <a:rPr lang="en-US" b="1" u="sng" dirty="0" smtClean="0"/>
              <a:t> </a:t>
            </a:r>
            <a:r>
              <a:rPr lang="en-US" dirty="0" smtClean="0"/>
              <a:t>If </a:t>
            </a:r>
            <a:r>
              <a:rPr lang="en-US" dirty="0"/>
              <a:t>one factor of production is fixed in supply </a:t>
            </a:r>
            <a:r>
              <a:rPr lang="en-US" dirty="0" smtClean="0"/>
              <a:t>(e.g. </a:t>
            </a:r>
            <a:r>
              <a:rPr lang="en-US" dirty="0"/>
              <a:t>land and / capital in the short run) and extra units of another </a:t>
            </a:r>
            <a:r>
              <a:rPr lang="en-US" dirty="0" smtClean="0"/>
              <a:t>(</a:t>
            </a:r>
            <a:r>
              <a:rPr lang="en-US" dirty="0"/>
              <a:t>i.e. labor ) are added to it, then the extra output or returns gained from the employment of each extra unit of </a:t>
            </a:r>
            <a:r>
              <a:rPr lang="en-US" dirty="0" smtClean="0"/>
              <a:t>labor must</a:t>
            </a:r>
            <a:r>
              <a:rPr lang="en-US" dirty="0"/>
              <a:t>, after a time, go down or </a:t>
            </a:r>
            <a:r>
              <a:rPr lang="en-US" dirty="0" smtClean="0"/>
              <a:t>diminish.</a:t>
            </a:r>
          </a:p>
          <a:p>
            <a:pPr marL="0" indent="0">
              <a:buNone/>
            </a:pPr>
            <a:r>
              <a:rPr lang="en-US" b="1" dirty="0">
                <a:solidFill>
                  <a:srgbClr val="7030A0"/>
                </a:solidFill>
              </a:rPr>
              <a:t>4. </a:t>
            </a:r>
            <a:r>
              <a:rPr lang="en-US" b="1" u="sng" dirty="0">
                <a:solidFill>
                  <a:srgbClr val="7030A0"/>
                </a:solidFill>
              </a:rPr>
              <a:t>Permanent and has Indestructible Powers </a:t>
            </a:r>
            <a:r>
              <a:rPr lang="en-US" b="1" dirty="0">
                <a:solidFill>
                  <a:srgbClr val="7030A0"/>
                </a:solidFill>
              </a:rPr>
              <a:t>: </a:t>
            </a:r>
            <a:r>
              <a:rPr lang="en-US" dirty="0"/>
              <a:t>Most of the features related to land are out of the realms of human power. </a:t>
            </a:r>
            <a:r>
              <a:rPr lang="en-US" dirty="0" smtClean="0"/>
              <a:t>Human being  </a:t>
            </a:r>
            <a:r>
              <a:rPr lang="en-US" dirty="0"/>
              <a:t>can only degrade or upgrade the characteristics of land up to an extent. The quantity of land and specifically the land itself is indestructible</a:t>
            </a:r>
            <a:r>
              <a:rPr lang="en-US" dirty="0" smtClean="0"/>
              <a:t>.</a:t>
            </a:r>
          </a:p>
          <a:p>
            <a:pPr marL="0" indent="0" algn="r">
              <a:buNone/>
            </a:pPr>
            <a:r>
              <a:rPr lang="en-US" b="1" i="1" dirty="0" smtClean="0">
                <a:solidFill>
                  <a:srgbClr val="FF0000"/>
                </a:solidFill>
              </a:rPr>
              <a:t>…Continued </a:t>
            </a:r>
            <a:r>
              <a:rPr lang="en-US" b="1" i="1" dirty="0">
                <a:solidFill>
                  <a:srgbClr val="FF0000"/>
                </a:solidFill>
              </a:rPr>
              <a:t>Next Slide</a:t>
            </a:r>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8CDE04B2-86A1-4CB3-898E-13B0923259E8}" type="slidenum">
              <a:rPr lang="en-US" smtClean="0"/>
              <a:t>5</a:t>
            </a:fld>
            <a:endParaRPr lang="en-US"/>
          </a:p>
        </p:txBody>
      </p:sp>
    </p:spTree>
    <p:extLst>
      <p:ext uri="{BB962C8B-B14F-4D97-AF65-F5344CB8AC3E}">
        <p14:creationId xmlns:p14="http://schemas.microsoft.com/office/powerpoint/2010/main" val="3977403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901" y="84841"/>
            <a:ext cx="11274457" cy="810705"/>
          </a:xfrm>
        </p:spPr>
        <p:txBody>
          <a:bodyPr>
            <a:normAutofit/>
          </a:bodyPr>
          <a:lstStyle/>
          <a:p>
            <a:r>
              <a:rPr lang="en-US" sz="3200" b="1" dirty="0">
                <a:solidFill>
                  <a:srgbClr val="FF0000"/>
                </a:solidFill>
                <a:latin typeface="+mn-lt"/>
              </a:rPr>
              <a:t>……(ii) CHARACTERISTICS OF LAND:</a:t>
            </a:r>
          </a:p>
        </p:txBody>
      </p:sp>
      <p:sp>
        <p:nvSpPr>
          <p:cNvPr id="3" name="Content Placeholder 2"/>
          <p:cNvSpPr>
            <a:spLocks noGrp="1"/>
          </p:cNvSpPr>
          <p:nvPr>
            <p:ph idx="1"/>
          </p:nvPr>
        </p:nvSpPr>
        <p:spPr>
          <a:xfrm>
            <a:off x="603315" y="989814"/>
            <a:ext cx="10750485" cy="6146277"/>
          </a:xfrm>
        </p:spPr>
        <p:txBody>
          <a:bodyPr>
            <a:normAutofit/>
          </a:bodyPr>
          <a:lstStyle/>
          <a:p>
            <a:pPr marL="0" indent="0">
              <a:buNone/>
            </a:pPr>
            <a:r>
              <a:rPr lang="en-US" b="1" dirty="0" smtClean="0">
                <a:solidFill>
                  <a:srgbClr val="7030A0"/>
                </a:solidFill>
              </a:rPr>
              <a:t>5. </a:t>
            </a:r>
            <a:r>
              <a:rPr lang="en-US" b="1" u="sng" dirty="0" smtClean="0">
                <a:solidFill>
                  <a:srgbClr val="7030A0"/>
                </a:solidFill>
              </a:rPr>
              <a:t>Immobile: </a:t>
            </a:r>
            <a:r>
              <a:rPr lang="en-US" b="1" dirty="0" smtClean="0">
                <a:solidFill>
                  <a:srgbClr val="7030A0"/>
                </a:solidFill>
              </a:rPr>
              <a:t> </a:t>
            </a:r>
            <a:r>
              <a:rPr lang="en-US" dirty="0" smtClean="0"/>
              <a:t>Land </a:t>
            </a:r>
            <a:r>
              <a:rPr lang="en-US" dirty="0"/>
              <a:t>is a static </a:t>
            </a:r>
            <a:r>
              <a:rPr lang="en-US" dirty="0" smtClean="0"/>
              <a:t>factor</a:t>
            </a:r>
            <a:r>
              <a:rPr lang="en-US" dirty="0"/>
              <a:t> </a:t>
            </a:r>
            <a:r>
              <a:rPr lang="en-US" dirty="0" smtClean="0"/>
              <a:t>and  </a:t>
            </a:r>
            <a:r>
              <a:rPr lang="en-US" dirty="0"/>
              <a:t>cannot </a:t>
            </a:r>
            <a:r>
              <a:rPr lang="en-US" dirty="0" smtClean="0"/>
              <a:t>be shifted  be  </a:t>
            </a:r>
            <a:r>
              <a:rPr lang="en-US" dirty="0"/>
              <a:t>the </a:t>
            </a:r>
            <a:r>
              <a:rPr lang="en-US" dirty="0" smtClean="0"/>
              <a:t>from </a:t>
            </a:r>
            <a:r>
              <a:rPr lang="en-US" dirty="0"/>
              <a:t>their places of origin. </a:t>
            </a:r>
            <a:r>
              <a:rPr lang="en-US" dirty="0" smtClean="0"/>
              <a:t>For example water</a:t>
            </a:r>
            <a:r>
              <a:rPr lang="en-US" dirty="0"/>
              <a:t>, can be taken to another </a:t>
            </a:r>
            <a:r>
              <a:rPr lang="en-US" dirty="0" smtClean="0"/>
              <a:t>place as a commodity but the  </a:t>
            </a:r>
            <a:r>
              <a:rPr lang="en-US" dirty="0"/>
              <a:t>whole reservoir of water cannot be shifted to another </a:t>
            </a:r>
            <a:r>
              <a:rPr lang="en-US" dirty="0" smtClean="0"/>
              <a:t>place</a:t>
            </a:r>
          </a:p>
          <a:p>
            <a:pPr marL="0" indent="0">
              <a:buNone/>
            </a:pPr>
            <a:r>
              <a:rPr lang="en-US" b="1" dirty="0" smtClean="0">
                <a:solidFill>
                  <a:srgbClr val="7030A0"/>
                </a:solidFill>
              </a:rPr>
              <a:t>6. </a:t>
            </a:r>
            <a:r>
              <a:rPr lang="en-US" b="1" u="sng" dirty="0" smtClean="0">
                <a:solidFill>
                  <a:srgbClr val="7030A0"/>
                </a:solidFill>
              </a:rPr>
              <a:t>Has </a:t>
            </a:r>
            <a:r>
              <a:rPr lang="en-US" b="1" u="sng" dirty="0">
                <a:solidFill>
                  <a:srgbClr val="7030A0"/>
                </a:solidFill>
              </a:rPr>
              <a:t>Multiple </a:t>
            </a:r>
            <a:r>
              <a:rPr lang="en-US" b="1" u="sng" dirty="0" smtClean="0">
                <a:solidFill>
                  <a:srgbClr val="7030A0"/>
                </a:solidFill>
              </a:rPr>
              <a:t>Uses: </a:t>
            </a:r>
            <a:r>
              <a:rPr lang="en-US" dirty="0" smtClean="0">
                <a:solidFill>
                  <a:srgbClr val="7030A0"/>
                </a:solidFill>
              </a:rPr>
              <a:t> </a:t>
            </a:r>
            <a:r>
              <a:rPr lang="en-US" dirty="0" smtClean="0"/>
              <a:t>Land  </a:t>
            </a:r>
            <a:r>
              <a:rPr lang="en-US" dirty="0"/>
              <a:t>can </a:t>
            </a:r>
            <a:r>
              <a:rPr lang="en-US" dirty="0" smtClean="0"/>
              <a:t>used </a:t>
            </a:r>
            <a:r>
              <a:rPr lang="en-US" dirty="0"/>
              <a:t>land in a variety of ways, for various purposes. Hence, land has multiple uses. However, its suitability for all uses is definitely not the same. For instance, </a:t>
            </a:r>
            <a:r>
              <a:rPr lang="en-US" dirty="0" smtClean="0"/>
              <a:t>a </a:t>
            </a:r>
            <a:r>
              <a:rPr lang="en-US" dirty="0"/>
              <a:t>piece of infertile land to set up a factory but </a:t>
            </a:r>
            <a:r>
              <a:rPr lang="en-US" dirty="0" smtClean="0"/>
              <a:t>may not be not suitable for cultivation.</a:t>
            </a:r>
            <a:endParaRPr lang="en-US" dirty="0"/>
          </a:p>
          <a:p>
            <a:pPr marL="0" indent="0">
              <a:buNone/>
            </a:pPr>
            <a:r>
              <a:rPr lang="en-US" b="1" dirty="0">
                <a:solidFill>
                  <a:srgbClr val="7030A0"/>
                </a:solidFill>
              </a:rPr>
              <a:t>7</a:t>
            </a:r>
            <a:r>
              <a:rPr lang="en-US" b="1" dirty="0" smtClean="0">
                <a:solidFill>
                  <a:srgbClr val="7030A0"/>
                </a:solidFill>
              </a:rPr>
              <a:t>. </a:t>
            </a:r>
            <a:r>
              <a:rPr lang="en-US" b="1" u="sng" dirty="0" smtClean="0">
                <a:solidFill>
                  <a:srgbClr val="7030A0"/>
                </a:solidFill>
              </a:rPr>
              <a:t>Heterogeneous: </a:t>
            </a:r>
            <a:r>
              <a:rPr lang="en-US" dirty="0" smtClean="0"/>
              <a:t>Most often  </a:t>
            </a:r>
            <a:r>
              <a:rPr lang="en-US" dirty="0"/>
              <a:t>no two types of land can be the same. </a:t>
            </a:r>
            <a:r>
              <a:rPr lang="en-US" dirty="0" smtClean="0"/>
              <a:t>For </a:t>
            </a:r>
            <a:r>
              <a:rPr lang="en-US" dirty="0"/>
              <a:t>example, two patches of land can differ in fertility, dimensions, </a:t>
            </a:r>
            <a:r>
              <a:rPr lang="en-US" dirty="0" smtClean="0"/>
              <a:t>mineral resources are geographically significantly different at different places. </a:t>
            </a:r>
            <a:endParaRPr lang="en-US" dirty="0"/>
          </a:p>
          <a:p>
            <a:endParaRPr lang="en-US" dirty="0"/>
          </a:p>
        </p:txBody>
      </p:sp>
    </p:spTree>
    <p:extLst>
      <p:ext uri="{BB962C8B-B14F-4D97-AF65-F5344CB8AC3E}">
        <p14:creationId xmlns:p14="http://schemas.microsoft.com/office/powerpoint/2010/main" val="5854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1762"/>
          </a:xfrm>
        </p:spPr>
        <p:txBody>
          <a:bodyPr/>
          <a:lstStyle/>
          <a:p>
            <a:r>
              <a:rPr lang="en-US" sz="3600" b="1" dirty="0" smtClean="0">
                <a:solidFill>
                  <a:srgbClr val="FF0000"/>
                </a:solidFill>
                <a:latin typeface="+mn-lt"/>
              </a:rPr>
              <a:t>2. RENT DTERMINATION: IN-ELASTIC LAND SUPPLY</a:t>
            </a:r>
            <a:endParaRPr lang="en-US" sz="3600" b="1" dirty="0">
              <a:solidFill>
                <a:srgbClr val="FF0000"/>
              </a:solidFill>
              <a:latin typeface="+mn-lt"/>
            </a:endParaRPr>
          </a:p>
        </p:txBody>
      </p:sp>
      <p:grpSp>
        <p:nvGrpSpPr>
          <p:cNvPr id="16" name="Group 15"/>
          <p:cNvGrpSpPr/>
          <p:nvPr/>
        </p:nvGrpSpPr>
        <p:grpSpPr>
          <a:xfrm>
            <a:off x="3007150" y="2554279"/>
            <a:ext cx="4213782" cy="2894029"/>
            <a:chOff x="2752626" y="2158737"/>
            <a:chExt cx="4213782" cy="2894029"/>
          </a:xfrm>
        </p:grpSpPr>
        <p:sp>
          <p:nvSpPr>
            <p:cNvPr id="14" name="Rectangle 13"/>
            <p:cNvSpPr/>
            <p:nvPr/>
          </p:nvSpPr>
          <p:spPr>
            <a:xfrm>
              <a:off x="2752626" y="2158737"/>
              <a:ext cx="56561" cy="28940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flipV="1">
              <a:off x="2809187" y="5007047"/>
              <a:ext cx="415722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5138522" y="2492682"/>
            <a:ext cx="77828" cy="29485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rot="12990938">
            <a:off x="3178878" y="4082963"/>
            <a:ext cx="3486702"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rot="2161052" flipV="1">
            <a:off x="3277833" y="3610456"/>
            <a:ext cx="4212495"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007150" y="3431357"/>
            <a:ext cx="2179793"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p:cNvPicPr>
            <a:picLocks noChangeAspect="1"/>
          </p:cNvPicPr>
          <p:nvPr/>
        </p:nvPicPr>
        <p:blipFill>
          <a:blip r:embed="rId2"/>
          <a:stretch>
            <a:fillRect/>
          </a:stretch>
        </p:blipFill>
        <p:spPr>
          <a:xfrm flipV="1">
            <a:off x="3063711" y="4281445"/>
            <a:ext cx="2156524" cy="73995"/>
          </a:xfrm>
          <a:prstGeom prst="rect">
            <a:avLst/>
          </a:prstGeom>
        </p:spPr>
      </p:pic>
      <p:sp>
        <p:nvSpPr>
          <p:cNvPr id="23" name="Rectangle 22"/>
          <p:cNvSpPr/>
          <p:nvPr/>
        </p:nvSpPr>
        <p:spPr>
          <a:xfrm>
            <a:off x="5346466" y="2950590"/>
            <a:ext cx="1488166" cy="369332"/>
          </a:xfrm>
          <a:prstGeom prst="rect">
            <a:avLst/>
          </a:prstGeom>
        </p:spPr>
        <p:txBody>
          <a:bodyPr wrap="square">
            <a:spAutoFit/>
          </a:bodyPr>
          <a:lstStyle/>
          <a:p>
            <a:r>
              <a:rPr lang="en-US" b="1" dirty="0">
                <a:solidFill>
                  <a:srgbClr val="FF0000"/>
                </a:solidFill>
              </a:rPr>
              <a:t>LAND SUPPLY</a:t>
            </a:r>
            <a:endParaRPr lang="en-US" dirty="0"/>
          </a:p>
        </p:txBody>
      </p:sp>
      <p:sp>
        <p:nvSpPr>
          <p:cNvPr id="24" name="Right Arrow 23"/>
          <p:cNvSpPr/>
          <p:nvPr/>
        </p:nvSpPr>
        <p:spPr>
          <a:xfrm rot="10800000" flipV="1">
            <a:off x="5216350" y="2915985"/>
            <a:ext cx="1104292" cy="145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651519" y="3244333"/>
            <a:ext cx="3341652" cy="2031325"/>
          </a:xfrm>
          <a:prstGeom prst="rect">
            <a:avLst/>
          </a:prstGeom>
        </p:spPr>
        <p:txBody>
          <a:bodyPr wrap="square">
            <a:spAutoFit/>
          </a:bodyPr>
          <a:lstStyle/>
          <a:p>
            <a:endParaRPr lang="en-US" b="1" dirty="0" smtClean="0">
              <a:solidFill>
                <a:srgbClr val="FF0000"/>
              </a:solidFill>
            </a:endParaRPr>
          </a:p>
          <a:p>
            <a:r>
              <a:rPr lang="en-US" b="1" dirty="0" smtClean="0">
                <a:solidFill>
                  <a:srgbClr val="FF0000"/>
                </a:solidFill>
              </a:rPr>
              <a:t> SHIFT IN DEMAND-D2</a:t>
            </a:r>
          </a:p>
          <a:p>
            <a:endParaRPr lang="en-US" b="1" dirty="0">
              <a:solidFill>
                <a:srgbClr val="FF0000"/>
              </a:solidFill>
            </a:endParaRP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r>
              <a:rPr lang="en-US" b="1" dirty="0" smtClean="0">
                <a:solidFill>
                  <a:srgbClr val="FF0000"/>
                </a:solidFill>
              </a:rPr>
              <a:t>            INTIAL DEMAND-D1</a:t>
            </a:r>
            <a:endParaRPr lang="en-US" dirty="0"/>
          </a:p>
        </p:txBody>
      </p:sp>
      <p:sp>
        <p:nvSpPr>
          <p:cNvPr id="27" name="Rectangle 26"/>
          <p:cNvSpPr/>
          <p:nvPr/>
        </p:nvSpPr>
        <p:spPr>
          <a:xfrm rot="10800000" flipH="1" flipV="1">
            <a:off x="3667027" y="5395096"/>
            <a:ext cx="2829448" cy="369332"/>
          </a:xfrm>
          <a:prstGeom prst="rect">
            <a:avLst/>
          </a:prstGeom>
        </p:spPr>
        <p:txBody>
          <a:bodyPr wrap="square">
            <a:spAutoFit/>
          </a:bodyPr>
          <a:lstStyle/>
          <a:p>
            <a:pPr lvl="0"/>
            <a:r>
              <a:rPr lang="en-US" b="1" dirty="0" smtClean="0">
                <a:solidFill>
                  <a:srgbClr val="FF0000"/>
                </a:solidFill>
              </a:rPr>
              <a:t>          LAND </a:t>
            </a:r>
            <a:r>
              <a:rPr lang="en-US" b="1" dirty="0">
                <a:solidFill>
                  <a:srgbClr val="FF0000"/>
                </a:solidFill>
              </a:rPr>
              <a:t>SUPPLY</a:t>
            </a:r>
            <a:endParaRPr lang="en-US" dirty="0">
              <a:solidFill>
                <a:prstClr val="black"/>
              </a:solidFill>
            </a:endParaRPr>
          </a:p>
        </p:txBody>
      </p:sp>
      <p:sp>
        <p:nvSpPr>
          <p:cNvPr id="28" name="Rectangle 27"/>
          <p:cNvSpPr/>
          <p:nvPr/>
        </p:nvSpPr>
        <p:spPr>
          <a:xfrm>
            <a:off x="933254" y="3244332"/>
            <a:ext cx="1923874" cy="1200329"/>
          </a:xfrm>
          <a:prstGeom prst="rect">
            <a:avLst/>
          </a:prstGeom>
        </p:spPr>
        <p:txBody>
          <a:bodyPr wrap="square">
            <a:spAutoFit/>
          </a:bodyPr>
          <a:lstStyle/>
          <a:p>
            <a:r>
              <a:rPr lang="en-US" b="1" dirty="0" smtClean="0">
                <a:solidFill>
                  <a:srgbClr val="FF0000"/>
                </a:solidFill>
              </a:rPr>
              <a:t>                   RENT-2</a:t>
            </a:r>
          </a:p>
          <a:p>
            <a:endParaRPr lang="en-US" b="1" dirty="0">
              <a:solidFill>
                <a:srgbClr val="FF0000"/>
              </a:solidFill>
            </a:endParaRPr>
          </a:p>
          <a:p>
            <a:r>
              <a:rPr lang="en-US" b="1" dirty="0" smtClean="0">
                <a:solidFill>
                  <a:srgbClr val="FF0000"/>
                </a:solidFill>
              </a:rPr>
              <a:t>    </a:t>
            </a:r>
          </a:p>
          <a:p>
            <a:r>
              <a:rPr lang="en-US" b="1" dirty="0" smtClean="0">
                <a:solidFill>
                  <a:srgbClr val="FF0000"/>
                </a:solidFill>
              </a:rPr>
              <a:t>                    RENT-1</a:t>
            </a:r>
            <a:endParaRPr lang="en-US" dirty="0"/>
          </a:p>
        </p:txBody>
      </p:sp>
    </p:spTree>
    <p:extLst>
      <p:ext uri="{BB962C8B-B14F-4D97-AF65-F5344CB8AC3E}">
        <p14:creationId xmlns:p14="http://schemas.microsoft.com/office/powerpoint/2010/main" val="257853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9560"/>
          </a:xfrm>
        </p:spPr>
        <p:txBody>
          <a:bodyPr>
            <a:normAutofit/>
          </a:bodyPr>
          <a:lstStyle/>
          <a:p>
            <a:r>
              <a:rPr lang="en-US" b="1" dirty="0" smtClean="0">
                <a:solidFill>
                  <a:srgbClr val="FF0000"/>
                </a:solidFill>
              </a:rPr>
              <a:t>3. LABOR</a:t>
            </a:r>
            <a:endParaRPr lang="en-US" b="1" dirty="0">
              <a:solidFill>
                <a:srgbClr val="FF0000"/>
              </a:solidFill>
            </a:endParaRPr>
          </a:p>
        </p:txBody>
      </p:sp>
      <p:sp>
        <p:nvSpPr>
          <p:cNvPr id="3" name="Content Placeholder 2"/>
          <p:cNvSpPr>
            <a:spLocks noGrp="1"/>
          </p:cNvSpPr>
          <p:nvPr>
            <p:ph idx="1"/>
          </p:nvPr>
        </p:nvSpPr>
        <p:spPr>
          <a:xfrm>
            <a:off x="-1" y="829560"/>
            <a:ext cx="12113443" cy="6315958"/>
          </a:xfrm>
        </p:spPr>
        <p:txBody>
          <a:bodyPr>
            <a:normAutofit fontScale="55000" lnSpcReduction="20000"/>
          </a:bodyPr>
          <a:lstStyle/>
          <a:p>
            <a:pPr marL="571500" indent="-571500">
              <a:buAutoNum type="romanLcParenBoth"/>
            </a:pPr>
            <a:r>
              <a:rPr lang="en-US" sz="4400" b="1" i="1" u="sng" dirty="0" smtClean="0">
                <a:solidFill>
                  <a:srgbClr val="7030A0"/>
                </a:solidFill>
              </a:rPr>
              <a:t>WHAT is Labor ?: </a:t>
            </a:r>
          </a:p>
          <a:p>
            <a:pPr marL="0" indent="0">
              <a:buNone/>
            </a:pPr>
            <a:r>
              <a:rPr lang="en-US" sz="4000" b="1" dirty="0" smtClean="0"/>
              <a:t>Labor </a:t>
            </a:r>
            <a:r>
              <a:rPr lang="en-US" sz="4000" b="1" dirty="0"/>
              <a:t>is the amount of physical, mental, and social effort used to produce goods and services in an </a:t>
            </a:r>
            <a:r>
              <a:rPr lang="en-US" sz="4000" b="1" dirty="0" smtClean="0"/>
              <a:t>economy done for the sake of reward. </a:t>
            </a:r>
            <a:r>
              <a:rPr lang="en-US" sz="4000" b="1" dirty="0"/>
              <a:t>It includes all types of human efforts – physical exertion, mental exercise, use of intellect, etc. done in exchange for an </a:t>
            </a:r>
            <a:r>
              <a:rPr lang="en-US" sz="4000" b="1" dirty="0" smtClean="0"/>
              <a:t>economic </a:t>
            </a:r>
            <a:r>
              <a:rPr lang="en-US" sz="4000" b="1" dirty="0"/>
              <a:t> reward.</a:t>
            </a:r>
            <a:r>
              <a:rPr lang="en-US" sz="4000" b="1" dirty="0" smtClean="0"/>
              <a:t> The </a:t>
            </a:r>
            <a:r>
              <a:rPr lang="en-US" sz="4000" b="1" dirty="0"/>
              <a:t>supply of </a:t>
            </a:r>
            <a:r>
              <a:rPr lang="en-US" sz="4000" b="1" dirty="0" smtClean="0"/>
              <a:t>labor </a:t>
            </a:r>
            <a:r>
              <a:rPr lang="en-US" sz="4000" b="1" dirty="0"/>
              <a:t>in a country or the country's </a:t>
            </a:r>
            <a:r>
              <a:rPr lang="en-US" sz="4000" b="1" dirty="0" smtClean="0"/>
              <a:t>labor </a:t>
            </a:r>
            <a:r>
              <a:rPr lang="en-US" sz="4000" b="1" dirty="0"/>
              <a:t>force </a:t>
            </a:r>
            <a:r>
              <a:rPr lang="en-US" sz="4000" b="1" dirty="0" smtClean="0"/>
              <a:t>refers </a:t>
            </a:r>
            <a:r>
              <a:rPr lang="en-US" sz="4000" b="1" dirty="0"/>
              <a:t>to all those people who are either employed or seeking </a:t>
            </a:r>
            <a:r>
              <a:rPr lang="en-US" sz="4000" b="1" dirty="0" smtClean="0"/>
              <a:t>employment.</a:t>
            </a:r>
            <a:endParaRPr lang="en-US" sz="4000" b="1" dirty="0"/>
          </a:p>
          <a:p>
            <a:pPr marL="0" indent="0">
              <a:buNone/>
            </a:pPr>
            <a:r>
              <a:rPr lang="en-US" sz="4400" b="1" dirty="0"/>
              <a:t/>
            </a:r>
            <a:br>
              <a:rPr lang="en-US" sz="4400" b="1" dirty="0"/>
            </a:br>
            <a:r>
              <a:rPr lang="en-US" sz="4400" b="1" i="1" dirty="0" smtClean="0">
                <a:solidFill>
                  <a:srgbClr val="7030A0"/>
                </a:solidFill>
              </a:rPr>
              <a:t>(ii) </a:t>
            </a:r>
            <a:r>
              <a:rPr lang="en-US" sz="4400" b="1" i="1" dirty="0">
                <a:solidFill>
                  <a:srgbClr val="7030A0"/>
                </a:solidFill>
              </a:rPr>
              <a:t>Characteristics of </a:t>
            </a:r>
            <a:r>
              <a:rPr lang="en-US" sz="4400" b="1" i="1" dirty="0" smtClean="0">
                <a:solidFill>
                  <a:srgbClr val="7030A0"/>
                </a:solidFill>
              </a:rPr>
              <a:t>Labor </a:t>
            </a:r>
            <a:r>
              <a:rPr lang="en-US" sz="4400" b="1" i="1" dirty="0">
                <a:solidFill>
                  <a:srgbClr val="7030A0"/>
                </a:solidFill>
              </a:rPr>
              <a:t>as a Factor of </a:t>
            </a:r>
            <a:r>
              <a:rPr lang="en-US" sz="4400" b="1" i="1" dirty="0" smtClean="0">
                <a:solidFill>
                  <a:srgbClr val="7030A0"/>
                </a:solidFill>
              </a:rPr>
              <a:t>Production: </a:t>
            </a:r>
          </a:p>
          <a:p>
            <a:pPr marL="0" indent="0">
              <a:buNone/>
            </a:pPr>
            <a:r>
              <a:rPr lang="en-US" sz="4000" b="1" dirty="0" smtClean="0"/>
              <a:t>Labor is significantly different from other factors of production because it a is living thing. Labor is not only means production  but also and end of production. Following are some key features of labor which distinguish it from other factors of production;</a:t>
            </a:r>
          </a:p>
          <a:p>
            <a:pPr marL="0" indent="0">
              <a:buNone/>
            </a:pPr>
            <a:r>
              <a:rPr lang="en-US" sz="4000" b="1" dirty="0"/>
              <a:t>	</a:t>
            </a:r>
            <a:r>
              <a:rPr lang="en-US" sz="4000" b="1" dirty="0" smtClean="0"/>
              <a:t>(1) Labor is inseparable from laborer himself.</a:t>
            </a:r>
          </a:p>
          <a:p>
            <a:pPr marL="0" indent="0">
              <a:buNone/>
            </a:pPr>
            <a:r>
              <a:rPr lang="en-US" sz="4000" b="1" dirty="0"/>
              <a:t> </a:t>
            </a:r>
            <a:r>
              <a:rPr lang="en-US" sz="4000" b="1" dirty="0" smtClean="0"/>
              <a:t>       	(2) Labor has to sell his labor in person</a:t>
            </a:r>
          </a:p>
          <a:p>
            <a:pPr marL="0" indent="0">
              <a:buNone/>
            </a:pPr>
            <a:r>
              <a:rPr lang="en-US" sz="4000" b="1" dirty="0"/>
              <a:t>	</a:t>
            </a:r>
            <a:r>
              <a:rPr lang="en-US" sz="4000" b="1" dirty="0" smtClean="0"/>
              <a:t>(3) Labor is extremely perishable and has no reserve price and therefore weak bargaining    </a:t>
            </a:r>
          </a:p>
          <a:p>
            <a:pPr marL="0" indent="0">
              <a:buNone/>
            </a:pPr>
            <a:r>
              <a:rPr lang="en-US" sz="4000" b="1" dirty="0"/>
              <a:t> </a:t>
            </a:r>
            <a:r>
              <a:rPr lang="en-US" sz="4000" b="1" dirty="0" smtClean="0"/>
              <a:t>              power.</a:t>
            </a:r>
          </a:p>
          <a:p>
            <a:pPr marL="0" indent="0">
              <a:buNone/>
            </a:pPr>
            <a:r>
              <a:rPr lang="en-US" sz="4000" b="1" dirty="0"/>
              <a:t>	</a:t>
            </a:r>
            <a:r>
              <a:rPr lang="en-US" sz="4000" b="1" dirty="0" smtClean="0"/>
              <a:t>(4) The supply behavior of labor is totally different from ordinary supply. </a:t>
            </a:r>
            <a:r>
              <a:rPr lang="en-US" sz="4000" b="1" dirty="0"/>
              <a:t> </a:t>
            </a:r>
            <a:r>
              <a:rPr lang="en-US" sz="4000" b="1" dirty="0" smtClean="0"/>
              <a:t>At one stage 	 	below a certain level the supply of labor my increase and above a certain level it  may 	decline(backward bending). Moreover, most </a:t>
            </a:r>
            <a:r>
              <a:rPr lang="en-US" sz="4000" b="1" dirty="0"/>
              <a:t>often the supply of labor is </a:t>
            </a:r>
            <a:r>
              <a:rPr lang="en-US" sz="4000" b="1" dirty="0" smtClean="0"/>
              <a:t> inelastic</a:t>
            </a:r>
            <a:r>
              <a:rPr lang="en-US" sz="4000" b="1" dirty="0"/>
              <a:t>.</a:t>
            </a:r>
          </a:p>
          <a:p>
            <a:pPr marL="0" indent="0">
              <a:buNone/>
            </a:pPr>
            <a:r>
              <a:rPr lang="en-US" sz="4000" b="1" dirty="0" smtClean="0"/>
              <a:t> </a:t>
            </a:r>
          </a:p>
          <a:p>
            <a:pPr marL="0" indent="0">
              <a:buNone/>
            </a:pPr>
            <a:endParaRPr lang="en-US" dirty="0" smtClean="0"/>
          </a:p>
          <a:p>
            <a:pPr marL="0" indent="0">
              <a:buNone/>
            </a:pPr>
            <a:endParaRPr lang="en-US" b="1" i="1" dirty="0">
              <a:solidFill>
                <a:srgbClr val="7030A0"/>
              </a:solidFill>
            </a:endParaRPr>
          </a:p>
          <a:p>
            <a:pPr marL="0" indent="0">
              <a:buNone/>
            </a:pPr>
            <a:endParaRPr lang="en-US" dirty="0"/>
          </a:p>
        </p:txBody>
      </p:sp>
    </p:spTree>
    <p:extLst>
      <p:ext uri="{BB962C8B-B14F-4D97-AF65-F5344CB8AC3E}">
        <p14:creationId xmlns:p14="http://schemas.microsoft.com/office/powerpoint/2010/main" val="321836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s the backward bending supply curve for labor realistic 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689" y="197963"/>
            <a:ext cx="7060676" cy="436460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rot="10800000" flipV="1">
            <a:off x="3271101" y="4816218"/>
            <a:ext cx="6004873" cy="523220"/>
          </a:xfrm>
          <a:prstGeom prst="rect">
            <a:avLst/>
          </a:prstGeom>
        </p:spPr>
        <p:txBody>
          <a:bodyPr wrap="square">
            <a:spAutoFit/>
          </a:bodyPr>
          <a:lstStyle/>
          <a:p>
            <a:r>
              <a:rPr lang="en-US" sz="2800" b="1" dirty="0" smtClean="0">
                <a:solidFill>
                  <a:srgbClr val="7030A0"/>
                </a:solidFill>
              </a:rPr>
              <a:t>Backward Bending Labor Supply Curve</a:t>
            </a:r>
            <a:endParaRPr lang="en-US" sz="2800" b="1" dirty="0">
              <a:solidFill>
                <a:srgbClr val="7030A0"/>
              </a:solidFill>
            </a:endParaRPr>
          </a:p>
        </p:txBody>
      </p:sp>
    </p:spTree>
    <p:extLst>
      <p:ext uri="{BB962C8B-B14F-4D97-AF65-F5344CB8AC3E}">
        <p14:creationId xmlns:p14="http://schemas.microsoft.com/office/powerpoint/2010/main" val="2467129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932</Words>
  <Application>Microsoft Office PowerPoint</Application>
  <PresentationFormat>Widescreen</PresentationFormat>
  <Paragraphs>159</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               </vt:lpstr>
      <vt:lpstr>PowerPoint Presentation</vt:lpstr>
      <vt:lpstr>1. Factors of Production</vt:lpstr>
      <vt:lpstr>2. LAND</vt:lpstr>
      <vt:lpstr>……(ii) CHARACTERISTICS OF LAND:</vt:lpstr>
      <vt:lpstr>……(ii) CHARACTERISTICS OF LAND:</vt:lpstr>
      <vt:lpstr>2. RENT DTERMINATION: IN-ELASTIC LAND SUPPLY</vt:lpstr>
      <vt:lpstr>3. LABOR</vt:lpstr>
      <vt:lpstr>PowerPoint Presentation</vt:lpstr>
      <vt:lpstr>… 3.DIVISION OF LABOR</vt:lpstr>
      <vt:lpstr>PowerPoint Presentation</vt:lpstr>
      <vt:lpstr>PowerPoint Presentation</vt:lpstr>
      <vt:lpstr>… 3.DIVISION OF LABOR</vt:lpstr>
      <vt:lpstr>4.CAPITAL: </vt:lpstr>
      <vt:lpstr>... 4… CAPITAL FORMATION</vt:lpstr>
      <vt:lpstr>… 4..RWARD OF CAPITAL -INTEREST</vt:lpstr>
      <vt:lpstr>2. INTEREST RATE  - EXOGENOUS MONEY SUPPLY</vt:lpstr>
      <vt:lpstr>…5.ENTERPRIZE &amp; ENTREPRENEUR</vt:lpstr>
      <vt:lpstr>…5.. ENTREPRENEUR</vt:lpstr>
      <vt:lpstr>…5.. ENTREPRENEUR</vt:lpstr>
      <vt:lpstr>..5. NORMAL &amp; ECONOMIC PROFIT</vt:lpstr>
      <vt:lpstr>….5.SUPPLY OF ENTREPRENEURS &amp; PROFIT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ismail - [2010]</dc:creator>
  <cp:lastModifiedBy>ismail - [2010]</cp:lastModifiedBy>
  <cp:revision>73</cp:revision>
  <dcterms:created xsi:type="dcterms:W3CDTF">2024-03-03T16:08:41Z</dcterms:created>
  <dcterms:modified xsi:type="dcterms:W3CDTF">2024-03-20T09:10:37Z</dcterms:modified>
</cp:coreProperties>
</file>