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8" r:id="rId5"/>
    <p:sldId id="265" r:id="rId6"/>
    <p:sldId id="263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D682B-5D4E-43E0-88F9-B0AA01A0387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973BE-CC24-4256-824F-522A086EF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2E72E-7181-4640-9FD6-7ECA3255E2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B405-A48A-4DC4-A8A6-3B1C207B62D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03C0-D108-4CFF-8A1E-B04139B29C1E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B030-0FE5-4916-AF75-E0F32AAEF3DE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251D-31D2-4117-934B-F64FCC4C9F7F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799D-FD83-4FAD-8F7A-A33CB311FC87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0B00-DF1D-4B57-863A-17D0B0C07792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BF72-ABCE-4313-B304-3AD2C53A46AB}" type="datetime1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4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0BF5F-98B2-493C-81ED-EF62A99E6AF9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0A194-D319-4D4A-8681-82706DA5F7F7}" type="datetime1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63E36-98FE-454E-AB04-904EA87FC8C7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7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66E6-7738-4524-BEB1-CBB2B2FD9F3C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88D6-07C7-43C1-B36A-3A931E259D14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6AF82-37FC-4E05-A173-EE4D2B822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R="137160" hangingPunct="0"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9600"/>
            <a:ext cx="7391400" cy="5029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 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BCS 2002 &amp; BSE 2002)/BA]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SPRING-2024</a:t>
            </a:r>
          </a:p>
          <a:p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Dr. S. Ghiasul Haq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ghiasul786@gmail.com</a:t>
            </a:r>
          </a:p>
        </p:txBody>
      </p:sp>
    </p:spTree>
    <p:extLst>
      <p:ext uri="{BB962C8B-B14F-4D97-AF65-F5344CB8AC3E}">
        <p14:creationId xmlns:p14="http://schemas.microsoft.com/office/powerpoint/2010/main" val="15237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390" y="65989"/>
            <a:ext cx="11984609" cy="1442300"/>
          </a:xfrm>
        </p:spPr>
        <p:txBody>
          <a:bodyPr>
            <a:normAutofit fontScale="90000"/>
          </a:bodyPr>
          <a:lstStyle/>
          <a:p>
            <a:pPr marL="228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 POSSIBILITY CURVE (PPC) -</a:t>
            </a:r>
            <a:b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 POSSIBILITY  FRONTIER (PPF)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4885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en-US" sz="3600" b="1" u="sng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altLang="en-US" sz="3600" b="1" u="sng" dirty="0" smtClean="0">
                <a:solidFill>
                  <a:srgbClr val="7030A0"/>
                </a:solidFill>
              </a:rPr>
              <a:t>OPPORTUNITY COST: </a:t>
            </a:r>
          </a:p>
          <a:p>
            <a:pPr marL="0" indent="0">
              <a:buNone/>
            </a:pPr>
            <a:r>
              <a:rPr lang="en-GB" altLang="en-US" sz="3600" b="1" dirty="0" smtClean="0">
                <a:solidFill>
                  <a:srgbClr val="FF0000"/>
                </a:solidFill>
              </a:rPr>
              <a:t>Definition – </a:t>
            </a:r>
            <a:r>
              <a:rPr lang="en-GB" altLang="en-US" sz="3600" b="1" i="1" dirty="0" smtClean="0">
                <a:solidFill>
                  <a:srgbClr val="FF0000"/>
                </a:solidFill>
              </a:rPr>
              <a:t>the cost expressed in terms of the next best alternative sacrificed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3600" b="1" dirty="0" smtClean="0">
                <a:solidFill>
                  <a:srgbClr val="7030A0"/>
                </a:solidFill>
              </a:rPr>
              <a:t>Helps us view the true cost of decision making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altLang="en-US" sz="3600" b="1" dirty="0" smtClean="0">
                <a:solidFill>
                  <a:srgbClr val="7030A0"/>
                </a:solidFill>
              </a:rPr>
              <a:t>Implies valuing different choices</a:t>
            </a:r>
          </a:p>
          <a:p>
            <a:pPr lvl="2">
              <a:buFont typeface="Calibri" panose="020F0502020204030204" pitchFamily="34" charset="0"/>
              <a:buChar char="‾"/>
            </a:pP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365" y="365125"/>
            <a:ext cx="11368726" cy="1325563"/>
          </a:xfrm>
        </p:spPr>
        <p:txBody>
          <a:bodyPr>
            <a:normAutofit/>
          </a:bodyPr>
          <a:lstStyle/>
          <a:p>
            <a:pPr algn="ctr"/>
            <a:r>
              <a:rPr lang="en-GB" altLang="en-US" sz="3600" b="1" dirty="0" smtClean="0">
                <a:solidFill>
                  <a:srgbClr val="FF0000"/>
                </a:solidFill>
              </a:rPr>
              <a:t>PRODUCTION POSSIBILITY CURVE &amp; FRONTIERS 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7010" y="1690688"/>
            <a:ext cx="10646790" cy="52380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 smtClean="0">
                <a:solidFill>
                  <a:srgbClr val="202124"/>
                </a:solidFill>
                <a:effectLst/>
                <a:latin typeface="Google Sans"/>
              </a:rPr>
              <a:t>The production possibilities curve (PPC) is </a:t>
            </a:r>
            <a:r>
              <a:rPr lang="en-US" b="0" i="0" dirty="0" smtClean="0">
                <a:solidFill>
                  <a:srgbClr val="040C28"/>
                </a:solidFill>
                <a:effectLst/>
                <a:latin typeface="Google Sans"/>
              </a:rPr>
              <a:t>a graph that shows all of the different combinations of output that can be produced given current resources and technology</a:t>
            </a:r>
            <a:r>
              <a:rPr lang="en-US" b="0" i="0" dirty="0" smtClean="0">
                <a:solidFill>
                  <a:srgbClr val="202124"/>
                </a:solidFill>
                <a:effectLst/>
                <a:latin typeface="Google Sans"/>
              </a:rPr>
              <a:t>. Sometimes called the production possibilities frontier (PPF), the PPC illustrates scarcity and tradeoffs</a:t>
            </a:r>
            <a:endParaRPr lang="en-GB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GB" altLang="en-US" dirty="0" smtClean="0"/>
              <a:t>Show </a:t>
            </a:r>
            <a:r>
              <a:rPr lang="en-GB" altLang="en-US" dirty="0"/>
              <a:t>the different combinations of goods and services that can be produced with a given amount of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No ‘ideal’ point on the curve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Any point inside the curve – suggests resources are not being utilised </a:t>
            </a:r>
            <a:r>
              <a:rPr lang="en-GB" altLang="en-US" dirty="0" smtClean="0"/>
              <a:t>efficiently- </a:t>
            </a:r>
            <a:r>
              <a:rPr lang="en-GB" altLang="en-US" sz="3600" b="1" dirty="0" smtClean="0">
                <a:solidFill>
                  <a:srgbClr val="7030A0"/>
                </a:solidFill>
              </a:rPr>
              <a:t>Inefficient point</a:t>
            </a:r>
            <a:endParaRPr lang="en-GB" altLang="en-US" sz="3600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Any point outside the curve – not attainable with the current level of </a:t>
            </a:r>
            <a:r>
              <a:rPr lang="en-GB" altLang="en-US" dirty="0" smtClean="0"/>
              <a:t>resources- -</a:t>
            </a:r>
            <a:r>
              <a:rPr lang="en-GB" altLang="en-US" sz="3500" b="1" dirty="0" smtClean="0"/>
              <a:t>Un attainable point</a:t>
            </a:r>
            <a:endParaRPr lang="en-GB" altLang="en-US" sz="3500" b="1" dirty="0"/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Useful to demonstrate economic growth and opportunity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2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45097" y="933254"/>
            <a:ext cx="11387579" cy="47437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41543" y="216816"/>
            <a:ext cx="4510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800" b="1" dirty="0" smtClean="0">
                <a:solidFill>
                  <a:srgbClr val="7030A0"/>
                </a:solidFill>
              </a:rPr>
              <a:t>FIRM &amp; ECONOMY PPC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54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023" y="-84840"/>
            <a:ext cx="1003012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0" u="sng" dirty="0" smtClean="0">
                <a:solidFill>
                  <a:srgbClr val="FF0000"/>
                </a:solidFill>
                <a:effectLst/>
                <a:latin typeface="Google Sans"/>
              </a:rPr>
              <a:t>ASSUMPTIONS OF PPC:</a:t>
            </a:r>
          </a:p>
          <a:p>
            <a:endParaRPr lang="en-US" sz="3200" b="1" i="0" dirty="0" smtClean="0">
              <a:solidFill>
                <a:srgbClr val="7030A0"/>
              </a:solidFill>
              <a:effectLst/>
              <a:latin typeface="Google Sans"/>
            </a:endParaRPr>
          </a:p>
          <a:p>
            <a:r>
              <a:rPr lang="en-US" sz="3200" b="1" i="0" dirty="0" smtClean="0">
                <a:solidFill>
                  <a:srgbClr val="7030A0"/>
                </a:solidFill>
                <a:effectLst/>
                <a:latin typeface="Google Sans"/>
              </a:rPr>
              <a:t>The basic assumptions of production possibility curve are:</a:t>
            </a:r>
          </a:p>
          <a:p>
            <a:endParaRPr lang="en-US" sz="3200" b="0" i="0" dirty="0" smtClean="0">
              <a:solidFill>
                <a:srgbClr val="7030A0"/>
              </a:solidFill>
              <a:effectLst/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b="1" i="0" dirty="0" smtClean="0">
                <a:solidFill>
                  <a:srgbClr val="202124"/>
                </a:solidFill>
                <a:effectLst/>
                <a:latin typeface="Google Sans"/>
              </a:rPr>
              <a:t>The resources are given and remain constant.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dirty="0" smtClean="0">
                <a:solidFill>
                  <a:srgbClr val="202124"/>
                </a:solidFill>
                <a:effectLst/>
                <a:latin typeface="Google Sans"/>
              </a:rPr>
              <a:t>The technology used in the production process remains constant.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dirty="0" smtClean="0">
                <a:solidFill>
                  <a:srgbClr val="202124"/>
                </a:solidFill>
                <a:effectLst/>
                <a:latin typeface="Google Sans"/>
              </a:rPr>
              <a:t>The resources and technology are fully and efficiently utilized.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i="0" dirty="0" smtClean="0">
                <a:solidFill>
                  <a:srgbClr val="202124"/>
                </a:solidFill>
                <a:effectLst/>
                <a:latin typeface="Google Sans"/>
              </a:rPr>
              <a:t>The technique of production remains constant</a:t>
            </a:r>
            <a:r>
              <a:rPr lang="en-US" sz="3200" b="0" i="0" dirty="0" smtClean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US" sz="3200" b="0" i="0" dirty="0">
              <a:solidFill>
                <a:srgbClr val="202124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05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92751" y="862585"/>
            <a:ext cx="7739405" cy="55099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2945" y="339365"/>
            <a:ext cx="6693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b="1" dirty="0" smtClean="0">
                <a:solidFill>
                  <a:srgbClr val="7030A0"/>
                </a:solidFill>
              </a:rPr>
              <a:t>EFFICIENT</a:t>
            </a:r>
            <a:r>
              <a:rPr lang="en-GB" altLang="en-US" sz="2800" b="1" dirty="0" smtClean="0">
                <a:solidFill>
                  <a:srgbClr val="7030A0"/>
                </a:solidFill>
              </a:rPr>
              <a:t> &amp; INEFFICIENT PRODUCTION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14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109"/>
            <a:ext cx="12038029" cy="5938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SHAPE PPC &amp; MARGINAL RATE OF SUBSITUTION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1" y="867266"/>
            <a:ext cx="10850251" cy="570321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PPC </a:t>
            </a:r>
            <a:r>
              <a:rPr lang="en-US" b="1" dirty="0"/>
              <a:t>or production possibility curve tends to showcase the combination of two commodities along the </a:t>
            </a:r>
            <a:r>
              <a:rPr lang="en-US" b="1" dirty="0" smtClean="0"/>
              <a:t>curve </a:t>
            </a:r>
            <a:r>
              <a:rPr lang="en-US" b="1" dirty="0"/>
              <a:t>a</a:t>
            </a:r>
            <a:r>
              <a:rPr lang="en-US" b="1" dirty="0" smtClean="0"/>
              <a:t>nd the </a:t>
            </a:r>
            <a:r>
              <a:rPr lang="en-US" b="1" dirty="0" smtClean="0">
                <a:solidFill>
                  <a:srgbClr val="FF0000"/>
                </a:solidFill>
              </a:rPr>
              <a:t>concave (bowed out from the origin) </a:t>
            </a:r>
            <a:r>
              <a:rPr lang="en-US" b="1" dirty="0" smtClean="0"/>
              <a:t>shape of the PPC is due to the Increasing Marginal Rate of Substitution. </a:t>
            </a:r>
            <a:r>
              <a:rPr lang="en-US" b="1" dirty="0"/>
              <a:t>T</a:t>
            </a:r>
            <a:r>
              <a:rPr lang="en-US" b="1" dirty="0" smtClean="0"/>
              <a:t>he slope also tells about the opportunity cost of the additional one unit production of the  commodity [Figure-next slide]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 </a:t>
            </a:r>
            <a:r>
              <a:rPr lang="en-US" b="1" dirty="0"/>
              <a:t>opportunity cost of a good increases as </a:t>
            </a:r>
            <a:r>
              <a:rPr lang="en-US" b="1" dirty="0" smtClean="0"/>
              <a:t>its output increases</a:t>
            </a:r>
            <a:r>
              <a:rPr lang="en-US" b="1" dirty="0"/>
              <a:t>, which is represented </a:t>
            </a:r>
            <a:r>
              <a:rPr lang="en-US" b="1" dirty="0" smtClean="0"/>
              <a:t>by the </a:t>
            </a:r>
            <a:r>
              <a:rPr lang="en-US" b="1" dirty="0" smtClean="0">
                <a:solidFill>
                  <a:srgbClr val="FF0000"/>
                </a:solidFill>
              </a:rPr>
              <a:t>concave shape </a:t>
            </a:r>
            <a:r>
              <a:rPr lang="en-US" b="1" dirty="0" smtClean="0"/>
              <a:t>of PPC.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The </a:t>
            </a:r>
            <a:r>
              <a:rPr lang="en-US" b="1" dirty="0"/>
              <a:t>PPC curve is also known as the transformative </a:t>
            </a:r>
            <a:r>
              <a:rPr lang="en-US" b="1" dirty="0" smtClean="0"/>
              <a:t>curve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 Producing only Milk (ii) Also starts producing Chees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6AF82-37FC-4E05-A173-EE4D2B822A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igitsinmotion.com/gcee/uploads/assessment/872b963d02abd4ef6549fc08e6b5e7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78" y="671150"/>
            <a:ext cx="5491081" cy="488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809946" y="4522172"/>
            <a:ext cx="2875176" cy="424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685122" y="4464285"/>
            <a:ext cx="1" cy="980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flipH="1">
            <a:off x="1244336" y="4364613"/>
            <a:ext cx="716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 rot="10800000" flipV="1">
            <a:off x="4308995" y="5359678"/>
            <a:ext cx="477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38</a:t>
            </a:r>
            <a:endParaRPr lang="en-US" sz="20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52176"/>
              </p:ext>
            </p:extLst>
          </p:nvPr>
        </p:nvGraphicFramePr>
        <p:xfrm>
          <a:off x="5580665" y="2300140"/>
          <a:ext cx="5326146" cy="3031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962">
                  <a:extLst>
                    <a:ext uri="{9D8B030D-6E8A-4147-A177-3AD203B41FA5}">
                      <a16:colId xmlns:a16="http://schemas.microsoft.com/office/drawing/2014/main" val="1142046605"/>
                    </a:ext>
                  </a:extLst>
                </a:gridCol>
                <a:gridCol w="1221013">
                  <a:extLst>
                    <a:ext uri="{9D8B030D-6E8A-4147-A177-3AD203B41FA5}">
                      <a16:colId xmlns:a16="http://schemas.microsoft.com/office/drawing/2014/main" val="3905558953"/>
                    </a:ext>
                  </a:extLst>
                </a:gridCol>
                <a:gridCol w="978917">
                  <a:extLst>
                    <a:ext uri="{9D8B030D-6E8A-4147-A177-3AD203B41FA5}">
                      <a16:colId xmlns:a16="http://schemas.microsoft.com/office/drawing/2014/main" val="1878909191"/>
                    </a:ext>
                  </a:extLst>
                </a:gridCol>
                <a:gridCol w="915760">
                  <a:extLst>
                    <a:ext uri="{9D8B030D-6E8A-4147-A177-3AD203B41FA5}">
                      <a16:colId xmlns:a16="http://schemas.microsoft.com/office/drawing/2014/main" val="3308268677"/>
                    </a:ext>
                  </a:extLst>
                </a:gridCol>
                <a:gridCol w="1010494">
                  <a:extLst>
                    <a:ext uri="{9D8B030D-6E8A-4147-A177-3AD203B41FA5}">
                      <a16:colId xmlns:a16="http://schemas.microsoft.com/office/drawing/2014/main" val="2751494759"/>
                    </a:ext>
                  </a:extLst>
                </a:gridCol>
              </a:tblGrid>
              <a:tr h="40812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`MI-G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CH-</a:t>
                      </a:r>
                      <a:r>
                        <a:rPr lang="en-US" sz="2800" b="1" u="none" strike="noStrike" dirty="0" err="1">
                          <a:effectLst/>
                        </a:rPr>
                        <a:t>Ib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CHANGE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MRS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471773"/>
                  </a:ext>
                </a:extLst>
              </a:tr>
              <a:tr h="408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`MI-G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CH-</a:t>
                      </a:r>
                      <a:r>
                        <a:rPr lang="en-US" sz="2800" b="1" u="none" strike="noStrike" dirty="0" err="1">
                          <a:effectLst/>
                        </a:rPr>
                        <a:t>Ib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48405"/>
                  </a:ext>
                </a:extLst>
              </a:tr>
              <a:tr h="40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effectLst/>
                        </a:rPr>
                        <a:t> 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594561"/>
                  </a:ext>
                </a:extLst>
              </a:tr>
              <a:tr h="40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7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10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45620"/>
                  </a:ext>
                </a:extLst>
              </a:tr>
              <a:tr h="40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6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20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10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923030"/>
                  </a:ext>
                </a:extLst>
              </a:tr>
              <a:tr h="40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38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4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18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4.5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835987"/>
                  </a:ext>
                </a:extLst>
              </a:tr>
              <a:tr h="4081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40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effectLst/>
                        </a:rPr>
                        <a:t>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0812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393649" y="848412"/>
            <a:ext cx="6410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MARGINAL RATE OF SUBSITUTION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0200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86499" y="1065229"/>
            <a:ext cx="10030120" cy="4996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9761" y="603315"/>
            <a:ext cx="5281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 smtClean="0">
                <a:solidFill>
                  <a:srgbClr val="7030A0"/>
                </a:solidFill>
              </a:rPr>
              <a:t>PROCESS OF ECONOMIC GROWTH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6243" y="122548"/>
            <a:ext cx="115007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An outward shift in the PPC curve shows the economic growth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274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               </vt:lpstr>
      <vt:lpstr> PRODUCTION POSSIBILITY CURVE (PPC) - PRODUCTION POSSIBILITY  FRONTIER (PPF) </vt:lpstr>
      <vt:lpstr>PRODUCTION POSSIBILITY CURVE &amp; FRONTIERS  </vt:lpstr>
      <vt:lpstr>PowerPoint Presentation</vt:lpstr>
      <vt:lpstr>PowerPoint Presentation</vt:lpstr>
      <vt:lpstr>PowerPoint Presentation</vt:lpstr>
      <vt:lpstr>SHAPE PPC &amp; MARGINAL RATE OF SUBSITUTION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</dc:title>
  <dc:creator>ismail - [2010]</dc:creator>
  <cp:lastModifiedBy>ismail - [2010]</cp:lastModifiedBy>
  <cp:revision>14</cp:revision>
  <dcterms:created xsi:type="dcterms:W3CDTF">2024-01-25T12:21:24Z</dcterms:created>
  <dcterms:modified xsi:type="dcterms:W3CDTF">2024-01-25T16:34:50Z</dcterms:modified>
</cp:coreProperties>
</file>