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 id="2147483677" r:id="rId3"/>
  </p:sldMasterIdLst>
  <p:notesMasterIdLst>
    <p:notesMasterId r:id="rId40"/>
  </p:notesMasterIdLst>
  <p:sldIdLst>
    <p:sldId id="257" r:id="rId4"/>
    <p:sldId id="280" r:id="rId5"/>
    <p:sldId id="264" r:id="rId6"/>
    <p:sldId id="258" r:id="rId7"/>
    <p:sldId id="262" r:id="rId8"/>
    <p:sldId id="266" r:id="rId9"/>
    <p:sldId id="268" r:id="rId10"/>
    <p:sldId id="269" r:id="rId11"/>
    <p:sldId id="270" r:id="rId12"/>
    <p:sldId id="265" r:id="rId13"/>
    <p:sldId id="271" r:id="rId14"/>
    <p:sldId id="281" r:id="rId15"/>
    <p:sldId id="282" r:id="rId16"/>
    <p:sldId id="291" r:id="rId17"/>
    <p:sldId id="283" r:id="rId18"/>
    <p:sldId id="285" r:id="rId19"/>
    <p:sldId id="272" r:id="rId20"/>
    <p:sldId id="273" r:id="rId21"/>
    <p:sldId id="274" r:id="rId22"/>
    <p:sldId id="275" r:id="rId23"/>
    <p:sldId id="276" r:id="rId24"/>
    <p:sldId id="277" r:id="rId25"/>
    <p:sldId id="284" r:id="rId26"/>
    <p:sldId id="278" r:id="rId27"/>
    <p:sldId id="292" r:id="rId28"/>
    <p:sldId id="296" r:id="rId29"/>
    <p:sldId id="293" r:id="rId30"/>
    <p:sldId id="295" r:id="rId31"/>
    <p:sldId id="287" r:id="rId32"/>
    <p:sldId id="288" r:id="rId33"/>
    <p:sldId id="289" r:id="rId34"/>
    <p:sldId id="299" r:id="rId35"/>
    <p:sldId id="297" r:id="rId36"/>
    <p:sldId id="300" r:id="rId37"/>
    <p:sldId id="302" r:id="rId38"/>
    <p:sldId id="30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F0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256212182763573E-2"/>
          <c:y val="4.3750455284341912E-2"/>
          <c:w val="0.86178091709124593"/>
          <c:h val="0.8310576604431843"/>
        </c:manualLayout>
      </c:layout>
      <c:scatterChart>
        <c:scatterStyle val="smoothMarker"/>
        <c:varyColors val="0"/>
        <c:ser>
          <c:idx val="0"/>
          <c:order val="0"/>
          <c:tx>
            <c:strRef>
              <c:f>Sheet1!$E$4</c:f>
              <c:strCache>
                <c:ptCount val="1"/>
                <c:pt idx="0">
                  <c:v>Oranges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Sheet1!$D$5:$D$8</c:f>
              <c:numCache>
                <c:formatCode>General</c:formatCode>
                <c:ptCount val="4"/>
                <c:pt idx="0">
                  <c:v>1</c:v>
                </c:pt>
                <c:pt idx="1">
                  <c:v>2</c:v>
                </c:pt>
                <c:pt idx="2">
                  <c:v>3</c:v>
                </c:pt>
                <c:pt idx="3">
                  <c:v>4</c:v>
                </c:pt>
              </c:numCache>
            </c:numRef>
          </c:xVal>
          <c:yVal>
            <c:numRef>
              <c:f>Sheet1!$E$5:$E$8</c:f>
              <c:numCache>
                <c:formatCode>General</c:formatCode>
                <c:ptCount val="4"/>
                <c:pt idx="0">
                  <c:v>10</c:v>
                </c:pt>
                <c:pt idx="1">
                  <c:v>7</c:v>
                </c:pt>
                <c:pt idx="2">
                  <c:v>5</c:v>
                </c:pt>
                <c:pt idx="3">
                  <c:v>4</c:v>
                </c:pt>
              </c:numCache>
            </c:numRef>
          </c:yVal>
          <c:smooth val="1"/>
          <c:extLst>
            <c:ext xmlns:c16="http://schemas.microsoft.com/office/drawing/2014/chart" uri="{C3380CC4-5D6E-409C-BE32-E72D297353CC}">
              <c16:uniqueId val="{00000000-5A41-46F9-B6CF-C2A87884D95F}"/>
            </c:ext>
          </c:extLst>
        </c:ser>
        <c:dLbls>
          <c:showLegendKey val="0"/>
          <c:showVal val="0"/>
          <c:showCatName val="0"/>
          <c:showSerName val="0"/>
          <c:showPercent val="0"/>
          <c:showBubbleSize val="0"/>
        </c:dLbls>
        <c:axId val="388164760"/>
        <c:axId val="388170008"/>
      </c:scatterChart>
      <c:valAx>
        <c:axId val="388164760"/>
        <c:scaling>
          <c:orientation val="minMax"/>
          <c:max val="5"/>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388170008"/>
        <c:crosses val="autoZero"/>
        <c:crossBetween val="midCat"/>
        <c:majorUnit val="1"/>
        <c:minorUnit val="1"/>
      </c:valAx>
      <c:valAx>
        <c:axId val="388170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38816476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707E83-EF6D-461B-A6A8-E0FDEB2FFE12}" type="datetimeFigureOut">
              <a:rPr lang="en-US" smtClean="0"/>
              <a:t>3/24/2024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E7661E-5764-4B8C-A3BF-3681F95A3DBC}" type="slidenum">
              <a:rPr lang="en-US" smtClean="0"/>
              <a:t>‹#›</a:t>
            </a:fld>
            <a:endParaRPr lang="en-US"/>
          </a:p>
        </p:txBody>
      </p:sp>
    </p:spTree>
    <p:extLst>
      <p:ext uri="{BB962C8B-B14F-4D97-AF65-F5344CB8AC3E}">
        <p14:creationId xmlns:p14="http://schemas.microsoft.com/office/powerpoint/2010/main" val="4019594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D2E72E-7181-4640-9FD6-7ECA3255E2A4}" type="slidenum">
              <a:rPr lang="en-US" smtClean="0"/>
              <a:pPr/>
              <a:t>1</a:t>
            </a:fld>
            <a:endParaRPr lang="en-US"/>
          </a:p>
        </p:txBody>
      </p:sp>
    </p:spTree>
    <p:extLst>
      <p:ext uri="{BB962C8B-B14F-4D97-AF65-F5344CB8AC3E}">
        <p14:creationId xmlns:p14="http://schemas.microsoft.com/office/powerpoint/2010/main" val="87826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C04E74-7775-4731-9C74-DBE0398617C1}" type="slidenum">
              <a:rPr lang="en-US" altLang="en-US"/>
              <a:pPr/>
              <a:t>21</a:t>
            </a:fld>
            <a:endParaRPr lang="en-US" altLang="en-US"/>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125804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C04E74-7775-4731-9C74-DBE0398617C1}" type="slidenum">
              <a:rPr lang="en-US" altLang="en-US"/>
              <a:pPr/>
              <a:t>22</a:t>
            </a:fld>
            <a:endParaRPr lang="en-US" altLang="en-US"/>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36378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FFA712-BDAD-478A-A193-FF83836EBF21}" type="slidenum">
              <a:rPr lang="en-US" altLang="en-US"/>
              <a:pPr/>
              <a:t>23</a:t>
            </a:fld>
            <a:endParaRPr lang="en-US" alt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177538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C04E74-7775-4731-9C74-DBE0398617C1}" type="slidenum">
              <a:rPr lang="en-US" altLang="en-US"/>
              <a:pPr/>
              <a:t>24</a:t>
            </a:fld>
            <a:endParaRPr lang="en-US" altLang="en-US"/>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304627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CE6992-C7BB-4BC6-9372-48858F6451B7}" type="slidenum">
              <a:rPr lang="en-US" smtClean="0"/>
              <a:t>29</a:t>
            </a:fld>
            <a:endParaRPr lang="en-US"/>
          </a:p>
        </p:txBody>
      </p:sp>
    </p:spTree>
    <p:extLst>
      <p:ext uri="{BB962C8B-B14F-4D97-AF65-F5344CB8AC3E}">
        <p14:creationId xmlns:p14="http://schemas.microsoft.com/office/powerpoint/2010/main" val="794875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CE6992-C7BB-4BC6-9372-48858F6451B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9749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D581E-1AF1-4DEC-BAFF-B9D5738142F8}" type="slidenum">
              <a:rPr lang="en-US" altLang="en-US"/>
              <a:pPr/>
              <a:t>12</a:t>
            </a:fld>
            <a:endParaRPr lang="en-US" alt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574345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1641FC-B818-4834-B15A-CB9461C335E9}" type="slidenum">
              <a:rPr kumimoji="0" lang="en-US" alt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671748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CCE0E7-69AB-46E1-9CAC-596171692194}" type="slidenum">
              <a:rPr lang="en-US" altLang="en-US"/>
              <a:pPr/>
              <a:t>15</a:t>
            </a:fld>
            <a:endParaRPr lang="en-US" alt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802625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EEBC1E-8F21-446F-BAF4-07F834D0E57D}" type="slidenum">
              <a:rPr lang="en-US" altLang="en-US"/>
              <a:pPr/>
              <a:t>16</a:t>
            </a:fld>
            <a:endParaRPr lang="en-US" alt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04129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C04E74-7775-4731-9C74-DBE0398617C1}" type="slidenum">
              <a:rPr lang="en-US" altLang="en-US"/>
              <a:pPr/>
              <a:t>17</a:t>
            </a:fld>
            <a:endParaRPr lang="en-US" altLang="en-US"/>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014456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60854C-B100-46DE-B52C-3349ECAB2E4F}" type="slidenum">
              <a:rPr lang="en-US" altLang="en-US"/>
              <a:pPr/>
              <a:t>18</a:t>
            </a:fld>
            <a:endParaRPr lang="en-US" alt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459867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F1E2A7-9B60-4CA3-80E3-72AE12FA256C}" type="slidenum">
              <a:rPr lang="en-US" altLang="en-US"/>
              <a:pPr/>
              <a:t>19</a:t>
            </a:fld>
            <a:endParaRPr lang="en-US" alt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721017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FC7D77-9E71-4A62-BFAD-F474BBFB9F84}" type="slidenum">
              <a:rPr lang="en-US" altLang="en-US"/>
              <a:pPr/>
              <a:t>20</a:t>
            </a:fld>
            <a:endParaRPr lang="en-US" alt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060957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838200"/>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1650938" y="6603259"/>
            <a:ext cx="9462657" cy="228600"/>
          </a:xfrm>
          <a:prstGeom prst="rect">
            <a:avLst/>
          </a:prstGeom>
        </p:spPr>
        <p:txBody>
          <a:bodyPr/>
          <a:lstStyle/>
          <a:p>
            <a:pPr>
              <a:defRPr/>
            </a:pPr>
            <a:r>
              <a:rPr lang="en-US" sz="1000" kern="0" cap="all" spc="1060">
                <a:solidFill>
                  <a:prstClr val="white">
                    <a:lumMod val="50000"/>
                  </a:prstClr>
                </a:solidFill>
                <a:latin typeface="Gill Sans"/>
                <a:cs typeface="Gill Sans"/>
              </a:rPr>
              <a:t>Copyright 2015 Worth Publishers </a:t>
            </a:r>
            <a:endParaRPr lang="en-US" sz="1000" kern="0" cap="all" spc="1060" dirty="0">
              <a:solidFill>
                <a:prstClr val="white">
                  <a:lumMod val="50000"/>
                </a:prstClr>
              </a:solidFill>
              <a:latin typeface="Gill Sans"/>
              <a:cs typeface="Gill Sans"/>
            </a:endParaRPr>
          </a:p>
        </p:txBody>
      </p:sp>
    </p:spTree>
    <p:extLst>
      <p:ext uri="{BB962C8B-B14F-4D97-AF65-F5344CB8AC3E}">
        <p14:creationId xmlns:p14="http://schemas.microsoft.com/office/powerpoint/2010/main" val="110172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Copyright 2015 Worth Publishers </a:t>
            </a:r>
          </a:p>
        </p:txBody>
      </p:sp>
      <p:sp>
        <p:nvSpPr>
          <p:cNvPr id="5" name="Slide Number Placeholder 4"/>
          <p:cNvSpPr>
            <a:spLocks noGrp="1"/>
          </p:cNvSpPr>
          <p:nvPr>
            <p:ph type="sldNum" sz="quarter" idx="12"/>
          </p:nvPr>
        </p:nvSpPr>
        <p:spPr/>
        <p:txBody>
          <a:bodyPr/>
          <a:lstStyle/>
          <a:p>
            <a:fld id="{E6FB6C08-FDAF-47C8-8AB2-32C3689218CE}" type="slidenum">
              <a:rPr lang="en-US" smtClean="0"/>
              <a:t>‹#›</a:t>
            </a:fld>
            <a:endParaRPr lang="en-US"/>
          </a:p>
        </p:txBody>
      </p:sp>
    </p:spTree>
    <p:extLst>
      <p:ext uri="{BB962C8B-B14F-4D97-AF65-F5344CB8AC3E}">
        <p14:creationId xmlns:p14="http://schemas.microsoft.com/office/powerpoint/2010/main" val="1445662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Copyright 2015 Worth Publishers </a:t>
            </a:r>
          </a:p>
        </p:txBody>
      </p:sp>
      <p:sp>
        <p:nvSpPr>
          <p:cNvPr id="4" name="Slide Number Placeholder 3"/>
          <p:cNvSpPr>
            <a:spLocks noGrp="1"/>
          </p:cNvSpPr>
          <p:nvPr>
            <p:ph type="sldNum" sz="quarter" idx="12"/>
          </p:nvPr>
        </p:nvSpPr>
        <p:spPr/>
        <p:txBody>
          <a:bodyPr/>
          <a:lstStyle/>
          <a:p>
            <a:fld id="{E6FB6C08-FDAF-47C8-8AB2-32C3689218CE}" type="slidenum">
              <a:rPr lang="en-US" smtClean="0"/>
              <a:t>‹#›</a:t>
            </a:fld>
            <a:endParaRPr lang="en-US"/>
          </a:p>
        </p:txBody>
      </p:sp>
    </p:spTree>
    <p:extLst>
      <p:ext uri="{BB962C8B-B14F-4D97-AF65-F5344CB8AC3E}">
        <p14:creationId xmlns:p14="http://schemas.microsoft.com/office/powerpoint/2010/main" val="392796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2015 Worth Publishers </a:t>
            </a:r>
          </a:p>
        </p:txBody>
      </p:sp>
      <p:sp>
        <p:nvSpPr>
          <p:cNvPr id="7" name="Slide Number Placeholder 6"/>
          <p:cNvSpPr>
            <a:spLocks noGrp="1"/>
          </p:cNvSpPr>
          <p:nvPr>
            <p:ph type="sldNum" sz="quarter" idx="12"/>
          </p:nvPr>
        </p:nvSpPr>
        <p:spPr/>
        <p:txBody>
          <a:bodyPr/>
          <a:lstStyle/>
          <a:p>
            <a:fld id="{E6FB6C08-FDAF-47C8-8AB2-32C3689218CE}" type="slidenum">
              <a:rPr lang="en-US" smtClean="0"/>
              <a:t>‹#›</a:t>
            </a:fld>
            <a:endParaRPr lang="en-US"/>
          </a:p>
        </p:txBody>
      </p:sp>
    </p:spTree>
    <p:extLst>
      <p:ext uri="{BB962C8B-B14F-4D97-AF65-F5344CB8AC3E}">
        <p14:creationId xmlns:p14="http://schemas.microsoft.com/office/powerpoint/2010/main" val="3713248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2015 Worth Publishers </a:t>
            </a:r>
          </a:p>
        </p:txBody>
      </p:sp>
      <p:sp>
        <p:nvSpPr>
          <p:cNvPr id="7" name="Slide Number Placeholder 6"/>
          <p:cNvSpPr>
            <a:spLocks noGrp="1"/>
          </p:cNvSpPr>
          <p:nvPr>
            <p:ph type="sldNum" sz="quarter" idx="12"/>
          </p:nvPr>
        </p:nvSpPr>
        <p:spPr/>
        <p:txBody>
          <a:bodyPr/>
          <a:lstStyle/>
          <a:p>
            <a:fld id="{E6FB6C08-FDAF-47C8-8AB2-32C3689218CE}" type="slidenum">
              <a:rPr lang="en-US" smtClean="0"/>
              <a:t>‹#›</a:t>
            </a:fld>
            <a:endParaRPr lang="en-US"/>
          </a:p>
        </p:txBody>
      </p:sp>
    </p:spTree>
    <p:extLst>
      <p:ext uri="{BB962C8B-B14F-4D97-AF65-F5344CB8AC3E}">
        <p14:creationId xmlns:p14="http://schemas.microsoft.com/office/powerpoint/2010/main" val="2197540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2015 Worth Publishers </a:t>
            </a:r>
          </a:p>
        </p:txBody>
      </p:sp>
      <p:sp>
        <p:nvSpPr>
          <p:cNvPr id="6" name="Slide Number Placeholder 5"/>
          <p:cNvSpPr>
            <a:spLocks noGrp="1"/>
          </p:cNvSpPr>
          <p:nvPr>
            <p:ph type="sldNum" sz="quarter" idx="12"/>
          </p:nvPr>
        </p:nvSpPr>
        <p:spPr/>
        <p:txBody>
          <a:bodyPr/>
          <a:lstStyle/>
          <a:p>
            <a:fld id="{E6FB6C08-FDAF-47C8-8AB2-32C3689218CE}" type="slidenum">
              <a:rPr lang="en-US" smtClean="0"/>
              <a:t>‹#›</a:t>
            </a:fld>
            <a:endParaRPr lang="en-US"/>
          </a:p>
        </p:txBody>
      </p:sp>
    </p:spTree>
    <p:extLst>
      <p:ext uri="{BB962C8B-B14F-4D97-AF65-F5344CB8AC3E}">
        <p14:creationId xmlns:p14="http://schemas.microsoft.com/office/powerpoint/2010/main" val="1287612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2015 Worth Publishers </a:t>
            </a:r>
          </a:p>
        </p:txBody>
      </p:sp>
      <p:sp>
        <p:nvSpPr>
          <p:cNvPr id="6" name="Slide Number Placeholder 5"/>
          <p:cNvSpPr>
            <a:spLocks noGrp="1"/>
          </p:cNvSpPr>
          <p:nvPr>
            <p:ph type="sldNum" sz="quarter" idx="12"/>
          </p:nvPr>
        </p:nvSpPr>
        <p:spPr/>
        <p:txBody>
          <a:bodyPr/>
          <a:lstStyle/>
          <a:p>
            <a:fld id="{E6FB6C08-FDAF-47C8-8AB2-32C3689218CE}" type="slidenum">
              <a:rPr lang="en-US" smtClean="0"/>
              <a:t>‹#›</a:t>
            </a:fld>
            <a:endParaRPr lang="en-US"/>
          </a:p>
        </p:txBody>
      </p:sp>
    </p:spTree>
    <p:extLst>
      <p:ext uri="{BB962C8B-B14F-4D97-AF65-F5344CB8AC3E}">
        <p14:creationId xmlns:p14="http://schemas.microsoft.com/office/powerpoint/2010/main" val="2517231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838200"/>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1650938" y="6603259"/>
            <a:ext cx="9462657" cy="228600"/>
          </a:xfrm>
          <a:prstGeom prst="rect">
            <a:avLst/>
          </a:prstGeom>
        </p:spPr>
        <p:txBody>
          <a:bodyPr/>
          <a:lstStyle/>
          <a:p>
            <a:pPr>
              <a:defRPr/>
            </a:pPr>
            <a:r>
              <a:rPr lang="en-US" sz="1000" kern="0" cap="all" spc="1060">
                <a:solidFill>
                  <a:prstClr val="white">
                    <a:lumMod val="50000"/>
                  </a:prstClr>
                </a:solidFill>
                <a:latin typeface="Gill Sans"/>
                <a:cs typeface="Gill Sans"/>
              </a:rPr>
              <a:t>Copyright 2015 Worth Publishers </a:t>
            </a:r>
            <a:endParaRPr lang="en-US" sz="1000" kern="0" cap="all" spc="1060" dirty="0">
              <a:solidFill>
                <a:prstClr val="white">
                  <a:lumMod val="50000"/>
                </a:prstClr>
              </a:solidFill>
              <a:latin typeface="Gill Sans"/>
              <a:cs typeface="Gill Sans"/>
            </a:endParaRPr>
          </a:p>
        </p:txBody>
      </p:sp>
    </p:spTree>
    <p:extLst>
      <p:ext uri="{BB962C8B-B14F-4D97-AF65-F5344CB8AC3E}">
        <p14:creationId xmlns:p14="http://schemas.microsoft.com/office/powerpoint/2010/main" val="15456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838200"/>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2"/>
          <p:cNvSpPr>
            <a:spLocks noGrp="1"/>
          </p:cNvSpPr>
          <p:nvPr>
            <p:ph type="ftr" sz="quarter" idx="3"/>
          </p:nvPr>
        </p:nvSpPr>
        <p:spPr>
          <a:xfrm>
            <a:off x="1650938" y="6603259"/>
            <a:ext cx="9462657" cy="228600"/>
          </a:xfrm>
          <a:prstGeom prst="rect">
            <a:avLst/>
          </a:prstGeom>
        </p:spPr>
        <p:txBody>
          <a:bodyPr/>
          <a:lstStyle/>
          <a:p>
            <a:pPr>
              <a:defRPr/>
            </a:pPr>
            <a:r>
              <a:rPr lang="en-US" sz="1000" kern="0" cap="all" spc="1060">
                <a:solidFill>
                  <a:prstClr val="white">
                    <a:lumMod val="50000"/>
                  </a:prstClr>
                </a:solidFill>
                <a:latin typeface="Gill Sans"/>
                <a:cs typeface="Gill Sans"/>
              </a:rPr>
              <a:t>Copyright 2015 Worth Publishers </a:t>
            </a:r>
            <a:endParaRPr lang="en-US" sz="1000" kern="0" cap="all" spc="1060" dirty="0">
              <a:solidFill>
                <a:prstClr val="white">
                  <a:lumMod val="50000"/>
                </a:prstClr>
              </a:solidFill>
              <a:latin typeface="Gill Sans"/>
              <a:cs typeface="Gill Sans"/>
            </a:endParaRPr>
          </a:p>
        </p:txBody>
      </p:sp>
      <p:pic>
        <p:nvPicPr>
          <p:cNvPr id="5" name="Picture 4" descr="Screen Shot 2014-12-20 at 5.27.50 PM.png"/>
          <p:cNvPicPr>
            <a:picLocks noChangeAspect="1"/>
          </p:cNvPicPr>
          <p:nvPr userDrawn="1"/>
        </p:nvPicPr>
        <p:blipFill>
          <a:blip r:embed="rId2">
            <a:alphaModFix amt="20000"/>
            <a:extLst>
              <a:ext uri="{28A0092B-C50C-407E-A947-70E740481C1C}">
                <a14:useLocalDpi xmlns:a14="http://schemas.microsoft.com/office/drawing/2010/main"/>
              </a:ext>
            </a:extLst>
          </a:blip>
          <a:stretch>
            <a:fillRect/>
          </a:stretch>
        </p:blipFill>
        <p:spPr>
          <a:xfrm>
            <a:off x="0" y="2925592"/>
            <a:ext cx="5314477" cy="3924300"/>
          </a:xfrm>
          <a:prstGeom prst="rect">
            <a:avLst/>
          </a:prstGeom>
        </p:spPr>
      </p:pic>
    </p:spTree>
    <p:extLst>
      <p:ext uri="{BB962C8B-B14F-4D97-AF65-F5344CB8AC3E}">
        <p14:creationId xmlns:p14="http://schemas.microsoft.com/office/powerpoint/2010/main" val="39398919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20800" y="-31750"/>
            <a:ext cx="10871200" cy="946150"/>
          </a:xfrm>
          <a:noFill/>
        </p:spPr>
        <p:txBody>
          <a:bodyPr>
            <a:normAutofit/>
          </a:bodyPr>
          <a:lstStyle>
            <a:lvl1pPr algn="l">
              <a:defRPr sz="4400" b="0" spc="0" baseline="0">
                <a:solidFill>
                  <a:schemeClr val="accent6"/>
                </a:solidFill>
                <a:effectLst>
                  <a:innerShdw blurRad="63500" dist="50800" dir="13500000">
                    <a:prstClr val="black">
                      <a:alpha val="50000"/>
                    </a:prstClr>
                  </a:innerShdw>
                </a:effectLst>
              </a:defRPr>
            </a:lvl1pPr>
          </a:lstStyle>
          <a:p>
            <a:r>
              <a:rPr lang="en-US" dirty="0"/>
              <a:t>TAKE A LOOK…..</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1133"/>
            <a:ext cx="1320800" cy="1104743"/>
          </a:xfrm>
          <a:prstGeom prst="rect">
            <a:avLst/>
          </a:prstGeom>
        </p:spPr>
      </p:pic>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438400" y="2438401"/>
            <a:ext cx="6993467" cy="3932581"/>
          </a:xfrm>
          <a:prstGeom prst="rect">
            <a:avLst/>
          </a:prstGeom>
        </p:spPr>
      </p:pic>
      <p:sp>
        <p:nvSpPr>
          <p:cNvPr id="8" name="Footer Placeholder 2"/>
          <p:cNvSpPr>
            <a:spLocks noGrp="1"/>
          </p:cNvSpPr>
          <p:nvPr>
            <p:ph type="ftr" sz="quarter" idx="3"/>
          </p:nvPr>
        </p:nvSpPr>
        <p:spPr>
          <a:xfrm>
            <a:off x="1650938" y="6603259"/>
            <a:ext cx="9462657" cy="228600"/>
          </a:xfrm>
          <a:prstGeom prst="rect">
            <a:avLst/>
          </a:prstGeom>
        </p:spPr>
        <p:txBody>
          <a:bodyPr/>
          <a:lstStyle/>
          <a:p>
            <a:pPr>
              <a:defRPr/>
            </a:pPr>
            <a:r>
              <a:rPr lang="en-US" sz="1000" kern="0" cap="all" spc="1060">
                <a:solidFill>
                  <a:prstClr val="white">
                    <a:lumMod val="50000"/>
                  </a:prstClr>
                </a:solidFill>
                <a:latin typeface="Gill Sans"/>
                <a:cs typeface="Gill Sans"/>
              </a:rPr>
              <a:t>Copyright 2015 Worth Publishers </a:t>
            </a:r>
            <a:endParaRPr lang="en-US" sz="1000" kern="0" cap="all" spc="1060" dirty="0">
              <a:solidFill>
                <a:prstClr val="white">
                  <a:lumMod val="50000"/>
                </a:prstClr>
              </a:solidFill>
              <a:latin typeface="Gill Sans"/>
              <a:cs typeface="Gill Sans"/>
            </a:endParaRPr>
          </a:p>
        </p:txBody>
      </p:sp>
    </p:spTree>
    <p:extLst>
      <p:ext uri="{BB962C8B-B14F-4D97-AF65-F5344CB8AC3E}">
        <p14:creationId xmlns:p14="http://schemas.microsoft.com/office/powerpoint/2010/main" val="2668078010"/>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838200"/>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2"/>
          <p:cNvSpPr>
            <a:spLocks noGrp="1"/>
          </p:cNvSpPr>
          <p:nvPr>
            <p:ph type="ftr" sz="quarter" idx="3"/>
          </p:nvPr>
        </p:nvSpPr>
        <p:spPr>
          <a:xfrm>
            <a:off x="1650938" y="6603259"/>
            <a:ext cx="9462657" cy="228600"/>
          </a:xfrm>
          <a:prstGeom prst="rect">
            <a:avLst/>
          </a:prstGeom>
        </p:spPr>
        <p:txBody>
          <a:bodyPr/>
          <a:lstStyle/>
          <a:p>
            <a:pPr>
              <a:defRPr/>
            </a:pPr>
            <a:r>
              <a:rPr lang="en-US" sz="1000" kern="0" cap="all" spc="1060">
                <a:solidFill>
                  <a:prstClr val="white">
                    <a:lumMod val="50000"/>
                  </a:prstClr>
                </a:solidFill>
                <a:latin typeface="Gill Sans"/>
                <a:cs typeface="Gill Sans"/>
              </a:rPr>
              <a:t>Copyright 2015 Worth Publishers </a:t>
            </a:r>
            <a:endParaRPr lang="en-US" sz="1000" kern="0" cap="all" spc="1060" dirty="0">
              <a:solidFill>
                <a:prstClr val="white">
                  <a:lumMod val="50000"/>
                </a:prstClr>
              </a:solidFill>
              <a:latin typeface="Gill Sans"/>
              <a:cs typeface="Gill Sans"/>
            </a:endParaRPr>
          </a:p>
        </p:txBody>
      </p:sp>
      <p:pic>
        <p:nvPicPr>
          <p:cNvPr id="5" name="Picture 4" descr="Screen Shot 2014-12-20 at 5.27.50 PM.png"/>
          <p:cNvPicPr>
            <a:picLocks noChangeAspect="1"/>
          </p:cNvPicPr>
          <p:nvPr userDrawn="1"/>
        </p:nvPicPr>
        <p:blipFill>
          <a:blip r:embed="rId2">
            <a:alphaModFix amt="20000"/>
            <a:extLst>
              <a:ext uri="{28A0092B-C50C-407E-A947-70E740481C1C}">
                <a14:useLocalDpi xmlns:a14="http://schemas.microsoft.com/office/drawing/2010/main"/>
              </a:ext>
            </a:extLst>
          </a:blip>
          <a:stretch>
            <a:fillRect/>
          </a:stretch>
        </p:blipFill>
        <p:spPr>
          <a:xfrm>
            <a:off x="0" y="2925592"/>
            <a:ext cx="5314477" cy="3924300"/>
          </a:xfrm>
          <a:prstGeom prst="rect">
            <a:avLst/>
          </a:prstGeom>
        </p:spPr>
      </p:pic>
    </p:spTree>
    <p:extLst>
      <p:ext uri="{BB962C8B-B14F-4D97-AF65-F5344CB8AC3E}">
        <p14:creationId xmlns:p14="http://schemas.microsoft.com/office/powerpoint/2010/main" val="3219300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20800" y="-31750"/>
            <a:ext cx="10871200" cy="946150"/>
          </a:xfrm>
          <a:noFill/>
        </p:spPr>
        <p:txBody>
          <a:bodyPr>
            <a:normAutofit/>
          </a:bodyPr>
          <a:lstStyle>
            <a:lvl1pPr algn="l">
              <a:defRPr sz="4400" b="0" spc="0" baseline="0">
                <a:solidFill>
                  <a:schemeClr val="accent6"/>
                </a:solidFill>
                <a:effectLst>
                  <a:innerShdw blurRad="63500" dist="50800" dir="13500000">
                    <a:prstClr val="black">
                      <a:alpha val="50000"/>
                    </a:prstClr>
                  </a:innerShdw>
                </a:effectLst>
              </a:defRPr>
            </a:lvl1pPr>
          </a:lstStyle>
          <a:p>
            <a:r>
              <a:rPr lang="en-US" dirty="0"/>
              <a:t>TAKE A LOOK…..</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1133"/>
            <a:ext cx="1320800" cy="1104743"/>
          </a:xfrm>
          <a:prstGeom prst="rect">
            <a:avLst/>
          </a:prstGeom>
        </p:spPr>
      </p:pic>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438400" y="2438401"/>
            <a:ext cx="6993467" cy="3932581"/>
          </a:xfrm>
          <a:prstGeom prst="rect">
            <a:avLst/>
          </a:prstGeom>
        </p:spPr>
      </p:pic>
      <p:sp>
        <p:nvSpPr>
          <p:cNvPr id="8" name="Footer Placeholder 2"/>
          <p:cNvSpPr>
            <a:spLocks noGrp="1"/>
          </p:cNvSpPr>
          <p:nvPr>
            <p:ph type="ftr" sz="quarter" idx="3"/>
          </p:nvPr>
        </p:nvSpPr>
        <p:spPr>
          <a:xfrm>
            <a:off x="1650938" y="6603259"/>
            <a:ext cx="9462657" cy="228600"/>
          </a:xfrm>
          <a:prstGeom prst="rect">
            <a:avLst/>
          </a:prstGeom>
        </p:spPr>
        <p:txBody>
          <a:bodyPr/>
          <a:lstStyle/>
          <a:p>
            <a:pPr>
              <a:defRPr/>
            </a:pPr>
            <a:r>
              <a:rPr lang="en-US" sz="1000" kern="0" cap="all" spc="1060">
                <a:solidFill>
                  <a:prstClr val="white">
                    <a:lumMod val="50000"/>
                  </a:prstClr>
                </a:solidFill>
                <a:latin typeface="Gill Sans"/>
                <a:cs typeface="Gill Sans"/>
              </a:rPr>
              <a:t>Copyright 2015 Worth Publishers </a:t>
            </a:r>
            <a:endParaRPr lang="en-US" sz="1000" kern="0" cap="all" spc="1060" dirty="0">
              <a:solidFill>
                <a:prstClr val="white">
                  <a:lumMod val="50000"/>
                </a:prstClr>
              </a:solidFill>
              <a:latin typeface="Gill Sans"/>
              <a:cs typeface="Gill Sans"/>
            </a:endParaRPr>
          </a:p>
        </p:txBody>
      </p:sp>
    </p:spTree>
    <p:extLst>
      <p:ext uri="{BB962C8B-B14F-4D97-AF65-F5344CB8AC3E}">
        <p14:creationId xmlns:p14="http://schemas.microsoft.com/office/powerpoint/2010/main" val="4157868560"/>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248400"/>
            <a:ext cx="2844800" cy="457200"/>
          </a:xfrm>
          <a:prstGeom prst="rect">
            <a:avLst/>
          </a:prstGeom>
        </p:spPr>
        <p:txBody>
          <a:bodyPr/>
          <a:lstStyle>
            <a:lvl1pPr>
              <a:defRPr/>
            </a:lvl1pPr>
          </a:lstStyle>
          <a:p>
            <a:endParaRPr lang="en-US" altLang="en-US">
              <a:solidFill>
                <a:prstClr val="black"/>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prstClr val="black"/>
                </a:solidFill>
              </a:rPr>
              <a:t>Copyright 2015 Worth Publishers </a:t>
            </a:r>
          </a:p>
        </p:txBody>
      </p:sp>
      <p:sp>
        <p:nvSpPr>
          <p:cNvPr id="4" name="Slide Number Placeholder 3"/>
          <p:cNvSpPr>
            <a:spLocks noGrp="1"/>
          </p:cNvSpPr>
          <p:nvPr>
            <p:ph type="sldNum" sz="quarter" idx="12"/>
          </p:nvPr>
        </p:nvSpPr>
        <p:spPr>
          <a:xfrm>
            <a:off x="8737600" y="6248400"/>
            <a:ext cx="2844800" cy="457200"/>
          </a:xfrm>
          <a:prstGeom prst="rect">
            <a:avLst/>
          </a:prstGeom>
        </p:spPr>
        <p:txBody>
          <a:bodyPr/>
          <a:lstStyle>
            <a:lvl1pPr>
              <a:defRPr/>
            </a:lvl1pPr>
          </a:lstStyle>
          <a:p>
            <a:fld id="{3E534CD5-8254-4228-AEE4-BC8B6DF839A3}"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111264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2015 Worth Publishers </a:t>
            </a:r>
          </a:p>
        </p:txBody>
      </p:sp>
      <p:sp>
        <p:nvSpPr>
          <p:cNvPr id="6" name="Slide Number Placeholder 5"/>
          <p:cNvSpPr>
            <a:spLocks noGrp="1"/>
          </p:cNvSpPr>
          <p:nvPr>
            <p:ph type="sldNum" sz="quarter" idx="12"/>
          </p:nvPr>
        </p:nvSpPr>
        <p:spPr/>
        <p:txBody>
          <a:bodyPr/>
          <a:lstStyle/>
          <a:p>
            <a:fld id="{E6FB6C08-FDAF-47C8-8AB2-32C3689218CE}" type="slidenum">
              <a:rPr lang="en-US" smtClean="0"/>
              <a:t>‹#›</a:t>
            </a:fld>
            <a:endParaRPr lang="en-US"/>
          </a:p>
        </p:txBody>
      </p:sp>
    </p:spTree>
    <p:extLst>
      <p:ext uri="{BB962C8B-B14F-4D97-AF65-F5344CB8AC3E}">
        <p14:creationId xmlns:p14="http://schemas.microsoft.com/office/powerpoint/2010/main" val="220009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2015 Worth Publishers </a:t>
            </a:r>
          </a:p>
        </p:txBody>
      </p:sp>
      <p:sp>
        <p:nvSpPr>
          <p:cNvPr id="6" name="Slide Number Placeholder 5"/>
          <p:cNvSpPr>
            <a:spLocks noGrp="1"/>
          </p:cNvSpPr>
          <p:nvPr>
            <p:ph type="sldNum" sz="quarter" idx="12"/>
          </p:nvPr>
        </p:nvSpPr>
        <p:spPr/>
        <p:txBody>
          <a:bodyPr/>
          <a:lstStyle/>
          <a:p>
            <a:fld id="{E6FB6C08-FDAF-47C8-8AB2-32C3689218CE}" type="slidenum">
              <a:rPr lang="en-US" smtClean="0"/>
              <a:t>‹#›</a:t>
            </a:fld>
            <a:endParaRPr lang="en-US"/>
          </a:p>
        </p:txBody>
      </p:sp>
    </p:spTree>
    <p:extLst>
      <p:ext uri="{BB962C8B-B14F-4D97-AF65-F5344CB8AC3E}">
        <p14:creationId xmlns:p14="http://schemas.microsoft.com/office/powerpoint/2010/main" val="2230845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2015 Worth Publishers </a:t>
            </a:r>
          </a:p>
        </p:txBody>
      </p:sp>
      <p:sp>
        <p:nvSpPr>
          <p:cNvPr id="6" name="Slide Number Placeholder 5"/>
          <p:cNvSpPr>
            <a:spLocks noGrp="1"/>
          </p:cNvSpPr>
          <p:nvPr>
            <p:ph type="sldNum" sz="quarter" idx="12"/>
          </p:nvPr>
        </p:nvSpPr>
        <p:spPr/>
        <p:txBody>
          <a:bodyPr/>
          <a:lstStyle/>
          <a:p>
            <a:fld id="{E6FB6C08-FDAF-47C8-8AB2-32C3689218CE}" type="slidenum">
              <a:rPr lang="en-US" smtClean="0"/>
              <a:t>‹#›</a:t>
            </a:fld>
            <a:endParaRPr lang="en-US"/>
          </a:p>
        </p:txBody>
      </p:sp>
    </p:spTree>
    <p:extLst>
      <p:ext uri="{BB962C8B-B14F-4D97-AF65-F5344CB8AC3E}">
        <p14:creationId xmlns:p14="http://schemas.microsoft.com/office/powerpoint/2010/main" val="4259975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2015 Worth Publishers </a:t>
            </a:r>
          </a:p>
        </p:txBody>
      </p:sp>
      <p:sp>
        <p:nvSpPr>
          <p:cNvPr id="7" name="Slide Number Placeholder 6"/>
          <p:cNvSpPr>
            <a:spLocks noGrp="1"/>
          </p:cNvSpPr>
          <p:nvPr>
            <p:ph type="sldNum" sz="quarter" idx="12"/>
          </p:nvPr>
        </p:nvSpPr>
        <p:spPr/>
        <p:txBody>
          <a:bodyPr/>
          <a:lstStyle/>
          <a:p>
            <a:fld id="{E6FB6C08-FDAF-47C8-8AB2-32C3689218CE}" type="slidenum">
              <a:rPr lang="en-US" smtClean="0"/>
              <a:t>‹#›</a:t>
            </a:fld>
            <a:endParaRPr lang="en-US"/>
          </a:p>
        </p:txBody>
      </p:sp>
    </p:spTree>
    <p:extLst>
      <p:ext uri="{BB962C8B-B14F-4D97-AF65-F5344CB8AC3E}">
        <p14:creationId xmlns:p14="http://schemas.microsoft.com/office/powerpoint/2010/main" val="2755490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Copyright 2015 Worth Publishers </a:t>
            </a:r>
          </a:p>
        </p:txBody>
      </p:sp>
      <p:sp>
        <p:nvSpPr>
          <p:cNvPr id="9" name="Slide Number Placeholder 8"/>
          <p:cNvSpPr>
            <a:spLocks noGrp="1"/>
          </p:cNvSpPr>
          <p:nvPr>
            <p:ph type="sldNum" sz="quarter" idx="12"/>
          </p:nvPr>
        </p:nvSpPr>
        <p:spPr/>
        <p:txBody>
          <a:bodyPr/>
          <a:lstStyle/>
          <a:p>
            <a:fld id="{E6FB6C08-FDAF-47C8-8AB2-32C3689218CE}" type="slidenum">
              <a:rPr lang="en-US" smtClean="0"/>
              <a:t>‹#›</a:t>
            </a:fld>
            <a:endParaRPr lang="en-US"/>
          </a:p>
        </p:txBody>
      </p:sp>
    </p:spTree>
    <p:extLst>
      <p:ext uri="{BB962C8B-B14F-4D97-AF65-F5344CB8AC3E}">
        <p14:creationId xmlns:p14="http://schemas.microsoft.com/office/powerpoint/2010/main" val="18963932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slide" Target="../slides/slide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 Target="../slides/slide2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 Target="../slides/slide3.xml"/><Relationship Id="rId5" Type="http://schemas.openxmlformats.org/officeDocument/2006/relationships/slide" Target="../slides/slide22.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76200"/>
            <a:ext cx="12192000" cy="83820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990600"/>
            <a:ext cx="11785600" cy="4648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Oval 10"/>
          <p:cNvSpPr/>
          <p:nvPr/>
        </p:nvSpPr>
        <p:spPr>
          <a:xfrm>
            <a:off x="11283788" y="6168900"/>
            <a:ext cx="8128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TextBox 11">
            <a:hlinkClick r:id="rId6" action="ppaction://hlinksldjump"/>
          </p:cNvPr>
          <p:cNvSpPr txBox="1"/>
          <p:nvPr/>
        </p:nvSpPr>
        <p:spPr>
          <a:xfrm>
            <a:off x="11324857" y="6262991"/>
            <a:ext cx="873331"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andara" pitchFamily="34" charset="0"/>
                <a:ea typeface="+mn-ea"/>
                <a:cs typeface="+mn-cs"/>
                <a:hlinkClick r:id="rId7" action="ppaction://hlinksldjump"/>
              </a:rPr>
              <a:t>Back to Table of contents</a:t>
            </a:r>
            <a:endParaRPr kumimoji="0" lang="en-US" sz="800" b="1" i="0" u="none" strike="noStrike" kern="1200" cap="none" spc="0" normalizeH="0" baseline="0" noProof="0" dirty="0">
              <a:ln>
                <a:noFill/>
              </a:ln>
              <a:solidFill>
                <a:prstClr val="black"/>
              </a:solidFill>
              <a:effectLst/>
              <a:uLnTx/>
              <a:uFillTx/>
              <a:latin typeface="Candara"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ndara" pitchFamily="34" charset="0"/>
              <a:ea typeface="+mn-ea"/>
              <a:cs typeface="+mn-cs"/>
            </a:endParaRPr>
          </a:p>
        </p:txBody>
      </p:sp>
      <p:sp>
        <p:nvSpPr>
          <p:cNvPr id="9" name="Footer Placeholder 2"/>
          <p:cNvSpPr>
            <a:spLocks noGrp="1"/>
          </p:cNvSpPr>
          <p:nvPr>
            <p:ph type="ftr" sz="quarter" idx="3"/>
          </p:nvPr>
        </p:nvSpPr>
        <p:spPr>
          <a:xfrm>
            <a:off x="1650938" y="6603259"/>
            <a:ext cx="9462657" cy="228600"/>
          </a:xfrm>
          <a:prstGeom prst="rect">
            <a:avLst/>
          </a:prstGeom>
        </p:spPr>
        <p:txBody>
          <a:bodyPr/>
          <a:lstStyle/>
          <a:p>
            <a:pPr>
              <a:defRPr/>
            </a:pPr>
            <a:r>
              <a:rPr lang="en-US" sz="1000" kern="0" cap="all" spc="1060">
                <a:solidFill>
                  <a:prstClr val="white">
                    <a:lumMod val="50000"/>
                  </a:prstClr>
                </a:solidFill>
                <a:latin typeface="Gill Sans"/>
                <a:cs typeface="Gill Sans"/>
              </a:rPr>
              <a:t>Copyright 2015 Worth Publishers </a:t>
            </a:r>
            <a:endParaRPr lang="en-US" sz="1000" kern="0" cap="all" spc="1060" dirty="0">
              <a:solidFill>
                <a:prstClr val="white">
                  <a:lumMod val="50000"/>
                </a:prstClr>
              </a:solidFill>
              <a:latin typeface="Gill Sans"/>
              <a:cs typeface="Gill Sans"/>
            </a:endParaRPr>
          </a:p>
        </p:txBody>
      </p:sp>
    </p:spTree>
    <p:extLst>
      <p:ext uri="{BB962C8B-B14F-4D97-AF65-F5344CB8AC3E}">
        <p14:creationId xmlns:p14="http://schemas.microsoft.com/office/powerpoint/2010/main" val="1908235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hdr="0" ftr="0" dt="0"/>
  <p:txStyles>
    <p:titleStyle>
      <a:lvl1pPr algn="l" defTabSz="914400" rtl="0" eaLnBrk="1" latinLnBrk="0" hangingPunct="1">
        <a:spcBef>
          <a:spcPct val="0"/>
        </a:spcBef>
        <a:buNone/>
        <a:defRPr sz="4400" b="0" kern="1200" spc="0" baseline="0">
          <a:solidFill>
            <a:schemeClr val="accent3"/>
          </a:solidFill>
          <a:effectLst>
            <a:innerShdw blurRad="63500" dist="50800" dir="13500000">
              <a:prstClr val="black">
                <a:alpha val="50000"/>
              </a:prstClr>
            </a:innerShdw>
          </a:effectLst>
          <a:latin typeface="Century Gothic"/>
          <a:ea typeface="+mj-ea"/>
          <a:cs typeface="Century Gothic"/>
        </a:defRPr>
      </a:lvl1pPr>
    </p:titleStyle>
    <p:bodyStyle>
      <a:lvl1pPr marL="0" indent="0" algn="l" defTabSz="914400" rtl="0" eaLnBrk="1" latinLnBrk="0" hangingPunct="1">
        <a:spcBef>
          <a:spcPct val="20000"/>
        </a:spcBef>
        <a:buFontTx/>
        <a:buNone/>
        <a:defRPr sz="3200" b="1" kern="1200">
          <a:solidFill>
            <a:schemeClr val="tx1"/>
          </a:solidFill>
          <a:latin typeface="Century Gothic"/>
          <a:ea typeface="+mn-ea"/>
          <a:cs typeface="Century Gothic"/>
        </a:defRPr>
      </a:lvl1pPr>
      <a:lvl2pPr marL="457200" indent="0" algn="l" defTabSz="914400" rtl="0" eaLnBrk="1" latinLnBrk="0" hangingPunct="1">
        <a:spcBef>
          <a:spcPct val="20000"/>
        </a:spcBef>
        <a:buFontTx/>
        <a:buNone/>
        <a:defRPr sz="2800" b="1" kern="1200">
          <a:solidFill>
            <a:schemeClr val="tx1"/>
          </a:solidFill>
          <a:latin typeface="Century Gothic"/>
          <a:ea typeface="+mn-ea"/>
          <a:cs typeface="Century Gothic"/>
        </a:defRPr>
      </a:lvl2pPr>
      <a:lvl3pPr marL="914400" indent="0" algn="l" defTabSz="914400" rtl="0" eaLnBrk="1" latinLnBrk="0" hangingPunct="1">
        <a:spcBef>
          <a:spcPct val="20000"/>
        </a:spcBef>
        <a:buFontTx/>
        <a:buNone/>
        <a:defRPr sz="2400" b="1" kern="1200">
          <a:solidFill>
            <a:schemeClr val="tx1"/>
          </a:solidFill>
          <a:latin typeface="Century Gothic"/>
          <a:ea typeface="+mn-ea"/>
          <a:cs typeface="Century Gothic"/>
        </a:defRPr>
      </a:lvl3pPr>
      <a:lvl4pPr marL="1371600" indent="0" algn="l" defTabSz="914400" rtl="0" eaLnBrk="1" latinLnBrk="0" hangingPunct="1">
        <a:spcBef>
          <a:spcPct val="20000"/>
        </a:spcBef>
        <a:buFontTx/>
        <a:buNone/>
        <a:defRPr sz="2000" b="1" kern="1200">
          <a:solidFill>
            <a:schemeClr val="tx1"/>
          </a:solidFill>
          <a:latin typeface="Century Gothic"/>
          <a:ea typeface="+mn-ea"/>
          <a:cs typeface="Century Gothic"/>
        </a:defRPr>
      </a:lvl4pPr>
      <a:lvl5pPr marL="1828800" indent="0" algn="l" defTabSz="914400" rtl="0" eaLnBrk="1" latinLnBrk="0" hangingPunct="1">
        <a:spcBef>
          <a:spcPct val="20000"/>
        </a:spcBef>
        <a:buFontTx/>
        <a:buNone/>
        <a:defRPr sz="2000" b="1" kern="1200">
          <a:solidFill>
            <a:schemeClr val="tx1"/>
          </a:solidFill>
          <a:latin typeface="Century Gothic"/>
          <a:ea typeface="+mn-ea"/>
          <a:cs typeface="Century 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2015 Worth Publishers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B6C08-FDAF-47C8-8AB2-32C3689218CE}" type="slidenum">
              <a:rPr lang="en-US" smtClean="0"/>
              <a:t>‹#›</a:t>
            </a:fld>
            <a:endParaRPr lang="en-US"/>
          </a:p>
        </p:txBody>
      </p:sp>
    </p:spTree>
    <p:extLst>
      <p:ext uri="{BB962C8B-B14F-4D97-AF65-F5344CB8AC3E}">
        <p14:creationId xmlns:p14="http://schemas.microsoft.com/office/powerpoint/2010/main" val="199366828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76200"/>
            <a:ext cx="12192000" cy="83820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990600"/>
            <a:ext cx="11785600" cy="4648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Oval 10"/>
          <p:cNvSpPr/>
          <p:nvPr/>
        </p:nvSpPr>
        <p:spPr>
          <a:xfrm>
            <a:off x="11283788" y="6168900"/>
            <a:ext cx="8128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TextBox 11">
            <a:hlinkClick r:id="rId5" action="ppaction://hlinksldjump"/>
          </p:cNvPr>
          <p:cNvSpPr txBox="1"/>
          <p:nvPr/>
        </p:nvSpPr>
        <p:spPr>
          <a:xfrm>
            <a:off x="11324857" y="6262991"/>
            <a:ext cx="873331"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andara" pitchFamily="34" charset="0"/>
                <a:ea typeface="+mn-ea"/>
                <a:cs typeface="+mn-cs"/>
                <a:hlinkClick r:id="rId6" action="ppaction://hlinksldjump"/>
              </a:rPr>
              <a:t>Back to Table of contents</a:t>
            </a:r>
            <a:endParaRPr kumimoji="0" lang="en-US" sz="800" b="1" i="0" u="none" strike="noStrike" kern="1200" cap="none" spc="0" normalizeH="0" baseline="0" noProof="0" dirty="0">
              <a:ln>
                <a:noFill/>
              </a:ln>
              <a:solidFill>
                <a:prstClr val="black"/>
              </a:solidFill>
              <a:effectLst/>
              <a:uLnTx/>
              <a:uFillTx/>
              <a:latin typeface="Candara"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ndara" pitchFamily="34" charset="0"/>
              <a:ea typeface="+mn-ea"/>
              <a:cs typeface="+mn-cs"/>
            </a:endParaRPr>
          </a:p>
        </p:txBody>
      </p:sp>
      <p:sp>
        <p:nvSpPr>
          <p:cNvPr id="9" name="Footer Placeholder 2"/>
          <p:cNvSpPr>
            <a:spLocks noGrp="1"/>
          </p:cNvSpPr>
          <p:nvPr>
            <p:ph type="ftr" sz="quarter" idx="3"/>
          </p:nvPr>
        </p:nvSpPr>
        <p:spPr>
          <a:xfrm>
            <a:off x="1650938" y="6603259"/>
            <a:ext cx="9462657" cy="228600"/>
          </a:xfrm>
          <a:prstGeom prst="rect">
            <a:avLst/>
          </a:prstGeom>
        </p:spPr>
        <p:txBody>
          <a:bodyPr/>
          <a:lstStyle/>
          <a:p>
            <a:pPr>
              <a:defRPr/>
            </a:pPr>
            <a:r>
              <a:rPr lang="en-US" sz="1000" kern="0" cap="all" spc="1060">
                <a:solidFill>
                  <a:prstClr val="white">
                    <a:lumMod val="50000"/>
                  </a:prstClr>
                </a:solidFill>
                <a:latin typeface="Gill Sans"/>
                <a:cs typeface="Gill Sans"/>
              </a:rPr>
              <a:t>Copyright 2015 Worth Publishers </a:t>
            </a:r>
            <a:endParaRPr lang="en-US" sz="1000" kern="0" cap="all" spc="1060" dirty="0">
              <a:solidFill>
                <a:prstClr val="white">
                  <a:lumMod val="50000"/>
                </a:prstClr>
              </a:solidFill>
              <a:latin typeface="Gill Sans"/>
              <a:cs typeface="Gill Sans"/>
            </a:endParaRPr>
          </a:p>
        </p:txBody>
      </p:sp>
    </p:spTree>
    <p:extLst>
      <p:ext uri="{BB962C8B-B14F-4D97-AF65-F5344CB8AC3E}">
        <p14:creationId xmlns:p14="http://schemas.microsoft.com/office/powerpoint/2010/main" val="65009570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hdr="0" ftr="0" dt="0"/>
  <p:txStyles>
    <p:titleStyle>
      <a:lvl1pPr algn="l" defTabSz="914400" rtl="0" eaLnBrk="1" latinLnBrk="0" hangingPunct="1">
        <a:spcBef>
          <a:spcPct val="0"/>
        </a:spcBef>
        <a:buNone/>
        <a:defRPr sz="4400" b="0" kern="1200" spc="0" baseline="0">
          <a:solidFill>
            <a:schemeClr val="accent3"/>
          </a:solidFill>
          <a:effectLst>
            <a:innerShdw blurRad="63500" dist="50800" dir="13500000">
              <a:prstClr val="black">
                <a:alpha val="50000"/>
              </a:prstClr>
            </a:innerShdw>
          </a:effectLst>
          <a:latin typeface="Century Gothic"/>
          <a:ea typeface="+mj-ea"/>
          <a:cs typeface="Century Gothic"/>
        </a:defRPr>
      </a:lvl1pPr>
    </p:titleStyle>
    <p:bodyStyle>
      <a:lvl1pPr marL="0" indent="0" algn="l" defTabSz="914400" rtl="0" eaLnBrk="1" latinLnBrk="0" hangingPunct="1">
        <a:spcBef>
          <a:spcPct val="20000"/>
        </a:spcBef>
        <a:buFontTx/>
        <a:buNone/>
        <a:defRPr sz="3200" b="1" kern="1200">
          <a:solidFill>
            <a:schemeClr val="tx1"/>
          </a:solidFill>
          <a:latin typeface="Century Gothic"/>
          <a:ea typeface="+mn-ea"/>
          <a:cs typeface="Century Gothic"/>
        </a:defRPr>
      </a:lvl1pPr>
      <a:lvl2pPr marL="457200" indent="0" algn="l" defTabSz="914400" rtl="0" eaLnBrk="1" latinLnBrk="0" hangingPunct="1">
        <a:spcBef>
          <a:spcPct val="20000"/>
        </a:spcBef>
        <a:buFontTx/>
        <a:buNone/>
        <a:defRPr sz="2800" b="1" kern="1200">
          <a:solidFill>
            <a:schemeClr val="tx1"/>
          </a:solidFill>
          <a:latin typeface="Century Gothic"/>
          <a:ea typeface="+mn-ea"/>
          <a:cs typeface="Century Gothic"/>
        </a:defRPr>
      </a:lvl2pPr>
      <a:lvl3pPr marL="914400" indent="0" algn="l" defTabSz="914400" rtl="0" eaLnBrk="1" latinLnBrk="0" hangingPunct="1">
        <a:spcBef>
          <a:spcPct val="20000"/>
        </a:spcBef>
        <a:buFontTx/>
        <a:buNone/>
        <a:defRPr sz="2400" b="1" kern="1200">
          <a:solidFill>
            <a:schemeClr val="tx1"/>
          </a:solidFill>
          <a:latin typeface="Century Gothic"/>
          <a:ea typeface="+mn-ea"/>
          <a:cs typeface="Century Gothic"/>
        </a:defRPr>
      </a:lvl3pPr>
      <a:lvl4pPr marL="1371600" indent="0" algn="l" defTabSz="914400" rtl="0" eaLnBrk="1" latinLnBrk="0" hangingPunct="1">
        <a:spcBef>
          <a:spcPct val="20000"/>
        </a:spcBef>
        <a:buFontTx/>
        <a:buNone/>
        <a:defRPr sz="2000" b="1" kern="1200">
          <a:solidFill>
            <a:schemeClr val="tx1"/>
          </a:solidFill>
          <a:latin typeface="Century Gothic"/>
          <a:ea typeface="+mn-ea"/>
          <a:cs typeface="Century Gothic"/>
        </a:defRPr>
      </a:lvl4pPr>
      <a:lvl5pPr marL="1828800" indent="0" algn="l" defTabSz="914400" rtl="0" eaLnBrk="1" latinLnBrk="0" hangingPunct="1">
        <a:spcBef>
          <a:spcPct val="20000"/>
        </a:spcBef>
        <a:buFontTx/>
        <a:buNone/>
        <a:defRPr sz="2000" b="1" kern="1200">
          <a:solidFill>
            <a:schemeClr val="tx1"/>
          </a:solidFill>
          <a:latin typeface="Century Gothic"/>
          <a:ea typeface="+mn-ea"/>
          <a:cs typeface="Century 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marR="137160" hangingPunct="0">
              <a:spcBef>
                <a:spcPts val="0"/>
              </a:spcBef>
            </a:pP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endParaRPr lang="en-US" sz="3100" dirty="0"/>
          </a:p>
        </p:txBody>
      </p:sp>
      <p:sp>
        <p:nvSpPr>
          <p:cNvPr id="3" name="Subtitle 2"/>
          <p:cNvSpPr>
            <a:spLocks noGrp="1"/>
          </p:cNvSpPr>
          <p:nvPr>
            <p:ph type="subTitle" idx="1"/>
          </p:nvPr>
        </p:nvSpPr>
        <p:spPr>
          <a:xfrm>
            <a:off x="2286000" y="609600"/>
            <a:ext cx="8382000" cy="5029200"/>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MICROECONOMICS </a:t>
            </a:r>
          </a:p>
          <a:p>
            <a:r>
              <a:rPr lang="en-US" sz="4400" b="1" i="1" dirty="0">
                <a:solidFill>
                  <a:srgbClr val="FF0000"/>
                </a:solidFill>
                <a:latin typeface="Times New Roman" panose="02020603050405020304" pitchFamily="18" charset="0"/>
                <a:cs typeface="Times New Roman" panose="02020603050405020304" pitchFamily="18" charset="0"/>
              </a:rPr>
              <a:t>(BCS 2002-8 )</a:t>
            </a:r>
            <a:endParaRPr lang="en-US" sz="4400" b="1" dirty="0">
              <a:solidFill>
                <a:srgbClr val="FF0000"/>
              </a:solidFill>
              <a:latin typeface="Times New Roman" panose="02020603050405020304" pitchFamily="18" charset="0"/>
              <a:cs typeface="Times New Roman" panose="02020603050405020304" pitchFamily="18" charset="0"/>
            </a:endParaRPr>
          </a:p>
          <a:p>
            <a:r>
              <a:rPr lang="en-US" b="1" dirty="0">
                <a:solidFill>
                  <a:srgbClr val="7030A0"/>
                </a:solidFill>
                <a:latin typeface="Times New Roman" panose="02020603050405020304" pitchFamily="18" charset="0"/>
                <a:ea typeface="Times New Roman"/>
                <a:cs typeface="Times New Roman" panose="02020603050405020304" pitchFamily="18" charset="0"/>
              </a:rPr>
              <a:t>SPRING-2024</a:t>
            </a:r>
          </a:p>
          <a:p>
            <a:endParaRPr lang="en-US" b="1" dirty="0">
              <a:solidFill>
                <a:schemeClr val="tx1"/>
              </a:solidFill>
              <a:effectLst/>
              <a:latin typeface="Times New Roman" panose="02020603050405020304" pitchFamily="18" charset="0"/>
              <a:ea typeface="Times New Roman"/>
              <a:cs typeface="Times New Roman" panose="02020603050405020304" pitchFamily="18" charset="0"/>
            </a:endParaRPr>
          </a:p>
          <a:p>
            <a:endParaRPr lang="en-US" b="1" dirty="0">
              <a:solidFill>
                <a:schemeClr val="tx1"/>
              </a:solidFill>
              <a:latin typeface="Times New Roman" panose="02020603050405020304" pitchFamily="18" charset="0"/>
              <a:ea typeface="Times New Roman"/>
              <a:cs typeface="Times New Roman" panose="02020603050405020304" pitchFamily="18" charset="0"/>
            </a:endParaRPr>
          </a:p>
          <a:p>
            <a:pPr algn="r"/>
            <a:r>
              <a:rPr lang="en-US" b="1" dirty="0">
                <a:solidFill>
                  <a:schemeClr val="tx1"/>
                </a:solidFill>
                <a:effectLst/>
                <a:latin typeface="Times New Roman" panose="02020603050405020304" pitchFamily="18" charset="0"/>
                <a:ea typeface="Times New Roman"/>
                <a:cs typeface="Times New Roman" panose="02020603050405020304" pitchFamily="18" charset="0"/>
              </a:rPr>
              <a:t> Dr. S. Ghiasul Haq</a:t>
            </a:r>
            <a:br>
              <a:rPr lang="en-US" sz="1400" dirty="0">
                <a:latin typeface="Times New Roman" panose="02020603050405020304" pitchFamily="18" charset="0"/>
                <a:ea typeface="Times New Roman"/>
                <a:cs typeface="Times New Roman" panose="02020603050405020304" pitchFamily="18" charset="0"/>
              </a:rPr>
            </a:br>
            <a:r>
              <a:rPr lang="en-US" sz="1900" b="1" dirty="0">
                <a:solidFill>
                  <a:srgbClr val="7030A0"/>
                </a:solidFill>
                <a:latin typeface="Times New Roman" panose="02020603050405020304" pitchFamily="18" charset="0"/>
                <a:ea typeface="Times New Roman"/>
                <a:cs typeface="Times New Roman" panose="02020603050405020304" pitchFamily="18" charset="0"/>
              </a:rPr>
              <a:t>ghiasul786@gmail.com</a:t>
            </a:r>
          </a:p>
        </p:txBody>
      </p:sp>
      <p:sp>
        <p:nvSpPr>
          <p:cNvPr id="4" name="Slide Number Placeholder 3"/>
          <p:cNvSpPr>
            <a:spLocks noGrp="1"/>
          </p:cNvSpPr>
          <p:nvPr>
            <p:ph type="sldNum" sz="quarter" idx="12"/>
          </p:nvPr>
        </p:nvSpPr>
        <p:spPr/>
        <p:txBody>
          <a:bodyPr/>
          <a:lstStyle/>
          <a:p>
            <a:fld id="{E6FB6C08-FDAF-47C8-8AB2-32C3689218CE}" type="slidenum">
              <a:rPr lang="en-US" smtClean="0"/>
              <a:t>1</a:t>
            </a:fld>
            <a:endParaRPr lang="en-US"/>
          </a:p>
        </p:txBody>
      </p:sp>
    </p:spTree>
    <p:extLst>
      <p:ext uri="{BB962C8B-B14F-4D97-AF65-F5344CB8AC3E}">
        <p14:creationId xmlns:p14="http://schemas.microsoft.com/office/powerpoint/2010/main" val="1830496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0"/>
            <a:ext cx="10845800" cy="995681"/>
          </a:xfrm>
        </p:spPr>
        <p:txBody>
          <a:bodyPr>
            <a:normAutofit fontScale="90000"/>
          </a:bodyPr>
          <a:lstStyle/>
          <a:p>
            <a:r>
              <a:rPr lang="en-US" b="1" dirty="0">
                <a:solidFill>
                  <a:srgbClr val="FF0000"/>
                </a:solidFill>
                <a:latin typeface="+mn-lt"/>
              </a:rPr>
              <a:t>….( D-5) Indifference Curve </a:t>
            </a:r>
            <a:br>
              <a:rPr lang="en-US" b="1" dirty="0">
                <a:solidFill>
                  <a:srgbClr val="FF0000"/>
                </a:solidFill>
                <a:latin typeface="+mn-lt"/>
              </a:rPr>
            </a:br>
            <a:endParaRPr lang="en-US" b="1" dirty="0">
              <a:solidFill>
                <a:srgbClr val="FF0000"/>
              </a:solidFill>
              <a:latin typeface="+mn-lt"/>
            </a:endParaRPr>
          </a:p>
        </p:txBody>
      </p:sp>
      <p:sp>
        <p:nvSpPr>
          <p:cNvPr id="3" name="Content Placeholder 2"/>
          <p:cNvSpPr>
            <a:spLocks noGrp="1"/>
          </p:cNvSpPr>
          <p:nvPr>
            <p:ph sz="half" idx="1"/>
          </p:nvPr>
        </p:nvSpPr>
        <p:spPr>
          <a:xfrm>
            <a:off x="213360" y="995681"/>
            <a:ext cx="5933440" cy="5974078"/>
          </a:xfrm>
        </p:spPr>
        <p:txBody>
          <a:bodyPr>
            <a:normAutofit fontScale="77500" lnSpcReduction="20000"/>
          </a:bodyPr>
          <a:lstStyle/>
          <a:p>
            <a:pPr marL="0" indent="0" algn="ctr">
              <a:buNone/>
            </a:pPr>
            <a:r>
              <a:rPr lang="en-US" sz="3600" b="1" i="1" u="sng" dirty="0">
                <a:solidFill>
                  <a:srgbClr val="7030A0"/>
                </a:solidFill>
              </a:rPr>
              <a:t>Indifference Curve-Further Description:</a:t>
            </a:r>
          </a:p>
          <a:p>
            <a:pPr marL="0" indent="0">
              <a:buNone/>
            </a:pPr>
            <a:r>
              <a:rPr lang="en-US" sz="3600" dirty="0"/>
              <a:t>Graphically, the  indifference curve is  a downward sloping convex to the origin showing a combination of two goods that the consumer consumes</a:t>
            </a:r>
          </a:p>
          <a:p>
            <a:pPr marL="0" indent="0">
              <a:buNone/>
            </a:pPr>
            <a:r>
              <a:rPr lang="en-US" sz="3600" dirty="0"/>
              <a:t>The graph shows the Utility Indifference Curve showing bundles of goods A and B.  </a:t>
            </a:r>
          </a:p>
          <a:p>
            <a:pPr marL="0" indent="0">
              <a:buNone/>
            </a:pPr>
            <a:r>
              <a:rPr lang="en-US" sz="3600" dirty="0"/>
              <a:t>To the consumer, bundle A and B are the same as both of them give him equal satisfaction. </a:t>
            </a:r>
          </a:p>
          <a:p>
            <a:pPr marL="0" indent="0">
              <a:buNone/>
            </a:pPr>
            <a:r>
              <a:rPr lang="en-US" sz="3600" dirty="0"/>
              <a:t>In other words, point A gives as much utility as point B to the individual. The consumer will be satisfied at any point along the curve assuming that other things are constant. </a:t>
            </a:r>
          </a:p>
          <a:p>
            <a:endParaRPr lang="en-US" sz="3600" dirty="0"/>
          </a:p>
          <a:p>
            <a:pPr marL="0" indent="0">
              <a:buNone/>
            </a:pPr>
            <a:endParaRPr lang="en-US" dirty="0"/>
          </a:p>
        </p:txBody>
      </p:sp>
      <p:pic>
        <p:nvPicPr>
          <p:cNvPr id="5" name="Content Placeholder 4"/>
          <p:cNvPicPr>
            <a:picLocks noGrp="1"/>
          </p:cNvPicPr>
          <p:nvPr>
            <p:ph sz="half" idx="2"/>
          </p:nvPr>
        </p:nvPicPr>
        <p:blipFill>
          <a:blip r:embed="rId2"/>
          <a:stretch>
            <a:fillRect/>
          </a:stretch>
        </p:blipFill>
        <p:spPr>
          <a:xfrm>
            <a:off x="6781800" y="2724944"/>
            <a:ext cx="3962400" cy="2552700"/>
          </a:xfrm>
          <a:prstGeom prst="rect">
            <a:avLst/>
          </a:prstGeom>
        </p:spPr>
      </p:pic>
      <p:sp>
        <p:nvSpPr>
          <p:cNvPr id="4" name="Slide Number Placeholder 3"/>
          <p:cNvSpPr>
            <a:spLocks noGrp="1"/>
          </p:cNvSpPr>
          <p:nvPr>
            <p:ph type="sldNum" sz="quarter" idx="12"/>
          </p:nvPr>
        </p:nvSpPr>
        <p:spPr/>
        <p:txBody>
          <a:bodyPr/>
          <a:lstStyle/>
          <a:p>
            <a:fld id="{E6FB6C08-FDAF-47C8-8AB2-32C3689218CE}" type="slidenum">
              <a:rPr lang="en-US" smtClean="0"/>
              <a:t>10</a:t>
            </a:fld>
            <a:endParaRPr lang="en-US"/>
          </a:p>
        </p:txBody>
      </p:sp>
    </p:spTree>
    <p:extLst>
      <p:ext uri="{BB962C8B-B14F-4D97-AF65-F5344CB8AC3E}">
        <p14:creationId xmlns:p14="http://schemas.microsoft.com/office/powerpoint/2010/main" val="3243073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48" y="-65988"/>
            <a:ext cx="11830640" cy="1150678"/>
          </a:xfrm>
        </p:spPr>
        <p:txBody>
          <a:bodyPr>
            <a:normAutofit/>
          </a:bodyPr>
          <a:lstStyle/>
          <a:p>
            <a:r>
              <a:rPr lang="en-US" sz="3600" b="1" dirty="0">
                <a:solidFill>
                  <a:srgbClr val="FF0000"/>
                </a:solidFill>
                <a:latin typeface="+mn-lt"/>
              </a:rPr>
              <a:t>(E) Marginal Rate of Substitution</a:t>
            </a:r>
            <a:endParaRPr lang="en-US" sz="3600" dirty="0">
              <a:solidFill>
                <a:srgbClr val="FF0000"/>
              </a:solidFill>
              <a:latin typeface="+mn-lt"/>
            </a:endParaRPr>
          </a:p>
        </p:txBody>
      </p:sp>
      <p:sp>
        <p:nvSpPr>
          <p:cNvPr id="3" name="Content Placeholder 2"/>
          <p:cNvSpPr>
            <a:spLocks noGrp="1"/>
          </p:cNvSpPr>
          <p:nvPr>
            <p:ph sz="half" idx="1"/>
          </p:nvPr>
        </p:nvSpPr>
        <p:spPr>
          <a:xfrm>
            <a:off x="278091" y="1211787"/>
            <a:ext cx="6311245" cy="5509525"/>
          </a:xfrm>
        </p:spPr>
        <p:txBody>
          <a:bodyPr>
            <a:normAutofit fontScale="92500"/>
          </a:bodyPr>
          <a:lstStyle/>
          <a:p>
            <a:pPr marL="0" lvl="0" indent="0">
              <a:lnSpc>
                <a:spcPct val="100000"/>
              </a:lnSpc>
              <a:buNone/>
            </a:pPr>
            <a:r>
              <a:rPr lang="en-US" b="1" dirty="0">
                <a:solidFill>
                  <a:srgbClr val="FF0000"/>
                </a:solidFill>
              </a:rPr>
              <a:t>The Rate at which an Individual must give up “Good A” in order to obtain One More Unit of “Good B”, while keeping their Overall Utility (Satisfaction) Constant</a:t>
            </a:r>
            <a:r>
              <a:rPr lang="en-US" b="1" dirty="0"/>
              <a:t>. The </a:t>
            </a:r>
            <a:r>
              <a:rPr lang="en-US" b="1" i="1" dirty="0">
                <a:solidFill>
                  <a:srgbClr val="7030A0"/>
                </a:solidFill>
              </a:rPr>
              <a:t>Marginal Rate of Substitution (</a:t>
            </a:r>
            <a:r>
              <a:rPr lang="en-US" b="1" dirty="0"/>
              <a:t>MRS) is Calculated between Two Goods placed on an Indifference Curve, which displays a Frontier of Equal Utility for Each Combination of “Good A” and “Good B”</a:t>
            </a:r>
            <a:endParaRPr lang="en-US" dirty="0"/>
          </a:p>
          <a:p>
            <a:pPr marL="0" lvl="0" indent="0">
              <a:lnSpc>
                <a:spcPct val="100000"/>
              </a:lnSpc>
              <a:buNone/>
            </a:pPr>
            <a:r>
              <a:rPr lang="en-US" b="1" dirty="0"/>
              <a:t>MRS Keeps on Declining since Consumer has more &amp; more units of one Good, he gives up Less Units of Other Good</a:t>
            </a:r>
          </a:p>
          <a:p>
            <a:pPr marL="0" lvl="0" indent="0" algn="r">
              <a:lnSpc>
                <a:spcPct val="100000"/>
              </a:lnSpc>
              <a:buNone/>
            </a:pPr>
            <a:r>
              <a:rPr lang="en-US" b="1" dirty="0"/>
              <a:t> </a:t>
            </a:r>
            <a:r>
              <a:rPr lang="en-US" b="1" i="1" dirty="0">
                <a:solidFill>
                  <a:srgbClr val="FF0000"/>
                </a:solidFill>
              </a:rPr>
              <a:t>Continued next slide</a:t>
            </a:r>
            <a:endParaRPr lang="en-US" i="1" dirty="0">
              <a:solidFill>
                <a:srgbClr val="FF0000"/>
              </a:solidFill>
            </a:endParaRPr>
          </a:p>
        </p:txBody>
      </p:sp>
      <p:pic>
        <p:nvPicPr>
          <p:cNvPr id="5" name="Content Placeholder 4"/>
          <p:cNvPicPr>
            <a:picLocks noGrp="1"/>
          </p:cNvPicPr>
          <p:nvPr>
            <p:ph sz="half" idx="2"/>
          </p:nvPr>
        </p:nvPicPr>
        <p:blipFill>
          <a:blip r:embed="rId2"/>
          <a:stretch>
            <a:fillRect/>
          </a:stretch>
        </p:blipFill>
        <p:spPr>
          <a:xfrm>
            <a:off x="6589336" y="1690689"/>
            <a:ext cx="4854804" cy="4059662"/>
          </a:xfrm>
          <a:prstGeom prst="rect">
            <a:avLst/>
          </a:prstGeom>
        </p:spPr>
      </p:pic>
      <p:sp>
        <p:nvSpPr>
          <p:cNvPr id="4" name="Slide Number Placeholder 3"/>
          <p:cNvSpPr>
            <a:spLocks noGrp="1"/>
          </p:cNvSpPr>
          <p:nvPr>
            <p:ph type="sldNum" sz="quarter" idx="12"/>
          </p:nvPr>
        </p:nvSpPr>
        <p:spPr/>
        <p:txBody>
          <a:bodyPr/>
          <a:lstStyle/>
          <a:p>
            <a:fld id="{E6FB6C08-FDAF-47C8-8AB2-32C3689218CE}" type="slidenum">
              <a:rPr lang="en-US" smtClean="0"/>
              <a:t>11</a:t>
            </a:fld>
            <a:endParaRPr lang="en-US"/>
          </a:p>
        </p:txBody>
      </p:sp>
    </p:spTree>
    <p:extLst>
      <p:ext uri="{BB962C8B-B14F-4D97-AF65-F5344CB8AC3E}">
        <p14:creationId xmlns:p14="http://schemas.microsoft.com/office/powerpoint/2010/main" val="3523510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4" name="Rectangle 16"/>
          <p:cNvSpPr>
            <a:spLocks noChangeArrowheads="1"/>
          </p:cNvSpPr>
          <p:nvPr/>
        </p:nvSpPr>
        <p:spPr bwMode="auto">
          <a:xfrm>
            <a:off x="301658" y="838200"/>
            <a:ext cx="11576115" cy="5949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Font typeface="Wingdings" panose="05000000000000000000" pitchFamily="2" charset="2"/>
              <a:buNone/>
            </a:pPr>
            <a:r>
              <a:rPr lang="en-GB"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rPr>
              <a:t>	</a:t>
            </a:r>
            <a:r>
              <a:rPr lang="en-GB" altLang="en-US" sz="2800" b="1" dirty="0">
                <a:solidFill>
                  <a:srgbClr val="C00000"/>
                </a:solidFill>
                <a:latin typeface="Calibri" panose="020F0502020204030204" pitchFamily="34" charset="0"/>
                <a:ea typeface="Calibri" panose="020F0502020204030204" pitchFamily="34" charset="0"/>
                <a:cs typeface="Calibri" panose="020F0502020204030204" pitchFamily="34" charset="0"/>
              </a:rPr>
              <a:t>There are different  ways to define the </a:t>
            </a:r>
            <a:r>
              <a:rPr lang="en-GB" altLang="en-US" sz="3200" b="1" dirty="0">
                <a:solidFill>
                  <a:srgbClr val="C00000"/>
                </a:solidFill>
                <a:latin typeface="Calibri" panose="020F0502020204030204" pitchFamily="34" charset="0"/>
                <a:ea typeface="Calibri" panose="020F0502020204030204" pitchFamily="34" charset="0"/>
                <a:cs typeface="Calibri" panose="020F0502020204030204" pitchFamily="34" charset="0"/>
              </a:rPr>
              <a:t>Marginal Rate of Substitution</a:t>
            </a:r>
          </a:p>
          <a:p>
            <a:pPr>
              <a:spcBef>
                <a:spcPct val="20000"/>
              </a:spcBef>
              <a:buClr>
                <a:schemeClr val="accent1"/>
              </a:buClr>
              <a:buFont typeface="Wingdings" panose="05000000000000000000" pitchFamily="2" charset="2"/>
              <a:buNone/>
            </a:pPr>
            <a:r>
              <a:rPr lang="en-GB" altLang="en-US" sz="2800" b="1" u="sng" dirty="0">
                <a:solidFill>
                  <a:srgbClr val="C00000"/>
                </a:solidFill>
                <a:latin typeface="Calibri" panose="020F0502020204030204" pitchFamily="34" charset="0"/>
                <a:ea typeface="Calibri" panose="020F0502020204030204" pitchFamily="34" charset="0"/>
                <a:cs typeface="Calibri" panose="020F0502020204030204" pitchFamily="34" charset="0"/>
              </a:rPr>
              <a:t>Definition 1</a:t>
            </a:r>
            <a:r>
              <a:rPr lang="en-GB" altLang="en-US" sz="28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p>
          <a:p>
            <a:pPr>
              <a:spcBef>
                <a:spcPct val="20000"/>
              </a:spcBef>
              <a:buClr>
                <a:schemeClr val="accent1"/>
              </a:buClr>
              <a:buFont typeface="Wingdings" panose="05000000000000000000" pitchFamily="2" charset="2"/>
              <a:buNone/>
            </a:pPr>
            <a:r>
              <a:rPr lang="en-GB"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rPr>
              <a:t>	It is the maximum rate at which the consumer would be willing to substitute a little more of good x for a little less of good y in order to leave the consumer just indifferent between consuming the old basket or the new basket</a:t>
            </a:r>
          </a:p>
          <a:p>
            <a:pPr>
              <a:spcBef>
                <a:spcPct val="20000"/>
              </a:spcBef>
              <a:buClr>
                <a:schemeClr val="accent1"/>
              </a:buClr>
              <a:buFont typeface="Wingdings" panose="05000000000000000000" pitchFamily="2" charset="2"/>
              <a:buNone/>
            </a:pPr>
            <a:r>
              <a:rPr lang="en-GB" altLang="en-US" sz="2800" b="1" u="sng" dirty="0">
                <a:solidFill>
                  <a:srgbClr val="C00000"/>
                </a:solidFill>
                <a:latin typeface="Calibri" panose="020F0502020204030204" pitchFamily="34" charset="0"/>
                <a:ea typeface="Calibri" panose="020F0502020204030204" pitchFamily="34" charset="0"/>
                <a:cs typeface="Calibri" panose="020F0502020204030204" pitchFamily="34" charset="0"/>
              </a:rPr>
              <a:t>Definition 2</a:t>
            </a:r>
            <a:r>
              <a:rPr lang="en-GB" altLang="en-US" sz="2800" b="1" dirty="0">
                <a:solidFill>
                  <a:srgbClr val="C00000"/>
                </a:solidFill>
                <a:latin typeface="Calibri" panose="020F0502020204030204" pitchFamily="34" charset="0"/>
                <a:ea typeface="Calibri" panose="020F0502020204030204" pitchFamily="34" charset="0"/>
                <a:cs typeface="Calibri" panose="020F0502020204030204" pitchFamily="34" charset="0"/>
              </a:rPr>
              <a:t>:</a:t>
            </a:r>
          </a:p>
          <a:p>
            <a:pPr>
              <a:spcBef>
                <a:spcPct val="20000"/>
              </a:spcBef>
              <a:buClr>
                <a:schemeClr val="accent1"/>
              </a:buClr>
              <a:buFont typeface="Wingdings" panose="05000000000000000000" pitchFamily="2" charset="2"/>
              <a:buNone/>
            </a:pPr>
            <a:r>
              <a:rPr lang="en-GB" altLang="en-US" sz="2800" dirty="0">
                <a:latin typeface="Century Gothic" panose="020B0502020202020204" pitchFamily="34" charset="0"/>
              </a:rPr>
              <a:t>	</a:t>
            </a:r>
            <a:r>
              <a:rPr lang="en-GB"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rPr>
              <a:t>It is the negative of the slope of the indifference curve:</a:t>
            </a:r>
          </a:p>
          <a:p>
            <a:pPr lvl="1">
              <a:spcBef>
                <a:spcPct val="20000"/>
              </a:spcBef>
              <a:buClr>
                <a:schemeClr val="accent1"/>
              </a:buClr>
              <a:buFont typeface="Wingdings" panose="05000000000000000000" pitchFamily="2" charset="2"/>
              <a:buNone/>
            </a:pPr>
            <a:r>
              <a:rPr lang="en-GB"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rPr>
              <a:t>		</a:t>
            </a:r>
            <a:r>
              <a:rPr lang="en-GB" altLang="en-US" sz="2800" b="1" dirty="0" err="1">
                <a:solidFill>
                  <a:srgbClr val="C00000"/>
                </a:solidFill>
                <a:latin typeface="Calibri" panose="020F0502020204030204" pitchFamily="34" charset="0"/>
                <a:ea typeface="Calibri" panose="020F0502020204030204" pitchFamily="34" charset="0"/>
                <a:cs typeface="Calibri" panose="020F0502020204030204" pitchFamily="34" charset="0"/>
              </a:rPr>
              <a:t>MRS</a:t>
            </a:r>
            <a:r>
              <a:rPr lang="en-GB" altLang="en-US" sz="2800" b="1" baseline="-25000" dirty="0" err="1">
                <a:solidFill>
                  <a:srgbClr val="C00000"/>
                </a:solidFill>
                <a:latin typeface="Calibri" panose="020F0502020204030204" pitchFamily="34" charset="0"/>
                <a:ea typeface="Calibri" panose="020F0502020204030204" pitchFamily="34" charset="0"/>
                <a:cs typeface="Calibri" panose="020F0502020204030204" pitchFamily="34" charset="0"/>
              </a:rPr>
              <a:t>x,y</a:t>
            </a:r>
            <a:r>
              <a:rPr lang="en-GB" altLang="en-US" sz="2800" b="1" dirty="0">
                <a:solidFill>
                  <a:srgbClr val="C00000"/>
                </a:solidFill>
                <a:latin typeface="Calibri" panose="020F0502020204030204" pitchFamily="34" charset="0"/>
                <a:ea typeface="Calibri" panose="020F0502020204030204" pitchFamily="34" charset="0"/>
                <a:cs typeface="Calibri" panose="020F0502020204030204" pitchFamily="34" charset="0"/>
              </a:rPr>
              <a:t> = -  </a:t>
            </a:r>
            <a:r>
              <a:rPr lang="en-GB" altLang="en-US" sz="2800" b="1" u="sng" dirty="0" err="1">
                <a:solidFill>
                  <a:srgbClr val="C00000"/>
                </a:solidFill>
                <a:latin typeface="Calibri" panose="020F0502020204030204" pitchFamily="34" charset="0"/>
                <a:ea typeface="Calibri" panose="020F0502020204030204" pitchFamily="34" charset="0"/>
                <a:cs typeface="Calibri" panose="020F0502020204030204" pitchFamily="34" charset="0"/>
              </a:rPr>
              <a:t>dy</a:t>
            </a:r>
            <a:r>
              <a:rPr lang="en-GB" altLang="en-US" sz="2800" b="1" dirty="0">
                <a:solidFill>
                  <a:srgbClr val="C00000"/>
                </a:solidFill>
                <a:latin typeface="Calibri" panose="020F0502020204030204" pitchFamily="34" charset="0"/>
                <a:ea typeface="Calibri" panose="020F0502020204030204" pitchFamily="34" charset="0"/>
                <a:cs typeface="Calibri" panose="020F0502020204030204" pitchFamily="34" charset="0"/>
              </a:rPr>
              <a:t> /dx</a:t>
            </a:r>
          </a:p>
          <a:p>
            <a:pPr lvl="1">
              <a:spcBef>
                <a:spcPct val="20000"/>
              </a:spcBef>
              <a:buClr>
                <a:schemeClr val="accent1"/>
              </a:buClr>
              <a:buFont typeface="Wingdings" panose="05000000000000000000" pitchFamily="2" charset="2"/>
              <a:buNone/>
            </a:pPr>
            <a:r>
              <a:rPr lang="en-GB" altLang="en-US" sz="2800" b="1" dirty="0">
                <a:solidFill>
                  <a:srgbClr val="C00000"/>
                </a:solidFill>
                <a:latin typeface="Calibri" panose="020F0502020204030204" pitchFamily="34" charset="0"/>
                <a:ea typeface="Calibri" panose="020F0502020204030204" pitchFamily="34" charset="0"/>
                <a:cs typeface="Calibri" panose="020F0502020204030204" pitchFamily="34" charset="0"/>
              </a:rPr>
              <a:t>Khan </a:t>
            </a:r>
            <a:r>
              <a:rPr lang="en-GB" altLang="en-US" sz="2800" b="1" dirty="0" err="1">
                <a:solidFill>
                  <a:srgbClr val="C00000"/>
                </a:solidFill>
                <a:latin typeface="Calibri" panose="020F0502020204030204" pitchFamily="34" charset="0"/>
                <a:ea typeface="Calibri" panose="020F0502020204030204" pitchFamily="34" charset="0"/>
                <a:cs typeface="Calibri" panose="020F0502020204030204" pitchFamily="34" charset="0"/>
              </a:rPr>
              <a:t>Acad</a:t>
            </a:r>
            <a:r>
              <a:rPr lang="en-GB" altLang="en-US" sz="2800" b="1" dirty="0">
                <a:solidFill>
                  <a:srgbClr val="C00000"/>
                </a:solidFill>
                <a:latin typeface="Calibri" panose="020F0502020204030204" pitchFamily="34" charset="0"/>
                <a:ea typeface="Calibri" panose="020F0502020204030204" pitchFamily="34" charset="0"/>
                <a:cs typeface="Calibri" panose="020F0502020204030204" pitchFamily="34" charset="0"/>
              </a:rPr>
              <a:t>:</a:t>
            </a:r>
          </a:p>
          <a:p>
            <a:pPr lvl="1">
              <a:spcBef>
                <a:spcPct val="20000"/>
              </a:spcBef>
              <a:buClr>
                <a:schemeClr val="accent1"/>
              </a:buClr>
              <a:buFont typeface="Wingdings" panose="05000000000000000000" pitchFamily="2" charset="2"/>
              <a:buNone/>
            </a:pPr>
            <a:r>
              <a:rPr lang="en-GB" altLang="en-US" sz="2800" b="1" dirty="0">
                <a:solidFill>
                  <a:srgbClr val="C00000"/>
                </a:solidFill>
                <a:latin typeface="Calibri" panose="020F0502020204030204" pitchFamily="34" charset="0"/>
                <a:ea typeface="Calibri" panose="020F0502020204030204" pitchFamily="34" charset="0"/>
                <a:cs typeface="Calibri" panose="020F0502020204030204" pitchFamily="34" charset="0"/>
              </a:rPr>
              <a:t>		- Slope of indifference curve = Marginal rate of substitution</a:t>
            </a:r>
          </a:p>
          <a:p>
            <a:pPr lvl="1">
              <a:spcBef>
                <a:spcPct val="20000"/>
              </a:spcBef>
              <a:buClr>
                <a:schemeClr val="accent1"/>
              </a:buClr>
              <a:buFont typeface="Wingdings" panose="05000000000000000000" pitchFamily="2" charset="2"/>
              <a:buNone/>
            </a:pPr>
            <a:r>
              <a:rPr lang="en-GB" alt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How much of the vertical axis </a:t>
            </a:r>
            <a:r>
              <a:rPr lang="en-GB" altLang="en-US" sz="1800" b="1" dirty="0" err="1">
                <a:solidFill>
                  <a:srgbClr val="C00000"/>
                </a:solidFill>
                <a:latin typeface="Calibri" panose="020F0502020204030204" pitchFamily="34" charset="0"/>
                <a:ea typeface="Calibri" panose="020F0502020204030204" pitchFamily="34" charset="0"/>
                <a:cs typeface="Calibri" panose="020F0502020204030204" pitchFamily="34" charset="0"/>
              </a:rPr>
              <a:t>youre</a:t>
            </a:r>
            <a:r>
              <a:rPr lang="en-GB" alt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rPr>
              <a:t> giving up as an increment of the horizontal axis</a:t>
            </a:r>
          </a:p>
          <a:p>
            <a:pPr lvl="1">
              <a:spcBef>
                <a:spcPct val="20000"/>
              </a:spcBef>
              <a:buClr>
                <a:schemeClr val="accent1"/>
              </a:buClr>
            </a:pPr>
            <a:r>
              <a:rPr lang="en-GB"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rPr>
              <a:t>		                           		</a:t>
            </a:r>
          </a:p>
          <a:p>
            <a:pPr>
              <a:spcBef>
                <a:spcPct val="20000"/>
              </a:spcBef>
              <a:buClr>
                <a:schemeClr val="accent1"/>
              </a:buClr>
              <a:buFont typeface="Wingdings" panose="05000000000000000000" pitchFamily="2" charset="2"/>
              <a:buNone/>
            </a:pPr>
            <a:endParaRPr lang="en-GB"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itle 1"/>
          <p:cNvSpPr txBox="1">
            <a:spLocks/>
          </p:cNvSpPr>
          <p:nvPr/>
        </p:nvSpPr>
        <p:spPr bwMode="auto">
          <a:xfrm>
            <a:off x="895547" y="254524"/>
            <a:ext cx="10840824" cy="583676"/>
          </a:xfrm>
          <a:prstGeom prst="rect">
            <a:avLst/>
          </a:prstGeom>
        </p:spPr>
        <p:txBody>
          <a:bodyPr wrap="square" numCol="1" anchorCtr="0" compatLnSpc="1">
            <a:prstTxWarp prst="textNoShape">
              <a:avLst/>
            </a:prstTxWarp>
            <a:normAutofit fontScale="92500" lnSpcReduction="20000"/>
          </a:bodyPr>
          <a:lstStyle>
            <a:lvl1pPr algn="l" defTabSz="914400" rtl="0" eaLnBrk="1" latinLnBrk="0" hangingPunct="1">
              <a:spcBef>
                <a:spcPct val="0"/>
              </a:spcBef>
              <a:buNone/>
              <a:defRPr sz="4400" b="0" kern="1200" spc="0" baseline="0">
                <a:solidFill>
                  <a:schemeClr val="accent3"/>
                </a:solidFill>
                <a:effectLst>
                  <a:innerShdw blurRad="63500" dist="50800" dir="13500000">
                    <a:prstClr val="black">
                      <a:alpha val="50000"/>
                    </a:prstClr>
                  </a:innerShdw>
                </a:effectLst>
                <a:latin typeface="Century Gothic"/>
                <a:ea typeface="+mj-ea"/>
                <a:cs typeface="Century Gothic"/>
              </a:defRPr>
            </a:lvl1pPr>
          </a:lstStyle>
          <a:p>
            <a:r>
              <a:rPr lang="en-US" sz="4000" b="1" dirty="0">
                <a:solidFill>
                  <a:srgbClr val="FF0000"/>
                </a:solidFill>
              </a:rPr>
              <a:t>(E) Marginal Rate of Substitution</a:t>
            </a:r>
            <a:endParaRPr lang="en-US" sz="4000" dirty="0"/>
          </a:p>
        </p:txBody>
      </p:sp>
      <p:sp>
        <p:nvSpPr>
          <p:cNvPr id="2" name="Slide Number Placeholder 1"/>
          <p:cNvSpPr>
            <a:spLocks noGrp="1"/>
          </p:cNvSpPr>
          <p:nvPr>
            <p:ph type="sldNum" sz="quarter" idx="12"/>
          </p:nvPr>
        </p:nvSpPr>
        <p:spPr/>
        <p:txBody>
          <a:bodyPr/>
          <a:lstStyle/>
          <a:p>
            <a:fld id="{E6FB6C08-FDAF-47C8-8AB2-32C3689218CE}" type="slidenum">
              <a:rPr lang="en-US" smtClean="0"/>
              <a:t>12</a:t>
            </a:fld>
            <a:endParaRPr lang="en-US"/>
          </a:p>
        </p:txBody>
      </p:sp>
    </p:spTree>
    <p:extLst>
      <p:ext uri="{BB962C8B-B14F-4D97-AF65-F5344CB8AC3E}">
        <p14:creationId xmlns:p14="http://schemas.microsoft.com/office/powerpoint/2010/main" val="3013702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44">
                                            <p:txEl>
                                              <p:pRg st="0" end="0"/>
                                            </p:txEl>
                                          </p:spTgt>
                                        </p:tgtEl>
                                        <p:attrNameLst>
                                          <p:attrName>style.visibility</p:attrName>
                                        </p:attrNameLst>
                                      </p:cBhvr>
                                      <p:to>
                                        <p:strVal val="visible"/>
                                      </p:to>
                                    </p:set>
                                    <p:animEffect transition="in" filter="wipe(left)">
                                      <p:cBhvr>
                                        <p:cTn id="7" dur="500"/>
                                        <p:tgtEl>
                                          <p:spTgt spid="225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44">
                                            <p:txEl>
                                              <p:pRg st="1" end="1"/>
                                            </p:txEl>
                                          </p:spTgt>
                                        </p:tgtEl>
                                        <p:attrNameLst>
                                          <p:attrName>style.visibility</p:attrName>
                                        </p:attrNameLst>
                                      </p:cBhvr>
                                      <p:to>
                                        <p:strVal val="visible"/>
                                      </p:to>
                                    </p:set>
                                    <p:animEffect transition="in" filter="wipe(left)">
                                      <p:cBhvr>
                                        <p:cTn id="12" dur="500"/>
                                        <p:tgtEl>
                                          <p:spTgt spid="225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44">
                                            <p:txEl>
                                              <p:pRg st="2" end="2"/>
                                            </p:txEl>
                                          </p:spTgt>
                                        </p:tgtEl>
                                        <p:attrNameLst>
                                          <p:attrName>style.visibility</p:attrName>
                                        </p:attrNameLst>
                                      </p:cBhvr>
                                      <p:to>
                                        <p:strVal val="visible"/>
                                      </p:to>
                                    </p:set>
                                    <p:animEffect transition="in" filter="wipe(left)">
                                      <p:cBhvr>
                                        <p:cTn id="17" dur="500"/>
                                        <p:tgtEl>
                                          <p:spTgt spid="225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44">
                                            <p:txEl>
                                              <p:pRg st="3" end="3"/>
                                            </p:txEl>
                                          </p:spTgt>
                                        </p:tgtEl>
                                        <p:attrNameLst>
                                          <p:attrName>style.visibility</p:attrName>
                                        </p:attrNameLst>
                                      </p:cBhvr>
                                      <p:to>
                                        <p:strVal val="visible"/>
                                      </p:to>
                                    </p:set>
                                    <p:animEffect transition="in" filter="wipe(left)">
                                      <p:cBhvr>
                                        <p:cTn id="22" dur="500"/>
                                        <p:tgtEl>
                                          <p:spTgt spid="225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44">
                                            <p:txEl>
                                              <p:pRg st="4" end="4"/>
                                            </p:txEl>
                                          </p:spTgt>
                                        </p:tgtEl>
                                        <p:attrNameLst>
                                          <p:attrName>style.visibility</p:attrName>
                                        </p:attrNameLst>
                                      </p:cBhvr>
                                      <p:to>
                                        <p:strVal val="visible"/>
                                      </p:to>
                                    </p:set>
                                    <p:animEffect transition="in" filter="wipe(left)">
                                      <p:cBhvr>
                                        <p:cTn id="27" dur="500"/>
                                        <p:tgtEl>
                                          <p:spTgt spid="22544">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2544">
                                            <p:txEl>
                                              <p:pRg st="5" end="5"/>
                                            </p:txEl>
                                          </p:spTgt>
                                        </p:tgtEl>
                                        <p:attrNameLst>
                                          <p:attrName>style.visibility</p:attrName>
                                        </p:attrNameLst>
                                      </p:cBhvr>
                                      <p:to>
                                        <p:strVal val="visible"/>
                                      </p:to>
                                    </p:set>
                                    <p:animEffect transition="in" filter="wipe(left)">
                                      <p:cBhvr>
                                        <p:cTn id="30" dur="500"/>
                                        <p:tgtEl>
                                          <p:spTgt spid="22544">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544">
                                            <p:txEl>
                                              <p:pRg st="6" end="6"/>
                                            </p:txEl>
                                          </p:spTgt>
                                        </p:tgtEl>
                                        <p:attrNameLst>
                                          <p:attrName>style.visibility</p:attrName>
                                        </p:attrNameLst>
                                      </p:cBhvr>
                                      <p:to>
                                        <p:strVal val="visible"/>
                                      </p:to>
                                    </p:set>
                                    <p:animEffect transition="in" filter="wipe(left)">
                                      <p:cBhvr>
                                        <p:cTn id="33" dur="500"/>
                                        <p:tgtEl>
                                          <p:spTgt spid="22544">
                                            <p:txEl>
                                              <p:pRg st="6" end="6"/>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2544">
                                            <p:txEl>
                                              <p:pRg st="7" end="7"/>
                                            </p:txEl>
                                          </p:spTgt>
                                        </p:tgtEl>
                                        <p:attrNameLst>
                                          <p:attrName>style.visibility</p:attrName>
                                        </p:attrNameLst>
                                      </p:cBhvr>
                                      <p:to>
                                        <p:strVal val="visible"/>
                                      </p:to>
                                    </p:set>
                                    <p:animEffect transition="in" filter="wipe(left)">
                                      <p:cBhvr>
                                        <p:cTn id="36" dur="500"/>
                                        <p:tgtEl>
                                          <p:spTgt spid="22544">
                                            <p:txEl>
                                              <p:pRg st="7" end="7"/>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544">
                                            <p:txEl>
                                              <p:pRg st="8" end="8"/>
                                            </p:txEl>
                                          </p:spTgt>
                                        </p:tgtEl>
                                        <p:attrNameLst>
                                          <p:attrName>style.visibility</p:attrName>
                                        </p:attrNameLst>
                                      </p:cBhvr>
                                      <p:to>
                                        <p:strVal val="visible"/>
                                      </p:to>
                                    </p:set>
                                    <p:animEffect transition="in" filter="wipe(left)">
                                      <p:cBhvr>
                                        <p:cTn id="39" dur="500"/>
                                        <p:tgtEl>
                                          <p:spTgt spid="22544">
                                            <p:txEl>
                                              <p:pRg st="8" end="8"/>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2544">
                                            <p:txEl>
                                              <p:pRg st="9" end="9"/>
                                            </p:txEl>
                                          </p:spTgt>
                                        </p:tgtEl>
                                        <p:attrNameLst>
                                          <p:attrName>style.visibility</p:attrName>
                                        </p:attrNameLst>
                                      </p:cBhvr>
                                      <p:to>
                                        <p:strVal val="visible"/>
                                      </p:to>
                                    </p:set>
                                    <p:animEffect transition="in" filter="wipe(left)">
                                      <p:cBhvr>
                                        <p:cTn id="42" dur="500"/>
                                        <p:tgtEl>
                                          <p:spTgt spid="2254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4"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p:cNvSpPr>
          <p:nvPr/>
        </p:nvSpPr>
        <p:spPr bwMode="auto">
          <a:xfrm>
            <a:off x="455359" y="1706881"/>
            <a:ext cx="10831398" cy="5241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4F81BD"/>
              </a:buClr>
            </a:pPr>
            <a:r>
              <a:rPr lang="en-GB"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rPr>
              <a:t>An indifference curve exhibits a Diminishing Marginal Rate of substitution:</a:t>
            </a:r>
          </a:p>
          <a:p>
            <a:pPr>
              <a:spcBef>
                <a:spcPct val="20000"/>
              </a:spcBef>
              <a:buClr>
                <a:srgbClr val="4F81BD"/>
              </a:buClr>
            </a:pPr>
            <a:endParaRPr lang="en-GB"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endParaRPr>
          </a:p>
          <a:p>
            <a:pPr>
              <a:buFontTx/>
              <a:buAutoNum type="arabicPeriod"/>
            </a:pPr>
            <a:r>
              <a:rPr lang="en-US"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rPr>
              <a:t>The more of good </a:t>
            </a:r>
            <a:r>
              <a:rPr lang="en-US" altLang="en-US" sz="4000" b="1" dirty="0">
                <a:solidFill>
                  <a:srgbClr val="FF0000"/>
                </a:solidFill>
                <a:latin typeface="Calibri" panose="020F0502020204030204" pitchFamily="34" charset="0"/>
                <a:ea typeface="Calibri" panose="020F0502020204030204" pitchFamily="34" charset="0"/>
                <a:cs typeface="Calibri" panose="020F0502020204030204" pitchFamily="34" charset="0"/>
              </a:rPr>
              <a:t>x</a:t>
            </a:r>
            <a:r>
              <a:rPr lang="en-US"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rPr>
              <a:t> you have, the more you are willing to give up to get a little of good </a:t>
            </a:r>
            <a:r>
              <a:rPr lang="en-US" altLang="en-US" sz="4000" b="1" dirty="0">
                <a:solidFill>
                  <a:srgbClr val="FF0000"/>
                </a:solidFill>
                <a:latin typeface="Calibri" panose="020F0502020204030204" pitchFamily="34" charset="0"/>
                <a:ea typeface="Calibri" panose="020F0502020204030204" pitchFamily="34" charset="0"/>
                <a:cs typeface="Calibri" panose="020F0502020204030204" pitchFamily="34" charset="0"/>
              </a:rPr>
              <a:t>y.</a:t>
            </a:r>
          </a:p>
          <a:p>
            <a:pPr>
              <a:buFontTx/>
              <a:buAutoNum type="arabicPeriod"/>
            </a:pPr>
            <a:endParaRPr lang="en-US"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endParaRPr>
          </a:p>
          <a:p>
            <a:pPr>
              <a:buFontTx/>
              <a:buAutoNum type="arabicPeriod"/>
            </a:pPr>
            <a:r>
              <a:rPr lang="en-US"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rPr>
              <a:t>As result of (1) above the indifference curves: </a:t>
            </a:r>
          </a:p>
          <a:p>
            <a:pPr lvl="1">
              <a:buFontTx/>
              <a:buChar char="•"/>
            </a:pPr>
            <a:r>
              <a:rPr lang="en-US"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rPr>
              <a:t>Get flatter as we move out along the horizontal axis</a:t>
            </a:r>
          </a:p>
          <a:p>
            <a:pPr lvl="1">
              <a:buFontTx/>
              <a:buChar char="•"/>
            </a:pPr>
            <a:r>
              <a:rPr lang="en-US"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rPr>
              <a:t>Get steeper as we move up along the vertical axis.</a:t>
            </a:r>
            <a:endParaRPr lang="en-GB"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itle 1"/>
          <p:cNvSpPr txBox="1">
            <a:spLocks/>
          </p:cNvSpPr>
          <p:nvPr/>
        </p:nvSpPr>
        <p:spPr bwMode="auto">
          <a:xfrm>
            <a:off x="1436914" y="470263"/>
            <a:ext cx="9144000" cy="838200"/>
          </a:xfrm>
          <a:prstGeom prst="rect">
            <a:avLst/>
          </a:prstGeom>
        </p:spPr>
        <p:txBody>
          <a:bodyPr wrap="square" numCol="1" anchorCtr="0" compatLnSpc="1">
            <a:prstTxWarp prst="textNoShape">
              <a:avLst/>
            </a:prstTxWarp>
            <a:normAutofit fontScale="77500" lnSpcReduction="20000"/>
          </a:bodyPr>
          <a:lstStyle>
            <a:lvl1pPr algn="l" defTabSz="914400" rtl="0" eaLnBrk="1" latinLnBrk="0" hangingPunct="1">
              <a:spcBef>
                <a:spcPct val="0"/>
              </a:spcBef>
              <a:buNone/>
              <a:defRPr sz="4400" b="0" kern="1200" spc="0" baseline="0">
                <a:solidFill>
                  <a:schemeClr val="accent3"/>
                </a:solidFill>
                <a:effectLst>
                  <a:innerShdw blurRad="63500" dist="50800" dir="13500000">
                    <a:prstClr val="black">
                      <a:alpha val="50000"/>
                    </a:prstClr>
                  </a:innerShdw>
                </a:effectLst>
                <a:latin typeface="Century Gothic"/>
                <a:ea typeface="+mj-ea"/>
                <a:cs typeface="Century Gothic"/>
              </a:defRPr>
            </a:lvl1pPr>
          </a:lstStyle>
          <a:p>
            <a:r>
              <a:rPr lang="en-US" sz="4000" b="1" dirty="0">
                <a:solidFill>
                  <a:srgbClr val="FF0000"/>
                </a:solidFill>
              </a:rPr>
              <a:t>,,,,(E) Diminishing Marginal Rate of Substitution</a:t>
            </a:r>
            <a:endParaRPr lang="en-US" sz="4000" dirty="0">
              <a:solidFill>
                <a:srgbClr val="9BBB59"/>
              </a:solidFill>
            </a:endParaRPr>
          </a:p>
        </p:txBody>
      </p:sp>
      <p:sp>
        <p:nvSpPr>
          <p:cNvPr id="2" name="Slide Number Placeholder 1"/>
          <p:cNvSpPr>
            <a:spLocks noGrp="1"/>
          </p:cNvSpPr>
          <p:nvPr>
            <p:ph type="sldNum" sz="quarter" idx="12"/>
          </p:nvPr>
        </p:nvSpPr>
        <p:spPr/>
        <p:txBody>
          <a:bodyPr/>
          <a:lstStyle/>
          <a:p>
            <a:fld id="{3E534CD5-8254-4228-AEE4-BC8B6DF839A3}" type="slidenum">
              <a:rPr lang="en-US" altLang="en-US" smtClean="0">
                <a:solidFill>
                  <a:prstClr val="black"/>
                </a:solidFill>
              </a:rPr>
              <a:pPr/>
              <a:t>13</a:t>
            </a:fld>
            <a:endParaRPr lang="en-US" altLang="en-US">
              <a:solidFill>
                <a:prstClr val="black"/>
              </a:solidFill>
            </a:endParaRPr>
          </a:p>
        </p:txBody>
      </p:sp>
    </p:spTree>
    <p:extLst>
      <p:ext uri="{BB962C8B-B14F-4D97-AF65-F5344CB8AC3E}">
        <p14:creationId xmlns:p14="http://schemas.microsoft.com/office/powerpoint/2010/main" val="4232037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1794">
                                            <p:txEl>
                                              <p:pRg st="0" end="0"/>
                                            </p:txEl>
                                          </p:spTgt>
                                        </p:tgtEl>
                                        <p:attrNameLst>
                                          <p:attrName>style.visibility</p:attrName>
                                        </p:attrNameLst>
                                      </p:cBhvr>
                                      <p:to>
                                        <p:strVal val="visible"/>
                                      </p:to>
                                    </p:set>
                                    <p:animEffect transition="in" filter="wipe(left)">
                                      <p:cBhvr>
                                        <p:cTn id="7" dur="500"/>
                                        <p:tgtEl>
                                          <p:spTgt spid="1617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1794">
                                            <p:txEl>
                                              <p:pRg st="2" end="2"/>
                                            </p:txEl>
                                          </p:spTgt>
                                        </p:tgtEl>
                                        <p:attrNameLst>
                                          <p:attrName>style.visibility</p:attrName>
                                        </p:attrNameLst>
                                      </p:cBhvr>
                                      <p:to>
                                        <p:strVal val="visible"/>
                                      </p:to>
                                    </p:set>
                                    <p:animEffect transition="in" filter="wipe(left)">
                                      <p:cBhvr>
                                        <p:cTn id="12" dur="500"/>
                                        <p:tgtEl>
                                          <p:spTgt spid="16179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1794">
                                            <p:txEl>
                                              <p:pRg st="4" end="4"/>
                                            </p:txEl>
                                          </p:spTgt>
                                        </p:tgtEl>
                                        <p:attrNameLst>
                                          <p:attrName>style.visibility</p:attrName>
                                        </p:attrNameLst>
                                      </p:cBhvr>
                                      <p:to>
                                        <p:strVal val="visible"/>
                                      </p:to>
                                    </p:set>
                                    <p:animEffect transition="in" filter="wipe(left)">
                                      <p:cBhvr>
                                        <p:cTn id="17" dur="500"/>
                                        <p:tgtEl>
                                          <p:spTgt spid="161794">
                                            <p:txEl>
                                              <p:pRg st="4" end="4"/>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61794">
                                            <p:txEl>
                                              <p:pRg st="5" end="5"/>
                                            </p:txEl>
                                          </p:spTgt>
                                        </p:tgtEl>
                                        <p:attrNameLst>
                                          <p:attrName>style.visibility</p:attrName>
                                        </p:attrNameLst>
                                      </p:cBhvr>
                                      <p:to>
                                        <p:strVal val="visible"/>
                                      </p:to>
                                    </p:set>
                                    <p:animEffect transition="in" filter="wipe(left)">
                                      <p:cBhvr>
                                        <p:cTn id="20" dur="500"/>
                                        <p:tgtEl>
                                          <p:spTgt spid="161794">
                                            <p:txEl>
                                              <p:pRg st="5" end="5"/>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61794">
                                            <p:txEl>
                                              <p:pRg st="6" end="6"/>
                                            </p:txEl>
                                          </p:spTgt>
                                        </p:tgtEl>
                                        <p:attrNameLst>
                                          <p:attrName>style.visibility</p:attrName>
                                        </p:attrNameLst>
                                      </p:cBhvr>
                                      <p:to>
                                        <p:strVal val="visible"/>
                                      </p:to>
                                    </p:set>
                                    <p:animEffect transition="in" filter="wipe(left)">
                                      <p:cBhvr>
                                        <p:cTn id="23" dur="500"/>
                                        <p:tgtEl>
                                          <p:spTgt spid="1617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97964" y="688157"/>
            <a:ext cx="4713402" cy="6017443"/>
          </a:xfrm>
          <a:prstGeom prst="rect">
            <a:avLst/>
          </a:prstGeom>
        </p:spPr>
      </p:pic>
      <p:sp>
        <p:nvSpPr>
          <p:cNvPr id="6" name="Slide Number Placeholder 5"/>
          <p:cNvSpPr>
            <a:spLocks noGrp="1"/>
          </p:cNvSpPr>
          <p:nvPr>
            <p:ph type="sldNum" sz="quarter" idx="12"/>
          </p:nvPr>
        </p:nvSpPr>
        <p:spPr/>
        <p:txBody>
          <a:bodyPr/>
          <a:lstStyle/>
          <a:p>
            <a:fld id="{3E534CD5-8254-4228-AEE4-BC8B6DF839A3}" type="slidenum">
              <a:rPr lang="en-US" altLang="en-US" smtClean="0">
                <a:solidFill>
                  <a:prstClr val="black"/>
                </a:solidFill>
              </a:rPr>
              <a:pPr/>
              <a:t>14</a:t>
            </a:fld>
            <a:endParaRPr lang="en-US" altLang="en-US">
              <a:solidFill>
                <a:prstClr val="black"/>
              </a:solidFill>
            </a:endParaRPr>
          </a:p>
        </p:txBody>
      </p:sp>
      <p:sp>
        <p:nvSpPr>
          <p:cNvPr id="2" name="Rectangle 1"/>
          <p:cNvSpPr/>
          <p:nvPr/>
        </p:nvSpPr>
        <p:spPr>
          <a:xfrm>
            <a:off x="1140644" y="65989"/>
            <a:ext cx="9954704" cy="523220"/>
          </a:xfrm>
          <a:prstGeom prst="rect">
            <a:avLst/>
          </a:prstGeom>
        </p:spPr>
        <p:txBody>
          <a:bodyPr wrap="square">
            <a:spAutoFit/>
          </a:bodyPr>
          <a:lstStyle/>
          <a:p>
            <a:r>
              <a:rPr lang="en-US" altLang="en-US" sz="2800" b="1" u="sng" dirty="0">
                <a:solidFill>
                  <a:srgbClr val="FF0000"/>
                </a:solidFill>
                <a:latin typeface="Century Gothic" panose="020B0502020202020204" pitchFamily="34" charset="0"/>
                <a:cs typeface="Times New Roman" panose="02020603050405020304" pitchFamily="18" charset="0"/>
              </a:rPr>
              <a:t>Example:</a:t>
            </a:r>
            <a:r>
              <a:rPr lang="en-US" altLang="en-US" sz="2800" b="1" dirty="0">
                <a:solidFill>
                  <a:srgbClr val="FF0000"/>
                </a:solidFill>
                <a:latin typeface="Century Gothic" panose="020B0502020202020204" pitchFamily="34" charset="0"/>
                <a:cs typeface="Times New Roman" panose="02020603050405020304" pitchFamily="18" charset="0"/>
              </a:rPr>
              <a:t>  The Diminishing Marginal Rate of Substitution</a:t>
            </a:r>
            <a:r>
              <a:rPr lang="en-US" altLang="en-US" sz="2800" b="1" dirty="0">
                <a:solidFill>
                  <a:srgbClr val="FF0000"/>
                </a:solidFill>
                <a:latin typeface="Century Gothic" panose="020B0502020202020204" pitchFamily="34"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3459575374"/>
              </p:ext>
            </p:extLst>
          </p:nvPr>
        </p:nvGraphicFramePr>
        <p:xfrm>
          <a:off x="5165889" y="1652270"/>
          <a:ext cx="6070862" cy="4002385"/>
        </p:xfrm>
        <a:graphic>
          <a:graphicData uri="http://schemas.openxmlformats.org/drawingml/2006/table">
            <a:tbl>
              <a:tblPr>
                <a:tableStyleId>{5C22544A-7EE6-4342-B048-85BDC9FD1C3A}</a:tableStyleId>
              </a:tblPr>
              <a:tblGrid>
                <a:gridCol w="2185510">
                  <a:extLst>
                    <a:ext uri="{9D8B030D-6E8A-4147-A177-3AD203B41FA5}">
                      <a16:colId xmlns:a16="http://schemas.microsoft.com/office/drawing/2014/main" val="3643508802"/>
                    </a:ext>
                  </a:extLst>
                </a:gridCol>
                <a:gridCol w="1171319">
                  <a:extLst>
                    <a:ext uri="{9D8B030D-6E8A-4147-A177-3AD203B41FA5}">
                      <a16:colId xmlns:a16="http://schemas.microsoft.com/office/drawing/2014/main" val="705855409"/>
                    </a:ext>
                  </a:extLst>
                </a:gridCol>
                <a:gridCol w="1142262">
                  <a:extLst>
                    <a:ext uri="{9D8B030D-6E8A-4147-A177-3AD203B41FA5}">
                      <a16:colId xmlns:a16="http://schemas.microsoft.com/office/drawing/2014/main" val="2338724230"/>
                    </a:ext>
                  </a:extLst>
                </a:gridCol>
                <a:gridCol w="1571771">
                  <a:extLst>
                    <a:ext uri="{9D8B030D-6E8A-4147-A177-3AD203B41FA5}">
                      <a16:colId xmlns:a16="http://schemas.microsoft.com/office/drawing/2014/main" val="3518281283"/>
                    </a:ext>
                  </a:extLst>
                </a:gridCol>
              </a:tblGrid>
              <a:tr h="544175">
                <a:tc gridSpan="4">
                  <a:txBody>
                    <a:bodyPr/>
                    <a:lstStyle/>
                    <a:p>
                      <a:pPr algn="ctr" fontAlgn="b"/>
                      <a:r>
                        <a:rPr lang="en-US" sz="2800" b="1" u="none" strike="noStrike" dirty="0">
                          <a:solidFill>
                            <a:srgbClr val="7030A0"/>
                          </a:solidFill>
                          <a:effectLst/>
                        </a:rPr>
                        <a:t>MARGINAL RATE OF SUBSUTUTION</a:t>
                      </a:r>
                      <a:endParaRPr lang="en-US" sz="2800" b="1" i="0" u="none" strike="noStrike" dirty="0">
                        <a:solidFill>
                          <a:srgbClr val="7030A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64089920"/>
                  </a:ext>
                </a:extLst>
              </a:tr>
              <a:tr h="0">
                <a:tc>
                  <a:txBody>
                    <a:bodyPr/>
                    <a:lstStyle/>
                    <a:p>
                      <a:pPr algn="ctr" fontAlgn="ctr"/>
                      <a:r>
                        <a:rPr lang="en-US" sz="2800" b="1" u="sng" strike="noStrike" dirty="0">
                          <a:solidFill>
                            <a:srgbClr val="7030A0"/>
                          </a:solidFill>
                          <a:effectLst/>
                        </a:rPr>
                        <a:t>Combination</a:t>
                      </a:r>
                      <a:endParaRPr lang="en-US" sz="2800" b="1" i="0" u="sng" strike="noStrike" dirty="0">
                        <a:solidFill>
                          <a:srgbClr val="7030A0"/>
                        </a:solidFill>
                        <a:effectLst/>
                        <a:latin typeface="Perpetua" panose="02020502060401020303" pitchFamily="18" charset="0"/>
                      </a:endParaRPr>
                    </a:p>
                  </a:txBody>
                  <a:tcPr marL="6350" marR="6350" marT="6350" marB="0" anchor="ctr">
                    <a:solidFill>
                      <a:schemeClr val="tx2">
                        <a:lumMod val="20000"/>
                        <a:lumOff val="80000"/>
                      </a:schemeClr>
                    </a:solidFill>
                  </a:tcPr>
                </a:tc>
                <a:tc>
                  <a:txBody>
                    <a:bodyPr/>
                    <a:lstStyle/>
                    <a:p>
                      <a:pPr algn="ctr" fontAlgn="ctr"/>
                      <a:r>
                        <a:rPr lang="en-US" sz="2800" b="1" u="sng" strike="noStrike" dirty="0">
                          <a:solidFill>
                            <a:srgbClr val="7030A0"/>
                          </a:solidFill>
                          <a:effectLst/>
                        </a:rPr>
                        <a:t>Good X</a:t>
                      </a:r>
                      <a:endParaRPr lang="en-US" sz="2800" b="1" i="0" u="sng" strike="noStrike" dirty="0">
                        <a:solidFill>
                          <a:srgbClr val="7030A0"/>
                        </a:solidFill>
                        <a:effectLst/>
                        <a:latin typeface="Perpetua" panose="02020502060401020303" pitchFamily="18" charset="0"/>
                      </a:endParaRPr>
                    </a:p>
                  </a:txBody>
                  <a:tcPr marL="6350" marR="6350" marT="6350" marB="0" anchor="ctr">
                    <a:solidFill>
                      <a:schemeClr val="accent2">
                        <a:lumMod val="20000"/>
                        <a:lumOff val="80000"/>
                      </a:schemeClr>
                    </a:solidFill>
                  </a:tcPr>
                </a:tc>
                <a:tc>
                  <a:txBody>
                    <a:bodyPr/>
                    <a:lstStyle/>
                    <a:p>
                      <a:pPr algn="ctr" fontAlgn="ctr"/>
                      <a:r>
                        <a:rPr lang="en-US" sz="2800" b="1" u="sng" strike="noStrike" dirty="0">
                          <a:solidFill>
                            <a:srgbClr val="7030A0"/>
                          </a:solidFill>
                          <a:effectLst/>
                        </a:rPr>
                        <a:t>Good Y</a:t>
                      </a:r>
                      <a:endParaRPr lang="en-US" sz="2800" b="1" i="0" u="sng" strike="noStrike" dirty="0">
                        <a:solidFill>
                          <a:srgbClr val="7030A0"/>
                        </a:solidFill>
                        <a:effectLst/>
                        <a:latin typeface="Perpetua" panose="02020502060401020303" pitchFamily="18" charset="0"/>
                      </a:endParaRPr>
                    </a:p>
                  </a:txBody>
                  <a:tcPr marL="6350" marR="6350" marT="6350" marB="0" anchor="ctr">
                    <a:solidFill>
                      <a:schemeClr val="accent3">
                        <a:lumMod val="40000"/>
                        <a:lumOff val="60000"/>
                      </a:schemeClr>
                    </a:solidFill>
                  </a:tcPr>
                </a:tc>
                <a:tc>
                  <a:txBody>
                    <a:bodyPr/>
                    <a:lstStyle/>
                    <a:p>
                      <a:pPr algn="ctr" fontAlgn="ctr"/>
                      <a:r>
                        <a:rPr lang="en-US" sz="2800" b="1" u="sng" strike="noStrike" dirty="0">
                          <a:solidFill>
                            <a:srgbClr val="7030A0"/>
                          </a:solidFill>
                          <a:effectLst/>
                        </a:rPr>
                        <a:t>MRS of X for Y</a:t>
                      </a:r>
                      <a:endParaRPr lang="en-US" sz="2800" b="1" i="0" u="sng" strike="noStrike" dirty="0">
                        <a:solidFill>
                          <a:srgbClr val="7030A0"/>
                        </a:solidFill>
                        <a:effectLst/>
                        <a:latin typeface="Perpetua" panose="02020502060401020303" pitchFamily="18" charset="0"/>
                      </a:endParaRPr>
                    </a:p>
                  </a:txBody>
                  <a:tcPr marL="6350" marR="6350" marT="6350" marB="0" anchor="ctr">
                    <a:solidFill>
                      <a:schemeClr val="accent6">
                        <a:lumMod val="40000"/>
                        <a:lumOff val="60000"/>
                      </a:schemeClr>
                    </a:solidFill>
                  </a:tcPr>
                </a:tc>
                <a:extLst>
                  <a:ext uri="{0D108BD9-81ED-4DB2-BD59-A6C34878D82A}">
                    <a16:rowId xmlns:a16="http://schemas.microsoft.com/office/drawing/2014/main" val="1384063311"/>
                  </a:ext>
                </a:extLst>
              </a:tr>
              <a:tr h="381000">
                <a:tc>
                  <a:txBody>
                    <a:bodyPr/>
                    <a:lstStyle/>
                    <a:p>
                      <a:pPr algn="ctr" fontAlgn="ctr"/>
                      <a:r>
                        <a:rPr lang="en-US" sz="2800" b="1" u="none" strike="noStrike" dirty="0">
                          <a:solidFill>
                            <a:srgbClr val="7030A0"/>
                          </a:solidFill>
                          <a:effectLst/>
                        </a:rPr>
                        <a:t>L</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tx2">
                        <a:lumMod val="20000"/>
                        <a:lumOff val="80000"/>
                      </a:schemeClr>
                    </a:solidFill>
                  </a:tcPr>
                </a:tc>
                <a:tc>
                  <a:txBody>
                    <a:bodyPr/>
                    <a:lstStyle/>
                    <a:p>
                      <a:pPr algn="ctr" fontAlgn="ctr"/>
                      <a:r>
                        <a:rPr lang="en-US" sz="2800" b="1" u="none" strike="noStrike" dirty="0">
                          <a:solidFill>
                            <a:srgbClr val="7030A0"/>
                          </a:solidFill>
                          <a:effectLst/>
                        </a:rPr>
                        <a:t>1</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2">
                        <a:lumMod val="20000"/>
                        <a:lumOff val="80000"/>
                      </a:schemeClr>
                    </a:solidFill>
                  </a:tcPr>
                </a:tc>
                <a:tc>
                  <a:txBody>
                    <a:bodyPr/>
                    <a:lstStyle/>
                    <a:p>
                      <a:pPr algn="ctr" fontAlgn="ctr"/>
                      <a:r>
                        <a:rPr lang="en-US" sz="2800" b="1" u="none" strike="noStrike" dirty="0">
                          <a:solidFill>
                            <a:srgbClr val="7030A0"/>
                          </a:solidFill>
                          <a:effectLst/>
                        </a:rPr>
                        <a:t>18</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3">
                        <a:lumMod val="40000"/>
                        <a:lumOff val="60000"/>
                      </a:schemeClr>
                    </a:solidFill>
                  </a:tcPr>
                </a:tc>
                <a:tc>
                  <a:txBody>
                    <a:bodyPr/>
                    <a:lstStyle/>
                    <a:p>
                      <a:pPr algn="ctr" fontAlgn="ctr"/>
                      <a:r>
                        <a:rPr lang="en-US" sz="2800" b="1" u="none" strike="noStrike" dirty="0">
                          <a:solidFill>
                            <a:srgbClr val="7030A0"/>
                          </a:solidFill>
                          <a:effectLst/>
                        </a:rPr>
                        <a:t>-</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6">
                        <a:lumMod val="40000"/>
                        <a:lumOff val="60000"/>
                      </a:schemeClr>
                    </a:solidFill>
                  </a:tcPr>
                </a:tc>
                <a:extLst>
                  <a:ext uri="{0D108BD9-81ED-4DB2-BD59-A6C34878D82A}">
                    <a16:rowId xmlns:a16="http://schemas.microsoft.com/office/drawing/2014/main" val="1669904549"/>
                  </a:ext>
                </a:extLst>
              </a:tr>
              <a:tr h="381000">
                <a:tc>
                  <a:txBody>
                    <a:bodyPr/>
                    <a:lstStyle/>
                    <a:p>
                      <a:pPr algn="ctr" fontAlgn="ctr"/>
                      <a:r>
                        <a:rPr lang="en-US" sz="2800" b="1" u="none" strike="noStrike" dirty="0">
                          <a:solidFill>
                            <a:srgbClr val="7030A0"/>
                          </a:solidFill>
                          <a:effectLst/>
                        </a:rPr>
                        <a:t>M</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tx2">
                        <a:lumMod val="20000"/>
                        <a:lumOff val="80000"/>
                      </a:schemeClr>
                    </a:solidFill>
                  </a:tcPr>
                </a:tc>
                <a:tc>
                  <a:txBody>
                    <a:bodyPr/>
                    <a:lstStyle/>
                    <a:p>
                      <a:pPr algn="ctr" fontAlgn="ctr"/>
                      <a:r>
                        <a:rPr lang="en-US" sz="2800" b="1" u="none" strike="noStrike" dirty="0">
                          <a:solidFill>
                            <a:srgbClr val="7030A0"/>
                          </a:solidFill>
                          <a:effectLst/>
                        </a:rPr>
                        <a:t>2</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2">
                        <a:lumMod val="20000"/>
                        <a:lumOff val="80000"/>
                      </a:schemeClr>
                    </a:solidFill>
                  </a:tcPr>
                </a:tc>
                <a:tc>
                  <a:txBody>
                    <a:bodyPr/>
                    <a:lstStyle/>
                    <a:p>
                      <a:pPr algn="ctr" fontAlgn="ctr"/>
                      <a:r>
                        <a:rPr lang="en-US" sz="2800" b="1" u="none" strike="noStrike" dirty="0">
                          <a:solidFill>
                            <a:srgbClr val="7030A0"/>
                          </a:solidFill>
                          <a:effectLst/>
                        </a:rPr>
                        <a:t>13</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3">
                        <a:lumMod val="40000"/>
                        <a:lumOff val="60000"/>
                      </a:schemeClr>
                    </a:solidFill>
                  </a:tcPr>
                </a:tc>
                <a:tc>
                  <a:txBody>
                    <a:bodyPr/>
                    <a:lstStyle/>
                    <a:p>
                      <a:pPr algn="ctr" fontAlgn="ctr"/>
                      <a:r>
                        <a:rPr lang="en-US" sz="2800" b="1" u="none" strike="noStrike" dirty="0">
                          <a:solidFill>
                            <a:srgbClr val="7030A0"/>
                          </a:solidFill>
                          <a:effectLst/>
                        </a:rPr>
                        <a:t>5:01</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6">
                        <a:lumMod val="40000"/>
                        <a:lumOff val="60000"/>
                      </a:schemeClr>
                    </a:solidFill>
                  </a:tcPr>
                </a:tc>
                <a:extLst>
                  <a:ext uri="{0D108BD9-81ED-4DB2-BD59-A6C34878D82A}">
                    <a16:rowId xmlns:a16="http://schemas.microsoft.com/office/drawing/2014/main" val="4209911500"/>
                  </a:ext>
                </a:extLst>
              </a:tr>
              <a:tr h="381000">
                <a:tc>
                  <a:txBody>
                    <a:bodyPr/>
                    <a:lstStyle/>
                    <a:p>
                      <a:pPr algn="ctr" fontAlgn="ctr"/>
                      <a:r>
                        <a:rPr lang="en-US" sz="2800" b="1" u="none" strike="noStrike" dirty="0">
                          <a:solidFill>
                            <a:srgbClr val="7030A0"/>
                          </a:solidFill>
                          <a:effectLst/>
                        </a:rPr>
                        <a:t>N</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tx2">
                        <a:lumMod val="20000"/>
                        <a:lumOff val="80000"/>
                      </a:schemeClr>
                    </a:solidFill>
                  </a:tcPr>
                </a:tc>
                <a:tc>
                  <a:txBody>
                    <a:bodyPr/>
                    <a:lstStyle/>
                    <a:p>
                      <a:pPr algn="ctr" fontAlgn="ctr"/>
                      <a:r>
                        <a:rPr lang="en-US" sz="2800" b="1" u="none" strike="noStrike" dirty="0">
                          <a:solidFill>
                            <a:srgbClr val="7030A0"/>
                          </a:solidFill>
                          <a:effectLst/>
                        </a:rPr>
                        <a:t>3</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2">
                        <a:lumMod val="20000"/>
                        <a:lumOff val="80000"/>
                      </a:schemeClr>
                    </a:solidFill>
                  </a:tcPr>
                </a:tc>
                <a:tc>
                  <a:txBody>
                    <a:bodyPr/>
                    <a:lstStyle/>
                    <a:p>
                      <a:pPr algn="ctr" fontAlgn="ctr"/>
                      <a:r>
                        <a:rPr lang="en-US" sz="2800" b="1" u="none" strike="noStrike" dirty="0">
                          <a:solidFill>
                            <a:srgbClr val="7030A0"/>
                          </a:solidFill>
                          <a:effectLst/>
                        </a:rPr>
                        <a:t>9</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3">
                        <a:lumMod val="40000"/>
                        <a:lumOff val="60000"/>
                      </a:schemeClr>
                    </a:solidFill>
                  </a:tcPr>
                </a:tc>
                <a:tc>
                  <a:txBody>
                    <a:bodyPr/>
                    <a:lstStyle/>
                    <a:p>
                      <a:pPr algn="ctr" fontAlgn="ctr"/>
                      <a:r>
                        <a:rPr lang="en-US" sz="2800" b="1" u="none" strike="noStrike" dirty="0">
                          <a:solidFill>
                            <a:srgbClr val="7030A0"/>
                          </a:solidFill>
                          <a:effectLst/>
                        </a:rPr>
                        <a:t>4:01</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6">
                        <a:lumMod val="40000"/>
                        <a:lumOff val="60000"/>
                      </a:schemeClr>
                    </a:solidFill>
                  </a:tcPr>
                </a:tc>
                <a:extLst>
                  <a:ext uri="{0D108BD9-81ED-4DB2-BD59-A6C34878D82A}">
                    <a16:rowId xmlns:a16="http://schemas.microsoft.com/office/drawing/2014/main" val="1374244724"/>
                  </a:ext>
                </a:extLst>
              </a:tr>
              <a:tr h="381000">
                <a:tc>
                  <a:txBody>
                    <a:bodyPr/>
                    <a:lstStyle/>
                    <a:p>
                      <a:pPr algn="ctr" fontAlgn="ctr"/>
                      <a:r>
                        <a:rPr lang="en-US" sz="2800" b="1" u="none" strike="noStrike" dirty="0">
                          <a:solidFill>
                            <a:srgbClr val="7030A0"/>
                          </a:solidFill>
                          <a:effectLst/>
                        </a:rPr>
                        <a:t>O</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tx2">
                        <a:lumMod val="20000"/>
                        <a:lumOff val="80000"/>
                      </a:schemeClr>
                    </a:solidFill>
                  </a:tcPr>
                </a:tc>
                <a:tc>
                  <a:txBody>
                    <a:bodyPr/>
                    <a:lstStyle/>
                    <a:p>
                      <a:pPr algn="ctr" fontAlgn="ctr"/>
                      <a:r>
                        <a:rPr lang="en-US" sz="2800" b="1" u="none" strike="noStrike" dirty="0">
                          <a:solidFill>
                            <a:srgbClr val="7030A0"/>
                          </a:solidFill>
                          <a:effectLst/>
                        </a:rPr>
                        <a:t>4</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2">
                        <a:lumMod val="20000"/>
                        <a:lumOff val="80000"/>
                      </a:schemeClr>
                    </a:solidFill>
                  </a:tcPr>
                </a:tc>
                <a:tc>
                  <a:txBody>
                    <a:bodyPr/>
                    <a:lstStyle/>
                    <a:p>
                      <a:pPr algn="ctr" fontAlgn="ctr"/>
                      <a:r>
                        <a:rPr lang="en-US" sz="2800" b="1" u="none" strike="noStrike" dirty="0">
                          <a:solidFill>
                            <a:srgbClr val="7030A0"/>
                          </a:solidFill>
                          <a:effectLst/>
                        </a:rPr>
                        <a:t>6</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3">
                        <a:lumMod val="40000"/>
                        <a:lumOff val="60000"/>
                      </a:schemeClr>
                    </a:solidFill>
                  </a:tcPr>
                </a:tc>
                <a:tc>
                  <a:txBody>
                    <a:bodyPr/>
                    <a:lstStyle/>
                    <a:p>
                      <a:pPr algn="ctr" fontAlgn="ctr"/>
                      <a:r>
                        <a:rPr lang="en-US" sz="2800" b="1" u="none" strike="noStrike" dirty="0">
                          <a:solidFill>
                            <a:srgbClr val="7030A0"/>
                          </a:solidFill>
                          <a:effectLst/>
                        </a:rPr>
                        <a:t>3:01</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6">
                        <a:lumMod val="40000"/>
                        <a:lumOff val="60000"/>
                      </a:schemeClr>
                    </a:solidFill>
                  </a:tcPr>
                </a:tc>
                <a:extLst>
                  <a:ext uri="{0D108BD9-81ED-4DB2-BD59-A6C34878D82A}">
                    <a16:rowId xmlns:a16="http://schemas.microsoft.com/office/drawing/2014/main" val="2889089941"/>
                  </a:ext>
                </a:extLst>
              </a:tr>
              <a:tr h="381000">
                <a:tc>
                  <a:txBody>
                    <a:bodyPr/>
                    <a:lstStyle/>
                    <a:p>
                      <a:pPr algn="ctr" fontAlgn="ctr"/>
                      <a:r>
                        <a:rPr lang="en-US" sz="2800" b="1" u="none" strike="noStrike" dirty="0">
                          <a:solidFill>
                            <a:srgbClr val="7030A0"/>
                          </a:solidFill>
                          <a:effectLst/>
                        </a:rPr>
                        <a:t>P</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tx2">
                        <a:lumMod val="20000"/>
                        <a:lumOff val="80000"/>
                      </a:schemeClr>
                    </a:solidFill>
                  </a:tcPr>
                </a:tc>
                <a:tc>
                  <a:txBody>
                    <a:bodyPr/>
                    <a:lstStyle/>
                    <a:p>
                      <a:pPr algn="ctr" fontAlgn="ctr"/>
                      <a:r>
                        <a:rPr lang="en-US" sz="2800" b="1" u="none" strike="noStrike" dirty="0">
                          <a:solidFill>
                            <a:srgbClr val="7030A0"/>
                          </a:solidFill>
                          <a:effectLst/>
                        </a:rPr>
                        <a:t>5</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2">
                        <a:lumMod val="20000"/>
                        <a:lumOff val="80000"/>
                      </a:schemeClr>
                    </a:solidFill>
                  </a:tcPr>
                </a:tc>
                <a:tc>
                  <a:txBody>
                    <a:bodyPr/>
                    <a:lstStyle/>
                    <a:p>
                      <a:pPr algn="ctr" fontAlgn="ctr"/>
                      <a:r>
                        <a:rPr lang="en-US" sz="2800" b="1" u="none" strike="noStrike" dirty="0">
                          <a:solidFill>
                            <a:srgbClr val="7030A0"/>
                          </a:solidFill>
                          <a:effectLst/>
                        </a:rPr>
                        <a:t>4</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3">
                        <a:lumMod val="40000"/>
                        <a:lumOff val="60000"/>
                      </a:schemeClr>
                    </a:solidFill>
                  </a:tcPr>
                </a:tc>
                <a:tc>
                  <a:txBody>
                    <a:bodyPr/>
                    <a:lstStyle/>
                    <a:p>
                      <a:pPr algn="ctr" fontAlgn="ctr"/>
                      <a:r>
                        <a:rPr lang="en-US" sz="2800" b="1" u="none" strike="noStrike" dirty="0">
                          <a:solidFill>
                            <a:srgbClr val="7030A0"/>
                          </a:solidFill>
                          <a:effectLst/>
                        </a:rPr>
                        <a:t>2:01</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6">
                        <a:lumMod val="40000"/>
                        <a:lumOff val="60000"/>
                      </a:schemeClr>
                    </a:solidFill>
                  </a:tcPr>
                </a:tc>
                <a:extLst>
                  <a:ext uri="{0D108BD9-81ED-4DB2-BD59-A6C34878D82A}">
                    <a16:rowId xmlns:a16="http://schemas.microsoft.com/office/drawing/2014/main" val="2468307482"/>
                  </a:ext>
                </a:extLst>
              </a:tr>
              <a:tr h="381000">
                <a:tc>
                  <a:txBody>
                    <a:bodyPr/>
                    <a:lstStyle/>
                    <a:p>
                      <a:pPr algn="ctr" fontAlgn="ctr"/>
                      <a:r>
                        <a:rPr lang="en-US" sz="2800" b="1" u="none" strike="noStrike" dirty="0">
                          <a:solidFill>
                            <a:srgbClr val="7030A0"/>
                          </a:solidFill>
                          <a:effectLst/>
                        </a:rPr>
                        <a:t>Q</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tx2">
                        <a:lumMod val="20000"/>
                        <a:lumOff val="80000"/>
                      </a:schemeClr>
                    </a:solidFill>
                  </a:tcPr>
                </a:tc>
                <a:tc>
                  <a:txBody>
                    <a:bodyPr/>
                    <a:lstStyle/>
                    <a:p>
                      <a:pPr algn="ctr" fontAlgn="ctr"/>
                      <a:r>
                        <a:rPr lang="en-US" sz="2800" b="1" u="none" strike="noStrike" dirty="0">
                          <a:solidFill>
                            <a:srgbClr val="7030A0"/>
                          </a:solidFill>
                          <a:effectLst/>
                        </a:rPr>
                        <a:t>6</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2">
                        <a:lumMod val="20000"/>
                        <a:lumOff val="80000"/>
                      </a:schemeClr>
                    </a:solidFill>
                  </a:tcPr>
                </a:tc>
                <a:tc>
                  <a:txBody>
                    <a:bodyPr/>
                    <a:lstStyle/>
                    <a:p>
                      <a:pPr algn="ctr" fontAlgn="ctr"/>
                      <a:r>
                        <a:rPr lang="en-US" sz="2800" b="1" u="none" strike="noStrike" dirty="0">
                          <a:solidFill>
                            <a:srgbClr val="7030A0"/>
                          </a:solidFill>
                          <a:effectLst/>
                        </a:rPr>
                        <a:t>3</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3">
                        <a:lumMod val="40000"/>
                        <a:lumOff val="60000"/>
                      </a:schemeClr>
                    </a:solidFill>
                  </a:tcPr>
                </a:tc>
                <a:tc>
                  <a:txBody>
                    <a:bodyPr/>
                    <a:lstStyle/>
                    <a:p>
                      <a:pPr algn="ctr" fontAlgn="ctr"/>
                      <a:r>
                        <a:rPr lang="en-US" sz="2800" b="1" u="none" strike="noStrike" dirty="0">
                          <a:solidFill>
                            <a:srgbClr val="7030A0"/>
                          </a:solidFill>
                          <a:effectLst/>
                        </a:rPr>
                        <a:t>1:01</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6">
                        <a:lumMod val="40000"/>
                        <a:lumOff val="60000"/>
                      </a:schemeClr>
                    </a:solidFill>
                  </a:tcPr>
                </a:tc>
                <a:extLst>
                  <a:ext uri="{0D108BD9-81ED-4DB2-BD59-A6C34878D82A}">
                    <a16:rowId xmlns:a16="http://schemas.microsoft.com/office/drawing/2014/main" val="1323641517"/>
                  </a:ext>
                </a:extLst>
              </a:tr>
            </a:tbl>
          </a:graphicData>
        </a:graphic>
      </p:graphicFrame>
    </p:spTree>
    <p:extLst>
      <p:ext uri="{BB962C8B-B14F-4D97-AF65-F5344CB8AC3E}">
        <p14:creationId xmlns:p14="http://schemas.microsoft.com/office/powerpoint/2010/main" val="3819121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9" name="Picture 7" descr="ec202graph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8654" y="1285221"/>
            <a:ext cx="7493225" cy="4921250"/>
          </a:xfrm>
          <a:prstGeom prst="rect">
            <a:avLst/>
          </a:prstGeom>
          <a:noFill/>
          <a:extLst>
            <a:ext uri="{909E8E84-426E-40DD-AFC4-6F175D3DCCD1}">
              <a14:hiddenFill xmlns:a14="http://schemas.microsoft.com/office/drawing/2010/main">
                <a:solidFill>
                  <a:srgbClr val="FFFFFF"/>
                </a:solidFill>
              </a14:hiddenFill>
            </a:ext>
          </a:extLst>
        </p:spPr>
      </p:pic>
      <p:sp>
        <p:nvSpPr>
          <p:cNvPr id="23561" name="Rectangle 9"/>
          <p:cNvSpPr>
            <a:spLocks noChangeArrowheads="1"/>
          </p:cNvSpPr>
          <p:nvPr/>
        </p:nvSpPr>
        <p:spPr bwMode="auto">
          <a:xfrm>
            <a:off x="1800520" y="762001"/>
            <a:ext cx="97096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b="1" u="sng" dirty="0">
                <a:solidFill>
                  <a:srgbClr val="FF0000"/>
                </a:solidFill>
                <a:latin typeface="Century Gothic" panose="020B0502020202020204" pitchFamily="34" charset="0"/>
                <a:cs typeface="Times New Roman" panose="02020603050405020304" pitchFamily="18" charset="0"/>
              </a:rPr>
              <a:t>Example:</a:t>
            </a:r>
            <a:r>
              <a:rPr lang="en-US" altLang="en-US" sz="2800" b="1" dirty="0">
                <a:solidFill>
                  <a:srgbClr val="FF0000"/>
                </a:solidFill>
                <a:latin typeface="Century Gothic" panose="020B0502020202020204" pitchFamily="34" charset="0"/>
                <a:cs typeface="Times New Roman" panose="02020603050405020304" pitchFamily="18" charset="0"/>
              </a:rPr>
              <a:t>  The Diminishing Marginal Rate of Substitution</a:t>
            </a:r>
            <a:r>
              <a:rPr lang="en-US" altLang="en-US" sz="2800" b="1" dirty="0">
                <a:solidFill>
                  <a:srgbClr val="FF0000"/>
                </a:solidFill>
                <a:latin typeface="Century Gothic" panose="020B0502020202020204" pitchFamily="34" charset="0"/>
              </a:rPr>
              <a:t> </a:t>
            </a:r>
          </a:p>
        </p:txBody>
      </p:sp>
      <p:sp>
        <p:nvSpPr>
          <p:cNvPr id="2" name="Slide Number Placeholder 1"/>
          <p:cNvSpPr>
            <a:spLocks noGrp="1"/>
          </p:cNvSpPr>
          <p:nvPr>
            <p:ph type="sldNum" sz="quarter" idx="12"/>
          </p:nvPr>
        </p:nvSpPr>
        <p:spPr/>
        <p:txBody>
          <a:bodyPr/>
          <a:lstStyle/>
          <a:p>
            <a:fld id="{3E534CD5-8254-4228-AEE4-BC8B6DF839A3}" type="slidenum">
              <a:rPr lang="en-US" altLang="en-US" smtClean="0">
                <a:solidFill>
                  <a:prstClr val="black"/>
                </a:solidFill>
              </a:rPr>
              <a:pPr/>
              <a:t>15</a:t>
            </a:fld>
            <a:endParaRPr lang="en-US" altLang="en-US">
              <a:solidFill>
                <a:prstClr val="black"/>
              </a:solidFill>
            </a:endParaRPr>
          </a:p>
        </p:txBody>
      </p:sp>
    </p:spTree>
    <p:extLst>
      <p:ext uri="{BB962C8B-B14F-4D97-AF65-F5344CB8AC3E}">
        <p14:creationId xmlns:p14="http://schemas.microsoft.com/office/powerpoint/2010/main" val="1011673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ChangeArrowheads="1"/>
          </p:cNvSpPr>
          <p:nvPr/>
        </p:nvSpPr>
        <p:spPr bwMode="auto">
          <a:xfrm>
            <a:off x="3462338" y="14525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1988" name="Rectangle 4"/>
          <p:cNvSpPr>
            <a:spLocks noChangeArrowheads="1"/>
          </p:cNvSpPr>
          <p:nvPr/>
        </p:nvSpPr>
        <p:spPr bwMode="auto">
          <a:xfrm>
            <a:off x="4402318" y="533400"/>
            <a:ext cx="679672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b="1" u="sng" dirty="0">
                <a:solidFill>
                  <a:srgbClr val="FF0000"/>
                </a:solidFill>
                <a:latin typeface="Century Gothic" panose="020B0502020202020204" pitchFamily="34" charset="0"/>
                <a:cs typeface="Times New Roman" panose="02020603050405020304" pitchFamily="18" charset="0"/>
              </a:rPr>
              <a:t>Example: Marginal Rate of Substitution with Perfect Substitutes  (butter and margarine)</a:t>
            </a:r>
            <a:r>
              <a:rPr lang="en-US" altLang="en-US" sz="2800" b="1" u="sng" dirty="0">
                <a:solidFill>
                  <a:srgbClr val="FF0000"/>
                </a:solidFill>
                <a:latin typeface="Century Gothic" panose="020B0502020202020204" pitchFamily="34" charset="0"/>
              </a:rPr>
              <a:t> Constant Marginal rate of Substitution</a:t>
            </a:r>
            <a:r>
              <a:rPr lang="en-US" altLang="en-US" sz="2800" b="1" dirty="0">
                <a:solidFill>
                  <a:srgbClr val="FF0000"/>
                </a:solidFill>
                <a:latin typeface="Century Gothic" panose="020B0502020202020204" pitchFamily="34" charset="0"/>
              </a:rPr>
              <a:t>)</a:t>
            </a:r>
          </a:p>
        </p:txBody>
      </p:sp>
      <p:sp>
        <p:nvSpPr>
          <p:cNvPr id="41989" name="Line 5"/>
          <p:cNvSpPr>
            <a:spLocks noChangeShapeType="1"/>
          </p:cNvSpPr>
          <p:nvPr/>
        </p:nvSpPr>
        <p:spPr bwMode="auto">
          <a:xfrm>
            <a:off x="3048000" y="5867400"/>
            <a:ext cx="5257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0" name="Line 6"/>
          <p:cNvSpPr>
            <a:spLocks noChangeShapeType="1"/>
          </p:cNvSpPr>
          <p:nvPr/>
        </p:nvSpPr>
        <p:spPr bwMode="auto">
          <a:xfrm flipV="1">
            <a:off x="3048000" y="990600"/>
            <a:ext cx="0" cy="4876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1" name="Text Box 7"/>
          <p:cNvSpPr txBox="1">
            <a:spLocks noChangeArrowheads="1"/>
          </p:cNvSpPr>
          <p:nvPr/>
        </p:nvSpPr>
        <p:spPr bwMode="auto">
          <a:xfrm>
            <a:off x="8289925" y="5756275"/>
            <a:ext cx="16017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Margarine</a:t>
            </a:r>
          </a:p>
        </p:txBody>
      </p:sp>
      <p:sp>
        <p:nvSpPr>
          <p:cNvPr id="41992" name="Text Box 8"/>
          <p:cNvSpPr txBox="1">
            <a:spLocks noChangeArrowheads="1"/>
          </p:cNvSpPr>
          <p:nvPr/>
        </p:nvSpPr>
        <p:spPr bwMode="auto">
          <a:xfrm>
            <a:off x="2727325" y="57562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0</a:t>
            </a:r>
          </a:p>
        </p:txBody>
      </p:sp>
      <p:sp>
        <p:nvSpPr>
          <p:cNvPr id="41993" name="Text Box 9"/>
          <p:cNvSpPr txBox="1">
            <a:spLocks noChangeArrowheads="1"/>
          </p:cNvSpPr>
          <p:nvPr/>
        </p:nvSpPr>
        <p:spPr bwMode="auto">
          <a:xfrm>
            <a:off x="2651125" y="727075"/>
            <a:ext cx="8675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err="1">
                <a:latin typeface="Times New Roman" panose="02020603050405020304" pitchFamily="18" charset="0"/>
              </a:rPr>
              <a:t>Btter</a:t>
            </a:r>
            <a:endParaRPr lang="en-GB" altLang="en-US" sz="2400" b="1" dirty="0">
              <a:latin typeface="Times New Roman" panose="02020603050405020304" pitchFamily="18" charset="0"/>
            </a:endParaRPr>
          </a:p>
        </p:txBody>
      </p:sp>
      <p:sp>
        <p:nvSpPr>
          <p:cNvPr id="41994" name="Line 10"/>
          <p:cNvSpPr>
            <a:spLocks noChangeShapeType="1"/>
          </p:cNvSpPr>
          <p:nvPr/>
        </p:nvSpPr>
        <p:spPr bwMode="auto">
          <a:xfrm>
            <a:off x="3048000" y="4267200"/>
            <a:ext cx="1600200" cy="1600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7" name="Text Box 13"/>
          <p:cNvSpPr txBox="1">
            <a:spLocks noChangeArrowheads="1"/>
          </p:cNvSpPr>
          <p:nvPr/>
        </p:nvSpPr>
        <p:spPr bwMode="auto">
          <a:xfrm>
            <a:off x="4495801" y="5410200"/>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IC</a:t>
            </a:r>
            <a:r>
              <a:rPr lang="en-GB" altLang="en-US" sz="2400" b="1" baseline="-25000">
                <a:latin typeface="Times New Roman" panose="02020603050405020304" pitchFamily="18" charset="0"/>
              </a:rPr>
              <a:t>1</a:t>
            </a:r>
            <a:endParaRPr lang="en-GB" altLang="en-US" sz="2400" b="1">
              <a:latin typeface="Times New Roman" panose="02020603050405020304" pitchFamily="18" charset="0"/>
            </a:endParaRPr>
          </a:p>
        </p:txBody>
      </p:sp>
      <p:sp>
        <p:nvSpPr>
          <p:cNvPr id="42000" name="Text Box 16"/>
          <p:cNvSpPr txBox="1">
            <a:spLocks noChangeArrowheads="1"/>
          </p:cNvSpPr>
          <p:nvPr/>
        </p:nvSpPr>
        <p:spPr bwMode="auto">
          <a:xfrm>
            <a:off x="2727325" y="11080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ltLang="en-US" sz="2400" b="1">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3E534CD5-8254-4228-AEE4-BC8B6DF839A3}" type="slidenum">
              <a:rPr lang="en-US" altLang="en-US" smtClean="0">
                <a:solidFill>
                  <a:prstClr val="black"/>
                </a:solidFill>
              </a:rPr>
              <a:pPr/>
              <a:t>16</a:t>
            </a:fld>
            <a:endParaRPr lang="en-US" altLang="en-US">
              <a:solidFill>
                <a:prstClr val="black"/>
              </a:solidFill>
            </a:endParaRPr>
          </a:p>
        </p:txBody>
      </p:sp>
    </p:spTree>
    <p:extLst>
      <p:ext uri="{BB962C8B-B14F-4D97-AF65-F5344CB8AC3E}">
        <p14:creationId xmlns:p14="http://schemas.microsoft.com/office/powerpoint/2010/main" val="443316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p:cNvSpPr>
            <a:spLocks noChangeArrowheads="1"/>
          </p:cNvSpPr>
          <p:nvPr/>
        </p:nvSpPr>
        <p:spPr bwMode="auto">
          <a:xfrm>
            <a:off x="3137497" y="85210"/>
            <a:ext cx="64118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600" b="1" dirty="0">
                <a:solidFill>
                  <a:srgbClr val="7030A0"/>
                </a:solidFill>
                <a:latin typeface="Century Gothic" panose="020B0502020202020204" pitchFamily="34" charset="0"/>
              </a:rPr>
              <a:t>(E) Indifference Curves Map</a:t>
            </a:r>
            <a:endParaRPr lang="en-US" sz="3600" dirty="0">
              <a:solidFill>
                <a:srgbClr val="7030A0"/>
              </a:solidFill>
            </a:endParaRPr>
          </a:p>
        </p:txBody>
      </p:sp>
      <p:sp>
        <p:nvSpPr>
          <p:cNvPr id="181252" name="Line 4"/>
          <p:cNvSpPr>
            <a:spLocks noChangeShapeType="1"/>
          </p:cNvSpPr>
          <p:nvPr/>
        </p:nvSpPr>
        <p:spPr bwMode="auto">
          <a:xfrm>
            <a:off x="2590800" y="6248400"/>
            <a:ext cx="6019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3" name="Line 5"/>
          <p:cNvSpPr>
            <a:spLocks noChangeShapeType="1"/>
          </p:cNvSpPr>
          <p:nvPr/>
        </p:nvSpPr>
        <p:spPr bwMode="auto">
          <a:xfrm flipV="1">
            <a:off x="2590800" y="609600"/>
            <a:ext cx="0" cy="5638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4" name="Arc 6"/>
          <p:cNvSpPr>
            <a:spLocks/>
          </p:cNvSpPr>
          <p:nvPr/>
        </p:nvSpPr>
        <p:spPr bwMode="auto">
          <a:xfrm>
            <a:off x="3241675" y="3203576"/>
            <a:ext cx="2876550" cy="2589213"/>
          </a:xfrm>
          <a:custGeom>
            <a:avLst/>
            <a:gdLst>
              <a:gd name="G0" fmla="+- 21323 0 0"/>
              <a:gd name="G1" fmla="+- 0 0 0"/>
              <a:gd name="G2" fmla="+- 21600 0 0"/>
              <a:gd name="T0" fmla="*/ 21288 w 21323"/>
              <a:gd name="T1" fmla="*/ 21600 h 21600"/>
              <a:gd name="T2" fmla="*/ 0 w 21323"/>
              <a:gd name="T3" fmla="*/ 3451 h 21600"/>
              <a:gd name="T4" fmla="*/ 21323 w 21323"/>
              <a:gd name="T5" fmla="*/ 0 h 21600"/>
            </a:gdLst>
            <a:ahLst/>
            <a:cxnLst>
              <a:cxn ang="0">
                <a:pos x="T0" y="T1"/>
              </a:cxn>
              <a:cxn ang="0">
                <a:pos x="T2" y="T3"/>
              </a:cxn>
              <a:cxn ang="0">
                <a:pos x="T4" y="T5"/>
              </a:cxn>
            </a:cxnLst>
            <a:rect l="0" t="0" r="r" b="b"/>
            <a:pathLst>
              <a:path w="21323" h="21600" fill="none" extrusionOk="0">
                <a:moveTo>
                  <a:pt x="21288" y="21599"/>
                </a:moveTo>
                <a:cubicBezTo>
                  <a:pt x="10703" y="21582"/>
                  <a:pt x="1691" y="13899"/>
                  <a:pt x="0" y="3450"/>
                </a:cubicBezTo>
              </a:path>
              <a:path w="21323" h="21600" stroke="0" extrusionOk="0">
                <a:moveTo>
                  <a:pt x="21288" y="21599"/>
                </a:moveTo>
                <a:cubicBezTo>
                  <a:pt x="10703" y="21582"/>
                  <a:pt x="1691" y="13899"/>
                  <a:pt x="0" y="3450"/>
                </a:cubicBezTo>
                <a:lnTo>
                  <a:pt x="21323"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5" name="Text Box 7"/>
          <p:cNvSpPr txBox="1">
            <a:spLocks noChangeArrowheads="1"/>
          </p:cNvSpPr>
          <p:nvPr/>
        </p:nvSpPr>
        <p:spPr bwMode="auto">
          <a:xfrm>
            <a:off x="6096001" y="5589588"/>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IC</a:t>
            </a:r>
            <a:r>
              <a:rPr lang="en-GB" altLang="en-US" sz="2400" b="1" baseline="-25000" dirty="0">
                <a:latin typeface="Times New Roman" panose="02020603050405020304" pitchFamily="18" charset="0"/>
              </a:rPr>
              <a:t>1</a:t>
            </a:r>
            <a:endParaRPr lang="en-GB" altLang="en-US" sz="2400" b="1" dirty="0">
              <a:latin typeface="Times New Roman" panose="02020603050405020304" pitchFamily="18" charset="0"/>
            </a:endParaRPr>
          </a:p>
        </p:txBody>
      </p:sp>
      <p:sp>
        <p:nvSpPr>
          <p:cNvPr id="181256" name="Text Box 8"/>
          <p:cNvSpPr txBox="1">
            <a:spLocks noChangeArrowheads="1"/>
          </p:cNvSpPr>
          <p:nvPr/>
        </p:nvSpPr>
        <p:spPr bwMode="auto">
          <a:xfrm>
            <a:off x="8670925" y="6137275"/>
            <a:ext cx="153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400" b="1" dirty="0">
                <a:latin typeface="Times New Roman" panose="02020603050405020304" pitchFamily="18" charset="0"/>
              </a:rPr>
              <a:t>Good x</a:t>
            </a:r>
            <a:endParaRPr lang="en-GB" altLang="en-US" sz="2400" dirty="0">
              <a:latin typeface="Times New Roman" panose="02020603050405020304" pitchFamily="18" charset="0"/>
            </a:endParaRPr>
          </a:p>
        </p:txBody>
      </p:sp>
      <p:sp>
        <p:nvSpPr>
          <p:cNvPr id="181257" name="Text Box 9"/>
          <p:cNvSpPr txBox="1">
            <a:spLocks noChangeArrowheads="1"/>
          </p:cNvSpPr>
          <p:nvPr/>
        </p:nvSpPr>
        <p:spPr bwMode="auto">
          <a:xfrm>
            <a:off x="2117725" y="269876"/>
            <a:ext cx="1133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Good y</a:t>
            </a:r>
          </a:p>
        </p:txBody>
      </p:sp>
      <p:sp>
        <p:nvSpPr>
          <p:cNvPr id="181261" name="Text Box 13"/>
          <p:cNvSpPr txBox="1">
            <a:spLocks noChangeArrowheads="1"/>
          </p:cNvSpPr>
          <p:nvPr/>
        </p:nvSpPr>
        <p:spPr bwMode="auto">
          <a:xfrm>
            <a:off x="3962401" y="4648201"/>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dirty="0">
                <a:latin typeface="Times New Roman" panose="02020603050405020304" pitchFamily="18" charset="0"/>
              </a:rPr>
              <a:t>•</a:t>
            </a:r>
          </a:p>
        </p:txBody>
      </p:sp>
      <p:sp>
        <p:nvSpPr>
          <p:cNvPr id="181262" name="Text Box 14"/>
          <p:cNvSpPr txBox="1">
            <a:spLocks noChangeArrowheads="1"/>
          </p:cNvSpPr>
          <p:nvPr/>
        </p:nvSpPr>
        <p:spPr bwMode="auto">
          <a:xfrm>
            <a:off x="4175126" y="46894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A</a:t>
            </a:r>
          </a:p>
        </p:txBody>
      </p:sp>
      <p:sp>
        <p:nvSpPr>
          <p:cNvPr id="19" name="Text Box 13"/>
          <p:cNvSpPr txBox="1">
            <a:spLocks noChangeArrowheads="1"/>
          </p:cNvSpPr>
          <p:nvPr/>
        </p:nvSpPr>
        <p:spPr bwMode="auto">
          <a:xfrm>
            <a:off x="3306763" y="3872610"/>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dirty="0">
                <a:latin typeface="Times New Roman" panose="02020603050405020304" pitchFamily="18" charset="0"/>
              </a:rPr>
              <a:t>•</a:t>
            </a:r>
          </a:p>
        </p:txBody>
      </p:sp>
      <p:sp>
        <p:nvSpPr>
          <p:cNvPr id="21" name="Text Box 13"/>
          <p:cNvSpPr txBox="1">
            <a:spLocks noChangeArrowheads="1"/>
          </p:cNvSpPr>
          <p:nvPr/>
        </p:nvSpPr>
        <p:spPr bwMode="auto">
          <a:xfrm>
            <a:off x="4881563" y="5170488"/>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dirty="0">
                <a:latin typeface="Times New Roman" panose="02020603050405020304" pitchFamily="18" charset="0"/>
              </a:rPr>
              <a:t>•</a:t>
            </a:r>
          </a:p>
        </p:txBody>
      </p:sp>
      <p:sp>
        <p:nvSpPr>
          <p:cNvPr id="22" name="Text Box 14"/>
          <p:cNvSpPr txBox="1">
            <a:spLocks noChangeArrowheads="1"/>
          </p:cNvSpPr>
          <p:nvPr/>
        </p:nvSpPr>
        <p:spPr bwMode="auto">
          <a:xfrm>
            <a:off x="3533775" y="3848101"/>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C</a:t>
            </a:r>
          </a:p>
        </p:txBody>
      </p:sp>
      <p:sp>
        <p:nvSpPr>
          <p:cNvPr id="23" name="Text Box 14"/>
          <p:cNvSpPr txBox="1">
            <a:spLocks noChangeArrowheads="1"/>
          </p:cNvSpPr>
          <p:nvPr/>
        </p:nvSpPr>
        <p:spPr bwMode="auto">
          <a:xfrm>
            <a:off x="4926012" y="5070476"/>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B</a:t>
            </a:r>
          </a:p>
        </p:txBody>
      </p:sp>
      <p:sp>
        <p:nvSpPr>
          <p:cNvPr id="24" name="Arc 6"/>
          <p:cNvSpPr>
            <a:spLocks/>
          </p:cNvSpPr>
          <p:nvPr/>
        </p:nvSpPr>
        <p:spPr bwMode="auto">
          <a:xfrm>
            <a:off x="3759314" y="2847308"/>
            <a:ext cx="2876550" cy="2589213"/>
          </a:xfrm>
          <a:custGeom>
            <a:avLst/>
            <a:gdLst>
              <a:gd name="G0" fmla="+- 21323 0 0"/>
              <a:gd name="G1" fmla="+- 0 0 0"/>
              <a:gd name="G2" fmla="+- 21600 0 0"/>
              <a:gd name="T0" fmla="*/ 21288 w 21323"/>
              <a:gd name="T1" fmla="*/ 21600 h 21600"/>
              <a:gd name="T2" fmla="*/ 0 w 21323"/>
              <a:gd name="T3" fmla="*/ 3451 h 21600"/>
              <a:gd name="T4" fmla="*/ 21323 w 21323"/>
              <a:gd name="T5" fmla="*/ 0 h 21600"/>
            </a:gdLst>
            <a:ahLst/>
            <a:cxnLst>
              <a:cxn ang="0">
                <a:pos x="T0" y="T1"/>
              </a:cxn>
              <a:cxn ang="0">
                <a:pos x="T2" y="T3"/>
              </a:cxn>
              <a:cxn ang="0">
                <a:pos x="T4" y="T5"/>
              </a:cxn>
            </a:cxnLst>
            <a:rect l="0" t="0" r="r" b="b"/>
            <a:pathLst>
              <a:path w="21323" h="21600" fill="none" extrusionOk="0">
                <a:moveTo>
                  <a:pt x="21288" y="21599"/>
                </a:moveTo>
                <a:cubicBezTo>
                  <a:pt x="10703" y="21582"/>
                  <a:pt x="1691" y="13899"/>
                  <a:pt x="0" y="3450"/>
                </a:cubicBezTo>
              </a:path>
              <a:path w="21323" h="21600" stroke="0" extrusionOk="0">
                <a:moveTo>
                  <a:pt x="21288" y="21599"/>
                </a:moveTo>
                <a:cubicBezTo>
                  <a:pt x="10703" y="21582"/>
                  <a:pt x="1691" y="13899"/>
                  <a:pt x="0" y="3450"/>
                </a:cubicBezTo>
                <a:lnTo>
                  <a:pt x="21323"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rc 6"/>
          <p:cNvSpPr>
            <a:spLocks/>
          </p:cNvSpPr>
          <p:nvPr/>
        </p:nvSpPr>
        <p:spPr bwMode="auto">
          <a:xfrm>
            <a:off x="4144345" y="2491040"/>
            <a:ext cx="2876550" cy="2589213"/>
          </a:xfrm>
          <a:custGeom>
            <a:avLst/>
            <a:gdLst>
              <a:gd name="G0" fmla="+- 21323 0 0"/>
              <a:gd name="G1" fmla="+- 0 0 0"/>
              <a:gd name="G2" fmla="+- 21600 0 0"/>
              <a:gd name="T0" fmla="*/ 21288 w 21323"/>
              <a:gd name="T1" fmla="*/ 21600 h 21600"/>
              <a:gd name="T2" fmla="*/ 0 w 21323"/>
              <a:gd name="T3" fmla="*/ 3451 h 21600"/>
              <a:gd name="T4" fmla="*/ 21323 w 21323"/>
              <a:gd name="T5" fmla="*/ 0 h 21600"/>
            </a:gdLst>
            <a:ahLst/>
            <a:cxnLst>
              <a:cxn ang="0">
                <a:pos x="T0" y="T1"/>
              </a:cxn>
              <a:cxn ang="0">
                <a:pos x="T2" y="T3"/>
              </a:cxn>
              <a:cxn ang="0">
                <a:pos x="T4" y="T5"/>
              </a:cxn>
            </a:cxnLst>
            <a:rect l="0" t="0" r="r" b="b"/>
            <a:pathLst>
              <a:path w="21323" h="21600" fill="none" extrusionOk="0">
                <a:moveTo>
                  <a:pt x="21288" y="21599"/>
                </a:moveTo>
                <a:cubicBezTo>
                  <a:pt x="10703" y="21582"/>
                  <a:pt x="1691" y="13899"/>
                  <a:pt x="0" y="3450"/>
                </a:cubicBezTo>
              </a:path>
              <a:path w="21323" h="21600" stroke="0" extrusionOk="0">
                <a:moveTo>
                  <a:pt x="21288" y="21599"/>
                </a:moveTo>
                <a:cubicBezTo>
                  <a:pt x="10703" y="21582"/>
                  <a:pt x="1691" y="13899"/>
                  <a:pt x="0" y="3450"/>
                </a:cubicBezTo>
                <a:lnTo>
                  <a:pt x="21323"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Arc 6"/>
          <p:cNvSpPr>
            <a:spLocks/>
          </p:cNvSpPr>
          <p:nvPr/>
        </p:nvSpPr>
        <p:spPr bwMode="auto">
          <a:xfrm>
            <a:off x="4541220" y="2197650"/>
            <a:ext cx="2876550" cy="2589213"/>
          </a:xfrm>
          <a:custGeom>
            <a:avLst/>
            <a:gdLst>
              <a:gd name="G0" fmla="+- 21323 0 0"/>
              <a:gd name="G1" fmla="+- 0 0 0"/>
              <a:gd name="G2" fmla="+- 21600 0 0"/>
              <a:gd name="T0" fmla="*/ 21288 w 21323"/>
              <a:gd name="T1" fmla="*/ 21600 h 21600"/>
              <a:gd name="T2" fmla="*/ 0 w 21323"/>
              <a:gd name="T3" fmla="*/ 3451 h 21600"/>
              <a:gd name="T4" fmla="*/ 21323 w 21323"/>
              <a:gd name="T5" fmla="*/ 0 h 21600"/>
            </a:gdLst>
            <a:ahLst/>
            <a:cxnLst>
              <a:cxn ang="0">
                <a:pos x="T0" y="T1"/>
              </a:cxn>
              <a:cxn ang="0">
                <a:pos x="T2" y="T3"/>
              </a:cxn>
              <a:cxn ang="0">
                <a:pos x="T4" y="T5"/>
              </a:cxn>
            </a:cxnLst>
            <a:rect l="0" t="0" r="r" b="b"/>
            <a:pathLst>
              <a:path w="21323" h="21600" fill="none" extrusionOk="0">
                <a:moveTo>
                  <a:pt x="21288" y="21599"/>
                </a:moveTo>
                <a:cubicBezTo>
                  <a:pt x="10703" y="21582"/>
                  <a:pt x="1691" y="13899"/>
                  <a:pt x="0" y="3450"/>
                </a:cubicBezTo>
              </a:path>
              <a:path w="21323" h="21600" stroke="0" extrusionOk="0">
                <a:moveTo>
                  <a:pt x="21288" y="21599"/>
                </a:moveTo>
                <a:cubicBezTo>
                  <a:pt x="10703" y="21582"/>
                  <a:pt x="1691" y="13899"/>
                  <a:pt x="0" y="3450"/>
                </a:cubicBezTo>
                <a:lnTo>
                  <a:pt x="21323"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7"/>
          <p:cNvSpPr txBox="1">
            <a:spLocks noChangeArrowheads="1"/>
          </p:cNvSpPr>
          <p:nvPr/>
        </p:nvSpPr>
        <p:spPr bwMode="auto">
          <a:xfrm>
            <a:off x="6621265" y="5184230"/>
            <a:ext cx="630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IC</a:t>
            </a:r>
            <a:r>
              <a:rPr lang="en-GB" altLang="en-US" sz="2400" b="1" baseline="-25000" dirty="0">
                <a:latin typeface="Times New Roman" panose="02020603050405020304" pitchFamily="18" charset="0"/>
              </a:rPr>
              <a:t>2</a:t>
            </a:r>
            <a:endParaRPr lang="en-GB" altLang="en-US" sz="2400" b="1" dirty="0">
              <a:latin typeface="Times New Roman" panose="02020603050405020304" pitchFamily="18" charset="0"/>
            </a:endParaRPr>
          </a:p>
        </p:txBody>
      </p:sp>
      <p:sp>
        <p:nvSpPr>
          <p:cNvPr id="28" name="Text Box 7"/>
          <p:cNvSpPr txBox="1">
            <a:spLocks noChangeArrowheads="1"/>
          </p:cNvSpPr>
          <p:nvPr/>
        </p:nvSpPr>
        <p:spPr bwMode="auto">
          <a:xfrm>
            <a:off x="7116940" y="4850911"/>
            <a:ext cx="630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IC</a:t>
            </a:r>
            <a:r>
              <a:rPr lang="en-GB" altLang="en-US" sz="2400" b="1" baseline="-25000" dirty="0">
                <a:latin typeface="Times New Roman" panose="02020603050405020304" pitchFamily="18" charset="0"/>
              </a:rPr>
              <a:t>3</a:t>
            </a:r>
            <a:endParaRPr lang="en-GB" altLang="en-US" sz="2400" b="1" dirty="0">
              <a:latin typeface="Times New Roman" panose="02020603050405020304" pitchFamily="18" charset="0"/>
            </a:endParaRPr>
          </a:p>
        </p:txBody>
      </p:sp>
      <p:sp>
        <p:nvSpPr>
          <p:cNvPr id="29" name="Text Box 7"/>
          <p:cNvSpPr txBox="1">
            <a:spLocks noChangeArrowheads="1"/>
          </p:cNvSpPr>
          <p:nvPr/>
        </p:nvSpPr>
        <p:spPr bwMode="auto">
          <a:xfrm>
            <a:off x="7443170" y="4460876"/>
            <a:ext cx="630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IC</a:t>
            </a:r>
            <a:r>
              <a:rPr lang="en-GB" altLang="en-US" sz="2400" b="1" baseline="-25000" dirty="0">
                <a:latin typeface="Times New Roman" panose="02020603050405020304" pitchFamily="18" charset="0"/>
              </a:rPr>
              <a:t>4</a:t>
            </a:r>
            <a:endParaRPr lang="en-GB" altLang="en-US" sz="2400" b="1" dirty="0">
              <a:latin typeface="Times New Roman" panose="02020603050405020304" pitchFamily="18" charset="0"/>
            </a:endParaRPr>
          </a:p>
        </p:txBody>
      </p:sp>
      <p:sp>
        <p:nvSpPr>
          <p:cNvPr id="2" name="Rectangle 1"/>
          <p:cNvSpPr/>
          <p:nvPr/>
        </p:nvSpPr>
        <p:spPr>
          <a:xfrm>
            <a:off x="5707004" y="463750"/>
            <a:ext cx="6528619" cy="3539430"/>
          </a:xfrm>
          <a:prstGeom prst="rect">
            <a:avLst/>
          </a:prstGeom>
        </p:spPr>
        <p:txBody>
          <a:bodyPr wrap="square">
            <a:spAutoFit/>
          </a:bodyPr>
          <a:lstStyle/>
          <a:p>
            <a:pPr lvl="0" eaLnBrk="0" fontAlgn="base" hangingPunct="0">
              <a:spcBef>
                <a:spcPct val="0"/>
              </a:spcBef>
              <a:spcAft>
                <a:spcPct val="0"/>
              </a:spcAft>
              <a:tabLst>
                <a:tab pos="3041650" algn="l"/>
                <a:tab pos="3043238" algn="l"/>
              </a:tabLst>
            </a:pPr>
            <a:endParaRPr lang="en-US" altLang="en-US" sz="2800" b="1" dirty="0">
              <a:solidFill>
                <a:srgbClr val="FF0066"/>
              </a:solidFill>
              <a:latin typeface="Arial" panose="020B0604020202020204" pitchFamily="34" charset="0"/>
              <a:ea typeface="Calibri" panose="020F0502020204030204" pitchFamily="34" charset="0"/>
            </a:endParaRPr>
          </a:p>
          <a:p>
            <a:pPr lvl="0" eaLnBrk="0" fontAlgn="base" hangingPunct="0">
              <a:spcBef>
                <a:spcPct val="0"/>
              </a:spcBef>
              <a:spcAft>
                <a:spcPct val="0"/>
              </a:spcAft>
              <a:tabLst>
                <a:tab pos="3041650" algn="l"/>
                <a:tab pos="3043238" algn="l"/>
              </a:tabLst>
            </a:pPr>
            <a:r>
              <a:rPr lang="en-US" altLang="en-US" sz="2800" b="1" dirty="0">
                <a:solidFill>
                  <a:srgbClr val="FF0066"/>
                </a:solidFill>
                <a:latin typeface="Arial" panose="020B0604020202020204" pitchFamily="34" charset="0"/>
                <a:ea typeface="Calibri" panose="020F0502020204030204" pitchFamily="34" charset="0"/>
              </a:rPr>
              <a:t>(</a:t>
            </a:r>
            <a:r>
              <a:rPr lang="en-US" altLang="en-US" sz="2800" b="1" dirty="0" err="1">
                <a:solidFill>
                  <a:srgbClr val="FF0066"/>
                </a:solidFill>
                <a:latin typeface="Arial" panose="020B0604020202020204" pitchFamily="34" charset="0"/>
                <a:ea typeface="Calibri" panose="020F0502020204030204" pitchFamily="34" charset="0"/>
              </a:rPr>
              <a:t>i</a:t>
            </a:r>
            <a:r>
              <a:rPr lang="en-US" altLang="en-US" sz="2800" b="1" dirty="0">
                <a:solidFill>
                  <a:srgbClr val="FF0066"/>
                </a:solidFill>
                <a:latin typeface="Arial" panose="020B0604020202020204" pitchFamily="34" charset="0"/>
                <a:ea typeface="Calibri" panose="020F0502020204030204" pitchFamily="34" charset="0"/>
              </a:rPr>
              <a:t>)An Indifference Map represents a Group of Indifference Curves</a:t>
            </a:r>
            <a:endParaRPr lang="en-US" altLang="en-US" sz="2800" dirty="0">
              <a:latin typeface="Arial" panose="020B0604020202020204" pitchFamily="34" charset="0"/>
            </a:endParaRPr>
          </a:p>
          <a:p>
            <a:pPr lvl="0" eaLnBrk="0" fontAlgn="base" hangingPunct="0">
              <a:spcBef>
                <a:spcPct val="0"/>
              </a:spcBef>
              <a:spcAft>
                <a:spcPct val="0"/>
              </a:spcAft>
              <a:tabLst>
                <a:tab pos="3041650" algn="l"/>
                <a:tab pos="3043238" algn="l"/>
              </a:tabLst>
            </a:pPr>
            <a:r>
              <a:rPr lang="en-US" altLang="en-US" sz="2800" b="1" dirty="0">
                <a:solidFill>
                  <a:srgbClr val="FF0066"/>
                </a:solidFill>
                <a:latin typeface="Arial" panose="020B0604020202020204" pitchFamily="34" charset="0"/>
                <a:ea typeface="Calibri" panose="020F0502020204030204" pitchFamily="34" charset="0"/>
              </a:rPr>
              <a:t>each of which expresses a given level of Satisfaction.</a:t>
            </a:r>
            <a:endParaRPr lang="en-US" altLang="en-US" sz="2800" dirty="0">
              <a:latin typeface="Arial" panose="020B0604020202020204" pitchFamily="34" charset="0"/>
            </a:endParaRPr>
          </a:p>
          <a:p>
            <a:pPr lvl="0" algn="just" eaLnBrk="0" fontAlgn="base" hangingPunct="0">
              <a:spcBef>
                <a:spcPct val="0"/>
              </a:spcBef>
              <a:spcAft>
                <a:spcPct val="0"/>
              </a:spcAft>
              <a:tabLst>
                <a:tab pos="3041650" algn="l"/>
                <a:tab pos="3043238" algn="l"/>
              </a:tabLst>
            </a:pPr>
            <a:r>
              <a:rPr lang="en-US" altLang="en-US" sz="2800" b="1" dirty="0">
                <a:solidFill>
                  <a:srgbClr val="7030A0"/>
                </a:solidFill>
                <a:latin typeface="Arial" panose="020B0604020202020204" pitchFamily="34" charset="0"/>
                <a:ea typeface="Calibri" panose="020F0502020204030204" pitchFamily="34" charset="0"/>
              </a:rPr>
              <a:t>(ii)If an indifference curve Shifts to Right, the Level of Satisfaction goes on Increasing</a:t>
            </a:r>
            <a:r>
              <a:rPr lang="en-US" altLang="en-US" sz="2400" b="1" dirty="0">
                <a:solidFill>
                  <a:srgbClr val="7030A0"/>
                </a:solidFill>
                <a:latin typeface="Arial" panose="020B0604020202020204" pitchFamily="34" charset="0"/>
                <a:ea typeface="Calibri" panose="020F0502020204030204" pitchFamily="34" charset="0"/>
              </a:rPr>
              <a:t>. IC4&gt; IC3&gt;IC2)IC1</a:t>
            </a:r>
            <a:endParaRPr lang="en-US" altLang="en-US" sz="3200" dirty="0">
              <a:solidFill>
                <a:srgbClr val="7030A0"/>
              </a:solidFill>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E6FB6C08-FDAF-47C8-8AB2-32C3689218CE}" type="slidenum">
              <a:rPr lang="en-US" smtClean="0"/>
              <a:t>17</a:t>
            </a:fld>
            <a:endParaRPr lang="en-US"/>
          </a:p>
        </p:txBody>
      </p:sp>
    </p:spTree>
    <p:extLst>
      <p:ext uri="{BB962C8B-B14F-4D97-AF65-F5344CB8AC3E}">
        <p14:creationId xmlns:p14="http://schemas.microsoft.com/office/powerpoint/2010/main" val="4161587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5"/>
          <p:cNvSpPr>
            <a:spLocks noChangeArrowheads="1"/>
          </p:cNvSpPr>
          <p:nvPr/>
        </p:nvSpPr>
        <p:spPr bwMode="auto">
          <a:xfrm>
            <a:off x="1752599" y="838200"/>
            <a:ext cx="9380457" cy="5468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defRPr sz="2400">
                <a:solidFill>
                  <a:schemeClr val="tx1"/>
                </a:solidFill>
                <a:latin typeface="Times New Roman" panose="02020603050405020304" pitchFamily="18" charset="0"/>
              </a:defRPr>
            </a:lvl1pPr>
            <a:lvl2pPr marL="990600" indent="-5334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Font typeface="Wingdings" panose="05000000000000000000" pitchFamily="2" charset="2"/>
              <a:buAutoNum type="arabicPeriod"/>
            </a:pPr>
            <a:r>
              <a:rPr lang="en-US" altLang="en-US" sz="3600" b="1" dirty="0">
                <a:solidFill>
                  <a:srgbClr val="00B0F0"/>
                </a:solidFill>
                <a:latin typeface="Century Gothic" panose="020B0502020202020204" pitchFamily="34" charset="0"/>
              </a:rPr>
              <a:t>Indifference curves never cross</a:t>
            </a:r>
          </a:p>
          <a:p>
            <a:pPr>
              <a:spcBef>
                <a:spcPct val="20000"/>
              </a:spcBef>
              <a:buClr>
                <a:schemeClr val="accent1"/>
              </a:buClr>
              <a:buFont typeface="Wingdings" panose="05000000000000000000" pitchFamily="2" charset="2"/>
              <a:buAutoNum type="arabicPeriod"/>
            </a:pPr>
            <a:r>
              <a:rPr lang="en-US" altLang="en-US" sz="3600" b="1" dirty="0">
                <a:solidFill>
                  <a:srgbClr val="00B0F0"/>
                </a:solidFill>
                <a:latin typeface="Century Gothic" panose="020B0502020202020204" pitchFamily="34" charset="0"/>
              </a:rPr>
              <a:t>The farther out an indifference curve lies  (i.e. farther is from the origin) – the higher the level of total utility it indicates</a:t>
            </a:r>
          </a:p>
          <a:p>
            <a:pPr>
              <a:spcBef>
                <a:spcPct val="20000"/>
              </a:spcBef>
              <a:buClr>
                <a:schemeClr val="accent1"/>
              </a:buClr>
              <a:buFont typeface="Wingdings" panose="05000000000000000000" pitchFamily="2" charset="2"/>
              <a:buAutoNum type="arabicPeriod"/>
            </a:pPr>
            <a:r>
              <a:rPr lang="en-US" altLang="en-US" sz="3600" b="1" dirty="0">
                <a:solidFill>
                  <a:srgbClr val="00B0F0"/>
                </a:solidFill>
                <a:latin typeface="Century Gothic" panose="020B0502020202020204" pitchFamily="34" charset="0"/>
              </a:rPr>
              <a:t>Indifference curves slope downward</a:t>
            </a:r>
          </a:p>
          <a:p>
            <a:pPr>
              <a:spcBef>
                <a:spcPct val="20000"/>
              </a:spcBef>
              <a:buClr>
                <a:schemeClr val="accent1"/>
              </a:buClr>
              <a:buFont typeface="Wingdings" panose="05000000000000000000" pitchFamily="2" charset="2"/>
              <a:buAutoNum type="arabicPeriod"/>
            </a:pPr>
            <a:r>
              <a:rPr lang="en-US" altLang="en-US" sz="3600" b="1" dirty="0">
                <a:solidFill>
                  <a:srgbClr val="00B0F0"/>
                </a:solidFill>
                <a:latin typeface="Century Gothic" panose="020B0502020202020204" pitchFamily="34" charset="0"/>
              </a:rPr>
              <a:t>Indifference curves have a convex shape</a:t>
            </a:r>
          </a:p>
        </p:txBody>
      </p:sp>
      <p:sp>
        <p:nvSpPr>
          <p:cNvPr id="5" name="Title 1"/>
          <p:cNvSpPr txBox="1">
            <a:spLocks/>
          </p:cNvSpPr>
          <p:nvPr/>
        </p:nvSpPr>
        <p:spPr bwMode="auto">
          <a:xfrm>
            <a:off x="1524000" y="0"/>
            <a:ext cx="9144000" cy="838200"/>
          </a:xfrm>
          <a:prstGeom prst="rect">
            <a:avLst/>
          </a:prstGeom>
        </p:spPr>
        <p:txBody>
          <a:bodyPr wrap="square" numCol="1" anchorCtr="0" compatLnSpc="1">
            <a:prstTxWarp prst="textNoShape">
              <a:avLst/>
            </a:prstTxWarp>
            <a:normAutofit fontScale="92500"/>
          </a:bodyPr>
          <a:lstStyle>
            <a:lvl1pPr algn="l" defTabSz="914400" rtl="0" eaLnBrk="1" latinLnBrk="0" hangingPunct="1">
              <a:spcBef>
                <a:spcPct val="0"/>
              </a:spcBef>
              <a:buNone/>
              <a:defRPr sz="4400" b="0" kern="1200" spc="0" baseline="0">
                <a:solidFill>
                  <a:schemeClr val="accent3"/>
                </a:solidFill>
                <a:effectLst>
                  <a:innerShdw blurRad="63500" dist="50800" dir="13500000">
                    <a:prstClr val="black">
                      <a:alpha val="50000"/>
                    </a:prstClr>
                  </a:innerShdw>
                </a:effectLst>
                <a:latin typeface="Century Gothic"/>
                <a:ea typeface="+mj-ea"/>
                <a:cs typeface="Century Gothic"/>
              </a:defRPr>
            </a:lvl1pPr>
          </a:lstStyle>
          <a:p>
            <a:r>
              <a:rPr lang="en-US" sz="4000" b="1" dirty="0">
                <a:solidFill>
                  <a:srgbClr val="FF0000"/>
                </a:solidFill>
                <a:latin typeface="Calibri" panose="020F0502020204030204" pitchFamily="34" charset="0"/>
                <a:ea typeface="Calibri" panose="020F0502020204030204" pitchFamily="34" charset="0"/>
                <a:cs typeface="Calibri" panose="020F0502020204030204" pitchFamily="34" charset="0"/>
              </a:rPr>
              <a:t>…E. PROPERTIES OF INDIFFERENCE CURVES</a:t>
            </a:r>
          </a:p>
        </p:txBody>
      </p:sp>
      <p:sp>
        <p:nvSpPr>
          <p:cNvPr id="2" name="Slide Number Placeholder 1"/>
          <p:cNvSpPr>
            <a:spLocks noGrp="1"/>
          </p:cNvSpPr>
          <p:nvPr>
            <p:ph type="sldNum" sz="quarter" idx="12"/>
          </p:nvPr>
        </p:nvSpPr>
        <p:spPr/>
        <p:txBody>
          <a:bodyPr/>
          <a:lstStyle/>
          <a:p>
            <a:fld id="{E6FB6C08-FDAF-47C8-8AB2-32C3689218CE}" type="slidenum">
              <a:rPr lang="en-US" smtClean="0"/>
              <a:t>18</a:t>
            </a:fld>
            <a:endParaRPr lang="en-US"/>
          </a:p>
        </p:txBody>
      </p:sp>
    </p:spTree>
    <p:extLst>
      <p:ext uri="{BB962C8B-B14F-4D97-AF65-F5344CB8AC3E}">
        <p14:creationId xmlns:p14="http://schemas.microsoft.com/office/powerpoint/2010/main" val="1030841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animEffect transition="in" filter="wipe(left)">
                                      <p:cBhvr>
                                        <p:cTn id="7" dur="500"/>
                                        <p:tgtEl>
                                          <p:spTgt spid="48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3">
                                            <p:txEl>
                                              <p:pRg st="1" end="1"/>
                                            </p:txEl>
                                          </p:spTgt>
                                        </p:tgtEl>
                                        <p:attrNameLst>
                                          <p:attrName>style.visibility</p:attrName>
                                        </p:attrNameLst>
                                      </p:cBhvr>
                                      <p:to>
                                        <p:strVal val="visible"/>
                                      </p:to>
                                    </p:set>
                                    <p:animEffect transition="in" filter="wipe(left)">
                                      <p:cBhvr>
                                        <p:cTn id="12" dur="500"/>
                                        <p:tgtEl>
                                          <p:spTgt spid="481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33">
                                            <p:txEl>
                                              <p:pRg st="2" end="2"/>
                                            </p:txEl>
                                          </p:spTgt>
                                        </p:tgtEl>
                                        <p:attrNameLst>
                                          <p:attrName>style.visibility</p:attrName>
                                        </p:attrNameLst>
                                      </p:cBhvr>
                                      <p:to>
                                        <p:strVal val="visible"/>
                                      </p:to>
                                    </p:set>
                                    <p:animEffect transition="in" filter="wipe(left)">
                                      <p:cBhvr>
                                        <p:cTn id="17" dur="500"/>
                                        <p:tgtEl>
                                          <p:spTgt spid="481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133">
                                            <p:txEl>
                                              <p:pRg st="3" end="3"/>
                                            </p:txEl>
                                          </p:spTgt>
                                        </p:tgtEl>
                                        <p:attrNameLst>
                                          <p:attrName>style.visibility</p:attrName>
                                        </p:attrNameLst>
                                      </p:cBhvr>
                                      <p:to>
                                        <p:strVal val="visible"/>
                                      </p:to>
                                    </p:set>
                                    <p:animEffect transition="in" filter="wipe(left)">
                                      <p:cBhvr>
                                        <p:cTn id="22" dur="500"/>
                                        <p:tgtEl>
                                          <p:spTgt spid="481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ChangeArrowheads="1"/>
          </p:cNvSpPr>
          <p:nvPr/>
        </p:nvSpPr>
        <p:spPr bwMode="auto">
          <a:xfrm>
            <a:off x="3462338" y="14525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438" name="Line 6"/>
          <p:cNvSpPr>
            <a:spLocks noChangeShapeType="1"/>
          </p:cNvSpPr>
          <p:nvPr/>
        </p:nvSpPr>
        <p:spPr bwMode="auto">
          <a:xfrm>
            <a:off x="2590800" y="6248400"/>
            <a:ext cx="6019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9" name="Line 7"/>
          <p:cNvSpPr>
            <a:spLocks noChangeShapeType="1"/>
          </p:cNvSpPr>
          <p:nvPr/>
        </p:nvSpPr>
        <p:spPr bwMode="auto">
          <a:xfrm flipV="1">
            <a:off x="2590800" y="609600"/>
            <a:ext cx="0" cy="5638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0" name="Arc 8"/>
          <p:cNvSpPr>
            <a:spLocks/>
          </p:cNvSpPr>
          <p:nvPr/>
        </p:nvSpPr>
        <p:spPr bwMode="auto">
          <a:xfrm>
            <a:off x="3241675" y="3203576"/>
            <a:ext cx="2876550" cy="2589213"/>
          </a:xfrm>
          <a:custGeom>
            <a:avLst/>
            <a:gdLst>
              <a:gd name="G0" fmla="+- 21323 0 0"/>
              <a:gd name="G1" fmla="+- 0 0 0"/>
              <a:gd name="G2" fmla="+- 21600 0 0"/>
              <a:gd name="T0" fmla="*/ 20995 w 21323"/>
              <a:gd name="T1" fmla="*/ 21598 h 21598"/>
              <a:gd name="T2" fmla="*/ 0 w 21323"/>
              <a:gd name="T3" fmla="*/ 3451 h 21598"/>
              <a:gd name="T4" fmla="*/ 21323 w 21323"/>
              <a:gd name="T5" fmla="*/ 0 h 21598"/>
            </a:gdLst>
            <a:ahLst/>
            <a:cxnLst>
              <a:cxn ang="0">
                <a:pos x="T0" y="T1"/>
              </a:cxn>
              <a:cxn ang="0">
                <a:pos x="T2" y="T3"/>
              </a:cxn>
              <a:cxn ang="0">
                <a:pos x="T4" y="T5"/>
              </a:cxn>
            </a:cxnLst>
            <a:rect l="0" t="0" r="r" b="b"/>
            <a:pathLst>
              <a:path w="21323" h="21598" fill="none" extrusionOk="0">
                <a:moveTo>
                  <a:pt x="20995" y="21597"/>
                </a:moveTo>
                <a:cubicBezTo>
                  <a:pt x="10522" y="21438"/>
                  <a:pt x="1673" y="13789"/>
                  <a:pt x="0" y="3450"/>
                </a:cubicBezTo>
              </a:path>
              <a:path w="21323" h="21598" stroke="0" extrusionOk="0">
                <a:moveTo>
                  <a:pt x="20995" y="21597"/>
                </a:moveTo>
                <a:cubicBezTo>
                  <a:pt x="10522" y="21438"/>
                  <a:pt x="1673" y="13789"/>
                  <a:pt x="0" y="3450"/>
                </a:cubicBezTo>
                <a:lnTo>
                  <a:pt x="21323"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1" name="Text Box 9"/>
          <p:cNvSpPr txBox="1">
            <a:spLocks noChangeArrowheads="1"/>
          </p:cNvSpPr>
          <p:nvPr/>
        </p:nvSpPr>
        <p:spPr bwMode="auto">
          <a:xfrm>
            <a:off x="8670925" y="61372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x</a:t>
            </a:r>
            <a:endParaRPr lang="en-GB" altLang="en-US" sz="2400">
              <a:latin typeface="Times New Roman" panose="02020603050405020304" pitchFamily="18" charset="0"/>
            </a:endParaRPr>
          </a:p>
        </p:txBody>
      </p:sp>
      <p:sp>
        <p:nvSpPr>
          <p:cNvPr id="18442" name="Text Box 10"/>
          <p:cNvSpPr txBox="1">
            <a:spLocks noChangeArrowheads="1"/>
          </p:cNvSpPr>
          <p:nvPr/>
        </p:nvSpPr>
        <p:spPr bwMode="auto">
          <a:xfrm>
            <a:off x="2117725" y="269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y</a:t>
            </a:r>
          </a:p>
        </p:txBody>
      </p:sp>
      <p:sp>
        <p:nvSpPr>
          <p:cNvPr id="18445" name="Text Box 13"/>
          <p:cNvSpPr txBox="1">
            <a:spLocks noChangeArrowheads="1"/>
          </p:cNvSpPr>
          <p:nvPr/>
        </p:nvSpPr>
        <p:spPr bwMode="auto">
          <a:xfrm>
            <a:off x="3962401" y="4648201"/>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a:latin typeface="Times New Roman" panose="02020603050405020304" pitchFamily="18" charset="0"/>
              </a:rPr>
              <a:t>•</a:t>
            </a:r>
          </a:p>
        </p:txBody>
      </p:sp>
      <p:sp>
        <p:nvSpPr>
          <p:cNvPr id="18446" name="Text Box 14"/>
          <p:cNvSpPr txBox="1">
            <a:spLocks noChangeArrowheads="1"/>
          </p:cNvSpPr>
          <p:nvPr/>
        </p:nvSpPr>
        <p:spPr bwMode="auto">
          <a:xfrm>
            <a:off x="4175126" y="46894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A</a:t>
            </a:r>
          </a:p>
        </p:txBody>
      </p:sp>
      <p:sp>
        <p:nvSpPr>
          <p:cNvPr id="18451" name="Text Box 19"/>
          <p:cNvSpPr txBox="1">
            <a:spLocks noChangeArrowheads="1"/>
          </p:cNvSpPr>
          <p:nvPr/>
        </p:nvSpPr>
        <p:spPr bwMode="auto">
          <a:xfrm>
            <a:off x="2879726" y="3241675"/>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IC</a:t>
            </a:r>
            <a:r>
              <a:rPr lang="en-GB" altLang="en-US" sz="2400" b="1" baseline="-25000">
                <a:latin typeface="Times New Roman" panose="02020603050405020304" pitchFamily="18" charset="0"/>
              </a:rPr>
              <a:t>1</a:t>
            </a:r>
            <a:endParaRPr lang="en-GB" altLang="en-US" sz="2400" b="1">
              <a:latin typeface="Times New Roman" panose="02020603050405020304" pitchFamily="18" charset="0"/>
            </a:endParaRPr>
          </a:p>
        </p:txBody>
      </p:sp>
      <p:sp>
        <p:nvSpPr>
          <p:cNvPr id="18454" name="Text Box 22"/>
          <p:cNvSpPr txBox="1">
            <a:spLocks noChangeArrowheads="1"/>
          </p:cNvSpPr>
          <p:nvPr/>
        </p:nvSpPr>
        <p:spPr bwMode="auto">
          <a:xfrm>
            <a:off x="4714876" y="829559"/>
            <a:ext cx="5800726"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buFontTx/>
              <a:buChar char="•"/>
            </a:pPr>
            <a:r>
              <a:rPr lang="en-GB" altLang="en-US" sz="2800" b="1" dirty="0">
                <a:solidFill>
                  <a:srgbClr val="7030A0"/>
                </a:solidFill>
                <a:latin typeface="Century Gothic" panose="020B0502020202020204" pitchFamily="34" charset="0"/>
              </a:rPr>
              <a:t>Suppose a consumer is indifferent between A and C</a:t>
            </a:r>
          </a:p>
          <a:p>
            <a:pPr>
              <a:buFontTx/>
              <a:buChar char="•"/>
            </a:pPr>
            <a:endParaRPr lang="en-GB" altLang="en-US" sz="2800" b="1" dirty="0">
              <a:solidFill>
                <a:srgbClr val="7030A0"/>
              </a:solidFill>
              <a:latin typeface="Century Gothic" panose="020B0502020202020204" pitchFamily="34" charset="0"/>
            </a:endParaRPr>
          </a:p>
          <a:p>
            <a:pPr>
              <a:buFontTx/>
              <a:buChar char="•"/>
            </a:pPr>
            <a:r>
              <a:rPr lang="en-GB" altLang="en-US" sz="2800" b="1" dirty="0">
                <a:solidFill>
                  <a:srgbClr val="7030A0"/>
                </a:solidFill>
                <a:latin typeface="Century Gothic" panose="020B0502020202020204" pitchFamily="34" charset="0"/>
              </a:rPr>
              <a:t>Suppose that B is preferred to A</a:t>
            </a:r>
            <a:r>
              <a:rPr lang="en-GB" altLang="en-US" sz="2800" b="1" dirty="0">
                <a:solidFill>
                  <a:srgbClr val="7030A0"/>
                </a:solidFill>
                <a:latin typeface="Book Antiqua" panose="02040602050305030304" pitchFamily="18" charset="0"/>
              </a:rPr>
              <a:t>.</a:t>
            </a:r>
          </a:p>
          <a:p>
            <a:pPr algn="r"/>
            <a:r>
              <a:rPr lang="en-GB" altLang="en-US" b="1" i="1" dirty="0">
                <a:solidFill>
                  <a:srgbClr val="FF0000"/>
                </a:solidFill>
                <a:latin typeface="Book Antiqua" panose="02040602050305030304" pitchFamily="18" charset="0"/>
              </a:rPr>
              <a:t>Continued on Next Slide</a:t>
            </a:r>
          </a:p>
        </p:txBody>
      </p:sp>
      <p:sp>
        <p:nvSpPr>
          <p:cNvPr id="18455" name="Text Box 23"/>
          <p:cNvSpPr txBox="1">
            <a:spLocks noChangeArrowheads="1"/>
          </p:cNvSpPr>
          <p:nvPr/>
        </p:nvSpPr>
        <p:spPr bwMode="auto">
          <a:xfrm>
            <a:off x="4327525" y="400367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B</a:t>
            </a:r>
          </a:p>
        </p:txBody>
      </p:sp>
      <p:sp>
        <p:nvSpPr>
          <p:cNvPr id="18456" name="Text Box 24"/>
          <p:cNvSpPr txBox="1">
            <a:spLocks noChangeArrowheads="1"/>
          </p:cNvSpPr>
          <p:nvPr/>
        </p:nvSpPr>
        <p:spPr bwMode="auto">
          <a:xfrm>
            <a:off x="4114801" y="4038601"/>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a:latin typeface="Times New Roman" panose="02020603050405020304" pitchFamily="18" charset="0"/>
              </a:rPr>
              <a:t>•</a:t>
            </a:r>
          </a:p>
        </p:txBody>
      </p:sp>
      <p:sp>
        <p:nvSpPr>
          <p:cNvPr id="18457" name="Line 25"/>
          <p:cNvSpPr>
            <a:spLocks noChangeShapeType="1"/>
          </p:cNvSpPr>
          <p:nvPr/>
        </p:nvSpPr>
        <p:spPr bwMode="auto">
          <a:xfrm>
            <a:off x="4114800" y="5105400"/>
            <a:ext cx="2438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8" name="Line 26"/>
          <p:cNvSpPr>
            <a:spLocks noChangeShapeType="1"/>
          </p:cNvSpPr>
          <p:nvPr/>
        </p:nvSpPr>
        <p:spPr bwMode="auto">
          <a:xfrm flipV="1">
            <a:off x="4114800" y="2667000"/>
            <a:ext cx="0" cy="2438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9" name="Text Box 27"/>
          <p:cNvSpPr txBox="1">
            <a:spLocks noChangeArrowheads="1"/>
          </p:cNvSpPr>
          <p:nvPr/>
        </p:nvSpPr>
        <p:spPr bwMode="auto">
          <a:xfrm>
            <a:off x="5334001" y="52578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C</a:t>
            </a:r>
          </a:p>
        </p:txBody>
      </p:sp>
      <p:sp>
        <p:nvSpPr>
          <p:cNvPr id="18460" name="Text Box 28"/>
          <p:cNvSpPr txBox="1">
            <a:spLocks noChangeArrowheads="1"/>
          </p:cNvSpPr>
          <p:nvPr/>
        </p:nvSpPr>
        <p:spPr bwMode="auto">
          <a:xfrm>
            <a:off x="5257800" y="5334001"/>
            <a:ext cx="457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4000" b="1">
                <a:latin typeface="Times New Roman" panose="02020603050405020304" pitchFamily="18" charset="0"/>
              </a:rPr>
              <a:t>•</a:t>
            </a:r>
          </a:p>
        </p:txBody>
      </p:sp>
      <p:sp>
        <p:nvSpPr>
          <p:cNvPr id="20" name="Title 1"/>
          <p:cNvSpPr txBox="1">
            <a:spLocks/>
          </p:cNvSpPr>
          <p:nvPr/>
        </p:nvSpPr>
        <p:spPr bwMode="auto">
          <a:xfrm>
            <a:off x="2568263" y="88901"/>
            <a:ext cx="8224361" cy="838200"/>
          </a:xfrm>
          <a:prstGeom prst="rect">
            <a:avLst/>
          </a:prstGeom>
        </p:spPr>
        <p:txBody>
          <a:bodyPr wrap="square" numCol="1" anchorCtr="0" compatLnSpc="1">
            <a:prstTxWarp prst="textNoShape">
              <a:avLst/>
            </a:prstTxWarp>
            <a:noAutofit/>
          </a:bodyPr>
          <a:lstStyle>
            <a:lvl1pPr algn="l" defTabSz="914400" rtl="0" eaLnBrk="1" latinLnBrk="0" hangingPunct="1">
              <a:spcBef>
                <a:spcPct val="0"/>
              </a:spcBef>
              <a:buNone/>
              <a:defRPr sz="4400" b="0" kern="1200" spc="0" baseline="0">
                <a:solidFill>
                  <a:schemeClr val="accent3"/>
                </a:solidFill>
                <a:effectLst>
                  <a:innerShdw blurRad="63500" dist="50800" dir="13500000">
                    <a:prstClr val="black">
                      <a:alpha val="50000"/>
                    </a:prstClr>
                  </a:innerShdw>
                </a:effectLst>
                <a:latin typeface="Century Gothic"/>
                <a:ea typeface="+mj-ea"/>
                <a:cs typeface="Century Gothic"/>
              </a:defRPr>
            </a:lvl1pPr>
          </a:lstStyle>
          <a:p>
            <a:r>
              <a:rPr lang="en-US" sz="3200" b="1" dirty="0">
                <a:solidFill>
                  <a:srgbClr val="FF0000"/>
                </a:solidFill>
                <a:latin typeface="Calibri" panose="020F0502020204030204" pitchFamily="34" charset="0"/>
                <a:ea typeface="Calibri" panose="020F0502020204030204" pitchFamily="34" charset="0"/>
                <a:cs typeface="Calibri" panose="020F0502020204030204" pitchFamily="34" charset="0"/>
              </a:rPr>
              <a:t>…E.  </a:t>
            </a:r>
            <a:r>
              <a:rPr lang="en-US" sz="3200" b="1" dirty="0">
                <a:solidFill>
                  <a:srgbClr val="7030A0"/>
                </a:solidFill>
              </a:rPr>
              <a:t>INDIFFERENCE CURVES NEVER CROSS</a:t>
            </a:r>
          </a:p>
        </p:txBody>
      </p:sp>
      <p:sp>
        <p:nvSpPr>
          <p:cNvPr id="2" name="Slide Number Placeholder 1"/>
          <p:cNvSpPr>
            <a:spLocks noGrp="1"/>
          </p:cNvSpPr>
          <p:nvPr>
            <p:ph type="sldNum" sz="quarter" idx="12"/>
          </p:nvPr>
        </p:nvSpPr>
        <p:spPr/>
        <p:txBody>
          <a:bodyPr/>
          <a:lstStyle/>
          <a:p>
            <a:fld id="{E6FB6C08-FDAF-47C8-8AB2-32C3689218CE}" type="slidenum">
              <a:rPr lang="en-US" smtClean="0"/>
              <a:t>19</a:t>
            </a:fld>
            <a:endParaRPr lang="en-US"/>
          </a:p>
        </p:txBody>
      </p:sp>
    </p:spTree>
    <p:extLst>
      <p:ext uri="{BB962C8B-B14F-4D97-AF65-F5344CB8AC3E}">
        <p14:creationId xmlns:p14="http://schemas.microsoft.com/office/powerpoint/2010/main" val="369969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08668"/>
          </a:xfrm>
        </p:spPr>
        <p:txBody>
          <a:bodyPr>
            <a:normAutofit/>
          </a:bodyPr>
          <a:lstStyle/>
          <a:p>
            <a:r>
              <a:rPr lang="en-US" b="1" dirty="0">
                <a:solidFill>
                  <a:srgbClr val="7030A0"/>
                </a:solidFill>
                <a:latin typeface="+mn-lt"/>
              </a:rPr>
              <a:t>TOPICS:</a:t>
            </a:r>
          </a:p>
        </p:txBody>
      </p:sp>
      <p:sp>
        <p:nvSpPr>
          <p:cNvPr id="3" name="Content Placeholder 2"/>
          <p:cNvSpPr>
            <a:spLocks noGrp="1"/>
          </p:cNvSpPr>
          <p:nvPr>
            <p:ph idx="1"/>
          </p:nvPr>
        </p:nvSpPr>
        <p:spPr>
          <a:xfrm>
            <a:off x="612396" y="855676"/>
            <a:ext cx="10741404" cy="5827927"/>
          </a:xfrm>
        </p:spPr>
        <p:txBody>
          <a:bodyPr>
            <a:normAutofit lnSpcReduction="10000"/>
          </a:bodyPr>
          <a:lstStyle/>
          <a:p>
            <a:pPr marL="1428750" lvl="2" indent="-514350">
              <a:buFont typeface="+mj-lt"/>
              <a:buAutoNum type="arabicPeriod"/>
            </a:pPr>
            <a:r>
              <a:rPr lang="en-US" sz="3600" b="1" dirty="0">
                <a:solidFill>
                  <a:srgbClr val="7030A0"/>
                </a:solidFill>
              </a:rPr>
              <a:t>Consumer Behavior</a:t>
            </a:r>
          </a:p>
          <a:p>
            <a:pPr marL="1428750" lvl="2" indent="-514350">
              <a:buFont typeface="+mj-lt"/>
              <a:buAutoNum type="arabicPeriod"/>
            </a:pPr>
            <a:r>
              <a:rPr lang="en-US" sz="3600" b="1" dirty="0">
                <a:solidFill>
                  <a:srgbClr val="7030A0"/>
                </a:solidFill>
              </a:rPr>
              <a:t>Indifference Curve Analysis </a:t>
            </a:r>
          </a:p>
          <a:p>
            <a:pPr marL="1428750" lvl="2" indent="-514350">
              <a:buFont typeface="+mj-lt"/>
              <a:buAutoNum type="arabicPeriod"/>
            </a:pPr>
            <a:r>
              <a:rPr lang="en-US" sz="3600" b="1" dirty="0">
                <a:solidFill>
                  <a:srgbClr val="7030A0"/>
                </a:solidFill>
              </a:rPr>
              <a:t>Assumptions of Indifference Curve Analysis</a:t>
            </a:r>
          </a:p>
          <a:p>
            <a:pPr marL="1428750" lvl="2" indent="-514350">
              <a:buFont typeface="+mj-lt"/>
              <a:buAutoNum type="arabicPeriod"/>
            </a:pPr>
            <a:r>
              <a:rPr lang="en-US" sz="3600" b="1" dirty="0">
                <a:solidFill>
                  <a:srgbClr val="7030A0"/>
                </a:solidFill>
              </a:rPr>
              <a:t>Indifference Curve Schedule &amp; Curve</a:t>
            </a:r>
          </a:p>
          <a:p>
            <a:pPr marL="1428750" lvl="2" indent="-514350">
              <a:buFont typeface="+mj-lt"/>
              <a:buAutoNum type="arabicPeriod"/>
            </a:pPr>
            <a:r>
              <a:rPr lang="en-US" sz="3600" b="1" dirty="0">
                <a:solidFill>
                  <a:srgbClr val="7030A0"/>
                </a:solidFill>
              </a:rPr>
              <a:t>Marginal Rate of Substitution</a:t>
            </a:r>
          </a:p>
          <a:p>
            <a:pPr marL="1428750" lvl="2" indent="-514350">
              <a:buFont typeface="+mj-lt"/>
              <a:buAutoNum type="arabicPeriod"/>
            </a:pPr>
            <a:r>
              <a:rPr lang="en-US" altLang="en-US" sz="3600" b="1" dirty="0">
                <a:solidFill>
                  <a:srgbClr val="7030A0"/>
                </a:solidFill>
              </a:rPr>
              <a:t>Indifference Curves Map</a:t>
            </a:r>
          </a:p>
          <a:p>
            <a:pPr marL="1428750" lvl="2" indent="-514350">
              <a:buFont typeface="+mj-lt"/>
              <a:buAutoNum type="arabicPeriod"/>
            </a:pPr>
            <a:r>
              <a:rPr lang="en-US" sz="3600" b="1" dirty="0">
                <a:solidFill>
                  <a:srgbClr val="7030A0"/>
                </a:solidFill>
                <a:ea typeface="Calibri" panose="020F0502020204030204" pitchFamily="34" charset="0"/>
                <a:cs typeface="Calibri" panose="020F0502020204030204" pitchFamily="34" charset="0"/>
              </a:rPr>
              <a:t>Properties of Indifference Curves</a:t>
            </a:r>
          </a:p>
          <a:p>
            <a:pPr marL="1428750" lvl="2" indent="-514350">
              <a:buFont typeface="+mj-lt"/>
              <a:buAutoNum type="arabicPeriod"/>
            </a:pPr>
            <a:r>
              <a:rPr lang="en-US" sz="3600" b="1" dirty="0">
                <a:solidFill>
                  <a:srgbClr val="7030A0"/>
                </a:solidFill>
                <a:ea typeface="Calibri" panose="020F0502020204030204" pitchFamily="34" charset="0"/>
                <a:cs typeface="Calibri" panose="020F0502020204030204" pitchFamily="34" charset="0"/>
              </a:rPr>
              <a:t>Budget Line  &amp; Consumer Equilibrium</a:t>
            </a:r>
          </a:p>
          <a:p>
            <a:pPr marL="1428750" lvl="2" indent="-514350">
              <a:buFont typeface="+mj-lt"/>
              <a:buAutoNum type="arabicPeriod"/>
            </a:pPr>
            <a:r>
              <a:rPr lang="en-US" sz="3600" b="1" dirty="0">
                <a:solidFill>
                  <a:srgbClr val="7030A0"/>
                </a:solidFill>
              </a:rPr>
              <a:t>Limitations Indifference Curve Model</a:t>
            </a:r>
          </a:p>
          <a:p>
            <a:pPr marL="1428750" lvl="2" indent="-514350">
              <a:buFont typeface="+mj-lt"/>
              <a:buAutoNum type="arabicPeriod"/>
            </a:pPr>
            <a:r>
              <a:rPr lang="en-US" sz="3600" b="1" dirty="0">
                <a:solidFill>
                  <a:srgbClr val="7030A0"/>
                </a:solidFill>
              </a:rPr>
              <a:t>Conclusion</a:t>
            </a:r>
            <a:br>
              <a:rPr lang="en-US" sz="3600" b="1" dirty="0">
                <a:solidFill>
                  <a:srgbClr val="7030A0"/>
                </a:solidFill>
              </a:rPr>
            </a:br>
            <a:endParaRPr lang="en-US" sz="3600" b="1" dirty="0">
              <a:solidFill>
                <a:srgbClr val="7030A0"/>
              </a:solidFill>
              <a:ea typeface="Calibri" panose="020F0502020204030204" pitchFamily="34" charset="0"/>
              <a:cs typeface="Calibri" panose="020F0502020204030204" pitchFamily="34" charset="0"/>
            </a:endParaRPr>
          </a:p>
          <a:p>
            <a:pPr marL="1428750" lvl="2" indent="-514350">
              <a:buFont typeface="+mj-lt"/>
              <a:buAutoNum type="arabicPeriod"/>
            </a:pPr>
            <a:endParaRPr lang="en-US" sz="3600" dirty="0">
              <a:solidFill>
                <a:srgbClr val="7030A0"/>
              </a:solidFill>
            </a:endParaRPr>
          </a:p>
        </p:txBody>
      </p:sp>
      <p:sp>
        <p:nvSpPr>
          <p:cNvPr id="4" name="Slide Number Placeholder 3"/>
          <p:cNvSpPr>
            <a:spLocks noGrp="1"/>
          </p:cNvSpPr>
          <p:nvPr>
            <p:ph type="sldNum" sz="quarter" idx="12"/>
          </p:nvPr>
        </p:nvSpPr>
        <p:spPr/>
        <p:txBody>
          <a:bodyPr/>
          <a:lstStyle/>
          <a:p>
            <a:fld id="{E6FB6C08-FDAF-47C8-8AB2-32C3689218CE}" type="slidenum">
              <a:rPr lang="en-US" smtClean="0"/>
              <a:t>2</a:t>
            </a:fld>
            <a:endParaRPr lang="en-US"/>
          </a:p>
        </p:txBody>
      </p:sp>
    </p:spTree>
    <p:extLst>
      <p:ext uri="{BB962C8B-B14F-4D97-AF65-F5344CB8AC3E}">
        <p14:creationId xmlns:p14="http://schemas.microsoft.com/office/powerpoint/2010/main" val="4034364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462338" y="14525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3252" name="Line 4"/>
          <p:cNvSpPr>
            <a:spLocks noChangeShapeType="1"/>
          </p:cNvSpPr>
          <p:nvPr/>
        </p:nvSpPr>
        <p:spPr bwMode="auto">
          <a:xfrm>
            <a:off x="2590800" y="6248400"/>
            <a:ext cx="6019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3" name="Line 5"/>
          <p:cNvSpPr>
            <a:spLocks noChangeShapeType="1"/>
          </p:cNvSpPr>
          <p:nvPr/>
        </p:nvSpPr>
        <p:spPr bwMode="auto">
          <a:xfrm flipV="1">
            <a:off x="2590800" y="609600"/>
            <a:ext cx="0" cy="5638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4" name="Arc 6"/>
          <p:cNvSpPr>
            <a:spLocks/>
          </p:cNvSpPr>
          <p:nvPr/>
        </p:nvSpPr>
        <p:spPr bwMode="auto">
          <a:xfrm>
            <a:off x="3243263" y="3203576"/>
            <a:ext cx="2940050" cy="2589213"/>
          </a:xfrm>
          <a:custGeom>
            <a:avLst/>
            <a:gdLst>
              <a:gd name="G0" fmla="+- 21323 0 0"/>
              <a:gd name="G1" fmla="+- 0 0 0"/>
              <a:gd name="G2" fmla="+- 21600 0 0"/>
              <a:gd name="T0" fmla="*/ 21797 w 21797"/>
              <a:gd name="T1" fmla="*/ 21595 h 21600"/>
              <a:gd name="T2" fmla="*/ 0 w 21797"/>
              <a:gd name="T3" fmla="*/ 3451 h 21600"/>
              <a:gd name="T4" fmla="*/ 21323 w 21797"/>
              <a:gd name="T5" fmla="*/ 0 h 21600"/>
            </a:gdLst>
            <a:ahLst/>
            <a:cxnLst>
              <a:cxn ang="0">
                <a:pos x="T0" y="T1"/>
              </a:cxn>
              <a:cxn ang="0">
                <a:pos x="T2" y="T3"/>
              </a:cxn>
              <a:cxn ang="0">
                <a:pos x="T4" y="T5"/>
              </a:cxn>
            </a:cxnLst>
            <a:rect l="0" t="0" r="r" b="b"/>
            <a:pathLst>
              <a:path w="21797" h="21600" fill="none" extrusionOk="0">
                <a:moveTo>
                  <a:pt x="21796" y="21594"/>
                </a:moveTo>
                <a:cubicBezTo>
                  <a:pt x="21639" y="21598"/>
                  <a:pt x="21481" y="21600"/>
                  <a:pt x="21323" y="21600"/>
                </a:cubicBezTo>
                <a:cubicBezTo>
                  <a:pt x="10725" y="21600"/>
                  <a:pt x="1693" y="13912"/>
                  <a:pt x="0" y="3450"/>
                </a:cubicBezTo>
              </a:path>
              <a:path w="21797" h="21600" stroke="0" extrusionOk="0">
                <a:moveTo>
                  <a:pt x="21796" y="21594"/>
                </a:moveTo>
                <a:cubicBezTo>
                  <a:pt x="21639" y="21598"/>
                  <a:pt x="21481" y="21600"/>
                  <a:pt x="21323" y="21600"/>
                </a:cubicBezTo>
                <a:cubicBezTo>
                  <a:pt x="10725" y="21600"/>
                  <a:pt x="1693" y="13912"/>
                  <a:pt x="0" y="3450"/>
                </a:cubicBezTo>
                <a:lnTo>
                  <a:pt x="21323"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5" name="Text Box 7"/>
          <p:cNvSpPr txBox="1">
            <a:spLocks noChangeArrowheads="1"/>
          </p:cNvSpPr>
          <p:nvPr/>
        </p:nvSpPr>
        <p:spPr bwMode="auto">
          <a:xfrm>
            <a:off x="8670925" y="61372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x</a:t>
            </a:r>
            <a:endParaRPr lang="en-GB" altLang="en-US" sz="2400">
              <a:latin typeface="Times New Roman" panose="02020603050405020304" pitchFamily="18" charset="0"/>
            </a:endParaRPr>
          </a:p>
        </p:txBody>
      </p:sp>
      <p:sp>
        <p:nvSpPr>
          <p:cNvPr id="53256" name="Text Box 8"/>
          <p:cNvSpPr txBox="1">
            <a:spLocks noChangeArrowheads="1"/>
          </p:cNvSpPr>
          <p:nvPr/>
        </p:nvSpPr>
        <p:spPr bwMode="auto">
          <a:xfrm>
            <a:off x="2117725" y="269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y</a:t>
            </a:r>
          </a:p>
        </p:txBody>
      </p:sp>
      <p:sp>
        <p:nvSpPr>
          <p:cNvPr id="53257" name="Line 9"/>
          <p:cNvSpPr>
            <a:spLocks noChangeShapeType="1"/>
          </p:cNvSpPr>
          <p:nvPr/>
        </p:nvSpPr>
        <p:spPr bwMode="auto">
          <a:xfrm>
            <a:off x="4114800" y="5105400"/>
            <a:ext cx="2438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8" name="Line 10"/>
          <p:cNvSpPr>
            <a:spLocks noChangeShapeType="1"/>
          </p:cNvSpPr>
          <p:nvPr/>
        </p:nvSpPr>
        <p:spPr bwMode="auto">
          <a:xfrm flipV="1">
            <a:off x="4114800" y="2667000"/>
            <a:ext cx="0" cy="2438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9" name="Text Box 11"/>
          <p:cNvSpPr txBox="1">
            <a:spLocks noChangeArrowheads="1"/>
          </p:cNvSpPr>
          <p:nvPr/>
        </p:nvSpPr>
        <p:spPr bwMode="auto">
          <a:xfrm>
            <a:off x="3962401" y="4648201"/>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a:latin typeface="Times New Roman" panose="02020603050405020304" pitchFamily="18" charset="0"/>
              </a:rPr>
              <a:t>•</a:t>
            </a:r>
          </a:p>
        </p:txBody>
      </p:sp>
      <p:sp>
        <p:nvSpPr>
          <p:cNvPr id="53260" name="Text Box 12"/>
          <p:cNvSpPr txBox="1">
            <a:spLocks noChangeArrowheads="1"/>
          </p:cNvSpPr>
          <p:nvPr/>
        </p:nvSpPr>
        <p:spPr bwMode="auto">
          <a:xfrm>
            <a:off x="4175126" y="46894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A</a:t>
            </a:r>
          </a:p>
        </p:txBody>
      </p:sp>
      <p:sp>
        <p:nvSpPr>
          <p:cNvPr id="53261" name="Arc 13"/>
          <p:cNvSpPr>
            <a:spLocks/>
          </p:cNvSpPr>
          <p:nvPr/>
        </p:nvSpPr>
        <p:spPr bwMode="auto">
          <a:xfrm>
            <a:off x="4041776" y="3473450"/>
            <a:ext cx="2894013" cy="2624138"/>
          </a:xfrm>
          <a:custGeom>
            <a:avLst/>
            <a:gdLst>
              <a:gd name="G0" fmla="+- 21600 0 0"/>
              <a:gd name="G1" fmla="+- 323 0 0"/>
              <a:gd name="G2" fmla="+- 21600 0 0"/>
              <a:gd name="T0" fmla="*/ 20945 w 21600"/>
              <a:gd name="T1" fmla="*/ 21913 h 21913"/>
              <a:gd name="T2" fmla="*/ 2 w 21600"/>
              <a:gd name="T3" fmla="*/ 0 h 21913"/>
              <a:gd name="T4" fmla="*/ 21600 w 21600"/>
              <a:gd name="T5" fmla="*/ 323 h 21913"/>
            </a:gdLst>
            <a:ahLst/>
            <a:cxnLst>
              <a:cxn ang="0">
                <a:pos x="T0" y="T1"/>
              </a:cxn>
              <a:cxn ang="0">
                <a:pos x="T2" y="T3"/>
              </a:cxn>
              <a:cxn ang="0">
                <a:pos x="T4" y="T5"/>
              </a:cxn>
            </a:cxnLst>
            <a:rect l="0" t="0" r="r" b="b"/>
            <a:pathLst>
              <a:path w="21600" h="21913" fill="none" extrusionOk="0">
                <a:moveTo>
                  <a:pt x="20944" y="21913"/>
                </a:moveTo>
                <a:cubicBezTo>
                  <a:pt x="9276" y="21559"/>
                  <a:pt x="0" y="11997"/>
                  <a:pt x="0" y="323"/>
                </a:cubicBezTo>
                <a:cubicBezTo>
                  <a:pt x="0" y="215"/>
                  <a:pt x="0" y="107"/>
                  <a:pt x="2" y="0"/>
                </a:cubicBezTo>
              </a:path>
              <a:path w="21600" h="21913" stroke="0" extrusionOk="0">
                <a:moveTo>
                  <a:pt x="20944" y="21913"/>
                </a:moveTo>
                <a:cubicBezTo>
                  <a:pt x="9276" y="21559"/>
                  <a:pt x="0" y="11997"/>
                  <a:pt x="0" y="323"/>
                </a:cubicBezTo>
                <a:cubicBezTo>
                  <a:pt x="0" y="215"/>
                  <a:pt x="0" y="107"/>
                  <a:pt x="2" y="0"/>
                </a:cubicBezTo>
                <a:lnTo>
                  <a:pt x="21600" y="323"/>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2" name="Text Box 14"/>
          <p:cNvSpPr txBox="1">
            <a:spLocks noChangeArrowheads="1"/>
          </p:cNvSpPr>
          <p:nvPr/>
        </p:nvSpPr>
        <p:spPr bwMode="auto">
          <a:xfrm>
            <a:off x="4114801" y="4038601"/>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a:latin typeface="Times New Roman" panose="02020603050405020304" pitchFamily="18" charset="0"/>
              </a:rPr>
              <a:t>•</a:t>
            </a:r>
          </a:p>
        </p:txBody>
      </p:sp>
      <p:sp>
        <p:nvSpPr>
          <p:cNvPr id="53263" name="Text Box 15"/>
          <p:cNvSpPr txBox="1">
            <a:spLocks noChangeArrowheads="1"/>
          </p:cNvSpPr>
          <p:nvPr/>
        </p:nvSpPr>
        <p:spPr bwMode="auto">
          <a:xfrm>
            <a:off x="4327525" y="400367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B</a:t>
            </a:r>
          </a:p>
        </p:txBody>
      </p:sp>
      <p:sp>
        <p:nvSpPr>
          <p:cNvPr id="53264" name="Text Box 16"/>
          <p:cNvSpPr txBox="1">
            <a:spLocks noChangeArrowheads="1"/>
          </p:cNvSpPr>
          <p:nvPr/>
        </p:nvSpPr>
        <p:spPr bwMode="auto">
          <a:xfrm>
            <a:off x="5257800" y="5334001"/>
            <a:ext cx="457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4000" b="1">
                <a:latin typeface="Times New Roman" panose="02020603050405020304" pitchFamily="18" charset="0"/>
              </a:rPr>
              <a:t>•</a:t>
            </a:r>
          </a:p>
        </p:txBody>
      </p:sp>
      <p:sp>
        <p:nvSpPr>
          <p:cNvPr id="53265" name="Text Box 17"/>
          <p:cNvSpPr txBox="1">
            <a:spLocks noChangeArrowheads="1"/>
          </p:cNvSpPr>
          <p:nvPr/>
        </p:nvSpPr>
        <p:spPr bwMode="auto">
          <a:xfrm>
            <a:off x="2879726" y="3241675"/>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IC</a:t>
            </a:r>
            <a:r>
              <a:rPr lang="en-GB" altLang="en-US" sz="2400" b="1" baseline="-25000">
                <a:latin typeface="Times New Roman" panose="02020603050405020304" pitchFamily="18" charset="0"/>
              </a:rPr>
              <a:t>1</a:t>
            </a:r>
            <a:endParaRPr lang="en-GB" altLang="en-US" sz="2400" b="1">
              <a:latin typeface="Times New Roman" panose="02020603050405020304" pitchFamily="18" charset="0"/>
            </a:endParaRPr>
          </a:p>
        </p:txBody>
      </p:sp>
      <p:sp>
        <p:nvSpPr>
          <p:cNvPr id="53266" name="Text Box 18"/>
          <p:cNvSpPr txBox="1">
            <a:spLocks noChangeArrowheads="1"/>
          </p:cNvSpPr>
          <p:nvPr/>
        </p:nvSpPr>
        <p:spPr bwMode="auto">
          <a:xfrm>
            <a:off x="3717926" y="3089275"/>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IC</a:t>
            </a:r>
            <a:r>
              <a:rPr lang="en-GB" altLang="en-US" sz="2400" b="1" baseline="-25000">
                <a:latin typeface="Times New Roman" panose="02020603050405020304" pitchFamily="18" charset="0"/>
              </a:rPr>
              <a:t>2</a:t>
            </a:r>
            <a:endParaRPr lang="en-GB" altLang="en-US" sz="2400" b="1">
              <a:latin typeface="Times New Roman" panose="02020603050405020304" pitchFamily="18" charset="0"/>
            </a:endParaRPr>
          </a:p>
        </p:txBody>
      </p:sp>
      <p:sp>
        <p:nvSpPr>
          <p:cNvPr id="53267" name="Text Box 19"/>
          <p:cNvSpPr txBox="1">
            <a:spLocks noChangeArrowheads="1"/>
          </p:cNvSpPr>
          <p:nvPr/>
        </p:nvSpPr>
        <p:spPr bwMode="auto">
          <a:xfrm>
            <a:off x="5334001" y="52578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C</a:t>
            </a:r>
          </a:p>
        </p:txBody>
      </p:sp>
      <p:sp>
        <p:nvSpPr>
          <p:cNvPr id="53268" name="Text Box 20"/>
          <p:cNvSpPr txBox="1">
            <a:spLocks noChangeArrowheads="1"/>
          </p:cNvSpPr>
          <p:nvPr/>
        </p:nvSpPr>
        <p:spPr bwMode="auto">
          <a:xfrm>
            <a:off x="5029200" y="609600"/>
            <a:ext cx="704653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buFont typeface="Symbol" panose="05050102010706020507" pitchFamily="18" charset="2"/>
              <a:buChar char="Þ"/>
            </a:pPr>
            <a:r>
              <a:rPr lang="en-GB" altLang="en-US" sz="2800" b="1" dirty="0">
                <a:solidFill>
                  <a:srgbClr val="7030A0"/>
                </a:solidFill>
                <a:latin typeface="Century Gothic" panose="020B0502020202020204" pitchFamily="34" charset="0"/>
              </a:rPr>
              <a:t>It cannot be the case that an IC contains both B and C </a:t>
            </a:r>
          </a:p>
          <a:p>
            <a:pPr>
              <a:buFont typeface="Symbol" panose="05050102010706020507" pitchFamily="18" charset="2"/>
              <a:buChar char="Þ"/>
            </a:pPr>
            <a:r>
              <a:rPr lang="en-GB" altLang="en-US" sz="2800" b="1" dirty="0">
                <a:solidFill>
                  <a:srgbClr val="7030A0"/>
                </a:solidFill>
                <a:latin typeface="Century Gothic" panose="020B0502020202020204" pitchFamily="34" charset="0"/>
              </a:rPr>
              <a:t>Why? because, by definition of IC the consumer is:</a:t>
            </a:r>
          </a:p>
          <a:p>
            <a:pPr lvl="1">
              <a:buFontTx/>
              <a:buChar char="•"/>
            </a:pPr>
            <a:r>
              <a:rPr lang="en-GB" altLang="en-US" sz="2800" b="1" dirty="0">
                <a:solidFill>
                  <a:srgbClr val="7030A0"/>
                </a:solidFill>
                <a:latin typeface="Century Gothic" panose="020B0502020202020204" pitchFamily="34" charset="0"/>
              </a:rPr>
              <a:t>Indifferent between A &amp; C</a:t>
            </a:r>
          </a:p>
          <a:p>
            <a:pPr lvl="1">
              <a:buFontTx/>
              <a:buChar char="•"/>
            </a:pPr>
            <a:r>
              <a:rPr lang="en-GB" altLang="en-US" sz="2800" b="1" dirty="0">
                <a:solidFill>
                  <a:srgbClr val="7030A0"/>
                </a:solidFill>
                <a:latin typeface="Century Gothic" panose="020B0502020202020204" pitchFamily="34" charset="0"/>
              </a:rPr>
              <a:t>Indifferent between B &amp; C </a:t>
            </a:r>
          </a:p>
          <a:p>
            <a:pPr lvl="1"/>
            <a:r>
              <a:rPr lang="en-GB" altLang="en-US" sz="2800" b="1" dirty="0">
                <a:solidFill>
                  <a:srgbClr val="7030A0"/>
                </a:solidFill>
                <a:latin typeface="Century Gothic" panose="020B0502020202020204" pitchFamily="34" charset="0"/>
              </a:rPr>
              <a:t>Hence he should be indifferent between A &amp; B (by transitivity).</a:t>
            </a:r>
          </a:p>
          <a:p>
            <a:r>
              <a:rPr lang="en-GB" altLang="en-US" sz="2800" b="1" dirty="0">
                <a:solidFill>
                  <a:srgbClr val="7030A0"/>
                </a:solidFill>
                <a:latin typeface="Century Gothic" panose="020B0502020202020204" pitchFamily="34" charset="0"/>
              </a:rPr>
              <a:t>	=&gt; Contradiction. </a:t>
            </a:r>
          </a:p>
        </p:txBody>
      </p:sp>
      <p:sp>
        <p:nvSpPr>
          <p:cNvPr id="21" name="Title 1"/>
          <p:cNvSpPr txBox="1">
            <a:spLocks/>
          </p:cNvSpPr>
          <p:nvPr/>
        </p:nvSpPr>
        <p:spPr bwMode="auto">
          <a:xfrm>
            <a:off x="697584" y="117473"/>
            <a:ext cx="10095041" cy="339727"/>
          </a:xfrm>
          <a:prstGeom prst="rect">
            <a:avLst/>
          </a:prstGeom>
        </p:spPr>
        <p:txBody>
          <a:bodyPr wrap="square" numCol="1" anchorCtr="0" compatLnSpc="1">
            <a:prstTxWarp prst="textNoShape">
              <a:avLst/>
            </a:prstTxWarp>
            <a:noAutofit/>
          </a:bodyPr>
          <a:lstStyle>
            <a:lvl1pPr algn="l" defTabSz="914400" rtl="0" eaLnBrk="1" latinLnBrk="0" hangingPunct="1">
              <a:spcBef>
                <a:spcPct val="0"/>
              </a:spcBef>
              <a:buNone/>
              <a:defRPr sz="4400" b="0" kern="1200" spc="0" baseline="0">
                <a:solidFill>
                  <a:schemeClr val="accent3"/>
                </a:solidFill>
                <a:effectLst>
                  <a:innerShdw blurRad="63500" dist="50800" dir="13500000">
                    <a:prstClr val="black">
                      <a:alpha val="50000"/>
                    </a:prstClr>
                  </a:innerShdw>
                </a:effectLst>
                <a:latin typeface="Century Gothic"/>
                <a:ea typeface="+mj-ea"/>
                <a:cs typeface="Century Gothic"/>
              </a:defRPr>
            </a:lvl1pPr>
          </a:lstStyle>
          <a:p>
            <a:pPr algn="r"/>
            <a:r>
              <a:rPr lang="en-US" sz="3200" b="1" dirty="0">
                <a:solidFill>
                  <a:srgbClr val="FF0000"/>
                </a:solidFill>
                <a:latin typeface="Calibri" panose="020F0502020204030204" pitchFamily="34" charset="0"/>
                <a:ea typeface="Calibri" panose="020F0502020204030204" pitchFamily="34" charset="0"/>
                <a:cs typeface="Calibri" panose="020F0502020204030204" pitchFamily="34" charset="0"/>
              </a:rPr>
              <a:t>…E. </a:t>
            </a:r>
            <a:r>
              <a:rPr lang="en-US" sz="3200" b="1" dirty="0">
                <a:solidFill>
                  <a:srgbClr val="FF0000"/>
                </a:solidFill>
              </a:rPr>
              <a:t>INDIFFERENCE CURVES NEVER CROSS</a:t>
            </a:r>
          </a:p>
        </p:txBody>
      </p:sp>
      <p:sp>
        <p:nvSpPr>
          <p:cNvPr id="2" name="Slide Number Placeholder 1"/>
          <p:cNvSpPr>
            <a:spLocks noGrp="1"/>
          </p:cNvSpPr>
          <p:nvPr>
            <p:ph type="sldNum" sz="quarter" idx="12"/>
          </p:nvPr>
        </p:nvSpPr>
        <p:spPr/>
        <p:txBody>
          <a:bodyPr/>
          <a:lstStyle/>
          <a:p>
            <a:fld id="{E6FB6C08-FDAF-47C8-8AB2-32C3689218CE}" type="slidenum">
              <a:rPr lang="en-US" smtClean="0"/>
              <a:t>20</a:t>
            </a:fld>
            <a:endParaRPr lang="en-US"/>
          </a:p>
        </p:txBody>
      </p:sp>
    </p:spTree>
    <p:extLst>
      <p:ext uri="{BB962C8B-B14F-4D97-AF65-F5344CB8AC3E}">
        <p14:creationId xmlns:p14="http://schemas.microsoft.com/office/powerpoint/2010/main" val="2435869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3462338" y="18764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1251" name="Rectangle 3"/>
          <p:cNvSpPr>
            <a:spLocks noChangeArrowheads="1"/>
          </p:cNvSpPr>
          <p:nvPr/>
        </p:nvSpPr>
        <p:spPr bwMode="auto">
          <a:xfrm>
            <a:off x="3505200" y="19050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1252" name="Line 4"/>
          <p:cNvSpPr>
            <a:spLocks noChangeShapeType="1"/>
          </p:cNvSpPr>
          <p:nvPr/>
        </p:nvSpPr>
        <p:spPr bwMode="auto">
          <a:xfrm>
            <a:off x="2590800" y="6248400"/>
            <a:ext cx="6019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3" name="Line 5"/>
          <p:cNvSpPr>
            <a:spLocks noChangeShapeType="1"/>
          </p:cNvSpPr>
          <p:nvPr/>
        </p:nvSpPr>
        <p:spPr bwMode="auto">
          <a:xfrm flipV="1">
            <a:off x="2590800" y="609600"/>
            <a:ext cx="0" cy="5638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4" name="Arc 6"/>
          <p:cNvSpPr>
            <a:spLocks/>
          </p:cNvSpPr>
          <p:nvPr/>
        </p:nvSpPr>
        <p:spPr bwMode="auto">
          <a:xfrm>
            <a:off x="3241675" y="3203576"/>
            <a:ext cx="2876550" cy="2589213"/>
          </a:xfrm>
          <a:custGeom>
            <a:avLst/>
            <a:gdLst>
              <a:gd name="G0" fmla="+- 21323 0 0"/>
              <a:gd name="G1" fmla="+- 0 0 0"/>
              <a:gd name="G2" fmla="+- 21600 0 0"/>
              <a:gd name="T0" fmla="*/ 21288 w 21323"/>
              <a:gd name="T1" fmla="*/ 21600 h 21600"/>
              <a:gd name="T2" fmla="*/ 0 w 21323"/>
              <a:gd name="T3" fmla="*/ 3451 h 21600"/>
              <a:gd name="T4" fmla="*/ 21323 w 21323"/>
              <a:gd name="T5" fmla="*/ 0 h 21600"/>
            </a:gdLst>
            <a:ahLst/>
            <a:cxnLst>
              <a:cxn ang="0">
                <a:pos x="T0" y="T1"/>
              </a:cxn>
              <a:cxn ang="0">
                <a:pos x="T2" y="T3"/>
              </a:cxn>
              <a:cxn ang="0">
                <a:pos x="T4" y="T5"/>
              </a:cxn>
            </a:cxnLst>
            <a:rect l="0" t="0" r="r" b="b"/>
            <a:pathLst>
              <a:path w="21323" h="21600" fill="none" extrusionOk="0">
                <a:moveTo>
                  <a:pt x="21288" y="21599"/>
                </a:moveTo>
                <a:cubicBezTo>
                  <a:pt x="10703" y="21582"/>
                  <a:pt x="1691" y="13899"/>
                  <a:pt x="0" y="3450"/>
                </a:cubicBezTo>
              </a:path>
              <a:path w="21323" h="21600" stroke="0" extrusionOk="0">
                <a:moveTo>
                  <a:pt x="21288" y="21599"/>
                </a:moveTo>
                <a:cubicBezTo>
                  <a:pt x="10703" y="21582"/>
                  <a:pt x="1691" y="13899"/>
                  <a:pt x="0" y="3450"/>
                </a:cubicBezTo>
                <a:lnTo>
                  <a:pt x="21323"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5" name="Text Box 7"/>
          <p:cNvSpPr txBox="1">
            <a:spLocks noChangeArrowheads="1"/>
          </p:cNvSpPr>
          <p:nvPr/>
        </p:nvSpPr>
        <p:spPr bwMode="auto">
          <a:xfrm>
            <a:off x="6096001" y="5589589"/>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IC</a:t>
            </a:r>
            <a:r>
              <a:rPr lang="en-GB" altLang="en-US" sz="2400" b="1" baseline="-25000" dirty="0">
                <a:latin typeface="Times New Roman" panose="02020603050405020304" pitchFamily="18" charset="0"/>
              </a:rPr>
              <a:t>1</a:t>
            </a:r>
            <a:r>
              <a:rPr lang="en-GB" altLang="en-US" sz="2400" b="1" dirty="0">
                <a:latin typeface="Times New Roman" panose="02020603050405020304" pitchFamily="18" charset="0"/>
              </a:rPr>
              <a:t>=10</a:t>
            </a:r>
          </a:p>
        </p:txBody>
      </p:sp>
      <p:sp>
        <p:nvSpPr>
          <p:cNvPr id="181256" name="Text Box 8"/>
          <p:cNvSpPr txBox="1">
            <a:spLocks noChangeArrowheads="1"/>
          </p:cNvSpPr>
          <p:nvPr/>
        </p:nvSpPr>
        <p:spPr bwMode="auto">
          <a:xfrm>
            <a:off x="8670925" y="6137275"/>
            <a:ext cx="153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400" b="1" dirty="0">
                <a:latin typeface="Times New Roman" panose="02020603050405020304" pitchFamily="18" charset="0"/>
              </a:rPr>
              <a:t>Good x</a:t>
            </a:r>
            <a:endParaRPr lang="en-GB" altLang="en-US" sz="2400" dirty="0">
              <a:latin typeface="Times New Roman" panose="02020603050405020304" pitchFamily="18" charset="0"/>
            </a:endParaRPr>
          </a:p>
        </p:txBody>
      </p:sp>
      <p:sp>
        <p:nvSpPr>
          <p:cNvPr id="181257" name="Text Box 9"/>
          <p:cNvSpPr txBox="1">
            <a:spLocks noChangeArrowheads="1"/>
          </p:cNvSpPr>
          <p:nvPr/>
        </p:nvSpPr>
        <p:spPr bwMode="auto">
          <a:xfrm>
            <a:off x="2117725" y="269876"/>
            <a:ext cx="1133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Good y</a:t>
            </a:r>
          </a:p>
        </p:txBody>
      </p:sp>
      <p:sp>
        <p:nvSpPr>
          <p:cNvPr id="181261" name="Text Box 13"/>
          <p:cNvSpPr txBox="1">
            <a:spLocks noChangeArrowheads="1"/>
          </p:cNvSpPr>
          <p:nvPr/>
        </p:nvSpPr>
        <p:spPr bwMode="auto">
          <a:xfrm>
            <a:off x="3962401" y="4648201"/>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dirty="0">
                <a:latin typeface="Times New Roman" panose="02020603050405020304" pitchFamily="18" charset="0"/>
              </a:rPr>
              <a:t>•</a:t>
            </a:r>
          </a:p>
        </p:txBody>
      </p:sp>
      <p:sp>
        <p:nvSpPr>
          <p:cNvPr id="181262" name="Text Box 14"/>
          <p:cNvSpPr txBox="1">
            <a:spLocks noChangeArrowheads="1"/>
          </p:cNvSpPr>
          <p:nvPr/>
        </p:nvSpPr>
        <p:spPr bwMode="auto">
          <a:xfrm>
            <a:off x="4175126" y="46894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A</a:t>
            </a:r>
          </a:p>
        </p:txBody>
      </p:sp>
      <p:sp>
        <p:nvSpPr>
          <p:cNvPr id="19" name="Text Box 13"/>
          <p:cNvSpPr txBox="1">
            <a:spLocks noChangeArrowheads="1"/>
          </p:cNvSpPr>
          <p:nvPr/>
        </p:nvSpPr>
        <p:spPr bwMode="auto">
          <a:xfrm>
            <a:off x="3306763" y="3872610"/>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dirty="0">
                <a:latin typeface="Times New Roman" panose="02020603050405020304" pitchFamily="18" charset="0"/>
              </a:rPr>
              <a:t>•</a:t>
            </a:r>
          </a:p>
        </p:txBody>
      </p:sp>
      <p:sp>
        <p:nvSpPr>
          <p:cNvPr id="21" name="Text Box 13"/>
          <p:cNvSpPr txBox="1">
            <a:spLocks noChangeArrowheads="1"/>
          </p:cNvSpPr>
          <p:nvPr/>
        </p:nvSpPr>
        <p:spPr bwMode="auto">
          <a:xfrm>
            <a:off x="4881563" y="5170488"/>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dirty="0">
                <a:latin typeface="Times New Roman" panose="02020603050405020304" pitchFamily="18" charset="0"/>
              </a:rPr>
              <a:t>•</a:t>
            </a:r>
          </a:p>
        </p:txBody>
      </p:sp>
      <p:sp>
        <p:nvSpPr>
          <p:cNvPr id="22" name="Text Box 14"/>
          <p:cNvSpPr txBox="1">
            <a:spLocks noChangeArrowheads="1"/>
          </p:cNvSpPr>
          <p:nvPr/>
        </p:nvSpPr>
        <p:spPr bwMode="auto">
          <a:xfrm>
            <a:off x="3533775" y="3848101"/>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C</a:t>
            </a:r>
          </a:p>
        </p:txBody>
      </p:sp>
      <p:sp>
        <p:nvSpPr>
          <p:cNvPr id="23" name="Text Box 14"/>
          <p:cNvSpPr txBox="1">
            <a:spLocks noChangeArrowheads="1"/>
          </p:cNvSpPr>
          <p:nvPr/>
        </p:nvSpPr>
        <p:spPr bwMode="auto">
          <a:xfrm>
            <a:off x="4926012" y="5070476"/>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B</a:t>
            </a:r>
          </a:p>
        </p:txBody>
      </p:sp>
      <p:sp>
        <p:nvSpPr>
          <p:cNvPr id="24" name="Arc 6"/>
          <p:cNvSpPr>
            <a:spLocks/>
          </p:cNvSpPr>
          <p:nvPr/>
        </p:nvSpPr>
        <p:spPr bwMode="auto">
          <a:xfrm>
            <a:off x="3841636" y="2751088"/>
            <a:ext cx="2876550" cy="2589213"/>
          </a:xfrm>
          <a:custGeom>
            <a:avLst/>
            <a:gdLst>
              <a:gd name="G0" fmla="+- 21323 0 0"/>
              <a:gd name="G1" fmla="+- 0 0 0"/>
              <a:gd name="G2" fmla="+- 21600 0 0"/>
              <a:gd name="T0" fmla="*/ 21288 w 21323"/>
              <a:gd name="T1" fmla="*/ 21600 h 21600"/>
              <a:gd name="T2" fmla="*/ 0 w 21323"/>
              <a:gd name="T3" fmla="*/ 3451 h 21600"/>
              <a:gd name="T4" fmla="*/ 21323 w 21323"/>
              <a:gd name="T5" fmla="*/ 0 h 21600"/>
            </a:gdLst>
            <a:ahLst/>
            <a:cxnLst>
              <a:cxn ang="0">
                <a:pos x="T0" y="T1"/>
              </a:cxn>
              <a:cxn ang="0">
                <a:pos x="T2" y="T3"/>
              </a:cxn>
              <a:cxn ang="0">
                <a:pos x="T4" y="T5"/>
              </a:cxn>
            </a:cxnLst>
            <a:rect l="0" t="0" r="r" b="b"/>
            <a:pathLst>
              <a:path w="21323" h="21600" fill="none" extrusionOk="0">
                <a:moveTo>
                  <a:pt x="21288" y="21599"/>
                </a:moveTo>
                <a:cubicBezTo>
                  <a:pt x="10703" y="21582"/>
                  <a:pt x="1691" y="13899"/>
                  <a:pt x="0" y="3450"/>
                </a:cubicBezTo>
              </a:path>
              <a:path w="21323" h="21600" stroke="0" extrusionOk="0">
                <a:moveTo>
                  <a:pt x="21288" y="21599"/>
                </a:moveTo>
                <a:cubicBezTo>
                  <a:pt x="10703" y="21582"/>
                  <a:pt x="1691" y="13899"/>
                  <a:pt x="0" y="3450"/>
                </a:cubicBezTo>
                <a:lnTo>
                  <a:pt x="21323"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Arc 6"/>
          <p:cNvSpPr>
            <a:spLocks/>
          </p:cNvSpPr>
          <p:nvPr/>
        </p:nvSpPr>
        <p:spPr bwMode="auto">
          <a:xfrm>
            <a:off x="4492510" y="2395177"/>
            <a:ext cx="2876550" cy="2589213"/>
          </a:xfrm>
          <a:custGeom>
            <a:avLst/>
            <a:gdLst>
              <a:gd name="G0" fmla="+- 21323 0 0"/>
              <a:gd name="G1" fmla="+- 0 0 0"/>
              <a:gd name="G2" fmla="+- 21600 0 0"/>
              <a:gd name="T0" fmla="*/ 21288 w 21323"/>
              <a:gd name="T1" fmla="*/ 21600 h 21600"/>
              <a:gd name="T2" fmla="*/ 0 w 21323"/>
              <a:gd name="T3" fmla="*/ 3451 h 21600"/>
              <a:gd name="T4" fmla="*/ 21323 w 21323"/>
              <a:gd name="T5" fmla="*/ 0 h 21600"/>
            </a:gdLst>
            <a:ahLst/>
            <a:cxnLst>
              <a:cxn ang="0">
                <a:pos x="T0" y="T1"/>
              </a:cxn>
              <a:cxn ang="0">
                <a:pos x="T2" y="T3"/>
              </a:cxn>
              <a:cxn ang="0">
                <a:pos x="T4" y="T5"/>
              </a:cxn>
            </a:cxnLst>
            <a:rect l="0" t="0" r="r" b="b"/>
            <a:pathLst>
              <a:path w="21323" h="21600" fill="none" extrusionOk="0">
                <a:moveTo>
                  <a:pt x="21288" y="21599"/>
                </a:moveTo>
                <a:cubicBezTo>
                  <a:pt x="10703" y="21582"/>
                  <a:pt x="1691" y="13899"/>
                  <a:pt x="0" y="3450"/>
                </a:cubicBezTo>
              </a:path>
              <a:path w="21323" h="21600" stroke="0" extrusionOk="0">
                <a:moveTo>
                  <a:pt x="21288" y="21599"/>
                </a:moveTo>
                <a:cubicBezTo>
                  <a:pt x="10703" y="21582"/>
                  <a:pt x="1691" y="13899"/>
                  <a:pt x="0" y="3450"/>
                </a:cubicBezTo>
                <a:lnTo>
                  <a:pt x="21323"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7"/>
          <p:cNvSpPr txBox="1">
            <a:spLocks noChangeArrowheads="1"/>
          </p:cNvSpPr>
          <p:nvPr/>
        </p:nvSpPr>
        <p:spPr bwMode="auto">
          <a:xfrm>
            <a:off x="6673871" y="5094713"/>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IC</a:t>
            </a:r>
            <a:r>
              <a:rPr lang="en-GB" altLang="en-US" sz="2400" b="1" baseline="-25000" dirty="0">
                <a:latin typeface="Times New Roman" panose="02020603050405020304" pitchFamily="18" charset="0"/>
              </a:rPr>
              <a:t>2</a:t>
            </a:r>
            <a:r>
              <a:rPr lang="en-GB" altLang="en-US" sz="2400" b="1" dirty="0">
                <a:latin typeface="Times New Roman" panose="02020603050405020304" pitchFamily="18" charset="0"/>
              </a:rPr>
              <a:t>=20</a:t>
            </a:r>
          </a:p>
        </p:txBody>
      </p:sp>
      <p:sp>
        <p:nvSpPr>
          <p:cNvPr id="29" name="Text Box 7"/>
          <p:cNvSpPr txBox="1">
            <a:spLocks noChangeArrowheads="1"/>
          </p:cNvSpPr>
          <p:nvPr/>
        </p:nvSpPr>
        <p:spPr bwMode="auto">
          <a:xfrm>
            <a:off x="7430326" y="4668301"/>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IC</a:t>
            </a:r>
            <a:r>
              <a:rPr lang="en-GB" altLang="en-US" sz="2400" b="1" baseline="-25000" dirty="0">
                <a:latin typeface="Times New Roman" panose="02020603050405020304" pitchFamily="18" charset="0"/>
              </a:rPr>
              <a:t>3</a:t>
            </a:r>
            <a:r>
              <a:rPr lang="en-GB" altLang="en-US" sz="2400" b="1" dirty="0">
                <a:latin typeface="Times New Roman" panose="02020603050405020304" pitchFamily="18" charset="0"/>
              </a:rPr>
              <a:t>=30</a:t>
            </a:r>
          </a:p>
        </p:txBody>
      </p:sp>
      <p:sp>
        <p:nvSpPr>
          <p:cNvPr id="2" name="Rectangle 1"/>
          <p:cNvSpPr/>
          <p:nvPr/>
        </p:nvSpPr>
        <p:spPr>
          <a:xfrm>
            <a:off x="3501470" y="202140"/>
            <a:ext cx="8583693" cy="2529923"/>
          </a:xfrm>
          <a:prstGeom prst="rect">
            <a:avLst/>
          </a:prstGeom>
        </p:spPr>
        <p:txBody>
          <a:bodyPr wrap="square">
            <a:spAutoFit/>
          </a:bodyPr>
          <a:lstStyle/>
          <a:p>
            <a:pPr>
              <a:spcBef>
                <a:spcPct val="20000"/>
              </a:spcBef>
              <a:buClr>
                <a:schemeClr val="accent1"/>
              </a:buClr>
            </a:pPr>
            <a:endParaRPr lang="en-US" altLang="en-US" sz="2400" b="1" u="sng" dirty="0">
              <a:solidFill>
                <a:srgbClr val="7030A0"/>
              </a:solidFill>
              <a:latin typeface="Century Gothic" panose="020B0502020202020204" pitchFamily="34" charset="0"/>
            </a:endParaRPr>
          </a:p>
          <a:p>
            <a:pPr>
              <a:spcBef>
                <a:spcPct val="20000"/>
              </a:spcBef>
              <a:buClr>
                <a:schemeClr val="accent1"/>
              </a:buClr>
            </a:pPr>
            <a:r>
              <a:rPr lang="en-US" sz="2400" b="1" u="sng" dirty="0">
                <a:solidFill>
                  <a:srgbClr val="FF0000"/>
                </a:solidFill>
                <a:latin typeface="Calibri" panose="020F0502020204030204" pitchFamily="34" charset="0"/>
                <a:ea typeface="Calibri" panose="020F0502020204030204" pitchFamily="34" charset="0"/>
                <a:cs typeface="Calibri" panose="020F0502020204030204" pitchFamily="34" charset="0"/>
              </a:rPr>
              <a:t>…E. </a:t>
            </a:r>
            <a:r>
              <a:rPr lang="en-US" sz="2400" b="1" u="sng" dirty="0">
                <a:solidFill>
                  <a:srgbClr val="FF0000"/>
                </a:solidFill>
              </a:rPr>
              <a:t>INDIFFERENCE CURVES MAP</a:t>
            </a:r>
          </a:p>
          <a:p>
            <a:pPr>
              <a:spcBef>
                <a:spcPct val="20000"/>
              </a:spcBef>
              <a:buClr>
                <a:schemeClr val="accent1"/>
              </a:buClr>
            </a:pPr>
            <a:r>
              <a:rPr lang="en-US" altLang="en-US" sz="2400" b="1" dirty="0">
                <a:solidFill>
                  <a:srgbClr val="7030A0"/>
                </a:solidFill>
                <a:latin typeface="Century Gothic" panose="020B0502020202020204" pitchFamily="34" charset="0"/>
              </a:rPr>
              <a:t>2. </a:t>
            </a:r>
            <a:r>
              <a:rPr lang="en-US" altLang="en-US" sz="2400" b="1" u="sng" dirty="0">
                <a:solidFill>
                  <a:srgbClr val="7030A0"/>
                </a:solidFill>
                <a:latin typeface="Century Gothic" panose="020B0502020202020204" pitchFamily="34" charset="0"/>
              </a:rPr>
              <a:t>The farther out an indifference curve lies – the farther is from the origin – the higher the level of total utility it indicates</a:t>
            </a:r>
          </a:p>
          <a:p>
            <a:pPr algn="r">
              <a:spcBef>
                <a:spcPct val="20000"/>
              </a:spcBef>
              <a:buClr>
                <a:schemeClr val="accent1"/>
              </a:buClr>
            </a:pPr>
            <a:r>
              <a:rPr lang="en-GB" altLang="en-US" sz="2400" b="1" i="1" dirty="0">
                <a:solidFill>
                  <a:srgbClr val="FF0000"/>
                </a:solidFill>
                <a:latin typeface="Book Antiqua" panose="02040602050305030304" pitchFamily="18" charset="0"/>
              </a:rPr>
              <a:t>Continued on Next Slide</a:t>
            </a:r>
          </a:p>
        </p:txBody>
      </p:sp>
      <p:sp>
        <p:nvSpPr>
          <p:cNvPr id="3" name="Slide Number Placeholder 2"/>
          <p:cNvSpPr>
            <a:spLocks noGrp="1"/>
          </p:cNvSpPr>
          <p:nvPr>
            <p:ph type="sldNum" sz="quarter" idx="12"/>
          </p:nvPr>
        </p:nvSpPr>
        <p:spPr/>
        <p:txBody>
          <a:bodyPr/>
          <a:lstStyle/>
          <a:p>
            <a:fld id="{E6FB6C08-FDAF-47C8-8AB2-32C3689218CE}" type="slidenum">
              <a:rPr lang="en-US" smtClean="0"/>
              <a:t>21</a:t>
            </a:fld>
            <a:endParaRPr lang="en-US"/>
          </a:p>
        </p:txBody>
      </p:sp>
    </p:spTree>
    <p:extLst>
      <p:ext uri="{BB962C8B-B14F-4D97-AF65-F5344CB8AC3E}">
        <p14:creationId xmlns:p14="http://schemas.microsoft.com/office/powerpoint/2010/main" val="1666603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3462338" y="18764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1251" name="Rectangle 3"/>
          <p:cNvSpPr>
            <a:spLocks noChangeArrowheads="1"/>
          </p:cNvSpPr>
          <p:nvPr/>
        </p:nvSpPr>
        <p:spPr bwMode="auto">
          <a:xfrm>
            <a:off x="3505200" y="19050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1252" name="Line 4"/>
          <p:cNvSpPr>
            <a:spLocks noChangeShapeType="1"/>
          </p:cNvSpPr>
          <p:nvPr/>
        </p:nvSpPr>
        <p:spPr bwMode="auto">
          <a:xfrm>
            <a:off x="2590800" y="6248400"/>
            <a:ext cx="6019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3" name="Line 5"/>
          <p:cNvSpPr>
            <a:spLocks noChangeShapeType="1"/>
          </p:cNvSpPr>
          <p:nvPr/>
        </p:nvSpPr>
        <p:spPr bwMode="auto">
          <a:xfrm flipV="1">
            <a:off x="2590800" y="609600"/>
            <a:ext cx="0" cy="5638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4" name="Arc 6"/>
          <p:cNvSpPr>
            <a:spLocks/>
          </p:cNvSpPr>
          <p:nvPr/>
        </p:nvSpPr>
        <p:spPr bwMode="auto">
          <a:xfrm>
            <a:off x="3241675" y="3203576"/>
            <a:ext cx="2876550" cy="2589213"/>
          </a:xfrm>
          <a:custGeom>
            <a:avLst/>
            <a:gdLst>
              <a:gd name="G0" fmla="+- 21323 0 0"/>
              <a:gd name="G1" fmla="+- 0 0 0"/>
              <a:gd name="G2" fmla="+- 21600 0 0"/>
              <a:gd name="T0" fmla="*/ 21288 w 21323"/>
              <a:gd name="T1" fmla="*/ 21600 h 21600"/>
              <a:gd name="T2" fmla="*/ 0 w 21323"/>
              <a:gd name="T3" fmla="*/ 3451 h 21600"/>
              <a:gd name="T4" fmla="*/ 21323 w 21323"/>
              <a:gd name="T5" fmla="*/ 0 h 21600"/>
            </a:gdLst>
            <a:ahLst/>
            <a:cxnLst>
              <a:cxn ang="0">
                <a:pos x="T0" y="T1"/>
              </a:cxn>
              <a:cxn ang="0">
                <a:pos x="T2" y="T3"/>
              </a:cxn>
              <a:cxn ang="0">
                <a:pos x="T4" y="T5"/>
              </a:cxn>
            </a:cxnLst>
            <a:rect l="0" t="0" r="r" b="b"/>
            <a:pathLst>
              <a:path w="21323" h="21600" fill="none" extrusionOk="0">
                <a:moveTo>
                  <a:pt x="21288" y="21599"/>
                </a:moveTo>
                <a:cubicBezTo>
                  <a:pt x="10703" y="21582"/>
                  <a:pt x="1691" y="13899"/>
                  <a:pt x="0" y="3450"/>
                </a:cubicBezTo>
              </a:path>
              <a:path w="21323" h="21600" stroke="0" extrusionOk="0">
                <a:moveTo>
                  <a:pt x="21288" y="21599"/>
                </a:moveTo>
                <a:cubicBezTo>
                  <a:pt x="10703" y="21582"/>
                  <a:pt x="1691" y="13899"/>
                  <a:pt x="0" y="3450"/>
                </a:cubicBezTo>
                <a:lnTo>
                  <a:pt x="21323"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5" name="Text Box 7"/>
          <p:cNvSpPr txBox="1">
            <a:spLocks noChangeArrowheads="1"/>
          </p:cNvSpPr>
          <p:nvPr/>
        </p:nvSpPr>
        <p:spPr bwMode="auto">
          <a:xfrm>
            <a:off x="6096001" y="5589588"/>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IC</a:t>
            </a:r>
            <a:r>
              <a:rPr lang="en-GB" altLang="en-US" sz="2400" b="1" baseline="-25000">
                <a:latin typeface="Times New Roman" panose="02020603050405020304" pitchFamily="18" charset="0"/>
              </a:rPr>
              <a:t>1</a:t>
            </a:r>
            <a:endParaRPr lang="en-GB" altLang="en-US" sz="2400" b="1">
              <a:latin typeface="Times New Roman" panose="02020603050405020304" pitchFamily="18" charset="0"/>
            </a:endParaRPr>
          </a:p>
        </p:txBody>
      </p:sp>
      <p:sp>
        <p:nvSpPr>
          <p:cNvPr id="181256" name="Text Box 8"/>
          <p:cNvSpPr txBox="1">
            <a:spLocks noChangeArrowheads="1"/>
          </p:cNvSpPr>
          <p:nvPr/>
        </p:nvSpPr>
        <p:spPr bwMode="auto">
          <a:xfrm>
            <a:off x="8670925" y="61372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x</a:t>
            </a:r>
            <a:endParaRPr lang="en-GB" altLang="en-US" sz="2400">
              <a:latin typeface="Times New Roman" panose="02020603050405020304" pitchFamily="18" charset="0"/>
            </a:endParaRPr>
          </a:p>
        </p:txBody>
      </p:sp>
      <p:sp>
        <p:nvSpPr>
          <p:cNvPr id="181257" name="Text Box 9"/>
          <p:cNvSpPr txBox="1">
            <a:spLocks noChangeArrowheads="1"/>
          </p:cNvSpPr>
          <p:nvPr/>
        </p:nvSpPr>
        <p:spPr bwMode="auto">
          <a:xfrm>
            <a:off x="2117725" y="269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y</a:t>
            </a:r>
          </a:p>
        </p:txBody>
      </p:sp>
      <p:sp>
        <p:nvSpPr>
          <p:cNvPr id="181258" name="Line 10"/>
          <p:cNvSpPr>
            <a:spLocks noChangeShapeType="1"/>
          </p:cNvSpPr>
          <p:nvPr/>
        </p:nvSpPr>
        <p:spPr bwMode="auto">
          <a:xfrm>
            <a:off x="4114800" y="5105400"/>
            <a:ext cx="2438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9" name="Line 11"/>
          <p:cNvSpPr>
            <a:spLocks noChangeShapeType="1"/>
          </p:cNvSpPr>
          <p:nvPr/>
        </p:nvSpPr>
        <p:spPr bwMode="auto">
          <a:xfrm flipV="1">
            <a:off x="4114800" y="2667000"/>
            <a:ext cx="0" cy="2438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60" name="Text Box 12"/>
          <p:cNvSpPr txBox="1">
            <a:spLocks noChangeArrowheads="1"/>
          </p:cNvSpPr>
          <p:nvPr/>
        </p:nvSpPr>
        <p:spPr bwMode="auto">
          <a:xfrm>
            <a:off x="4327525" y="3851275"/>
            <a:ext cx="2078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solidFill>
                  <a:srgbClr val="FF0000"/>
                </a:solidFill>
                <a:latin typeface="Times New Roman" panose="02020603050405020304" pitchFamily="18" charset="0"/>
              </a:rPr>
              <a:t>Preferred to A</a:t>
            </a:r>
          </a:p>
        </p:txBody>
      </p:sp>
      <p:sp>
        <p:nvSpPr>
          <p:cNvPr id="181261" name="Text Box 13"/>
          <p:cNvSpPr txBox="1">
            <a:spLocks noChangeArrowheads="1"/>
          </p:cNvSpPr>
          <p:nvPr/>
        </p:nvSpPr>
        <p:spPr bwMode="auto">
          <a:xfrm>
            <a:off x="3962401" y="4648201"/>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a:latin typeface="Times New Roman" panose="02020603050405020304" pitchFamily="18" charset="0"/>
              </a:rPr>
              <a:t>•</a:t>
            </a:r>
          </a:p>
        </p:txBody>
      </p:sp>
      <p:sp>
        <p:nvSpPr>
          <p:cNvPr id="181262" name="Text Box 14"/>
          <p:cNvSpPr txBox="1">
            <a:spLocks noChangeArrowheads="1"/>
          </p:cNvSpPr>
          <p:nvPr/>
        </p:nvSpPr>
        <p:spPr bwMode="auto">
          <a:xfrm>
            <a:off x="4156867" y="4768439"/>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A</a:t>
            </a:r>
          </a:p>
        </p:txBody>
      </p:sp>
      <p:sp>
        <p:nvSpPr>
          <p:cNvPr id="181263" name="Line 15"/>
          <p:cNvSpPr>
            <a:spLocks noChangeShapeType="1"/>
          </p:cNvSpPr>
          <p:nvPr/>
        </p:nvSpPr>
        <p:spPr bwMode="auto">
          <a:xfrm>
            <a:off x="4087801" y="5094288"/>
            <a:ext cx="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64" name="Line 16"/>
          <p:cNvSpPr>
            <a:spLocks noChangeShapeType="1"/>
          </p:cNvSpPr>
          <p:nvPr/>
        </p:nvSpPr>
        <p:spPr bwMode="auto">
          <a:xfrm flipH="1">
            <a:off x="2895600" y="5105400"/>
            <a:ext cx="1219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65" name="Text Box 17"/>
          <p:cNvSpPr txBox="1">
            <a:spLocks noChangeArrowheads="1"/>
          </p:cNvSpPr>
          <p:nvPr/>
        </p:nvSpPr>
        <p:spPr bwMode="auto">
          <a:xfrm>
            <a:off x="2865750" y="5114186"/>
            <a:ext cx="14366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solidFill>
                  <a:srgbClr val="FF0000"/>
                </a:solidFill>
                <a:latin typeface="Times New Roman" panose="02020603050405020304" pitchFamily="18" charset="0"/>
              </a:rPr>
              <a:t>Less </a:t>
            </a:r>
          </a:p>
          <a:p>
            <a:r>
              <a:rPr lang="en-GB" altLang="en-US" sz="2400" b="1" dirty="0">
                <a:solidFill>
                  <a:srgbClr val="FF0000"/>
                </a:solidFill>
                <a:latin typeface="Times New Roman" panose="02020603050405020304" pitchFamily="18" charset="0"/>
              </a:rPr>
              <a:t>preferred</a:t>
            </a:r>
          </a:p>
        </p:txBody>
      </p:sp>
      <p:sp>
        <p:nvSpPr>
          <p:cNvPr id="2" name="Rectangle 1"/>
          <p:cNvSpPr/>
          <p:nvPr/>
        </p:nvSpPr>
        <p:spPr>
          <a:xfrm>
            <a:off x="2895601" y="169682"/>
            <a:ext cx="9296400" cy="1335750"/>
          </a:xfrm>
          <a:prstGeom prst="rect">
            <a:avLst/>
          </a:prstGeom>
        </p:spPr>
        <p:txBody>
          <a:bodyPr wrap="square">
            <a:spAutoFit/>
          </a:bodyPr>
          <a:lstStyle/>
          <a:p>
            <a:pPr>
              <a:spcBef>
                <a:spcPct val="20000"/>
              </a:spcBef>
              <a:buClr>
                <a:schemeClr val="accent1"/>
              </a:buClr>
            </a:pPr>
            <a:r>
              <a:rPr lang="en-US" sz="2800" b="1" u="sng" dirty="0">
                <a:solidFill>
                  <a:srgbClr val="FF0000"/>
                </a:solidFill>
                <a:latin typeface="Calibri" panose="020F0502020204030204" pitchFamily="34" charset="0"/>
                <a:ea typeface="Calibri" panose="020F0502020204030204" pitchFamily="34" charset="0"/>
                <a:cs typeface="Calibri" panose="020F0502020204030204" pitchFamily="34" charset="0"/>
              </a:rPr>
              <a:t>…</a:t>
            </a:r>
            <a:r>
              <a:rPr lang="en-US" sz="2400" b="1" u="sng" dirty="0">
                <a:solidFill>
                  <a:srgbClr val="FF0000"/>
                </a:solidFill>
                <a:latin typeface="Calibri" panose="020F0502020204030204" pitchFamily="34" charset="0"/>
                <a:ea typeface="Calibri" panose="020F0502020204030204" pitchFamily="34" charset="0"/>
                <a:cs typeface="Calibri" panose="020F0502020204030204" pitchFamily="34" charset="0"/>
              </a:rPr>
              <a:t>E. </a:t>
            </a:r>
            <a:r>
              <a:rPr lang="en-US" sz="2400" b="1" u="sng" dirty="0">
                <a:solidFill>
                  <a:srgbClr val="FF0000"/>
                </a:solidFill>
              </a:rPr>
              <a:t>INDIFFERENCE CURVES NEVER CROSPREFERCE DIRECTIONS</a:t>
            </a:r>
          </a:p>
          <a:p>
            <a:pPr>
              <a:spcBef>
                <a:spcPct val="20000"/>
              </a:spcBef>
              <a:buClr>
                <a:schemeClr val="accent1"/>
              </a:buClr>
            </a:pPr>
            <a:r>
              <a:rPr lang="en-US" altLang="en-US" sz="2400" b="1" u="sng" dirty="0">
                <a:solidFill>
                  <a:srgbClr val="7030A0"/>
                </a:solidFill>
                <a:latin typeface="Century Gothic" panose="020B0502020202020204" pitchFamily="34" charset="0"/>
              </a:rPr>
              <a:t>The farther out an indifference curve lies – the farther is from the origin – the higher the level of total utility it indicates</a:t>
            </a:r>
          </a:p>
        </p:txBody>
      </p:sp>
      <p:sp>
        <p:nvSpPr>
          <p:cNvPr id="3" name="Right Arrow 2"/>
          <p:cNvSpPr/>
          <p:nvPr/>
        </p:nvSpPr>
        <p:spPr>
          <a:xfrm rot="20297682">
            <a:off x="4340938" y="4644943"/>
            <a:ext cx="1844632" cy="130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wn Arrow 3"/>
          <p:cNvSpPr/>
          <p:nvPr/>
        </p:nvSpPr>
        <p:spPr>
          <a:xfrm rot="4079237" flipH="1">
            <a:off x="4525177" y="5401186"/>
            <a:ext cx="172207" cy="941535"/>
          </a:xfrm>
          <a:prstGeom prst="downArrow">
            <a:avLst>
              <a:gd name="adj1" fmla="val 50000"/>
              <a:gd name="adj2" fmla="val 491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E6FB6C08-FDAF-47C8-8AB2-32C3689218CE}" type="slidenum">
              <a:rPr lang="en-US" smtClean="0"/>
              <a:t>22</a:t>
            </a:fld>
            <a:endParaRPr lang="en-US"/>
          </a:p>
        </p:txBody>
      </p:sp>
    </p:spTree>
    <p:extLst>
      <p:ext uri="{BB962C8B-B14F-4D97-AF65-F5344CB8AC3E}">
        <p14:creationId xmlns:p14="http://schemas.microsoft.com/office/powerpoint/2010/main" val="2031086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56" name="Rectangle 44"/>
          <p:cNvSpPr>
            <a:spLocks noChangeArrowheads="1"/>
          </p:cNvSpPr>
          <p:nvPr/>
        </p:nvSpPr>
        <p:spPr bwMode="auto">
          <a:xfrm>
            <a:off x="3614738" y="14525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557" name="Rectangle 45"/>
          <p:cNvSpPr>
            <a:spLocks noChangeArrowheads="1"/>
          </p:cNvSpPr>
          <p:nvPr/>
        </p:nvSpPr>
        <p:spPr bwMode="auto">
          <a:xfrm>
            <a:off x="3047999" y="838200"/>
            <a:ext cx="8358433"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u="sng" dirty="0">
                <a:solidFill>
                  <a:srgbClr val="FF0000"/>
                </a:solidFill>
                <a:cs typeface="Times New Roman" panose="02020603050405020304" pitchFamily="18" charset="0"/>
              </a:rPr>
              <a:t>Example:</a:t>
            </a:r>
            <a:r>
              <a:rPr lang="en-US" altLang="en-US" sz="2800" dirty="0">
                <a:solidFill>
                  <a:srgbClr val="FF0000"/>
                </a:solidFill>
                <a:cs typeface="Times New Roman" panose="02020603050405020304" pitchFamily="18" charset="0"/>
              </a:rPr>
              <a:t> … E ..</a:t>
            </a:r>
            <a:r>
              <a:rPr lang="en-US" altLang="en-US" sz="2800" b="1" dirty="0">
                <a:solidFill>
                  <a:srgbClr val="7030A0"/>
                </a:solidFill>
                <a:cs typeface="Times New Roman" panose="02020603050405020304" pitchFamily="18" charset="0"/>
              </a:rPr>
              <a:t>Indifference curve-</a:t>
            </a:r>
            <a:r>
              <a:rPr lang="en-GB" altLang="en-US" sz="2800" b="1" dirty="0">
                <a:solidFill>
                  <a:srgbClr val="7030A0"/>
                </a:solidFill>
              </a:rPr>
              <a:t>Preference direction</a:t>
            </a:r>
          </a:p>
          <a:p>
            <a:r>
              <a:rPr lang="en-US" altLang="en-US" sz="2400" dirty="0">
                <a:latin typeface="Tahoma" panose="020B0604030504040204" pitchFamily="34" charset="0"/>
              </a:rPr>
              <a:t> </a:t>
            </a:r>
          </a:p>
        </p:txBody>
      </p:sp>
      <p:sp>
        <p:nvSpPr>
          <p:cNvPr id="64558" name="Line 46"/>
          <p:cNvSpPr>
            <a:spLocks noChangeShapeType="1"/>
          </p:cNvSpPr>
          <p:nvPr/>
        </p:nvSpPr>
        <p:spPr bwMode="auto">
          <a:xfrm>
            <a:off x="2743200" y="6248400"/>
            <a:ext cx="6019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59" name="Line 47"/>
          <p:cNvSpPr>
            <a:spLocks noChangeShapeType="1"/>
          </p:cNvSpPr>
          <p:nvPr/>
        </p:nvSpPr>
        <p:spPr bwMode="auto">
          <a:xfrm flipV="1">
            <a:off x="2743200" y="609600"/>
            <a:ext cx="0" cy="5638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60" name="Arc 48"/>
          <p:cNvSpPr>
            <a:spLocks/>
          </p:cNvSpPr>
          <p:nvPr/>
        </p:nvSpPr>
        <p:spPr bwMode="auto">
          <a:xfrm>
            <a:off x="3394075" y="3203576"/>
            <a:ext cx="3208338" cy="2589213"/>
          </a:xfrm>
          <a:custGeom>
            <a:avLst/>
            <a:gdLst>
              <a:gd name="G0" fmla="+- 21323 0 0"/>
              <a:gd name="G1" fmla="+- 0 0 0"/>
              <a:gd name="G2" fmla="+- 21600 0 0"/>
              <a:gd name="T0" fmla="*/ 23783 w 23783"/>
              <a:gd name="T1" fmla="*/ 21459 h 21600"/>
              <a:gd name="T2" fmla="*/ 0 w 23783"/>
              <a:gd name="T3" fmla="*/ 3451 h 21600"/>
              <a:gd name="T4" fmla="*/ 21323 w 23783"/>
              <a:gd name="T5" fmla="*/ 0 h 21600"/>
            </a:gdLst>
            <a:ahLst/>
            <a:cxnLst>
              <a:cxn ang="0">
                <a:pos x="T0" y="T1"/>
              </a:cxn>
              <a:cxn ang="0">
                <a:pos x="T2" y="T3"/>
              </a:cxn>
              <a:cxn ang="0">
                <a:pos x="T4" y="T5"/>
              </a:cxn>
            </a:cxnLst>
            <a:rect l="0" t="0" r="r" b="b"/>
            <a:pathLst>
              <a:path w="23783" h="21600" fill="none" extrusionOk="0">
                <a:moveTo>
                  <a:pt x="23783" y="21459"/>
                </a:moveTo>
                <a:cubicBezTo>
                  <a:pt x="22966" y="21553"/>
                  <a:pt x="22145" y="21600"/>
                  <a:pt x="21323" y="21600"/>
                </a:cubicBezTo>
                <a:cubicBezTo>
                  <a:pt x="10725" y="21600"/>
                  <a:pt x="1693" y="13912"/>
                  <a:pt x="0" y="3450"/>
                </a:cubicBezTo>
              </a:path>
              <a:path w="23783" h="21600" stroke="0" extrusionOk="0">
                <a:moveTo>
                  <a:pt x="23783" y="21459"/>
                </a:moveTo>
                <a:cubicBezTo>
                  <a:pt x="22966" y="21553"/>
                  <a:pt x="22145" y="21600"/>
                  <a:pt x="21323" y="21600"/>
                </a:cubicBezTo>
                <a:cubicBezTo>
                  <a:pt x="10725" y="21600"/>
                  <a:pt x="1693" y="13912"/>
                  <a:pt x="0" y="3450"/>
                </a:cubicBezTo>
                <a:lnTo>
                  <a:pt x="21323"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61" name="Arc 49"/>
          <p:cNvSpPr>
            <a:spLocks/>
          </p:cNvSpPr>
          <p:nvPr/>
        </p:nvSpPr>
        <p:spPr bwMode="auto">
          <a:xfrm>
            <a:off x="4268788" y="2986088"/>
            <a:ext cx="2654300" cy="2197100"/>
          </a:xfrm>
          <a:custGeom>
            <a:avLst/>
            <a:gdLst>
              <a:gd name="G0" fmla="+- 20398 0 0"/>
              <a:gd name="G1" fmla="+- 0 0 0"/>
              <a:gd name="G2" fmla="+- 21600 0 0"/>
              <a:gd name="T0" fmla="*/ 20805 w 20805"/>
              <a:gd name="T1" fmla="*/ 21596 h 21600"/>
              <a:gd name="T2" fmla="*/ 0 w 20805"/>
              <a:gd name="T3" fmla="*/ 7105 h 21600"/>
              <a:gd name="T4" fmla="*/ 20398 w 20805"/>
              <a:gd name="T5" fmla="*/ 0 h 21600"/>
            </a:gdLst>
            <a:ahLst/>
            <a:cxnLst>
              <a:cxn ang="0">
                <a:pos x="T0" y="T1"/>
              </a:cxn>
              <a:cxn ang="0">
                <a:pos x="T2" y="T3"/>
              </a:cxn>
              <a:cxn ang="0">
                <a:pos x="T4" y="T5"/>
              </a:cxn>
            </a:cxnLst>
            <a:rect l="0" t="0" r="r" b="b"/>
            <a:pathLst>
              <a:path w="20805" h="21600" fill="none" extrusionOk="0">
                <a:moveTo>
                  <a:pt x="20805" y="21596"/>
                </a:moveTo>
                <a:cubicBezTo>
                  <a:pt x="20669" y="21598"/>
                  <a:pt x="20533" y="21600"/>
                  <a:pt x="20398" y="21600"/>
                </a:cubicBezTo>
                <a:cubicBezTo>
                  <a:pt x="11207" y="21600"/>
                  <a:pt x="3023" y="15784"/>
                  <a:pt x="-1" y="7105"/>
                </a:cubicBezTo>
              </a:path>
              <a:path w="20805" h="21600" stroke="0" extrusionOk="0">
                <a:moveTo>
                  <a:pt x="20805" y="21596"/>
                </a:moveTo>
                <a:cubicBezTo>
                  <a:pt x="20669" y="21598"/>
                  <a:pt x="20533" y="21600"/>
                  <a:pt x="20398" y="21600"/>
                </a:cubicBezTo>
                <a:cubicBezTo>
                  <a:pt x="11207" y="21600"/>
                  <a:pt x="3023" y="15784"/>
                  <a:pt x="-1" y="7105"/>
                </a:cubicBezTo>
                <a:lnTo>
                  <a:pt x="20398"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62" name="Text Box 50"/>
          <p:cNvSpPr txBox="1">
            <a:spLocks noChangeArrowheads="1"/>
          </p:cNvSpPr>
          <p:nvPr/>
        </p:nvSpPr>
        <p:spPr bwMode="auto">
          <a:xfrm>
            <a:off x="6689725" y="5680075"/>
            <a:ext cx="1119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10 = xy</a:t>
            </a:r>
          </a:p>
        </p:txBody>
      </p:sp>
      <p:sp>
        <p:nvSpPr>
          <p:cNvPr id="64563" name="Text Box 51"/>
          <p:cNvSpPr txBox="1">
            <a:spLocks noChangeArrowheads="1"/>
          </p:cNvSpPr>
          <p:nvPr/>
        </p:nvSpPr>
        <p:spPr bwMode="auto">
          <a:xfrm>
            <a:off x="6994525" y="4918075"/>
            <a:ext cx="1119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20 = xy</a:t>
            </a:r>
          </a:p>
        </p:txBody>
      </p:sp>
      <p:sp>
        <p:nvSpPr>
          <p:cNvPr id="64564" name="Text Box 52"/>
          <p:cNvSpPr txBox="1">
            <a:spLocks noChangeArrowheads="1"/>
          </p:cNvSpPr>
          <p:nvPr/>
        </p:nvSpPr>
        <p:spPr bwMode="auto">
          <a:xfrm>
            <a:off x="8823325" y="61372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x</a:t>
            </a:r>
            <a:endParaRPr lang="en-GB" altLang="en-US" sz="2400">
              <a:latin typeface="Times New Roman" panose="02020603050405020304" pitchFamily="18" charset="0"/>
            </a:endParaRPr>
          </a:p>
        </p:txBody>
      </p:sp>
      <p:sp>
        <p:nvSpPr>
          <p:cNvPr id="64565" name="Text Box 53"/>
          <p:cNvSpPr txBox="1">
            <a:spLocks noChangeArrowheads="1"/>
          </p:cNvSpPr>
          <p:nvPr/>
        </p:nvSpPr>
        <p:spPr bwMode="auto">
          <a:xfrm>
            <a:off x="2270125" y="269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y</a:t>
            </a:r>
          </a:p>
        </p:txBody>
      </p:sp>
      <p:sp>
        <p:nvSpPr>
          <p:cNvPr id="64566" name="Line 54"/>
          <p:cNvSpPr>
            <a:spLocks noChangeShapeType="1"/>
          </p:cNvSpPr>
          <p:nvPr/>
        </p:nvSpPr>
        <p:spPr bwMode="auto">
          <a:xfrm flipV="1">
            <a:off x="5486400" y="4114800"/>
            <a:ext cx="609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67" name="Text Box 55"/>
          <p:cNvSpPr txBox="1">
            <a:spLocks noChangeArrowheads="1"/>
          </p:cNvSpPr>
          <p:nvPr/>
        </p:nvSpPr>
        <p:spPr bwMode="auto">
          <a:xfrm>
            <a:off x="5851526" y="3622675"/>
            <a:ext cx="2828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Preference direction</a:t>
            </a:r>
          </a:p>
        </p:txBody>
      </p:sp>
      <p:sp>
        <p:nvSpPr>
          <p:cNvPr id="64568" name="Line 56"/>
          <p:cNvSpPr>
            <a:spLocks noChangeShapeType="1"/>
          </p:cNvSpPr>
          <p:nvPr/>
        </p:nvSpPr>
        <p:spPr bwMode="auto">
          <a:xfrm>
            <a:off x="2743200" y="5715000"/>
            <a:ext cx="2743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69" name="Line 57"/>
          <p:cNvSpPr>
            <a:spLocks noChangeShapeType="1"/>
          </p:cNvSpPr>
          <p:nvPr/>
        </p:nvSpPr>
        <p:spPr bwMode="auto">
          <a:xfrm>
            <a:off x="5486400" y="5715000"/>
            <a:ext cx="0" cy="533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70" name="Line 58"/>
          <p:cNvSpPr>
            <a:spLocks noChangeShapeType="1"/>
          </p:cNvSpPr>
          <p:nvPr/>
        </p:nvSpPr>
        <p:spPr bwMode="auto">
          <a:xfrm>
            <a:off x="2743200" y="3886200"/>
            <a:ext cx="762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71" name="Line 59"/>
          <p:cNvSpPr>
            <a:spLocks noChangeShapeType="1"/>
          </p:cNvSpPr>
          <p:nvPr/>
        </p:nvSpPr>
        <p:spPr bwMode="auto">
          <a:xfrm>
            <a:off x="3505200" y="3886200"/>
            <a:ext cx="0" cy="2362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72" name="Text Box 60"/>
          <p:cNvSpPr txBox="1">
            <a:spLocks noChangeArrowheads="1"/>
          </p:cNvSpPr>
          <p:nvPr/>
        </p:nvSpPr>
        <p:spPr bwMode="auto">
          <a:xfrm>
            <a:off x="3352800" y="6172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2</a:t>
            </a:r>
          </a:p>
        </p:txBody>
      </p:sp>
      <p:sp>
        <p:nvSpPr>
          <p:cNvPr id="64573" name="Text Box 61"/>
          <p:cNvSpPr txBox="1">
            <a:spLocks noChangeArrowheads="1"/>
          </p:cNvSpPr>
          <p:nvPr/>
        </p:nvSpPr>
        <p:spPr bwMode="auto">
          <a:xfrm>
            <a:off x="2498725" y="61372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0</a:t>
            </a:r>
          </a:p>
        </p:txBody>
      </p:sp>
      <p:sp>
        <p:nvSpPr>
          <p:cNvPr id="64574" name="Text Box 62"/>
          <p:cNvSpPr txBox="1">
            <a:spLocks noChangeArrowheads="1"/>
          </p:cNvSpPr>
          <p:nvPr/>
        </p:nvSpPr>
        <p:spPr bwMode="auto">
          <a:xfrm>
            <a:off x="5334000" y="6172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5</a:t>
            </a:r>
          </a:p>
        </p:txBody>
      </p:sp>
      <p:sp>
        <p:nvSpPr>
          <p:cNvPr id="64575" name="Text Box 63"/>
          <p:cNvSpPr txBox="1">
            <a:spLocks noChangeArrowheads="1"/>
          </p:cNvSpPr>
          <p:nvPr/>
        </p:nvSpPr>
        <p:spPr bwMode="auto">
          <a:xfrm>
            <a:off x="2422525" y="55276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2</a:t>
            </a:r>
          </a:p>
        </p:txBody>
      </p:sp>
      <p:sp>
        <p:nvSpPr>
          <p:cNvPr id="64576" name="Text Box 64"/>
          <p:cNvSpPr txBox="1">
            <a:spLocks noChangeArrowheads="1"/>
          </p:cNvSpPr>
          <p:nvPr/>
        </p:nvSpPr>
        <p:spPr bwMode="auto">
          <a:xfrm>
            <a:off x="2438400" y="3657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5</a:t>
            </a:r>
          </a:p>
        </p:txBody>
      </p:sp>
      <p:sp>
        <p:nvSpPr>
          <p:cNvPr id="2" name="Slide Number Placeholder 1"/>
          <p:cNvSpPr>
            <a:spLocks noGrp="1"/>
          </p:cNvSpPr>
          <p:nvPr>
            <p:ph type="sldNum" sz="quarter" idx="12"/>
          </p:nvPr>
        </p:nvSpPr>
        <p:spPr/>
        <p:txBody>
          <a:bodyPr/>
          <a:lstStyle/>
          <a:p>
            <a:fld id="{E6FB6C08-FDAF-47C8-8AB2-32C3689218CE}" type="slidenum">
              <a:rPr lang="en-US" smtClean="0"/>
              <a:t>23</a:t>
            </a:fld>
            <a:endParaRPr lang="en-US"/>
          </a:p>
        </p:txBody>
      </p:sp>
    </p:spTree>
    <p:extLst>
      <p:ext uri="{BB962C8B-B14F-4D97-AF65-F5344CB8AC3E}">
        <p14:creationId xmlns:p14="http://schemas.microsoft.com/office/powerpoint/2010/main" val="906410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3462338" y="18764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1251" name="Rectangle 3"/>
          <p:cNvSpPr>
            <a:spLocks noChangeArrowheads="1"/>
          </p:cNvSpPr>
          <p:nvPr/>
        </p:nvSpPr>
        <p:spPr bwMode="auto">
          <a:xfrm>
            <a:off x="3505200" y="19050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1252" name="Line 4"/>
          <p:cNvSpPr>
            <a:spLocks noChangeShapeType="1"/>
          </p:cNvSpPr>
          <p:nvPr/>
        </p:nvSpPr>
        <p:spPr bwMode="auto">
          <a:xfrm>
            <a:off x="2590800" y="6248400"/>
            <a:ext cx="6019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3" name="Line 5"/>
          <p:cNvSpPr>
            <a:spLocks noChangeShapeType="1"/>
          </p:cNvSpPr>
          <p:nvPr/>
        </p:nvSpPr>
        <p:spPr bwMode="auto">
          <a:xfrm flipV="1">
            <a:off x="2590800" y="609600"/>
            <a:ext cx="0" cy="5638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4" name="Arc 6"/>
          <p:cNvSpPr>
            <a:spLocks/>
          </p:cNvSpPr>
          <p:nvPr/>
        </p:nvSpPr>
        <p:spPr bwMode="auto">
          <a:xfrm>
            <a:off x="3241675" y="3203576"/>
            <a:ext cx="2876550" cy="2589213"/>
          </a:xfrm>
          <a:custGeom>
            <a:avLst/>
            <a:gdLst>
              <a:gd name="G0" fmla="+- 21323 0 0"/>
              <a:gd name="G1" fmla="+- 0 0 0"/>
              <a:gd name="G2" fmla="+- 21600 0 0"/>
              <a:gd name="T0" fmla="*/ 21288 w 21323"/>
              <a:gd name="T1" fmla="*/ 21600 h 21600"/>
              <a:gd name="T2" fmla="*/ 0 w 21323"/>
              <a:gd name="T3" fmla="*/ 3451 h 21600"/>
              <a:gd name="T4" fmla="*/ 21323 w 21323"/>
              <a:gd name="T5" fmla="*/ 0 h 21600"/>
            </a:gdLst>
            <a:ahLst/>
            <a:cxnLst>
              <a:cxn ang="0">
                <a:pos x="T0" y="T1"/>
              </a:cxn>
              <a:cxn ang="0">
                <a:pos x="T2" y="T3"/>
              </a:cxn>
              <a:cxn ang="0">
                <a:pos x="T4" y="T5"/>
              </a:cxn>
            </a:cxnLst>
            <a:rect l="0" t="0" r="r" b="b"/>
            <a:pathLst>
              <a:path w="21323" h="21600" fill="none" extrusionOk="0">
                <a:moveTo>
                  <a:pt x="21288" y="21599"/>
                </a:moveTo>
                <a:cubicBezTo>
                  <a:pt x="10703" y="21582"/>
                  <a:pt x="1691" y="13899"/>
                  <a:pt x="0" y="3450"/>
                </a:cubicBezTo>
              </a:path>
              <a:path w="21323" h="21600" stroke="0" extrusionOk="0">
                <a:moveTo>
                  <a:pt x="21288" y="21599"/>
                </a:moveTo>
                <a:cubicBezTo>
                  <a:pt x="10703" y="21582"/>
                  <a:pt x="1691" y="13899"/>
                  <a:pt x="0" y="3450"/>
                </a:cubicBezTo>
                <a:lnTo>
                  <a:pt x="21323"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5" name="Text Box 7"/>
          <p:cNvSpPr txBox="1">
            <a:spLocks noChangeArrowheads="1"/>
          </p:cNvSpPr>
          <p:nvPr/>
        </p:nvSpPr>
        <p:spPr bwMode="auto">
          <a:xfrm>
            <a:off x="6096001" y="5589589"/>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IC</a:t>
            </a:r>
            <a:r>
              <a:rPr lang="en-GB" altLang="en-US" sz="2400" b="1" baseline="-25000" dirty="0">
                <a:latin typeface="Times New Roman" panose="02020603050405020304" pitchFamily="18" charset="0"/>
              </a:rPr>
              <a:t>1</a:t>
            </a:r>
            <a:r>
              <a:rPr lang="en-GB" altLang="en-US" sz="2400" b="1" dirty="0">
                <a:latin typeface="Times New Roman" panose="02020603050405020304" pitchFamily="18" charset="0"/>
              </a:rPr>
              <a:t>=10</a:t>
            </a:r>
          </a:p>
        </p:txBody>
      </p:sp>
      <p:sp>
        <p:nvSpPr>
          <p:cNvPr id="181256" name="Text Box 8"/>
          <p:cNvSpPr txBox="1">
            <a:spLocks noChangeArrowheads="1"/>
          </p:cNvSpPr>
          <p:nvPr/>
        </p:nvSpPr>
        <p:spPr bwMode="auto">
          <a:xfrm>
            <a:off x="8670925" y="6137275"/>
            <a:ext cx="153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400" b="1" dirty="0">
                <a:latin typeface="Times New Roman" panose="02020603050405020304" pitchFamily="18" charset="0"/>
              </a:rPr>
              <a:t>Good x</a:t>
            </a:r>
            <a:endParaRPr lang="en-GB" altLang="en-US" sz="2400" dirty="0">
              <a:latin typeface="Times New Roman" panose="02020603050405020304" pitchFamily="18" charset="0"/>
            </a:endParaRPr>
          </a:p>
        </p:txBody>
      </p:sp>
      <p:sp>
        <p:nvSpPr>
          <p:cNvPr id="181257" name="Text Box 9"/>
          <p:cNvSpPr txBox="1">
            <a:spLocks noChangeArrowheads="1"/>
          </p:cNvSpPr>
          <p:nvPr/>
        </p:nvSpPr>
        <p:spPr bwMode="auto">
          <a:xfrm>
            <a:off x="2117725" y="269876"/>
            <a:ext cx="1133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Good y</a:t>
            </a:r>
          </a:p>
        </p:txBody>
      </p:sp>
      <p:sp>
        <p:nvSpPr>
          <p:cNvPr id="181261" name="Text Box 13"/>
          <p:cNvSpPr txBox="1">
            <a:spLocks noChangeArrowheads="1"/>
          </p:cNvSpPr>
          <p:nvPr/>
        </p:nvSpPr>
        <p:spPr bwMode="auto">
          <a:xfrm>
            <a:off x="3962401" y="4648201"/>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dirty="0">
                <a:latin typeface="Times New Roman" panose="02020603050405020304" pitchFamily="18" charset="0"/>
              </a:rPr>
              <a:t>•</a:t>
            </a:r>
          </a:p>
        </p:txBody>
      </p:sp>
      <p:sp>
        <p:nvSpPr>
          <p:cNvPr id="181262" name="Text Box 14"/>
          <p:cNvSpPr txBox="1">
            <a:spLocks noChangeArrowheads="1"/>
          </p:cNvSpPr>
          <p:nvPr/>
        </p:nvSpPr>
        <p:spPr bwMode="auto">
          <a:xfrm>
            <a:off x="4175126" y="46894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A</a:t>
            </a:r>
          </a:p>
        </p:txBody>
      </p:sp>
      <p:sp>
        <p:nvSpPr>
          <p:cNvPr id="19" name="Text Box 13"/>
          <p:cNvSpPr txBox="1">
            <a:spLocks noChangeArrowheads="1"/>
          </p:cNvSpPr>
          <p:nvPr/>
        </p:nvSpPr>
        <p:spPr bwMode="auto">
          <a:xfrm>
            <a:off x="3306763" y="3872610"/>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dirty="0">
                <a:latin typeface="Times New Roman" panose="02020603050405020304" pitchFamily="18" charset="0"/>
              </a:rPr>
              <a:t>•</a:t>
            </a:r>
          </a:p>
        </p:txBody>
      </p:sp>
      <p:sp>
        <p:nvSpPr>
          <p:cNvPr id="21" name="Text Box 13"/>
          <p:cNvSpPr txBox="1">
            <a:spLocks noChangeArrowheads="1"/>
          </p:cNvSpPr>
          <p:nvPr/>
        </p:nvSpPr>
        <p:spPr bwMode="auto">
          <a:xfrm>
            <a:off x="4881563" y="5170488"/>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dirty="0">
                <a:latin typeface="Times New Roman" panose="02020603050405020304" pitchFamily="18" charset="0"/>
              </a:rPr>
              <a:t>•</a:t>
            </a:r>
          </a:p>
        </p:txBody>
      </p:sp>
      <p:sp>
        <p:nvSpPr>
          <p:cNvPr id="22" name="Text Box 14"/>
          <p:cNvSpPr txBox="1">
            <a:spLocks noChangeArrowheads="1"/>
          </p:cNvSpPr>
          <p:nvPr/>
        </p:nvSpPr>
        <p:spPr bwMode="auto">
          <a:xfrm>
            <a:off x="3533775" y="3848101"/>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C</a:t>
            </a:r>
          </a:p>
        </p:txBody>
      </p:sp>
      <p:sp>
        <p:nvSpPr>
          <p:cNvPr id="23" name="Text Box 14"/>
          <p:cNvSpPr txBox="1">
            <a:spLocks noChangeArrowheads="1"/>
          </p:cNvSpPr>
          <p:nvPr/>
        </p:nvSpPr>
        <p:spPr bwMode="auto">
          <a:xfrm>
            <a:off x="4926012" y="5070476"/>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B</a:t>
            </a:r>
          </a:p>
        </p:txBody>
      </p:sp>
      <p:sp>
        <p:nvSpPr>
          <p:cNvPr id="2" name="Rectangle 1"/>
          <p:cNvSpPr/>
          <p:nvPr/>
        </p:nvSpPr>
        <p:spPr>
          <a:xfrm>
            <a:off x="3419476" y="298551"/>
            <a:ext cx="8514858" cy="1815882"/>
          </a:xfrm>
          <a:prstGeom prst="rect">
            <a:avLst/>
          </a:prstGeom>
        </p:spPr>
        <p:txBody>
          <a:bodyPr wrap="square">
            <a:spAutoFit/>
          </a:bodyPr>
          <a:lstStyle/>
          <a:p>
            <a:pPr>
              <a:spcBef>
                <a:spcPct val="0"/>
              </a:spcBef>
              <a:buClr>
                <a:schemeClr val="accent1"/>
              </a:buClr>
            </a:pPr>
            <a:r>
              <a:rPr lang="en-US" altLang="en-US" sz="2800" b="1" dirty="0">
                <a:solidFill>
                  <a:srgbClr val="FF0000"/>
                </a:solidFill>
                <a:effectLst>
                  <a:innerShdw blurRad="63500" dist="50800" dir="13500000">
                    <a:prstClr val="black">
                      <a:alpha val="50000"/>
                    </a:prstClr>
                  </a:innerShdw>
                </a:effectLst>
                <a:latin typeface="Century Gothic"/>
                <a:ea typeface="+mj-ea"/>
                <a:cs typeface="Century Gothic"/>
              </a:rPr>
              <a:t>E…..</a:t>
            </a:r>
            <a:r>
              <a:rPr lang="en-US" altLang="en-US" sz="2800" b="1" u="sng" dirty="0">
                <a:solidFill>
                  <a:srgbClr val="FF0000"/>
                </a:solidFill>
                <a:effectLst>
                  <a:innerShdw blurRad="63500" dist="50800" dir="13500000">
                    <a:prstClr val="black">
                      <a:alpha val="50000"/>
                    </a:prstClr>
                  </a:innerShdw>
                </a:effectLst>
                <a:latin typeface="Century Gothic"/>
                <a:ea typeface="+mj-ea"/>
                <a:cs typeface="Century Gothic"/>
              </a:rPr>
              <a:t>The indifference curves slope downward</a:t>
            </a:r>
            <a:r>
              <a:rPr lang="en-US" altLang="en-US" sz="2800" b="1" dirty="0">
                <a:solidFill>
                  <a:srgbClr val="FF0000"/>
                </a:solidFill>
                <a:effectLst>
                  <a:innerShdw blurRad="63500" dist="50800" dir="13500000">
                    <a:prstClr val="black">
                      <a:alpha val="50000"/>
                    </a:prstClr>
                  </a:innerShdw>
                </a:effectLst>
                <a:latin typeface="Century Gothic"/>
                <a:ea typeface="+mj-ea"/>
                <a:cs typeface="Century Gothic"/>
              </a:rPr>
              <a:t>:</a:t>
            </a:r>
            <a:r>
              <a:rPr lang="en-US" altLang="en-US" sz="2800" b="1" dirty="0">
                <a:solidFill>
                  <a:srgbClr val="7030A0"/>
                </a:solidFill>
                <a:effectLst>
                  <a:innerShdw blurRad="63500" dist="50800" dir="13500000">
                    <a:prstClr val="black">
                      <a:alpha val="50000"/>
                    </a:prstClr>
                  </a:innerShdw>
                </a:effectLst>
                <a:latin typeface="Century Gothic"/>
                <a:ea typeface="+mj-ea"/>
                <a:cs typeface="Century Gothic"/>
              </a:rPr>
              <a:t> more is better but if A, B and C are on the same indifference curve, an increase in </a:t>
            </a:r>
            <a:r>
              <a:rPr lang="en-US" altLang="en-US" sz="2800" b="1" dirty="0">
                <a:solidFill>
                  <a:srgbClr val="FF0000"/>
                </a:solidFill>
                <a:effectLst>
                  <a:innerShdw blurRad="63500" dist="50800" dir="13500000">
                    <a:prstClr val="black">
                      <a:alpha val="50000"/>
                    </a:prstClr>
                  </a:innerShdw>
                </a:effectLst>
                <a:latin typeface="Century Gothic"/>
                <a:ea typeface="+mj-ea"/>
                <a:cs typeface="Century Gothic"/>
              </a:rPr>
              <a:t>X</a:t>
            </a:r>
            <a:r>
              <a:rPr lang="en-US" altLang="en-US" sz="2800" b="1" dirty="0">
                <a:solidFill>
                  <a:srgbClr val="7030A0"/>
                </a:solidFill>
                <a:effectLst>
                  <a:innerShdw blurRad="63500" dist="50800" dir="13500000">
                    <a:prstClr val="black">
                      <a:alpha val="50000"/>
                    </a:prstClr>
                  </a:innerShdw>
                </a:effectLst>
                <a:latin typeface="Century Gothic"/>
                <a:ea typeface="+mj-ea"/>
                <a:cs typeface="Century Gothic"/>
              </a:rPr>
              <a:t> must be compensated by a decrease in </a:t>
            </a:r>
            <a:r>
              <a:rPr lang="en-US" altLang="en-US" sz="2800" b="1" dirty="0">
                <a:solidFill>
                  <a:srgbClr val="FF0000"/>
                </a:solidFill>
                <a:effectLst>
                  <a:innerShdw blurRad="63500" dist="50800" dir="13500000">
                    <a:prstClr val="black">
                      <a:alpha val="50000"/>
                    </a:prstClr>
                  </a:innerShdw>
                </a:effectLst>
                <a:latin typeface="Century Gothic"/>
                <a:ea typeface="+mj-ea"/>
                <a:cs typeface="Century Gothic"/>
              </a:rPr>
              <a:t>Y</a:t>
            </a:r>
          </a:p>
        </p:txBody>
      </p:sp>
      <p:sp>
        <p:nvSpPr>
          <p:cNvPr id="3" name="Slide Number Placeholder 2"/>
          <p:cNvSpPr>
            <a:spLocks noGrp="1"/>
          </p:cNvSpPr>
          <p:nvPr>
            <p:ph type="sldNum" sz="quarter" idx="12"/>
          </p:nvPr>
        </p:nvSpPr>
        <p:spPr/>
        <p:txBody>
          <a:bodyPr/>
          <a:lstStyle/>
          <a:p>
            <a:fld id="{E6FB6C08-FDAF-47C8-8AB2-32C3689218CE}" type="slidenum">
              <a:rPr lang="en-US" smtClean="0"/>
              <a:t>24</a:t>
            </a:fld>
            <a:endParaRPr lang="en-US"/>
          </a:p>
        </p:txBody>
      </p:sp>
    </p:spTree>
    <p:extLst>
      <p:ext uri="{BB962C8B-B14F-4D97-AF65-F5344CB8AC3E}">
        <p14:creationId xmlns:p14="http://schemas.microsoft.com/office/powerpoint/2010/main" val="2662007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303" y="365126"/>
            <a:ext cx="10684497" cy="916920"/>
          </a:xfrm>
        </p:spPr>
        <p:txBody>
          <a:bodyPr/>
          <a:lstStyle/>
          <a:p>
            <a:r>
              <a:rPr lang="en-US" b="1" dirty="0">
                <a:solidFill>
                  <a:srgbClr val="FF0000"/>
                </a:solidFill>
                <a:latin typeface="+mn-lt"/>
              </a:rPr>
              <a:t>… E. Indifference Curves are convex to origin</a:t>
            </a:r>
          </a:p>
        </p:txBody>
      </p:sp>
      <p:sp>
        <p:nvSpPr>
          <p:cNvPr id="3" name="Content Placeholder 2"/>
          <p:cNvSpPr>
            <a:spLocks noGrp="1"/>
          </p:cNvSpPr>
          <p:nvPr>
            <p:ph sz="half" idx="1"/>
          </p:nvPr>
        </p:nvSpPr>
        <p:spPr>
          <a:xfrm>
            <a:off x="443060" y="1534269"/>
            <a:ext cx="5576740" cy="4642694"/>
          </a:xfrm>
        </p:spPr>
        <p:txBody>
          <a:bodyPr>
            <a:normAutofit/>
          </a:bodyPr>
          <a:lstStyle/>
          <a:p>
            <a:pPr marL="514350" indent="-514350">
              <a:buFont typeface="+mj-lt"/>
              <a:buAutoNum type="arabicPeriod"/>
            </a:pPr>
            <a:r>
              <a:rPr lang="en-US" b="1" dirty="0">
                <a:solidFill>
                  <a:srgbClr val="7030A0"/>
                </a:solidFill>
              </a:rPr>
              <a:t>Indifference Curves are convex to the point of Origin due to diminishing the marginal rate of substitution of commodities. This implies that as the consumer gets more and more of X he is ready to sacrifice less and less of  Y.</a:t>
            </a:r>
          </a:p>
          <a:p>
            <a:pPr marL="514350" indent="-514350">
              <a:buFont typeface="+mj-lt"/>
              <a:buAutoNum type="arabicPeriod"/>
            </a:pPr>
            <a:r>
              <a:rPr lang="en-US" altLang="en-US" b="1" i="1" dirty="0">
                <a:solidFill>
                  <a:srgbClr val="7030A0"/>
                </a:solidFill>
              </a:rPr>
              <a:t>(</a:t>
            </a:r>
            <a:r>
              <a:rPr lang="en-US" altLang="en-US" b="1" i="1" dirty="0" err="1">
                <a:solidFill>
                  <a:srgbClr val="7030A0"/>
                </a:solidFill>
              </a:rPr>
              <a:t>i</a:t>
            </a:r>
            <a:r>
              <a:rPr lang="en-US" altLang="en-US" b="1" i="1" dirty="0">
                <a:solidFill>
                  <a:srgbClr val="7030A0"/>
                </a:solidFill>
              </a:rPr>
              <a:t>) </a:t>
            </a:r>
            <a:r>
              <a:rPr lang="en-US" altLang="en-US" b="1" dirty="0">
                <a:solidFill>
                  <a:srgbClr val="7030A0"/>
                </a:solidFill>
              </a:rPr>
              <a:t>steeper slope at A, flatter slope at B; (</a:t>
            </a:r>
            <a:r>
              <a:rPr lang="en-US" altLang="en-US" b="1" i="1" dirty="0">
                <a:solidFill>
                  <a:srgbClr val="7030A0"/>
                </a:solidFill>
              </a:rPr>
              <a:t>ii) </a:t>
            </a:r>
            <a:r>
              <a:rPr lang="en-US" altLang="en-US" b="1" dirty="0">
                <a:solidFill>
                  <a:srgbClr val="7030A0"/>
                </a:solidFill>
              </a:rPr>
              <a:t>average bundles are preferred to the extremes</a:t>
            </a:r>
            <a:endParaRPr lang="en-US" altLang="en-US" b="1" i="1" dirty="0">
              <a:solidFill>
                <a:srgbClr val="7030A0"/>
              </a:solidFill>
            </a:endParaRPr>
          </a:p>
          <a:p>
            <a:pPr marL="0" indent="0">
              <a:buNone/>
            </a:pPr>
            <a:endParaRPr lang="en-US" dirty="0"/>
          </a:p>
        </p:txBody>
      </p:sp>
      <p:pic>
        <p:nvPicPr>
          <p:cNvPr id="5" name="Content Placeholder 4"/>
          <p:cNvPicPr>
            <a:picLocks noGrp="1" noChangeAspect="1"/>
          </p:cNvPicPr>
          <p:nvPr>
            <p:ph sz="half" idx="2"/>
          </p:nvPr>
        </p:nvPicPr>
        <p:blipFill>
          <a:blip r:embed="rId2"/>
          <a:stretch>
            <a:fillRect/>
          </a:stretch>
        </p:blipFill>
        <p:spPr>
          <a:xfrm>
            <a:off x="6595009" y="1534269"/>
            <a:ext cx="4563908" cy="4642694"/>
          </a:xfrm>
          <a:prstGeom prst="rect">
            <a:avLst/>
          </a:prstGeom>
        </p:spPr>
      </p:pic>
      <p:sp>
        <p:nvSpPr>
          <p:cNvPr id="6" name="Slide Number Placeholder 5"/>
          <p:cNvSpPr>
            <a:spLocks noGrp="1"/>
          </p:cNvSpPr>
          <p:nvPr>
            <p:ph type="sldNum" sz="quarter" idx="12"/>
          </p:nvPr>
        </p:nvSpPr>
        <p:spPr/>
        <p:txBody>
          <a:bodyPr/>
          <a:lstStyle/>
          <a:p>
            <a:fld id="{E6FB6C08-FDAF-47C8-8AB2-32C3689218CE}" type="slidenum">
              <a:rPr lang="en-US" smtClean="0"/>
              <a:t>25</a:t>
            </a:fld>
            <a:endParaRPr lang="en-US"/>
          </a:p>
        </p:txBody>
      </p:sp>
    </p:spTree>
    <p:extLst>
      <p:ext uri="{BB962C8B-B14F-4D97-AF65-F5344CB8AC3E}">
        <p14:creationId xmlns:p14="http://schemas.microsoft.com/office/powerpoint/2010/main" val="1251495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525" y="122549"/>
            <a:ext cx="11099276" cy="763571"/>
          </a:xfrm>
        </p:spPr>
        <p:txBody>
          <a:bodyPr>
            <a:noAutofit/>
          </a:bodyPr>
          <a:lstStyle/>
          <a:p>
            <a:pPr algn="ct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F. BUDGET LINE</a:t>
            </a:r>
            <a:endParaRPr lang="en-US" b="1" dirty="0">
              <a:solidFill>
                <a:srgbClr val="FF0000"/>
              </a:solidFill>
            </a:endParaRPr>
          </a:p>
        </p:txBody>
      </p:sp>
      <p:sp>
        <p:nvSpPr>
          <p:cNvPr id="3" name="Content Placeholder 2"/>
          <p:cNvSpPr>
            <a:spLocks noGrp="1"/>
          </p:cNvSpPr>
          <p:nvPr>
            <p:ph idx="1"/>
          </p:nvPr>
        </p:nvSpPr>
        <p:spPr>
          <a:xfrm>
            <a:off x="641023" y="725864"/>
            <a:ext cx="11312165" cy="6132136"/>
          </a:xfrm>
        </p:spPr>
        <p:txBody>
          <a:bodyPr>
            <a:normAutofit fontScale="92500" lnSpcReduction="10000"/>
          </a:bodyPr>
          <a:lstStyle/>
          <a:p>
            <a:pPr marL="0" indent="0">
              <a:buNone/>
            </a:pPr>
            <a:r>
              <a:rPr lang="en-US" sz="3600" b="1" u="sng" dirty="0">
                <a:solidFill>
                  <a:srgbClr val="FF0000"/>
                </a:solidFill>
              </a:rPr>
              <a:t>Definition:</a:t>
            </a:r>
            <a:r>
              <a:rPr lang="en-US" dirty="0"/>
              <a:t> </a:t>
            </a:r>
            <a:r>
              <a:rPr lang="en-US" sz="3200" b="1" dirty="0">
                <a:solidFill>
                  <a:srgbClr val="7030A0"/>
                </a:solidFill>
              </a:rPr>
              <a:t>Budget line is a line which shows all combinations of two goods that a consumer can afford with a given income and given prices of commodities. It is also known as price line, consumption possibility line, and line of attainable combinations.</a:t>
            </a:r>
          </a:p>
          <a:p>
            <a:pPr marL="971550" lvl="1" indent="-514350">
              <a:buFont typeface="+mj-lt"/>
              <a:buAutoNum type="arabicPeriod"/>
            </a:pPr>
            <a:r>
              <a:rPr lang="en-US" sz="3200" b="1" dirty="0">
                <a:solidFill>
                  <a:srgbClr val="0070C0"/>
                </a:solidFill>
              </a:rPr>
              <a:t>The budget line  always by definition has a negative slope.</a:t>
            </a:r>
          </a:p>
          <a:p>
            <a:pPr marL="971550" lvl="1" indent="-514350">
              <a:buFont typeface="+mj-lt"/>
              <a:buAutoNum type="arabicPeriod"/>
            </a:pPr>
            <a:r>
              <a:rPr lang="en-US" sz="3200" b="1" dirty="0">
                <a:solidFill>
                  <a:srgbClr val="0070C0"/>
                </a:solidFill>
              </a:rPr>
              <a:t>It indicates a continuous market rate of exchange in individual combinations leading to  constant slope of the budget line. </a:t>
            </a:r>
          </a:p>
          <a:p>
            <a:pPr marL="971550" lvl="1" indent="-514350">
              <a:buFont typeface="+mj-lt"/>
              <a:buAutoNum type="arabicPeriod"/>
            </a:pPr>
            <a:r>
              <a:rPr lang="en-US" sz="3200" b="1" dirty="0">
                <a:solidFill>
                  <a:srgbClr val="0070C0"/>
                </a:solidFill>
              </a:rPr>
              <a:t>With the increase in income it moves upwards above the previous line  and vice versa </a:t>
            </a:r>
          </a:p>
          <a:p>
            <a:pPr marL="971550" lvl="1" indent="-514350">
              <a:buFont typeface="+mj-lt"/>
              <a:buAutoNum type="arabicPeriod"/>
            </a:pPr>
            <a:r>
              <a:rPr lang="en-US" sz="3200" b="1" dirty="0">
                <a:solidFill>
                  <a:srgbClr val="0070C0"/>
                </a:solidFill>
              </a:rPr>
              <a:t>With the decrease of price (s) it moves upwards above the previous line  and vice versa </a:t>
            </a:r>
          </a:p>
          <a:p>
            <a:pPr marL="971550" lvl="1" indent="-514350">
              <a:buFont typeface="+mj-lt"/>
              <a:buAutoNum type="arabicPeriod"/>
            </a:pPr>
            <a:r>
              <a:rPr lang="en-US" sz="3200" b="1" dirty="0">
                <a:solidFill>
                  <a:srgbClr val="0070C0"/>
                </a:solidFill>
              </a:rPr>
              <a:t>Below line -&gt; money saved , above line -&gt; more then income spent, on the line -&gt; all of the income is </a:t>
            </a:r>
            <a:r>
              <a:rPr lang="en-US" sz="3200" b="1">
                <a:solidFill>
                  <a:srgbClr val="0070C0"/>
                </a:solidFill>
              </a:rPr>
              <a:t>being spent</a:t>
            </a:r>
            <a:endParaRPr lang="en-US" sz="3200" b="1" dirty="0">
              <a:solidFill>
                <a:srgbClr val="0070C0"/>
              </a:solidFill>
            </a:endParaRPr>
          </a:p>
          <a:p>
            <a:pPr marL="914400" lvl="1" indent="-457200" algn="ctr">
              <a:buFont typeface="+mj-lt"/>
              <a:buAutoNum type="arabicPeriod"/>
            </a:pPr>
            <a:endParaRPr lang="en-US" b="1" i="1" dirty="0">
              <a:solidFill>
                <a:srgbClr val="C00000"/>
              </a:solidFill>
            </a:endParaRPr>
          </a:p>
          <a:p>
            <a:pPr marL="457200" lvl="1" indent="0" algn="ctr">
              <a:buNone/>
            </a:pPr>
            <a:r>
              <a:rPr lang="en-US" b="1" i="1" dirty="0">
                <a:solidFill>
                  <a:srgbClr val="C00000"/>
                </a:solidFill>
              </a:rPr>
              <a:t>(Further explained in next Three Slides)</a:t>
            </a:r>
          </a:p>
        </p:txBody>
      </p:sp>
      <p:sp>
        <p:nvSpPr>
          <p:cNvPr id="4" name="Slide Number Placeholder 3"/>
          <p:cNvSpPr>
            <a:spLocks noGrp="1"/>
          </p:cNvSpPr>
          <p:nvPr>
            <p:ph type="sldNum" sz="quarter" idx="12"/>
          </p:nvPr>
        </p:nvSpPr>
        <p:spPr/>
        <p:txBody>
          <a:bodyPr/>
          <a:lstStyle/>
          <a:p>
            <a:fld id="{E6FB6C08-FDAF-47C8-8AB2-32C3689218CE}" type="slidenum">
              <a:rPr lang="en-US" smtClean="0"/>
              <a:t>26</a:t>
            </a:fld>
            <a:endParaRPr lang="en-US"/>
          </a:p>
        </p:txBody>
      </p:sp>
    </p:spTree>
    <p:extLst>
      <p:ext uri="{BB962C8B-B14F-4D97-AF65-F5344CB8AC3E}">
        <p14:creationId xmlns:p14="http://schemas.microsoft.com/office/powerpoint/2010/main" val="4113854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40" y="65989"/>
            <a:ext cx="10882460" cy="914400"/>
          </a:xfrm>
        </p:spPr>
        <p:txBody>
          <a:bodyPr>
            <a:normAutofit/>
          </a:bodyPr>
          <a:lstStyle/>
          <a:p>
            <a:pPr algn="ctr"/>
            <a:r>
              <a:rPr lang="en-US" sz="4000" b="1" dirty="0">
                <a:solidFill>
                  <a:srgbClr val="FF0000"/>
                </a:solidFill>
                <a:latin typeface="Calibri" panose="020F0502020204030204" pitchFamily="34" charset="0"/>
                <a:ea typeface="Calibri" panose="020F0502020204030204" pitchFamily="34" charset="0"/>
                <a:cs typeface="Calibri" panose="020F0502020204030204" pitchFamily="34" charset="0"/>
              </a:rPr>
              <a:t>F…. BUDGET LINE -EXAMPLE</a:t>
            </a:r>
            <a:endParaRPr lang="en-US" sz="4000" dirty="0"/>
          </a:p>
        </p:txBody>
      </p:sp>
      <p:sp>
        <p:nvSpPr>
          <p:cNvPr id="3" name="Content Placeholder 2"/>
          <p:cNvSpPr>
            <a:spLocks noGrp="1"/>
          </p:cNvSpPr>
          <p:nvPr>
            <p:ph sz="half" idx="1"/>
          </p:nvPr>
        </p:nvSpPr>
        <p:spPr>
          <a:xfrm>
            <a:off x="148079" y="744718"/>
            <a:ext cx="3183510" cy="5995447"/>
          </a:xfrm>
        </p:spPr>
        <p:txBody>
          <a:bodyPr>
            <a:normAutofit fontScale="85000" lnSpcReduction="20000"/>
          </a:bodyPr>
          <a:lstStyle/>
          <a:p>
            <a:r>
              <a:rPr lang="en-US" sz="3600" dirty="0"/>
              <a:t>Suppose a consumer has an income of Rs.50000/, and it will be used to buy commodities </a:t>
            </a:r>
            <a:r>
              <a:rPr lang="en-US" sz="3600" dirty="0">
                <a:solidFill>
                  <a:srgbClr val="FF0000"/>
                </a:solidFill>
              </a:rPr>
              <a:t>X</a:t>
            </a:r>
            <a:r>
              <a:rPr lang="en-US" sz="3600" dirty="0"/>
              <a:t> and </a:t>
            </a:r>
            <a:r>
              <a:rPr lang="en-US" sz="3600" dirty="0">
                <a:solidFill>
                  <a:srgbClr val="FF0000"/>
                </a:solidFill>
              </a:rPr>
              <a:t>Y.</a:t>
            </a:r>
            <a:r>
              <a:rPr lang="en-US" sz="3600" dirty="0"/>
              <a:t> </a:t>
            </a:r>
          </a:p>
          <a:p>
            <a:r>
              <a:rPr lang="en-US" sz="3600" dirty="0"/>
              <a:t>To derive maximum utility from the said income, only the </a:t>
            </a:r>
            <a:r>
              <a:rPr lang="en-US" sz="3600" dirty="0">
                <a:solidFill>
                  <a:srgbClr val="C00000"/>
                </a:solidFill>
              </a:rPr>
              <a:t>A,B,C,D,E &amp; F </a:t>
            </a:r>
            <a:r>
              <a:rPr lang="en-US" sz="3600" dirty="0"/>
              <a:t>options are available.</a:t>
            </a:r>
          </a:p>
          <a:p>
            <a:endParaRPr lang="en-US" sz="3600" dirty="0"/>
          </a:p>
          <a:p>
            <a:pPr marL="0" indent="0">
              <a:buNone/>
            </a:pPr>
            <a:r>
              <a:rPr lang="en-US" dirty="0"/>
              <a:t>.</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582184610"/>
              </p:ext>
            </p:extLst>
          </p:nvPr>
        </p:nvGraphicFramePr>
        <p:xfrm>
          <a:off x="3654850" y="980387"/>
          <a:ext cx="8022211" cy="4571072"/>
        </p:xfrm>
        <a:graphic>
          <a:graphicData uri="http://schemas.openxmlformats.org/drawingml/2006/table">
            <a:tbl>
              <a:tblPr>
                <a:tableStyleId>{5C22544A-7EE6-4342-B048-85BDC9FD1C3A}</a:tableStyleId>
              </a:tblPr>
              <a:tblGrid>
                <a:gridCol w="1831480">
                  <a:extLst>
                    <a:ext uri="{9D8B030D-6E8A-4147-A177-3AD203B41FA5}">
                      <a16:colId xmlns:a16="http://schemas.microsoft.com/office/drawing/2014/main" val="591455516"/>
                    </a:ext>
                  </a:extLst>
                </a:gridCol>
                <a:gridCol w="1910679">
                  <a:extLst>
                    <a:ext uri="{9D8B030D-6E8A-4147-A177-3AD203B41FA5}">
                      <a16:colId xmlns:a16="http://schemas.microsoft.com/office/drawing/2014/main" val="4082614054"/>
                    </a:ext>
                  </a:extLst>
                </a:gridCol>
                <a:gridCol w="1944174">
                  <a:extLst>
                    <a:ext uri="{9D8B030D-6E8A-4147-A177-3AD203B41FA5}">
                      <a16:colId xmlns:a16="http://schemas.microsoft.com/office/drawing/2014/main" val="2412330290"/>
                    </a:ext>
                  </a:extLst>
                </a:gridCol>
                <a:gridCol w="2335878">
                  <a:extLst>
                    <a:ext uri="{9D8B030D-6E8A-4147-A177-3AD203B41FA5}">
                      <a16:colId xmlns:a16="http://schemas.microsoft.com/office/drawing/2014/main" val="2996281007"/>
                    </a:ext>
                  </a:extLst>
                </a:gridCol>
              </a:tblGrid>
              <a:tr h="735288">
                <a:tc gridSpan="4">
                  <a:txBody>
                    <a:bodyPr/>
                    <a:lstStyle/>
                    <a:p>
                      <a:pPr algn="ctr" fontAlgn="b"/>
                      <a:r>
                        <a:rPr lang="en-US" sz="2800" b="1" u="none" strike="noStrike" dirty="0">
                          <a:solidFill>
                            <a:srgbClr val="C00000"/>
                          </a:solidFill>
                          <a:effectLst/>
                        </a:rPr>
                        <a:t>BUDGET ALLOCATION (000)</a:t>
                      </a:r>
                      <a:endParaRPr lang="en-US" sz="2800" b="1" i="0" u="none" strike="noStrike" dirty="0">
                        <a:solidFill>
                          <a:srgbClr val="C00000"/>
                        </a:solidFill>
                        <a:effectLst/>
                        <a:latin typeface="Calibri" panose="020F0502020204030204" pitchFamily="34" charset="0"/>
                      </a:endParaRPr>
                    </a:p>
                  </a:txBody>
                  <a:tcPr marL="4311" marR="4311" marT="4311" marB="0" anchor="b">
                    <a:solidFill>
                      <a:schemeClr val="accent4">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19782709"/>
                  </a:ext>
                </a:extLst>
              </a:tr>
              <a:tr h="492952">
                <a:tc rowSpan="2">
                  <a:txBody>
                    <a:bodyPr/>
                    <a:lstStyle/>
                    <a:p>
                      <a:pPr algn="just" fontAlgn="ctr"/>
                      <a:r>
                        <a:rPr lang="en-US" sz="2400" b="1" u="sng" strike="noStrike" dirty="0">
                          <a:solidFill>
                            <a:srgbClr val="C00000"/>
                          </a:solidFill>
                          <a:effectLst/>
                        </a:rPr>
                        <a:t>Combination</a:t>
                      </a:r>
                      <a:endParaRPr lang="en-US" sz="2400" b="1" i="0" u="sng" strike="noStrike" dirty="0">
                        <a:solidFill>
                          <a:srgbClr val="C00000"/>
                        </a:solidFill>
                        <a:effectLst/>
                        <a:latin typeface="Perpetua" panose="02020502060401020303" pitchFamily="18" charset="0"/>
                      </a:endParaRPr>
                    </a:p>
                  </a:txBody>
                  <a:tcPr marL="4311" marR="4311" marT="4311" marB="0" anchor="ctr">
                    <a:solidFill>
                      <a:schemeClr val="accent4">
                        <a:lumMod val="20000"/>
                        <a:lumOff val="80000"/>
                      </a:schemeClr>
                    </a:solidFill>
                  </a:tcPr>
                </a:tc>
                <a:tc>
                  <a:txBody>
                    <a:bodyPr/>
                    <a:lstStyle/>
                    <a:p>
                      <a:pPr algn="ctr" fontAlgn="ctr"/>
                      <a:r>
                        <a:rPr lang="en-US" sz="2400" b="1" u="sng" strike="noStrike" dirty="0">
                          <a:solidFill>
                            <a:srgbClr val="C00000"/>
                          </a:solidFill>
                          <a:effectLst/>
                        </a:rPr>
                        <a:t>Good X</a:t>
                      </a:r>
                      <a:endParaRPr lang="en-US" sz="2400" b="1" i="0" u="sng" strike="noStrike" dirty="0">
                        <a:solidFill>
                          <a:srgbClr val="C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b="1" u="sng" strike="noStrike" dirty="0">
                          <a:solidFill>
                            <a:srgbClr val="C00000"/>
                          </a:solidFill>
                          <a:effectLst/>
                        </a:rPr>
                        <a:t>Good Y</a:t>
                      </a:r>
                      <a:endParaRPr lang="en-US" sz="2400" b="1" i="0" u="sng" strike="noStrike" dirty="0">
                        <a:solidFill>
                          <a:srgbClr val="C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u="sng" strike="noStrike" dirty="0">
                          <a:solidFill>
                            <a:srgbClr val="C00000"/>
                          </a:solidFill>
                          <a:effectLst/>
                        </a:rPr>
                        <a:t>Income </a:t>
                      </a:r>
                      <a:endParaRPr lang="en-US" sz="2400" b="1" i="0" u="sng" strike="noStrike" dirty="0">
                        <a:solidFill>
                          <a:srgbClr val="C00000"/>
                        </a:solidFill>
                        <a:effectLst/>
                        <a:latin typeface="Perpetua" panose="02020502060401020303" pitchFamily="18" charset="0"/>
                      </a:endParaRPr>
                    </a:p>
                  </a:txBody>
                  <a:tcPr marL="4311" marR="4311" marT="4311" marB="0" anchor="ctr">
                    <a:solidFill>
                      <a:srgbClr val="AEF0BC"/>
                    </a:solidFill>
                  </a:tcPr>
                </a:tc>
                <a:extLst>
                  <a:ext uri="{0D108BD9-81ED-4DB2-BD59-A6C34878D82A}">
                    <a16:rowId xmlns:a16="http://schemas.microsoft.com/office/drawing/2014/main" val="2634287748"/>
                  </a:ext>
                </a:extLst>
              </a:tr>
              <a:tr h="374317">
                <a:tc vMerge="1">
                  <a:txBody>
                    <a:bodyPr/>
                    <a:lstStyle/>
                    <a:p>
                      <a:endParaRPr lang="en-US"/>
                    </a:p>
                  </a:txBody>
                  <a:tcPr/>
                </a:tc>
                <a:tc>
                  <a:txBody>
                    <a:bodyPr/>
                    <a:lstStyle/>
                    <a:p>
                      <a:pPr algn="ctr" fontAlgn="ctr"/>
                      <a:r>
                        <a:rPr lang="en-US" sz="2400" b="1" u="sng" strike="noStrike" dirty="0">
                          <a:solidFill>
                            <a:srgbClr val="C00000"/>
                          </a:solidFill>
                          <a:effectLst/>
                        </a:rPr>
                        <a:t>(</a:t>
                      </a:r>
                      <a:r>
                        <a:rPr lang="en-US" sz="2400" b="1" u="sng" strike="noStrike" dirty="0" err="1">
                          <a:solidFill>
                            <a:srgbClr val="C00000"/>
                          </a:solidFill>
                          <a:effectLst/>
                        </a:rPr>
                        <a:t>Rs</a:t>
                      </a:r>
                      <a:r>
                        <a:rPr lang="en-US" sz="2400" b="1" u="sng" strike="noStrike" dirty="0">
                          <a:solidFill>
                            <a:srgbClr val="C00000"/>
                          </a:solidFill>
                          <a:effectLst/>
                        </a:rPr>
                        <a:t> 1000 each) </a:t>
                      </a:r>
                      <a:endParaRPr lang="en-US" sz="2400" b="1" i="0" u="sng" strike="noStrike" dirty="0">
                        <a:solidFill>
                          <a:srgbClr val="C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b="1" u="sng" strike="noStrike" dirty="0">
                          <a:solidFill>
                            <a:srgbClr val="C00000"/>
                          </a:solidFill>
                          <a:effectLst/>
                        </a:rPr>
                        <a:t>(</a:t>
                      </a:r>
                      <a:r>
                        <a:rPr lang="en-US" sz="2400" b="1" u="sng" strike="noStrike" dirty="0" err="1">
                          <a:solidFill>
                            <a:srgbClr val="C00000"/>
                          </a:solidFill>
                          <a:effectLst/>
                        </a:rPr>
                        <a:t>Rs</a:t>
                      </a:r>
                      <a:r>
                        <a:rPr lang="en-US" sz="2400" b="1" u="sng" strike="noStrike" dirty="0">
                          <a:solidFill>
                            <a:srgbClr val="C00000"/>
                          </a:solidFill>
                          <a:effectLst/>
                        </a:rPr>
                        <a:t> 5000 each) </a:t>
                      </a:r>
                      <a:endParaRPr lang="en-US" sz="2400" b="1" i="0" u="sng" strike="noStrike" dirty="0">
                        <a:solidFill>
                          <a:srgbClr val="C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u="sng" strike="noStrike" dirty="0">
                          <a:solidFill>
                            <a:srgbClr val="C00000"/>
                          </a:solidFill>
                          <a:effectLst/>
                        </a:rPr>
                        <a:t>Allocation –in 000)</a:t>
                      </a:r>
                      <a:endParaRPr lang="en-US" sz="2400" b="1" i="0" u="sng" strike="noStrike" dirty="0">
                        <a:solidFill>
                          <a:srgbClr val="C00000"/>
                        </a:solidFill>
                        <a:effectLst/>
                        <a:latin typeface="Perpetua" panose="02020502060401020303" pitchFamily="18" charset="0"/>
                      </a:endParaRPr>
                    </a:p>
                  </a:txBody>
                  <a:tcPr marL="4311" marR="4311" marT="4311" marB="0" anchor="ctr">
                    <a:solidFill>
                      <a:srgbClr val="AEF0BC"/>
                    </a:solidFill>
                  </a:tcPr>
                </a:tc>
                <a:extLst>
                  <a:ext uri="{0D108BD9-81ED-4DB2-BD59-A6C34878D82A}">
                    <a16:rowId xmlns:a16="http://schemas.microsoft.com/office/drawing/2014/main" val="3300437107"/>
                  </a:ext>
                </a:extLst>
              </a:tr>
              <a:tr h="503755">
                <a:tc>
                  <a:txBody>
                    <a:bodyPr/>
                    <a:lstStyle/>
                    <a:p>
                      <a:pPr algn="ctr" fontAlgn="ctr"/>
                      <a:r>
                        <a:rPr lang="en-US" sz="2400" b="1" u="sng" strike="noStrike" dirty="0">
                          <a:solidFill>
                            <a:srgbClr val="C00000"/>
                          </a:solidFill>
                          <a:effectLst/>
                        </a:rPr>
                        <a:t>A </a:t>
                      </a:r>
                      <a:endParaRPr lang="en-US" sz="2400" b="1" i="0" u="sng" strike="noStrike" dirty="0">
                        <a:solidFill>
                          <a:srgbClr val="C00000"/>
                        </a:solidFill>
                        <a:effectLst/>
                        <a:latin typeface="Perpetua" panose="02020502060401020303" pitchFamily="18" charset="0"/>
                      </a:endParaRPr>
                    </a:p>
                  </a:txBody>
                  <a:tcPr marL="4311" marR="4311" marT="4311" marB="0" anchor="ctr">
                    <a:solidFill>
                      <a:schemeClr val="accent4">
                        <a:lumMod val="20000"/>
                        <a:lumOff val="80000"/>
                      </a:schemeClr>
                    </a:solidFill>
                  </a:tcPr>
                </a:tc>
                <a:tc>
                  <a:txBody>
                    <a:bodyPr/>
                    <a:lstStyle/>
                    <a:p>
                      <a:pPr algn="ctr" fontAlgn="ctr"/>
                      <a:r>
                        <a:rPr lang="en-US" sz="2400" b="1" u="sng" strike="noStrike" dirty="0">
                          <a:effectLst/>
                        </a:rPr>
                        <a:t>0</a:t>
                      </a:r>
                      <a:endParaRPr lang="en-US" sz="2400" b="1" i="0" u="sng" strike="noStrike" dirty="0">
                        <a:solidFill>
                          <a:srgbClr val="0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b="1" u="sng" strike="noStrike" dirty="0">
                          <a:effectLst/>
                        </a:rPr>
                        <a:t>10</a:t>
                      </a:r>
                      <a:endParaRPr lang="en-US" sz="2400" b="1" i="0" u="sng" strike="noStrike" dirty="0">
                        <a:solidFill>
                          <a:srgbClr val="0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u="sng" strike="noStrike" dirty="0">
                          <a:effectLst/>
                        </a:rPr>
                        <a:t>(10×0)+(5×10)=50</a:t>
                      </a:r>
                      <a:endParaRPr lang="en-US" sz="2400" b="1" i="0" u="sng" strike="noStrike" dirty="0">
                        <a:solidFill>
                          <a:srgbClr val="000000"/>
                        </a:solidFill>
                        <a:effectLst/>
                        <a:latin typeface="Perpetua" panose="02020502060401020303" pitchFamily="18" charset="0"/>
                      </a:endParaRPr>
                    </a:p>
                  </a:txBody>
                  <a:tcPr marL="4311" marR="4311" marT="4311" marB="0" anchor="ctr">
                    <a:solidFill>
                      <a:srgbClr val="AEF0BC"/>
                    </a:solidFill>
                  </a:tcPr>
                </a:tc>
                <a:extLst>
                  <a:ext uri="{0D108BD9-81ED-4DB2-BD59-A6C34878D82A}">
                    <a16:rowId xmlns:a16="http://schemas.microsoft.com/office/drawing/2014/main" val="3079009437"/>
                  </a:ext>
                </a:extLst>
              </a:tr>
              <a:tr h="492952">
                <a:tc>
                  <a:txBody>
                    <a:bodyPr/>
                    <a:lstStyle/>
                    <a:p>
                      <a:pPr algn="ctr" fontAlgn="ctr"/>
                      <a:r>
                        <a:rPr lang="en-US" sz="2400" b="1" u="sng" strike="noStrike" dirty="0">
                          <a:solidFill>
                            <a:srgbClr val="C00000"/>
                          </a:solidFill>
                          <a:effectLst/>
                        </a:rPr>
                        <a:t>B </a:t>
                      </a:r>
                      <a:endParaRPr lang="en-US" sz="2400" b="1" i="0" u="sng" strike="noStrike" dirty="0">
                        <a:solidFill>
                          <a:srgbClr val="C00000"/>
                        </a:solidFill>
                        <a:effectLst/>
                        <a:latin typeface="Perpetua" panose="02020502060401020303" pitchFamily="18" charset="0"/>
                      </a:endParaRPr>
                    </a:p>
                  </a:txBody>
                  <a:tcPr marL="4311" marR="4311" marT="4311" marB="0" anchor="ctr">
                    <a:solidFill>
                      <a:schemeClr val="accent4">
                        <a:lumMod val="20000"/>
                        <a:lumOff val="80000"/>
                      </a:schemeClr>
                    </a:solidFill>
                  </a:tcPr>
                </a:tc>
                <a:tc>
                  <a:txBody>
                    <a:bodyPr/>
                    <a:lstStyle/>
                    <a:p>
                      <a:pPr algn="ctr" fontAlgn="ctr"/>
                      <a:r>
                        <a:rPr lang="en-US" sz="2400" b="1" u="sng" strike="noStrike" dirty="0">
                          <a:effectLst/>
                        </a:rPr>
                        <a:t>1</a:t>
                      </a:r>
                      <a:endParaRPr lang="en-US" sz="2400" b="1" i="0" u="sng" strike="noStrike" dirty="0">
                        <a:solidFill>
                          <a:srgbClr val="0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b="1" u="sng" strike="noStrike" dirty="0">
                          <a:effectLst/>
                        </a:rPr>
                        <a:t>8</a:t>
                      </a:r>
                      <a:endParaRPr lang="en-US" sz="2400" b="1" i="0" u="sng" strike="noStrike" dirty="0">
                        <a:solidFill>
                          <a:srgbClr val="0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u="sng" strike="noStrike" dirty="0">
                          <a:effectLst/>
                        </a:rPr>
                        <a:t>(10×1)+(5×8)=50</a:t>
                      </a:r>
                      <a:endParaRPr lang="en-US" sz="2400" b="1" i="0" u="sng" strike="noStrike" dirty="0">
                        <a:solidFill>
                          <a:srgbClr val="000000"/>
                        </a:solidFill>
                        <a:effectLst/>
                        <a:latin typeface="Perpetua" panose="02020502060401020303" pitchFamily="18" charset="0"/>
                      </a:endParaRPr>
                    </a:p>
                  </a:txBody>
                  <a:tcPr marL="4311" marR="4311" marT="4311" marB="0" anchor="ctr">
                    <a:solidFill>
                      <a:srgbClr val="AEF0BC"/>
                    </a:solidFill>
                  </a:tcPr>
                </a:tc>
                <a:extLst>
                  <a:ext uri="{0D108BD9-81ED-4DB2-BD59-A6C34878D82A}">
                    <a16:rowId xmlns:a16="http://schemas.microsoft.com/office/drawing/2014/main" val="773973284"/>
                  </a:ext>
                </a:extLst>
              </a:tr>
              <a:tr h="492952">
                <a:tc>
                  <a:txBody>
                    <a:bodyPr/>
                    <a:lstStyle/>
                    <a:p>
                      <a:pPr algn="ctr" fontAlgn="ctr"/>
                      <a:r>
                        <a:rPr lang="en-US" sz="2400" b="1" u="sng" strike="noStrike" dirty="0">
                          <a:solidFill>
                            <a:srgbClr val="C00000"/>
                          </a:solidFill>
                          <a:effectLst/>
                        </a:rPr>
                        <a:t>C </a:t>
                      </a:r>
                      <a:endParaRPr lang="en-US" sz="2400" b="1" i="0" u="sng" strike="noStrike" dirty="0">
                        <a:solidFill>
                          <a:srgbClr val="C00000"/>
                        </a:solidFill>
                        <a:effectLst/>
                        <a:latin typeface="Perpetua" panose="02020502060401020303" pitchFamily="18" charset="0"/>
                      </a:endParaRPr>
                    </a:p>
                  </a:txBody>
                  <a:tcPr marL="4311" marR="4311" marT="4311" marB="0" anchor="ctr">
                    <a:solidFill>
                      <a:schemeClr val="accent4">
                        <a:lumMod val="20000"/>
                        <a:lumOff val="80000"/>
                      </a:schemeClr>
                    </a:solidFill>
                  </a:tcPr>
                </a:tc>
                <a:tc>
                  <a:txBody>
                    <a:bodyPr/>
                    <a:lstStyle/>
                    <a:p>
                      <a:pPr algn="ctr" fontAlgn="ctr"/>
                      <a:r>
                        <a:rPr lang="en-US" sz="2400" b="1" u="sng" strike="noStrike" dirty="0">
                          <a:effectLst/>
                        </a:rPr>
                        <a:t>2</a:t>
                      </a:r>
                      <a:endParaRPr lang="en-US" sz="2400" b="1" i="0" u="sng" strike="noStrike" dirty="0">
                        <a:solidFill>
                          <a:srgbClr val="0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b="1" u="sng" strike="noStrike" dirty="0">
                          <a:effectLst/>
                        </a:rPr>
                        <a:t>6</a:t>
                      </a:r>
                      <a:endParaRPr lang="en-US" sz="2400" b="1" i="0" u="sng" strike="noStrike" dirty="0">
                        <a:solidFill>
                          <a:srgbClr val="0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u="sng" strike="noStrike" dirty="0">
                          <a:effectLst/>
                        </a:rPr>
                        <a:t>(10×2)+(5×6)=50</a:t>
                      </a:r>
                      <a:endParaRPr lang="en-US" sz="2400" b="1" i="0" u="sng" strike="noStrike" dirty="0">
                        <a:solidFill>
                          <a:srgbClr val="000000"/>
                        </a:solidFill>
                        <a:effectLst/>
                        <a:latin typeface="Perpetua" panose="02020502060401020303" pitchFamily="18" charset="0"/>
                      </a:endParaRPr>
                    </a:p>
                  </a:txBody>
                  <a:tcPr marL="4311" marR="4311" marT="4311" marB="0" anchor="ctr">
                    <a:solidFill>
                      <a:srgbClr val="AEF0BC"/>
                    </a:solidFill>
                  </a:tcPr>
                </a:tc>
                <a:extLst>
                  <a:ext uri="{0D108BD9-81ED-4DB2-BD59-A6C34878D82A}">
                    <a16:rowId xmlns:a16="http://schemas.microsoft.com/office/drawing/2014/main" val="559179777"/>
                  </a:ext>
                </a:extLst>
              </a:tr>
              <a:tr h="492952">
                <a:tc>
                  <a:txBody>
                    <a:bodyPr/>
                    <a:lstStyle/>
                    <a:p>
                      <a:pPr algn="ctr" fontAlgn="ctr"/>
                      <a:r>
                        <a:rPr lang="en-US" sz="2400" b="1" u="sng" strike="noStrike" dirty="0">
                          <a:solidFill>
                            <a:srgbClr val="C00000"/>
                          </a:solidFill>
                          <a:effectLst/>
                        </a:rPr>
                        <a:t>D </a:t>
                      </a:r>
                      <a:endParaRPr lang="en-US" sz="2400" b="1" i="0" u="sng" strike="noStrike" dirty="0">
                        <a:solidFill>
                          <a:srgbClr val="C00000"/>
                        </a:solidFill>
                        <a:effectLst/>
                        <a:latin typeface="Perpetua" panose="02020502060401020303" pitchFamily="18" charset="0"/>
                      </a:endParaRPr>
                    </a:p>
                  </a:txBody>
                  <a:tcPr marL="4311" marR="4311" marT="4311" marB="0" anchor="ctr">
                    <a:solidFill>
                      <a:schemeClr val="accent4">
                        <a:lumMod val="20000"/>
                        <a:lumOff val="80000"/>
                      </a:schemeClr>
                    </a:solidFill>
                  </a:tcPr>
                </a:tc>
                <a:tc>
                  <a:txBody>
                    <a:bodyPr/>
                    <a:lstStyle/>
                    <a:p>
                      <a:pPr algn="ctr" fontAlgn="ctr"/>
                      <a:r>
                        <a:rPr lang="en-US" sz="2400" b="1" u="sng" strike="noStrike" dirty="0">
                          <a:effectLst/>
                        </a:rPr>
                        <a:t>3</a:t>
                      </a:r>
                      <a:endParaRPr lang="en-US" sz="2400" b="1" i="0" u="sng" strike="noStrike" dirty="0">
                        <a:solidFill>
                          <a:srgbClr val="0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b="1" u="sng" strike="noStrike" dirty="0">
                          <a:effectLst/>
                        </a:rPr>
                        <a:t>4</a:t>
                      </a:r>
                      <a:endParaRPr lang="en-US" sz="2400" b="1" i="0" u="sng" strike="noStrike" dirty="0">
                        <a:solidFill>
                          <a:srgbClr val="0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u="sng" strike="noStrike" dirty="0">
                          <a:effectLst/>
                        </a:rPr>
                        <a:t>(10×3)+(5×4)=50</a:t>
                      </a:r>
                      <a:endParaRPr lang="en-US" sz="2400" b="1" i="0" u="sng" strike="noStrike" dirty="0">
                        <a:solidFill>
                          <a:srgbClr val="000000"/>
                        </a:solidFill>
                        <a:effectLst/>
                        <a:latin typeface="Perpetua" panose="02020502060401020303" pitchFamily="18" charset="0"/>
                      </a:endParaRPr>
                    </a:p>
                  </a:txBody>
                  <a:tcPr marL="4311" marR="4311" marT="4311" marB="0" anchor="ctr">
                    <a:solidFill>
                      <a:srgbClr val="AEF0BC"/>
                    </a:solidFill>
                  </a:tcPr>
                </a:tc>
                <a:extLst>
                  <a:ext uri="{0D108BD9-81ED-4DB2-BD59-A6C34878D82A}">
                    <a16:rowId xmlns:a16="http://schemas.microsoft.com/office/drawing/2014/main" val="1284278725"/>
                  </a:ext>
                </a:extLst>
              </a:tr>
              <a:tr h="492952">
                <a:tc>
                  <a:txBody>
                    <a:bodyPr/>
                    <a:lstStyle/>
                    <a:p>
                      <a:pPr algn="ctr" fontAlgn="ctr"/>
                      <a:r>
                        <a:rPr lang="en-US" sz="2400" b="1" u="sng" strike="noStrike" dirty="0">
                          <a:solidFill>
                            <a:srgbClr val="C00000"/>
                          </a:solidFill>
                          <a:effectLst/>
                        </a:rPr>
                        <a:t>E </a:t>
                      </a:r>
                      <a:endParaRPr lang="en-US" sz="2400" b="1" i="0" u="sng" strike="noStrike" dirty="0">
                        <a:solidFill>
                          <a:srgbClr val="C00000"/>
                        </a:solidFill>
                        <a:effectLst/>
                        <a:latin typeface="Perpetua" panose="02020502060401020303" pitchFamily="18" charset="0"/>
                      </a:endParaRPr>
                    </a:p>
                  </a:txBody>
                  <a:tcPr marL="4311" marR="4311" marT="4311" marB="0" anchor="ctr">
                    <a:solidFill>
                      <a:schemeClr val="accent4">
                        <a:lumMod val="20000"/>
                        <a:lumOff val="80000"/>
                      </a:schemeClr>
                    </a:solidFill>
                  </a:tcPr>
                </a:tc>
                <a:tc>
                  <a:txBody>
                    <a:bodyPr/>
                    <a:lstStyle/>
                    <a:p>
                      <a:pPr algn="ctr" fontAlgn="ctr"/>
                      <a:r>
                        <a:rPr lang="en-US" sz="2400" b="1" u="sng" strike="noStrike" dirty="0">
                          <a:effectLst/>
                        </a:rPr>
                        <a:t>4</a:t>
                      </a:r>
                      <a:endParaRPr lang="en-US" sz="2400" b="1" i="0" u="sng" strike="noStrike" dirty="0">
                        <a:solidFill>
                          <a:srgbClr val="0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b="1" u="sng" strike="noStrike" dirty="0">
                          <a:effectLst/>
                        </a:rPr>
                        <a:t>2</a:t>
                      </a:r>
                      <a:endParaRPr lang="en-US" sz="2400" b="1" i="0" u="sng" strike="noStrike" dirty="0">
                        <a:solidFill>
                          <a:srgbClr val="0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u="sng" strike="noStrike" dirty="0">
                          <a:effectLst/>
                        </a:rPr>
                        <a:t>(10×4)+(5×2)=50</a:t>
                      </a:r>
                      <a:endParaRPr lang="en-US" sz="2400" b="1" i="0" u="sng" strike="noStrike" dirty="0">
                        <a:solidFill>
                          <a:srgbClr val="000000"/>
                        </a:solidFill>
                        <a:effectLst/>
                        <a:latin typeface="Perpetua" panose="02020502060401020303" pitchFamily="18" charset="0"/>
                      </a:endParaRPr>
                    </a:p>
                  </a:txBody>
                  <a:tcPr marL="4311" marR="4311" marT="4311" marB="0" anchor="ctr">
                    <a:solidFill>
                      <a:srgbClr val="AEF0BC"/>
                    </a:solidFill>
                  </a:tcPr>
                </a:tc>
                <a:extLst>
                  <a:ext uri="{0D108BD9-81ED-4DB2-BD59-A6C34878D82A}">
                    <a16:rowId xmlns:a16="http://schemas.microsoft.com/office/drawing/2014/main" val="4045667228"/>
                  </a:ext>
                </a:extLst>
              </a:tr>
              <a:tr h="492952">
                <a:tc>
                  <a:txBody>
                    <a:bodyPr/>
                    <a:lstStyle/>
                    <a:p>
                      <a:pPr algn="ctr" fontAlgn="ctr"/>
                      <a:r>
                        <a:rPr lang="en-US" sz="2400" b="1" u="sng" strike="noStrike" dirty="0">
                          <a:solidFill>
                            <a:srgbClr val="C00000"/>
                          </a:solidFill>
                          <a:effectLst/>
                        </a:rPr>
                        <a:t>F </a:t>
                      </a:r>
                      <a:endParaRPr lang="en-US" sz="2400" b="1" i="0" u="sng" strike="noStrike" dirty="0">
                        <a:solidFill>
                          <a:srgbClr val="C00000"/>
                        </a:solidFill>
                        <a:effectLst/>
                        <a:latin typeface="Perpetua" panose="02020502060401020303" pitchFamily="18" charset="0"/>
                      </a:endParaRPr>
                    </a:p>
                  </a:txBody>
                  <a:tcPr marL="4311" marR="4311" marT="4311" marB="0" anchor="ctr">
                    <a:solidFill>
                      <a:schemeClr val="accent4">
                        <a:lumMod val="20000"/>
                        <a:lumOff val="80000"/>
                      </a:schemeClr>
                    </a:solidFill>
                  </a:tcPr>
                </a:tc>
                <a:tc>
                  <a:txBody>
                    <a:bodyPr/>
                    <a:lstStyle/>
                    <a:p>
                      <a:pPr algn="ctr" fontAlgn="ctr"/>
                      <a:r>
                        <a:rPr lang="en-US" sz="2400" b="1" u="sng" strike="noStrike" dirty="0">
                          <a:effectLst/>
                        </a:rPr>
                        <a:t>5</a:t>
                      </a:r>
                      <a:endParaRPr lang="en-US" sz="2400" b="1" i="0" u="sng" strike="noStrike" dirty="0">
                        <a:solidFill>
                          <a:srgbClr val="0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b="1" u="sng" strike="noStrike" dirty="0">
                          <a:effectLst/>
                        </a:rPr>
                        <a:t>0</a:t>
                      </a:r>
                      <a:endParaRPr lang="en-US" sz="2400" b="1" i="0" u="sng" strike="noStrike" dirty="0">
                        <a:solidFill>
                          <a:srgbClr val="0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u="sng" strike="noStrike" dirty="0">
                          <a:effectLst/>
                        </a:rPr>
                        <a:t>(10×5)+(5×0)=50</a:t>
                      </a:r>
                      <a:endParaRPr lang="en-US" sz="2400" b="1" i="0" u="sng" strike="noStrike" dirty="0">
                        <a:solidFill>
                          <a:srgbClr val="000000"/>
                        </a:solidFill>
                        <a:effectLst/>
                        <a:latin typeface="Perpetua" panose="02020502060401020303" pitchFamily="18" charset="0"/>
                      </a:endParaRPr>
                    </a:p>
                  </a:txBody>
                  <a:tcPr marL="4311" marR="4311" marT="4311" marB="0" anchor="ctr">
                    <a:solidFill>
                      <a:srgbClr val="AEF0BC"/>
                    </a:solidFill>
                  </a:tcPr>
                </a:tc>
                <a:extLst>
                  <a:ext uri="{0D108BD9-81ED-4DB2-BD59-A6C34878D82A}">
                    <a16:rowId xmlns:a16="http://schemas.microsoft.com/office/drawing/2014/main" val="789448867"/>
                  </a:ext>
                </a:extLst>
              </a:tr>
            </a:tbl>
          </a:graphicData>
        </a:graphic>
      </p:graphicFrame>
      <p:sp>
        <p:nvSpPr>
          <p:cNvPr id="6" name="Slide Number Placeholder 5"/>
          <p:cNvSpPr>
            <a:spLocks noGrp="1"/>
          </p:cNvSpPr>
          <p:nvPr>
            <p:ph type="sldNum" sz="quarter" idx="12"/>
          </p:nvPr>
        </p:nvSpPr>
        <p:spPr/>
        <p:txBody>
          <a:bodyPr/>
          <a:lstStyle/>
          <a:p>
            <a:fld id="{E6FB6C08-FDAF-47C8-8AB2-32C3689218CE}" type="slidenum">
              <a:rPr lang="en-US" smtClean="0"/>
              <a:t>27</a:t>
            </a:fld>
            <a:endParaRPr lang="en-US"/>
          </a:p>
        </p:txBody>
      </p:sp>
    </p:spTree>
    <p:extLst>
      <p:ext uri="{BB962C8B-B14F-4D97-AF65-F5344CB8AC3E}">
        <p14:creationId xmlns:p14="http://schemas.microsoft.com/office/powerpoint/2010/main" val="2506798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621" y="94269"/>
            <a:ext cx="10854179" cy="1121790"/>
          </a:xfrm>
        </p:spPr>
        <p:txBody>
          <a:bodyPr>
            <a:normAutofit fontScale="90000"/>
          </a:bodyPr>
          <a:lstStyle/>
          <a:p>
            <a:pPr algn="ctr"/>
            <a:br>
              <a:rPr lang="en-US" b="1" dirty="0">
                <a:solidFill>
                  <a:srgbClr val="FF0000"/>
                </a:solidFill>
                <a:latin typeface="+mn-lt"/>
              </a:rPr>
            </a:br>
            <a:r>
              <a:rPr lang="en-US" b="1" dirty="0">
                <a:solidFill>
                  <a:srgbClr val="FF0000"/>
                </a:solidFill>
                <a:latin typeface="+mn-lt"/>
              </a:rPr>
              <a:t>…..F.BUDGET ALLOCATION of Rs.50000</a:t>
            </a:r>
            <a:br>
              <a:rPr lang="en-US" b="1" dirty="0">
                <a:solidFill>
                  <a:srgbClr val="FF0000"/>
                </a:solidFill>
                <a:latin typeface="+mn-lt"/>
              </a:rPr>
            </a:br>
            <a:endParaRPr lang="en-US" b="1" dirty="0">
              <a:solidFill>
                <a:srgbClr val="FF0000"/>
              </a:solidFill>
              <a:latin typeface="+mn-lt"/>
            </a:endParaRPr>
          </a:p>
        </p:txBody>
      </p:sp>
      <p:sp>
        <p:nvSpPr>
          <p:cNvPr id="3" name="Content Placeholder 2"/>
          <p:cNvSpPr>
            <a:spLocks noGrp="1"/>
          </p:cNvSpPr>
          <p:nvPr>
            <p:ph sz="half" idx="1"/>
          </p:nvPr>
        </p:nvSpPr>
        <p:spPr>
          <a:xfrm>
            <a:off x="575036" y="1602557"/>
            <a:ext cx="4053525" cy="4810076"/>
          </a:xfrm>
        </p:spPr>
        <p:txBody>
          <a:bodyPr>
            <a:normAutofit/>
          </a:bodyPr>
          <a:lstStyle/>
          <a:p>
            <a:pPr marL="0" indent="0">
              <a:buNone/>
            </a:pPr>
            <a:r>
              <a:rPr lang="en-US" sz="3200" b="1" dirty="0"/>
              <a:t>The required budget line is obtained by plotting the </a:t>
            </a:r>
            <a:r>
              <a:rPr lang="en-US" sz="3200" b="1" dirty="0" err="1"/>
              <a:t>Rs</a:t>
            </a:r>
            <a:r>
              <a:rPr lang="en-US" sz="3200" b="1" dirty="0"/>
              <a:t>. 50000/ budget against the following graph. In the graph, the X-axis represents commodity X, and Y-axis represents commodity Y.</a:t>
            </a:r>
          </a:p>
        </p:txBody>
      </p:sp>
      <p:pic>
        <p:nvPicPr>
          <p:cNvPr id="5" name="Content Placeholder 4"/>
          <p:cNvPicPr>
            <a:picLocks noGrp="1"/>
          </p:cNvPicPr>
          <p:nvPr>
            <p:ph sz="half" idx="2"/>
          </p:nvPr>
        </p:nvPicPr>
        <p:blipFill>
          <a:blip r:embed="rId2"/>
          <a:stretch>
            <a:fillRect/>
          </a:stretch>
        </p:blipFill>
        <p:spPr>
          <a:xfrm>
            <a:off x="5665509" y="1300899"/>
            <a:ext cx="5688291" cy="5043340"/>
          </a:xfrm>
          <a:prstGeom prst="rect">
            <a:avLst/>
          </a:prstGeom>
        </p:spPr>
      </p:pic>
      <p:sp>
        <p:nvSpPr>
          <p:cNvPr id="6" name="Slide Number Placeholder 5"/>
          <p:cNvSpPr>
            <a:spLocks noGrp="1"/>
          </p:cNvSpPr>
          <p:nvPr>
            <p:ph type="sldNum" sz="quarter" idx="12"/>
          </p:nvPr>
        </p:nvSpPr>
        <p:spPr/>
        <p:txBody>
          <a:bodyPr/>
          <a:lstStyle/>
          <a:p>
            <a:fld id="{E6FB6C08-FDAF-47C8-8AB2-32C3689218CE}" type="slidenum">
              <a:rPr lang="en-US" smtClean="0"/>
              <a:t>28</a:t>
            </a:fld>
            <a:endParaRPr lang="en-US"/>
          </a:p>
        </p:txBody>
      </p:sp>
    </p:spTree>
    <p:extLst>
      <p:ext uri="{BB962C8B-B14F-4D97-AF65-F5344CB8AC3E}">
        <p14:creationId xmlns:p14="http://schemas.microsoft.com/office/powerpoint/2010/main" val="2591482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bwMode="auto">
          <a:xfrm>
            <a:off x="838200" y="50247"/>
            <a:ext cx="10515600" cy="670480"/>
          </a:xfrm>
        </p:spPr>
        <p:txBody>
          <a:bodyPr wrap="square" numCol="1" anchorCtr="0" compatLnSpc="1">
            <a:prstTxWarp prst="textNoShape">
              <a:avLst/>
            </a:prstTxWarp>
            <a:normAutofit fontScale="90000"/>
          </a:bodyPr>
          <a:lstStyle/>
          <a:p>
            <a:pPr algn="ctr"/>
            <a:b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b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 F. BUDGET LINE: Increase in Income</a:t>
            </a:r>
            <a:b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br>
            <a:endParaRPr lang="en-US" sz="3100" dirty="0"/>
          </a:p>
        </p:txBody>
      </p:sp>
      <p:pic>
        <p:nvPicPr>
          <p:cNvPr id="57347" name="Picture 3" descr="C:\Users\solina\AppData\Local\Microsoft\Windows\Temporary Internet Files\Content.Outlook\SH09VSVL\My Graph 8.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455863" y="1447800"/>
            <a:ext cx="7315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2743200" y="3290888"/>
            <a:ext cx="4267200" cy="2881312"/>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7349" name="TextBox 5"/>
          <p:cNvSpPr txBox="1">
            <a:spLocks noChangeArrowheads="1"/>
          </p:cNvSpPr>
          <p:nvPr/>
        </p:nvSpPr>
        <p:spPr bwMode="auto">
          <a:xfrm>
            <a:off x="1524000" y="984250"/>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US" sz="2400" b="1" dirty="0">
                <a:latin typeface="Century Gothic"/>
                <a:cs typeface="Century Gothic"/>
              </a:rPr>
              <a:t>Y</a:t>
            </a:r>
          </a:p>
        </p:txBody>
      </p:sp>
      <p:sp>
        <p:nvSpPr>
          <p:cNvPr id="57350" name="TextBox 6"/>
          <p:cNvSpPr txBox="1">
            <a:spLocks noChangeArrowheads="1"/>
          </p:cNvSpPr>
          <p:nvPr/>
        </p:nvSpPr>
        <p:spPr bwMode="auto">
          <a:xfrm>
            <a:off x="5703216" y="6356349"/>
            <a:ext cx="4524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2400" b="1" dirty="0">
                <a:latin typeface="Century Gothic"/>
                <a:cs typeface="Century Gothic"/>
              </a:rPr>
              <a:t>X</a:t>
            </a:r>
          </a:p>
        </p:txBody>
      </p:sp>
      <p:sp>
        <p:nvSpPr>
          <p:cNvPr id="57351" name="Rectangle 7"/>
          <p:cNvSpPr>
            <a:spLocks noChangeArrowheads="1"/>
          </p:cNvSpPr>
          <p:nvPr/>
        </p:nvSpPr>
        <p:spPr bwMode="auto">
          <a:xfrm>
            <a:off x="4908550" y="1676401"/>
            <a:ext cx="457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latin typeface="Century Gothic"/>
                <a:cs typeface="Century Gothic"/>
              </a:rPr>
              <a:t>An increase in income shifts the</a:t>
            </a:r>
          </a:p>
          <a:p>
            <a:r>
              <a:rPr lang="en-US" b="1" dirty="0">
                <a:latin typeface="Century Gothic"/>
                <a:cs typeface="Century Gothic"/>
              </a:rPr>
              <a:t>budget line outward.</a:t>
            </a:r>
          </a:p>
          <a:p>
            <a:endParaRPr lang="en-US" b="1" dirty="0">
              <a:latin typeface="Century Gothic"/>
              <a:cs typeface="Century Gothic"/>
            </a:endParaRPr>
          </a:p>
        </p:txBody>
      </p:sp>
      <p:cxnSp>
        <p:nvCxnSpPr>
          <p:cNvPr id="10" name="Straight Connector 9"/>
          <p:cNvCxnSpPr/>
          <p:nvPr/>
        </p:nvCxnSpPr>
        <p:spPr>
          <a:xfrm>
            <a:off x="2773364" y="2182814"/>
            <a:ext cx="5989637" cy="39893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251450" y="383222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C00000"/>
              </a:solidFill>
              <a:latin typeface="Century Gothic"/>
              <a:cs typeface="Century Gothic"/>
            </a:endParaRPr>
          </a:p>
        </p:txBody>
      </p:sp>
      <p:cxnSp>
        <p:nvCxnSpPr>
          <p:cNvPr id="16" name="Straight Arrow Connector 15"/>
          <p:cNvCxnSpPr/>
          <p:nvPr/>
        </p:nvCxnSpPr>
        <p:spPr>
          <a:xfrm flipH="1">
            <a:off x="7010400" y="4572000"/>
            <a:ext cx="68580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a:spLocks noChangeArrowheads="1"/>
          </p:cNvSpPr>
          <p:nvPr/>
        </p:nvSpPr>
        <p:spPr bwMode="auto">
          <a:xfrm>
            <a:off x="7550150" y="4176714"/>
            <a:ext cx="24066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b="1" dirty="0">
                <a:latin typeface="Century Gothic"/>
                <a:cs typeface="Century Gothic"/>
              </a:rPr>
              <a:t>Income</a:t>
            </a:r>
          </a:p>
        </p:txBody>
      </p:sp>
      <p:sp>
        <p:nvSpPr>
          <p:cNvPr id="2" name="Slide Number Placeholder 1"/>
          <p:cNvSpPr>
            <a:spLocks noGrp="1"/>
          </p:cNvSpPr>
          <p:nvPr>
            <p:ph type="sldNum" sz="quarter" idx="12"/>
          </p:nvPr>
        </p:nvSpPr>
        <p:spPr/>
        <p:txBody>
          <a:bodyPr/>
          <a:lstStyle/>
          <a:p>
            <a:fld id="{E6FB6C08-FDAF-47C8-8AB2-32C3689218CE}" type="slidenum">
              <a:rPr lang="en-US" smtClean="0"/>
              <a:t>29</a:t>
            </a:fld>
            <a:endParaRPr lang="en-US"/>
          </a:p>
        </p:txBody>
      </p:sp>
    </p:spTree>
    <p:extLst>
      <p:ext uri="{BB962C8B-B14F-4D97-AF65-F5344CB8AC3E}">
        <p14:creationId xmlns:p14="http://schemas.microsoft.com/office/powerpoint/2010/main" val="2664275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3.33333E-6 3.31175E-6 L 0.05 -0.11194 " pathEditMode="relative" rAng="0" ptsTypes="AA">
                                      <p:cBhvr>
                                        <p:cTn id="6" dur="2000" fill="hold"/>
                                        <p:tgtEl>
                                          <p:spTgt spid="5"/>
                                        </p:tgtEl>
                                        <p:attrNameLst>
                                          <p:attrName>ppt_x</p:attrName>
                                          <p:attrName>ppt_y</p:attrName>
                                        </p:attrNameLst>
                                      </p:cBhvr>
                                      <p:rCtr x="2500" y="-5597"/>
                                    </p:animMotion>
                                  </p:childTnLst>
                                </p:cTn>
                              </p:par>
                              <p:par>
                                <p:cTn id="7" presetID="10" presetClass="exit" presetSubtype="0" fill="hold" nodeType="withEffect">
                                  <p:stCondLst>
                                    <p:cond delay="0"/>
                                  </p:stCondLst>
                                  <p:childTnLst>
                                    <p:animEffect transition="out" filter="fade">
                                      <p:cBhvr>
                                        <p:cTn id="8" dur="2000"/>
                                        <p:tgtEl>
                                          <p:spTgt spid="5"/>
                                        </p:tgtEl>
                                      </p:cBhvr>
                                    </p:animEffect>
                                    <p:set>
                                      <p:cBhvr>
                                        <p:cTn id="9" dur="1" fill="hold">
                                          <p:stCondLst>
                                            <p:cond delay="1999"/>
                                          </p:stCondLst>
                                        </p:cTn>
                                        <p:tgtEl>
                                          <p:spTgt spid="5"/>
                                        </p:tgtEl>
                                        <p:attrNameLst>
                                          <p:attrName>style.visibility</p:attrName>
                                        </p:attrNameLst>
                                      </p:cBhvr>
                                      <p:to>
                                        <p:strVal val="hidden"/>
                                      </p:to>
                                    </p:set>
                                  </p:childTnLst>
                                </p:cTn>
                              </p:par>
                            </p:childTnLst>
                          </p:cTn>
                        </p:par>
                        <p:par>
                          <p:cTn id="10" fill="hold" nodeType="afterGroup">
                            <p:stCondLst>
                              <p:cond delay="2000"/>
                            </p:stCondLst>
                            <p:childTnLst>
                              <p:par>
                                <p:cTn id="11" presetID="10"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000"/>
                                        <p:tgtEl>
                                          <p:spTgt spid="10"/>
                                        </p:tgtEl>
                                      </p:cBhvr>
                                    </p:animEffect>
                                  </p:childTnLst>
                                </p:cTn>
                              </p:par>
                            </p:childTnLst>
                          </p:cTn>
                        </p:par>
                        <p:par>
                          <p:cTn id="14" fill="hold" nodeType="afterGroup">
                            <p:stCondLst>
                              <p:cond delay="4000"/>
                            </p:stCondLst>
                            <p:childTnLst>
                              <p:par>
                                <p:cTn id="15" presetID="53" presetClass="entr" presetSubtype="16"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(A) INDIFFERENCE CURVE ANALYSIS</a:t>
            </a:r>
            <a:br>
              <a:rPr lang="en-US" b="1" dirty="0"/>
            </a:br>
            <a:endParaRPr lang="en-US" dirty="0"/>
          </a:p>
        </p:txBody>
      </p:sp>
      <p:sp>
        <p:nvSpPr>
          <p:cNvPr id="3" name="Content Placeholder 2"/>
          <p:cNvSpPr>
            <a:spLocks noGrp="1"/>
          </p:cNvSpPr>
          <p:nvPr>
            <p:ph idx="1"/>
          </p:nvPr>
        </p:nvSpPr>
        <p:spPr>
          <a:xfrm>
            <a:off x="838200" y="1342239"/>
            <a:ext cx="9908098" cy="4834724"/>
          </a:xfrm>
        </p:spPr>
        <p:txBody>
          <a:bodyPr>
            <a:normAutofit lnSpcReduction="10000"/>
          </a:bodyPr>
          <a:lstStyle/>
          <a:p>
            <a:pPr marL="0" indent="0" fontAlgn="base">
              <a:buNone/>
            </a:pPr>
            <a:r>
              <a:rPr lang="en-US" sz="3600" b="1" u="sng" cap="all" dirty="0">
                <a:solidFill>
                  <a:srgbClr val="7030A0"/>
                </a:solidFill>
              </a:rPr>
              <a:t>LEARNING OBJECTIVES:</a:t>
            </a:r>
          </a:p>
          <a:p>
            <a:pPr marL="514350" indent="-514350" fontAlgn="base">
              <a:buFont typeface="+mj-lt"/>
              <a:buAutoNum type="arabicPeriod"/>
            </a:pPr>
            <a:r>
              <a:rPr lang="en-US" sz="3600" b="1" dirty="0"/>
              <a:t>Describe the purpose, use, and properties  of indifference curves</a:t>
            </a:r>
          </a:p>
          <a:p>
            <a:pPr marL="514350" indent="-514350" fontAlgn="base">
              <a:buFont typeface="+mj-lt"/>
              <a:buAutoNum type="arabicPeriod"/>
            </a:pPr>
            <a:r>
              <a:rPr lang="en-US" sz="3600" b="1" dirty="0"/>
              <a:t>Understand  how indifference curves differs from another.</a:t>
            </a:r>
          </a:p>
          <a:p>
            <a:pPr marL="514350" indent="-514350" fontAlgn="base">
              <a:buFont typeface="+mj-lt"/>
              <a:buAutoNum type="arabicPeriod"/>
            </a:pPr>
            <a:r>
              <a:rPr lang="en-US" sz="3600" b="1" dirty="0"/>
              <a:t>Understand  how to find the consumer equilibrium using indifference curves with a budget constraint</a:t>
            </a:r>
          </a:p>
          <a:p>
            <a:pPr marL="514350" indent="-514350" fontAlgn="base">
              <a:buFont typeface="+mj-lt"/>
              <a:buAutoNum type="arabicPeriod"/>
            </a:pPr>
            <a:r>
              <a:rPr lang="en-US" sz="3600" b="1" dirty="0"/>
              <a:t>Limitations indifference curve analysis</a:t>
            </a:r>
          </a:p>
          <a:p>
            <a:pPr marL="514350" indent="-514350">
              <a:buFont typeface="+mj-lt"/>
              <a:buAutoNum type="arabicPeriod"/>
            </a:pPr>
            <a:endParaRPr lang="en-US" sz="3600" b="1" dirty="0"/>
          </a:p>
        </p:txBody>
      </p:sp>
      <p:sp>
        <p:nvSpPr>
          <p:cNvPr id="4" name="Slide Number Placeholder 3"/>
          <p:cNvSpPr>
            <a:spLocks noGrp="1"/>
          </p:cNvSpPr>
          <p:nvPr>
            <p:ph type="sldNum" sz="quarter" idx="12"/>
          </p:nvPr>
        </p:nvSpPr>
        <p:spPr/>
        <p:txBody>
          <a:bodyPr/>
          <a:lstStyle/>
          <a:p>
            <a:fld id="{E6FB6C08-FDAF-47C8-8AB2-32C3689218CE}" type="slidenum">
              <a:rPr lang="en-US" smtClean="0"/>
              <a:t>3</a:t>
            </a:fld>
            <a:endParaRPr lang="en-US"/>
          </a:p>
        </p:txBody>
      </p:sp>
    </p:spTree>
    <p:extLst>
      <p:ext uri="{BB962C8B-B14F-4D97-AF65-F5344CB8AC3E}">
        <p14:creationId xmlns:p14="http://schemas.microsoft.com/office/powerpoint/2010/main" val="1831805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bwMode="auto"/>
        <p:txBody>
          <a:bodyPr wrap="square" numCol="1" anchorCtr="0" compatLnSpc="1">
            <a:prstTxWarp prst="textNoShape">
              <a:avLst/>
            </a:prstTxWarp>
            <a:normAutofit/>
          </a:bodyPr>
          <a:lstStyle/>
          <a:p>
            <a:pPr algn="ctr"/>
            <a:r>
              <a:rPr lang="en-US" sz="4000" b="1" dirty="0">
                <a:solidFill>
                  <a:srgbClr val="FF0000"/>
                </a:solidFill>
                <a:latin typeface="Calibri" panose="020F0502020204030204" pitchFamily="34" charset="0"/>
                <a:ea typeface="Calibri" panose="020F0502020204030204" pitchFamily="34" charset="0"/>
                <a:cs typeface="Calibri" panose="020F0502020204030204" pitchFamily="34" charset="0"/>
              </a:rPr>
              <a:t>…F. The Budget Line-Decrease in Price of Goo X</a:t>
            </a:r>
          </a:p>
        </p:txBody>
      </p:sp>
      <p:pic>
        <p:nvPicPr>
          <p:cNvPr id="58371" name="Picture 3" descr="C:\Users\solina\AppData\Local\Microsoft\Windows\Temporary Internet Files\Content.Outlook\SH09VSVL\My Graph 8.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455863" y="1447800"/>
            <a:ext cx="7315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2743200" y="3290888"/>
            <a:ext cx="4267200" cy="2881312"/>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8373" name="TextBox 5"/>
          <p:cNvSpPr txBox="1">
            <a:spLocks noChangeArrowheads="1"/>
          </p:cNvSpPr>
          <p:nvPr/>
        </p:nvSpPr>
        <p:spPr bwMode="auto">
          <a:xfrm>
            <a:off x="1524000" y="984250"/>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US" sz="2400" b="1" dirty="0">
                <a:latin typeface="Century Gothic"/>
                <a:cs typeface="Century Gothic"/>
              </a:rPr>
              <a:t>Y</a:t>
            </a:r>
          </a:p>
        </p:txBody>
      </p:sp>
      <p:sp>
        <p:nvSpPr>
          <p:cNvPr id="58374" name="TextBox 6"/>
          <p:cNvSpPr txBox="1">
            <a:spLocks noChangeArrowheads="1"/>
          </p:cNvSpPr>
          <p:nvPr/>
        </p:nvSpPr>
        <p:spPr bwMode="auto">
          <a:xfrm>
            <a:off x="6033156" y="6512107"/>
            <a:ext cx="13197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2400" b="1" dirty="0">
                <a:solidFill>
                  <a:prstClr val="black"/>
                </a:solidFill>
                <a:latin typeface="Century Gothic" pitchFamily="34" charset="0"/>
              </a:rPr>
              <a:t>X</a:t>
            </a:r>
          </a:p>
        </p:txBody>
      </p:sp>
      <p:sp>
        <p:nvSpPr>
          <p:cNvPr id="8" name="Rectangle 7"/>
          <p:cNvSpPr>
            <a:spLocks noChangeArrowheads="1"/>
          </p:cNvSpPr>
          <p:nvPr/>
        </p:nvSpPr>
        <p:spPr bwMode="auto">
          <a:xfrm>
            <a:off x="4515438" y="913865"/>
            <a:ext cx="7560297"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Aft>
                <a:spcPts val="1200"/>
              </a:spcAft>
            </a:pPr>
            <a:r>
              <a:rPr lang="en-US" sz="2400" b="1" dirty="0">
                <a:solidFill>
                  <a:prstClr val="black"/>
                </a:solidFill>
                <a:latin typeface="Century Gothic" pitchFamily="34" charset="0"/>
              </a:rPr>
              <a:t>If prices change, the slope of the budget line also changes. </a:t>
            </a:r>
            <a:r>
              <a:rPr lang="en-US" sz="2400" b="1" i="1" dirty="0">
                <a:latin typeface="Century Gothic" pitchFamily="34" charset="0"/>
              </a:rPr>
              <a:t>The slope of the budget constraint equals the amount of  </a:t>
            </a:r>
            <a:r>
              <a:rPr lang="en-US" sz="2400" b="1" i="1" dirty="0">
                <a:solidFill>
                  <a:srgbClr val="FF0000"/>
                </a:solidFill>
                <a:latin typeface="Century Gothic" pitchFamily="34" charset="0"/>
              </a:rPr>
              <a:t>Y</a:t>
            </a:r>
            <a:r>
              <a:rPr lang="en-US" sz="2400" b="1" i="1" dirty="0">
                <a:latin typeface="Century Gothic" pitchFamily="34" charset="0"/>
              </a:rPr>
              <a:t> Consumer can afford if he gives up One </a:t>
            </a:r>
            <a:r>
              <a:rPr lang="en-US" sz="2400" b="1" i="1" dirty="0">
                <a:solidFill>
                  <a:srgbClr val="FF0000"/>
                </a:solidFill>
                <a:latin typeface="Century Gothic" pitchFamily="34" charset="0"/>
              </a:rPr>
              <a:t>X</a:t>
            </a:r>
            <a:r>
              <a:rPr lang="en-US" sz="2400" b="1" i="1" dirty="0">
                <a:latin typeface="Century Gothic" pitchFamily="34" charset="0"/>
              </a:rPr>
              <a:t> </a:t>
            </a:r>
            <a:endParaRPr lang="en-US" sz="2000" b="1" dirty="0">
              <a:solidFill>
                <a:prstClr val="black"/>
              </a:solidFill>
              <a:latin typeface="Century Gothic" pitchFamily="34" charset="0"/>
            </a:endParaRPr>
          </a:p>
          <a:p>
            <a:pPr>
              <a:spcAft>
                <a:spcPts val="1200"/>
              </a:spcAft>
            </a:pPr>
            <a:r>
              <a:rPr lang="en-US" sz="2400" b="1" dirty="0">
                <a:solidFill>
                  <a:prstClr val="black"/>
                </a:solidFill>
                <a:latin typeface="Century Gothic" pitchFamily="34" charset="0"/>
              </a:rPr>
              <a:t>The price of </a:t>
            </a:r>
            <a:r>
              <a:rPr lang="en-US" sz="2400" b="1" dirty="0">
                <a:solidFill>
                  <a:srgbClr val="FF0000"/>
                </a:solidFill>
                <a:latin typeface="Century Gothic" pitchFamily="34" charset="0"/>
              </a:rPr>
              <a:t>Good X</a:t>
            </a:r>
            <a:r>
              <a:rPr lang="en-US" sz="2400" b="1" dirty="0">
                <a:solidFill>
                  <a:prstClr val="black"/>
                </a:solidFill>
                <a:latin typeface="Century Gothic" pitchFamily="34" charset="0"/>
              </a:rPr>
              <a:t> decreases and now the same budget can buy more of </a:t>
            </a:r>
            <a:r>
              <a:rPr lang="en-US" sz="2400" b="1" dirty="0">
                <a:solidFill>
                  <a:srgbClr val="FF0000"/>
                </a:solidFill>
                <a:latin typeface="Century Gothic" pitchFamily="34" charset="0"/>
              </a:rPr>
              <a:t>X </a:t>
            </a:r>
            <a:r>
              <a:rPr lang="en-US" sz="2400" b="1" dirty="0">
                <a:solidFill>
                  <a:prstClr val="black"/>
                </a:solidFill>
                <a:latin typeface="Century Gothic" pitchFamily="34" charset="0"/>
              </a:rPr>
              <a:t>without reducing the quantity of </a:t>
            </a:r>
            <a:r>
              <a:rPr lang="en-US" sz="2400" b="1" dirty="0">
                <a:solidFill>
                  <a:srgbClr val="FF0000"/>
                </a:solidFill>
                <a:latin typeface="Century Gothic" pitchFamily="34" charset="0"/>
              </a:rPr>
              <a:t> Good Y </a:t>
            </a:r>
          </a:p>
        </p:txBody>
      </p:sp>
      <p:cxnSp>
        <p:nvCxnSpPr>
          <p:cNvPr id="13" name="Straight Connector 12"/>
          <p:cNvCxnSpPr/>
          <p:nvPr/>
        </p:nvCxnSpPr>
        <p:spPr>
          <a:xfrm>
            <a:off x="2743200" y="3276600"/>
            <a:ext cx="7213600" cy="2286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rrowheads="1"/>
          </p:cNvSpPr>
          <p:nvPr/>
        </p:nvSpPr>
        <p:spPr bwMode="auto">
          <a:xfrm>
            <a:off x="8153400" y="4678363"/>
            <a:ext cx="180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b="1" dirty="0">
                <a:solidFill>
                  <a:srgbClr val="C00000"/>
                </a:solidFill>
                <a:latin typeface="Century Gothic" pitchFamily="34" charset="0"/>
              </a:rPr>
              <a:t>Slope = –2.5</a:t>
            </a:r>
          </a:p>
        </p:txBody>
      </p:sp>
      <p:sp>
        <p:nvSpPr>
          <p:cNvPr id="18" name="TextBox 17"/>
          <p:cNvSpPr txBox="1"/>
          <p:nvPr/>
        </p:nvSpPr>
        <p:spPr>
          <a:xfrm>
            <a:off x="6553200" y="5562601"/>
            <a:ext cx="1600200" cy="369887"/>
          </a:xfrm>
          <a:prstGeom prst="rect">
            <a:avLst/>
          </a:prstGeom>
          <a:noFill/>
        </p:spPr>
        <p:txBody>
          <a:bodyPr>
            <a:spAutoFit/>
          </a:bodyPr>
          <a:lstStyle/>
          <a:p>
            <a:pPr>
              <a:defRPr/>
            </a:pPr>
            <a:r>
              <a:rPr lang="en-US" b="1" dirty="0">
                <a:solidFill>
                  <a:srgbClr val="4F81BD">
                    <a:lumMod val="50000"/>
                  </a:srgbClr>
                </a:solidFill>
                <a:latin typeface="Century Gothic"/>
                <a:cs typeface="Century Gothic"/>
              </a:rPr>
              <a:t>Slope = –5</a:t>
            </a:r>
          </a:p>
        </p:txBody>
      </p:sp>
    </p:spTree>
    <p:extLst>
      <p:ext uri="{BB962C8B-B14F-4D97-AF65-F5344CB8AC3E}">
        <p14:creationId xmlns:p14="http://schemas.microsoft.com/office/powerpoint/2010/main" val="480546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328" y="0"/>
            <a:ext cx="11057641" cy="838200"/>
          </a:xfrm>
        </p:spPr>
        <p:txBody>
          <a:bodyPr>
            <a:normAutofit fontScale="90000"/>
          </a:bodyPr>
          <a:lstStyle/>
          <a:p>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(G) CONSUMER EQUIBLIRIUM- </a:t>
            </a:r>
            <a:r>
              <a:rPr lang="en-US" sz="4000" b="1" dirty="0">
                <a:solidFill>
                  <a:srgbClr val="7030A0"/>
                </a:solidFill>
                <a:latin typeface="Calibri" panose="020F0502020204030204" pitchFamily="34" charset="0"/>
                <a:ea typeface="Calibri" panose="020F0502020204030204" pitchFamily="34" charset="0"/>
                <a:cs typeface="Calibri" panose="020F0502020204030204" pitchFamily="34" charset="0"/>
              </a:rPr>
              <a:t>Maximization of Utility</a:t>
            </a:r>
          </a:p>
        </p:txBody>
      </p:sp>
      <p:sp>
        <p:nvSpPr>
          <p:cNvPr id="3" name="Content Placeholder 2"/>
          <p:cNvSpPr>
            <a:spLocks noGrp="1"/>
          </p:cNvSpPr>
          <p:nvPr>
            <p:ph idx="1"/>
          </p:nvPr>
        </p:nvSpPr>
        <p:spPr>
          <a:xfrm>
            <a:off x="537327" y="838200"/>
            <a:ext cx="10793691" cy="5534320"/>
          </a:xfrm>
        </p:spPr>
        <p:txBody>
          <a:bodyPr>
            <a:normAutofit lnSpcReduction="10000"/>
          </a:bodyPr>
          <a:lstStyle/>
          <a:p>
            <a:pPr marL="514350" indent="-514350">
              <a:buFont typeface="+mj-lt"/>
              <a:buAutoNum type="arabicPeriod"/>
            </a:pPr>
            <a:r>
              <a:rPr lang="en-US" dirty="0">
                <a:latin typeface="+mn-lt"/>
                <a:ea typeface="Calibri" panose="020F0502020204030204" pitchFamily="34" charset="0"/>
                <a:cs typeface="Calibri" panose="020F0502020204030204" pitchFamily="34" charset="0"/>
              </a:rPr>
              <a:t>As already discussed indifference curve depicts all the combinations of two goods that provide the consumer with equal satisfaction. </a:t>
            </a:r>
          </a:p>
          <a:p>
            <a:pPr marL="514350" indent="-514350">
              <a:buFont typeface="+mj-lt"/>
              <a:buAutoNum type="arabicPeriod"/>
            </a:pPr>
            <a:r>
              <a:rPr lang="en-US" dirty="0">
                <a:latin typeface="+mn-lt"/>
              </a:rPr>
              <a:t>Subject to given  income and market prices of two goods, the consumer’s equilibrium refers to a situation in which they achieve maximum satisfaction and feel no need to change their position. </a:t>
            </a:r>
          </a:p>
          <a:p>
            <a:pPr marL="514350" indent="-514350">
              <a:buFont typeface="+mj-lt"/>
              <a:buAutoNum type="arabicPeriod"/>
            </a:pPr>
            <a:r>
              <a:rPr lang="en-US" dirty="0">
                <a:latin typeface="+mn-lt"/>
                <a:ea typeface="Calibri" panose="020F0502020204030204" pitchFamily="34" charset="0"/>
                <a:cs typeface="Calibri" panose="020F0502020204030204" pitchFamily="34" charset="0"/>
              </a:rPr>
              <a:t>When the Budget line is tangent to the indifference curve, a consumer will be in equilibrium, and attain maximum utility from the combination of two bundle of </a:t>
            </a:r>
          </a:p>
          <a:p>
            <a:pPr algn="r"/>
            <a:r>
              <a:rPr lang="en-US" i="1" dirty="0">
                <a:solidFill>
                  <a:srgbClr val="FF0000"/>
                </a:solidFill>
                <a:latin typeface="+mn-lt"/>
                <a:ea typeface="Calibri" panose="020F0502020204030204" pitchFamily="34" charset="0"/>
                <a:cs typeface="Calibri" panose="020F0502020204030204" pitchFamily="34" charset="0"/>
              </a:rPr>
              <a:t>Continuous Next Slide….</a:t>
            </a:r>
          </a:p>
        </p:txBody>
      </p:sp>
    </p:spTree>
    <p:extLst>
      <p:ext uri="{BB962C8B-B14F-4D97-AF65-F5344CB8AC3E}">
        <p14:creationId xmlns:p14="http://schemas.microsoft.com/office/powerpoint/2010/main" val="3527310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085" y="1"/>
            <a:ext cx="12207711" cy="1253764"/>
          </a:xfrm>
        </p:spPr>
        <p:txBody>
          <a:bodyPr/>
          <a:lstStyle/>
          <a:p>
            <a:r>
              <a:rPr lang="en-US" sz="4000" b="1" dirty="0">
                <a:solidFill>
                  <a:srgbClr val="FF0000"/>
                </a:solidFill>
                <a:latin typeface="Calibri" panose="020F0502020204030204" pitchFamily="34" charset="0"/>
                <a:ea typeface="Calibri" panose="020F0502020204030204" pitchFamily="34" charset="0"/>
                <a:cs typeface="Calibri" panose="020F0502020204030204" pitchFamily="34" charset="0"/>
              </a:rPr>
              <a:t>…(G) CONSUMER EQUIBLIRIUM- </a:t>
            </a:r>
            <a:r>
              <a:rPr lang="en-US" sz="3600" b="1" dirty="0">
                <a:solidFill>
                  <a:srgbClr val="7030A0"/>
                </a:solidFill>
                <a:latin typeface="Calibri" panose="020F0502020204030204" pitchFamily="34" charset="0"/>
                <a:ea typeface="Calibri" panose="020F0502020204030204" pitchFamily="34" charset="0"/>
                <a:cs typeface="Calibri" panose="020F0502020204030204" pitchFamily="34" charset="0"/>
              </a:rPr>
              <a:t>Maximization of Utility</a:t>
            </a:r>
            <a:endParaRPr lang="en-US" sz="3600" dirty="0"/>
          </a:p>
        </p:txBody>
      </p:sp>
      <p:sp>
        <p:nvSpPr>
          <p:cNvPr id="3" name="Content Placeholder 2"/>
          <p:cNvSpPr>
            <a:spLocks noGrp="1"/>
          </p:cNvSpPr>
          <p:nvPr>
            <p:ph sz="half" idx="1"/>
          </p:nvPr>
        </p:nvSpPr>
        <p:spPr>
          <a:xfrm>
            <a:off x="838200" y="1018095"/>
            <a:ext cx="5181600" cy="5674936"/>
          </a:xfrm>
        </p:spPr>
        <p:txBody>
          <a:bodyPr>
            <a:normAutofit fontScale="92500"/>
          </a:bodyPr>
          <a:lstStyle/>
          <a:p>
            <a:r>
              <a:rPr lang="en-US" b="1" dirty="0"/>
              <a:t>Given the indifference map of the consumer and his budget line, the equilibrium is defined by the point of tangency of the budget line with the highest possible indifference curve (point E in the fig.)</a:t>
            </a:r>
          </a:p>
          <a:p>
            <a:r>
              <a:rPr lang="en-US" b="1" dirty="0"/>
              <a:t>At the point of tangency the slope of the budget line </a:t>
            </a:r>
            <a:r>
              <a:rPr lang="en-US" b="1" dirty="0">
                <a:solidFill>
                  <a:srgbClr val="C00000"/>
                </a:solidFill>
              </a:rPr>
              <a:t>(</a:t>
            </a:r>
            <a:r>
              <a:rPr lang="en-US" b="1" dirty="0" err="1">
                <a:solidFill>
                  <a:srgbClr val="C00000"/>
                </a:solidFill>
              </a:rPr>
              <a:t>Px</a:t>
            </a:r>
            <a:r>
              <a:rPr lang="en-US" b="1" dirty="0">
                <a:solidFill>
                  <a:srgbClr val="C00000"/>
                </a:solidFill>
              </a:rPr>
              <a:t>/</a:t>
            </a:r>
            <a:r>
              <a:rPr lang="en-US" b="1" dirty="0" err="1">
                <a:solidFill>
                  <a:srgbClr val="C00000"/>
                </a:solidFill>
              </a:rPr>
              <a:t>Py</a:t>
            </a:r>
            <a:r>
              <a:rPr lang="en-US" b="1" dirty="0">
                <a:solidFill>
                  <a:srgbClr val="C00000"/>
                </a:solidFill>
              </a:rPr>
              <a:t>) </a:t>
            </a:r>
            <a:r>
              <a:rPr lang="en-US" b="1" dirty="0"/>
              <a:t>and </a:t>
            </a:r>
            <a:r>
              <a:rPr lang="en-US" b="1" dirty="0" err="1">
                <a:solidFill>
                  <a:srgbClr val="C00000"/>
                </a:solidFill>
              </a:rPr>
              <a:t>MRSxy</a:t>
            </a:r>
            <a:r>
              <a:rPr lang="en-US" b="1" dirty="0">
                <a:solidFill>
                  <a:srgbClr val="C00000"/>
                </a:solidFill>
              </a:rPr>
              <a:t>= </a:t>
            </a:r>
            <a:r>
              <a:rPr lang="en-US" b="1" dirty="0" err="1">
                <a:solidFill>
                  <a:srgbClr val="C00000"/>
                </a:solidFill>
              </a:rPr>
              <a:t>MUx</a:t>
            </a:r>
            <a:r>
              <a:rPr lang="en-US" b="1" dirty="0">
                <a:solidFill>
                  <a:srgbClr val="C00000"/>
                </a:solidFill>
              </a:rPr>
              <a:t>/</a:t>
            </a:r>
            <a:r>
              <a:rPr lang="en-US" b="1" dirty="0" err="1">
                <a:solidFill>
                  <a:srgbClr val="C00000"/>
                </a:solidFill>
              </a:rPr>
              <a:t>MUy</a:t>
            </a:r>
            <a:r>
              <a:rPr lang="en-US" b="1" dirty="0">
                <a:solidFill>
                  <a:srgbClr val="C00000"/>
                </a:solidFill>
              </a:rPr>
              <a:t> </a:t>
            </a:r>
            <a:r>
              <a:rPr lang="en-US" b="1" dirty="0"/>
              <a:t>are equal. The first order condition is fulfilled by the point of tangency of the two relevant curves. The second order condition is implied by the convex shape of the indifference curves.</a:t>
            </a:r>
          </a:p>
          <a:p>
            <a:endParaRPr lang="en-US" b="1" dirty="0"/>
          </a:p>
        </p:txBody>
      </p:sp>
      <p:pic>
        <p:nvPicPr>
          <p:cNvPr id="5" name="Content Placeholder 4"/>
          <p:cNvPicPr>
            <a:picLocks noGrp="1"/>
          </p:cNvPicPr>
          <p:nvPr>
            <p:ph sz="half" idx="2"/>
          </p:nvPr>
        </p:nvPicPr>
        <p:blipFill>
          <a:blip r:embed="rId2"/>
          <a:stretch>
            <a:fillRect/>
          </a:stretch>
        </p:blipFill>
        <p:spPr>
          <a:xfrm>
            <a:off x="6019801" y="1018095"/>
            <a:ext cx="5707143" cy="5309811"/>
          </a:xfrm>
          <a:prstGeom prst="rect">
            <a:avLst/>
          </a:prstGeom>
        </p:spPr>
      </p:pic>
      <p:sp>
        <p:nvSpPr>
          <p:cNvPr id="6" name="Slide Number Placeholder 5"/>
          <p:cNvSpPr>
            <a:spLocks noGrp="1"/>
          </p:cNvSpPr>
          <p:nvPr>
            <p:ph type="sldNum" sz="quarter" idx="12"/>
          </p:nvPr>
        </p:nvSpPr>
        <p:spPr/>
        <p:txBody>
          <a:bodyPr/>
          <a:lstStyle/>
          <a:p>
            <a:fld id="{E6FB6C08-FDAF-47C8-8AB2-32C3689218CE}" type="slidenum">
              <a:rPr lang="en-US" smtClean="0"/>
              <a:t>32</a:t>
            </a:fld>
            <a:endParaRPr lang="en-US"/>
          </a:p>
        </p:txBody>
      </p:sp>
    </p:spTree>
    <p:extLst>
      <p:ext uri="{BB962C8B-B14F-4D97-AF65-F5344CB8AC3E}">
        <p14:creationId xmlns:p14="http://schemas.microsoft.com/office/powerpoint/2010/main" val="401650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3" y="0"/>
            <a:ext cx="11434714" cy="838200"/>
          </a:xfrm>
        </p:spPr>
        <p:txBody>
          <a:bodyPr>
            <a:normAutofit fontScale="90000"/>
          </a:bodyPr>
          <a:lstStyle/>
          <a:p>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…(G) CONSUMER EQUIBLIRIUM- </a:t>
            </a:r>
            <a:r>
              <a:rPr lang="en-US" sz="4000" b="1" dirty="0">
                <a:solidFill>
                  <a:srgbClr val="7030A0"/>
                </a:solidFill>
                <a:latin typeface="Calibri" panose="020F0502020204030204" pitchFamily="34" charset="0"/>
                <a:ea typeface="Calibri" panose="020F0502020204030204" pitchFamily="34" charset="0"/>
                <a:cs typeface="Calibri" panose="020F0502020204030204" pitchFamily="34" charset="0"/>
              </a:rPr>
              <a:t>Maximization of Utility</a:t>
            </a:r>
            <a:endParaRPr lang="en-US" dirty="0"/>
          </a:p>
        </p:txBody>
      </p:sp>
      <p:sp>
        <p:nvSpPr>
          <p:cNvPr id="3" name="Content Placeholder 2"/>
          <p:cNvSpPr>
            <a:spLocks noGrp="1"/>
          </p:cNvSpPr>
          <p:nvPr>
            <p:ph idx="1"/>
          </p:nvPr>
        </p:nvSpPr>
        <p:spPr>
          <a:xfrm>
            <a:off x="763571" y="970962"/>
            <a:ext cx="10313307" cy="5258854"/>
          </a:xfrm>
        </p:spPr>
        <p:txBody>
          <a:bodyPr>
            <a:noAutofit/>
          </a:bodyPr>
          <a:lstStyle/>
          <a:p>
            <a:r>
              <a:rPr lang="en-US" dirty="0">
                <a:solidFill>
                  <a:srgbClr val="7030A0"/>
                </a:solidFill>
                <a:latin typeface="Calibri" panose="020F0502020204030204" pitchFamily="34" charset="0"/>
                <a:ea typeface="Calibri" panose="020F0502020204030204" pitchFamily="34" charset="0"/>
                <a:cs typeface="Calibri" panose="020F0502020204030204" pitchFamily="34" charset="0"/>
              </a:rPr>
              <a:t>A consumer is in equilibrium when he maximizes his utility with his given income and the market prices. Two conditions must be fulfilled for the consumer to be in equilibrium. Movement on either side will shift him to lower Indifference curve</a:t>
            </a:r>
            <a:r>
              <a:rPr lang="en-US" i="1" dirty="0">
                <a:solidFill>
                  <a:srgbClr val="C00000"/>
                </a:solidFill>
                <a:latin typeface="Calibri" panose="020F0502020204030204" pitchFamily="34" charset="0"/>
                <a:ea typeface="Calibri" panose="020F0502020204030204" pitchFamily="34" charset="0"/>
                <a:cs typeface="Calibri" panose="020F0502020204030204" pitchFamily="34" charset="0"/>
              </a:rPr>
              <a:t>. (See figure on previous slide No:33) </a:t>
            </a:r>
          </a:p>
          <a:p>
            <a:pPr marL="971550" lvl="1" indent="-514350" fontAlgn="base">
              <a:buFont typeface="+mj-lt"/>
              <a:buAutoNum type="arabicParenR"/>
            </a:pPr>
            <a:r>
              <a:rPr lang="en-US" sz="3200" dirty="0" err="1">
                <a:solidFill>
                  <a:srgbClr val="C00000"/>
                </a:solidFill>
                <a:latin typeface="Calibri" panose="020F0502020204030204" pitchFamily="34" charset="0"/>
                <a:ea typeface="Calibri" panose="020F0502020204030204" pitchFamily="34" charset="0"/>
                <a:cs typeface="Calibri" panose="020F0502020204030204" pitchFamily="34" charset="0"/>
              </a:rPr>
              <a:t>MRS</a:t>
            </a:r>
            <a:r>
              <a:rPr lang="en-US" sz="3200" baseline="-25000" dirty="0" err="1">
                <a:solidFill>
                  <a:srgbClr val="C00000"/>
                </a:solidFill>
                <a:latin typeface="Calibri" panose="020F0502020204030204" pitchFamily="34" charset="0"/>
                <a:ea typeface="Calibri" panose="020F0502020204030204" pitchFamily="34" charset="0"/>
                <a:cs typeface="Calibri" panose="020F0502020204030204" pitchFamily="34" charset="0"/>
              </a:rPr>
              <a:t>xy</a:t>
            </a:r>
            <a:r>
              <a:rPr lang="en-US" sz="3200" baseline="-25000"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3200"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3200" dirty="0" err="1">
                <a:solidFill>
                  <a:srgbClr val="C00000"/>
                </a:solidFill>
                <a:latin typeface="Calibri" panose="020F0502020204030204" pitchFamily="34" charset="0"/>
                <a:ea typeface="Calibri" panose="020F0502020204030204" pitchFamily="34" charset="0"/>
                <a:cs typeface="Calibri" panose="020F0502020204030204" pitchFamily="34" charset="0"/>
              </a:rPr>
              <a:t>MUx</a:t>
            </a:r>
            <a:r>
              <a:rPr lang="en-US" sz="3200" dirty="0">
                <a:solidFill>
                  <a:srgbClr val="C00000"/>
                </a:solidFill>
                <a:latin typeface="Calibri" panose="020F0502020204030204" pitchFamily="34" charset="0"/>
                <a:ea typeface="Calibri" panose="020F0502020204030204" pitchFamily="34" charset="0"/>
                <a:cs typeface="Calibri" panose="020F0502020204030204" pitchFamily="34" charset="0"/>
              </a:rPr>
              <a:t>/</a:t>
            </a:r>
            <a:r>
              <a:rPr lang="en-US" sz="3200" dirty="0" err="1">
                <a:solidFill>
                  <a:srgbClr val="C00000"/>
                </a:solidFill>
                <a:latin typeface="Calibri" panose="020F0502020204030204" pitchFamily="34" charset="0"/>
                <a:ea typeface="Calibri" panose="020F0502020204030204" pitchFamily="34" charset="0"/>
                <a:cs typeface="Calibri" panose="020F0502020204030204" pitchFamily="34" charset="0"/>
              </a:rPr>
              <a:t>Muy</a:t>
            </a:r>
            <a:r>
              <a:rPr lang="en-US" sz="3200" dirty="0">
                <a:solidFill>
                  <a:srgbClr val="C00000"/>
                </a:solidFill>
                <a:latin typeface="Calibri" panose="020F0502020204030204" pitchFamily="34" charset="0"/>
                <a:ea typeface="Calibri" panose="020F0502020204030204" pitchFamily="34" charset="0"/>
                <a:cs typeface="Calibri" panose="020F0502020204030204" pitchFamily="34" charset="0"/>
              </a:rPr>
              <a:t> = </a:t>
            </a:r>
            <a:r>
              <a:rPr lang="en-US" sz="3200" dirty="0" err="1">
                <a:solidFill>
                  <a:srgbClr val="C00000"/>
                </a:solidFill>
                <a:latin typeface="Calibri" panose="020F0502020204030204" pitchFamily="34" charset="0"/>
                <a:ea typeface="Calibri" panose="020F0502020204030204" pitchFamily="34" charset="0"/>
                <a:cs typeface="Calibri" panose="020F0502020204030204" pitchFamily="34" charset="0"/>
              </a:rPr>
              <a:t>P</a:t>
            </a:r>
            <a:r>
              <a:rPr lang="en-US" sz="3200" baseline="-25000" dirty="0" err="1">
                <a:solidFill>
                  <a:srgbClr val="C00000"/>
                </a:solidFill>
                <a:latin typeface="Calibri" panose="020F0502020204030204" pitchFamily="34" charset="0"/>
                <a:ea typeface="Calibri" panose="020F0502020204030204" pitchFamily="34" charset="0"/>
                <a:cs typeface="Calibri" panose="020F0502020204030204" pitchFamily="34" charset="0"/>
              </a:rPr>
              <a:t>x</a:t>
            </a:r>
            <a:r>
              <a:rPr lang="en-US" sz="3200" dirty="0">
                <a:solidFill>
                  <a:srgbClr val="C00000"/>
                </a:solidFill>
                <a:latin typeface="Calibri" panose="020F0502020204030204" pitchFamily="34" charset="0"/>
                <a:ea typeface="Calibri" panose="020F0502020204030204" pitchFamily="34" charset="0"/>
                <a:cs typeface="Calibri" panose="020F0502020204030204" pitchFamily="34" charset="0"/>
              </a:rPr>
              <a:t>/</a:t>
            </a:r>
            <a:r>
              <a:rPr lang="en-US" sz="3200" dirty="0" err="1">
                <a:solidFill>
                  <a:srgbClr val="C00000"/>
                </a:solidFill>
                <a:latin typeface="Calibri" panose="020F0502020204030204" pitchFamily="34" charset="0"/>
                <a:ea typeface="Calibri" panose="020F0502020204030204" pitchFamily="34" charset="0"/>
                <a:cs typeface="Calibri" panose="020F0502020204030204" pitchFamily="34" charset="0"/>
              </a:rPr>
              <a:t>Py</a:t>
            </a:r>
            <a:r>
              <a:rPr lang="en-US" sz="3200" dirty="0">
                <a:latin typeface="Calibri" panose="020F0502020204030204" pitchFamily="34" charset="0"/>
                <a:ea typeface="Calibri" panose="020F0502020204030204" pitchFamily="34" charset="0"/>
                <a:cs typeface="Calibri" panose="020F0502020204030204" pitchFamily="34" charset="0"/>
              </a:rPr>
              <a:t>. </a:t>
            </a:r>
            <a:r>
              <a:rPr lang="en-US" sz="3200" dirty="0">
                <a:solidFill>
                  <a:srgbClr val="7030A0"/>
                </a:solidFill>
                <a:latin typeface="Calibri" panose="020F0502020204030204" pitchFamily="34" charset="0"/>
                <a:ea typeface="Calibri" panose="020F0502020204030204" pitchFamily="34" charset="0"/>
                <a:cs typeface="Calibri" panose="020F0502020204030204" pitchFamily="34" charset="0"/>
              </a:rPr>
              <a:t>It means MRS be equal to the ratio of commodity prices.  This is a necessary but not sufficient condition for equilibrium.</a:t>
            </a:r>
          </a:p>
          <a:p>
            <a:pPr marL="971550" lvl="1" indent="-514350" fontAlgn="base">
              <a:buFont typeface="+mj-lt"/>
              <a:buAutoNum type="arabicParenR"/>
            </a:pPr>
            <a:r>
              <a:rPr lang="en-US" sz="3200" dirty="0">
                <a:solidFill>
                  <a:srgbClr val="7030A0"/>
                </a:solidFill>
                <a:latin typeface="Calibri" panose="020F0502020204030204" pitchFamily="34" charset="0"/>
                <a:ea typeface="Calibri" panose="020F0502020204030204" pitchFamily="34" charset="0"/>
                <a:cs typeface="Calibri" panose="020F0502020204030204" pitchFamily="34" charset="0"/>
              </a:rPr>
              <a:t>The indifference curves must be convex to meet the condition of decreasing MRS.</a:t>
            </a:r>
          </a:p>
          <a:p>
            <a:pPr marL="971550" lvl="1" indent="-514350">
              <a:buFont typeface="+mj-lt"/>
              <a:buAutoNum type="arabicParenR"/>
            </a:pPr>
            <a:endParaRPr lang="en-US" sz="3200" dirty="0">
              <a:solidFill>
                <a:srgbClr val="7030A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0453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338"/>
            <a:ext cx="10515600" cy="486562"/>
          </a:xfrm>
        </p:spPr>
        <p:txBody>
          <a:bodyPr>
            <a:normAutofit fontScale="90000"/>
          </a:bodyPr>
          <a:lstStyle/>
          <a:p>
            <a:r>
              <a:rPr lang="en-US" b="1" dirty="0">
                <a:solidFill>
                  <a:srgbClr val="FF0000"/>
                </a:solidFill>
              </a:rPr>
              <a:t>H. Limitations of the Indifference Curve Model</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838200" y="612396"/>
            <a:ext cx="8934974" cy="5259898"/>
          </a:xfrm>
        </p:spPr>
        <p:txBody>
          <a:bodyPr>
            <a:noAutofit/>
          </a:bodyPr>
          <a:lstStyle/>
          <a:p>
            <a:pPr marL="0" indent="0">
              <a:buNone/>
            </a:pPr>
            <a:r>
              <a:rPr lang="en-US" sz="2400" b="1" dirty="0">
                <a:solidFill>
                  <a:srgbClr val="7030A0"/>
                </a:solidFill>
              </a:rPr>
              <a:t>Indifference Curve Analysis is the major Analytical tool of Economics fir analyzing the rationale of Consumer Behavior in making choice among alternative goods. However it has some limitations . Some important limitations ae listed below:</a:t>
            </a:r>
          </a:p>
          <a:p>
            <a:pPr marL="514350" indent="-514350">
              <a:buFont typeface="+mj-lt"/>
              <a:buAutoNum type="arabicPeriod"/>
            </a:pPr>
            <a:r>
              <a:rPr lang="en-US" sz="2400" b="1" dirty="0">
                <a:solidFill>
                  <a:srgbClr val="7030A0"/>
                </a:solidFill>
              </a:rPr>
              <a:t>Consumers are presumed to be rational actors, consistently seeking to maximize their utility; disregarding emotional, cultural, and social influences that often impact real-life decisions.</a:t>
            </a:r>
          </a:p>
          <a:p>
            <a:pPr marL="514350" indent="-514350">
              <a:buFont typeface="+mj-lt"/>
              <a:buAutoNum type="arabicPeriod"/>
            </a:pPr>
            <a:r>
              <a:rPr lang="en-US" sz="2400" b="1" dirty="0">
                <a:solidFill>
                  <a:srgbClr val="7030A0"/>
                </a:solidFill>
              </a:rPr>
              <a:t>Consumers are assumed to have complete and perfect information about the goods they are choosing from. But in reality consumers often make decisions under uncertainty and with incomplete information, affecting their choices and preferences</a:t>
            </a:r>
          </a:p>
          <a:p>
            <a:pPr marL="0" indent="0" algn="r">
              <a:buNone/>
            </a:pPr>
            <a:r>
              <a:rPr lang="en-US" sz="2400" b="1" i="1" dirty="0">
                <a:solidFill>
                  <a:srgbClr val="FF0000"/>
                </a:solidFill>
              </a:rPr>
              <a:t>CONINUED NEXT SLIDE…..</a:t>
            </a:r>
          </a:p>
        </p:txBody>
      </p:sp>
      <p:sp>
        <p:nvSpPr>
          <p:cNvPr id="4" name="Slide Number Placeholder 3"/>
          <p:cNvSpPr>
            <a:spLocks noGrp="1"/>
          </p:cNvSpPr>
          <p:nvPr>
            <p:ph type="sldNum" sz="quarter" idx="12"/>
          </p:nvPr>
        </p:nvSpPr>
        <p:spPr/>
        <p:txBody>
          <a:bodyPr/>
          <a:lstStyle/>
          <a:p>
            <a:fld id="{E6FB6C08-FDAF-47C8-8AB2-32C3689218CE}" type="slidenum">
              <a:rPr lang="en-US" smtClean="0"/>
              <a:t>34</a:t>
            </a:fld>
            <a:endParaRPr lang="en-US"/>
          </a:p>
        </p:txBody>
      </p:sp>
    </p:spTree>
    <p:extLst>
      <p:ext uri="{BB962C8B-B14F-4D97-AF65-F5344CB8AC3E}">
        <p14:creationId xmlns:p14="http://schemas.microsoft.com/office/powerpoint/2010/main" val="1836170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563" y="947956"/>
            <a:ext cx="11190914" cy="5229007"/>
          </a:xfrm>
        </p:spPr>
        <p:txBody>
          <a:bodyPr>
            <a:normAutofit fontScale="47500" lnSpcReduction="20000"/>
          </a:bodyPr>
          <a:lstStyle/>
          <a:p>
            <a:pPr marL="0" indent="0">
              <a:buNone/>
            </a:pPr>
            <a:endParaRPr lang="en-US" sz="3600" b="1" dirty="0">
              <a:solidFill>
                <a:srgbClr val="FF0000"/>
              </a:solidFill>
            </a:endParaRPr>
          </a:p>
          <a:p>
            <a:pPr marL="1143000" indent="-1143000">
              <a:buFont typeface="+mj-lt"/>
              <a:buAutoNum type="arabicPeriod" startAt="4"/>
            </a:pPr>
            <a:r>
              <a:rPr lang="en-US" sz="5900" b="1" dirty="0">
                <a:solidFill>
                  <a:srgbClr val="7030A0"/>
                </a:solidFill>
              </a:rPr>
              <a:t>Goods are considered divisible into infinitely small units, allowing consumers to choose any quantity. This assumption ignores the fact that many goods are indivisible (e.g., cars, houses) and that this indivisibility can significantly affect consumer choices.</a:t>
            </a:r>
          </a:p>
          <a:p>
            <a:pPr marL="1143000" indent="-1143000">
              <a:buFont typeface="+mj-lt"/>
              <a:buAutoNum type="arabicPeriod" startAt="4"/>
            </a:pPr>
            <a:r>
              <a:rPr lang="en-US" sz="5900" b="1" dirty="0">
                <a:solidFill>
                  <a:srgbClr val="7030A0"/>
                </a:solidFill>
              </a:rPr>
              <a:t>Measuring utility is inherently subjective and difficult to empirically  verify limit. This put a limit on the model's practical application in predicting real-world consumer behavior</a:t>
            </a:r>
          </a:p>
          <a:p>
            <a:pPr marL="1143000" indent="-1143000">
              <a:buFont typeface="+mj-lt"/>
              <a:buAutoNum type="arabicPeriod" startAt="4"/>
            </a:pPr>
            <a:r>
              <a:rPr lang="en-US" sz="5900" b="1" dirty="0">
                <a:solidFill>
                  <a:srgbClr val="7030A0"/>
                </a:solidFill>
              </a:rPr>
              <a:t>The model is manageable only  with two goods (or two bundle of Goods). Thus while the model, is helpful in understanding general trends in consumer behavior but lacks predictive accuracy when it comes to specific market scenarios due to its over-simplifying assumptions.</a:t>
            </a:r>
          </a:p>
          <a:p>
            <a:pPr marL="0" indent="0">
              <a:buNone/>
            </a:pPr>
            <a:endParaRPr lang="en-US" sz="6700" b="1" dirty="0">
              <a:solidFill>
                <a:srgbClr val="7030A0"/>
              </a:solidFill>
            </a:endParaRPr>
          </a:p>
        </p:txBody>
      </p:sp>
      <p:sp>
        <p:nvSpPr>
          <p:cNvPr id="4" name="Slide Number Placeholder 3"/>
          <p:cNvSpPr>
            <a:spLocks noGrp="1"/>
          </p:cNvSpPr>
          <p:nvPr>
            <p:ph type="sldNum" sz="quarter" idx="12"/>
          </p:nvPr>
        </p:nvSpPr>
        <p:spPr/>
        <p:txBody>
          <a:bodyPr/>
          <a:lstStyle/>
          <a:p>
            <a:fld id="{E6FB6C08-FDAF-47C8-8AB2-32C3689218CE}" type="slidenum">
              <a:rPr lang="en-US" smtClean="0"/>
              <a:t>35</a:t>
            </a:fld>
            <a:endParaRPr lang="en-US"/>
          </a:p>
        </p:txBody>
      </p:sp>
      <p:sp>
        <p:nvSpPr>
          <p:cNvPr id="6" name="Title 5"/>
          <p:cNvSpPr>
            <a:spLocks noGrp="1"/>
          </p:cNvSpPr>
          <p:nvPr>
            <p:ph type="title"/>
          </p:nvPr>
        </p:nvSpPr>
        <p:spPr>
          <a:xfrm>
            <a:off x="838200" y="1"/>
            <a:ext cx="10515600" cy="864066"/>
          </a:xfrm>
        </p:spPr>
        <p:txBody>
          <a:bodyPr>
            <a:normAutofit fontScale="90000"/>
          </a:bodyPr>
          <a:lstStyle/>
          <a:p>
            <a:pPr algn="ct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 H. Limitations of the Indifference Curve Model</a:t>
            </a:r>
          </a:p>
        </p:txBody>
      </p:sp>
    </p:spTree>
    <p:extLst>
      <p:ext uri="{BB962C8B-B14F-4D97-AF65-F5344CB8AC3E}">
        <p14:creationId xmlns:p14="http://schemas.microsoft.com/office/powerpoint/2010/main" val="1536781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6FB6C08-FDAF-47C8-8AB2-32C3689218CE}" type="slidenum">
              <a:rPr lang="en-US" smtClean="0"/>
              <a:t>36</a:t>
            </a:fld>
            <a:endParaRPr lang="en-US"/>
          </a:p>
        </p:txBody>
      </p:sp>
      <p:sp>
        <p:nvSpPr>
          <p:cNvPr id="3" name="Rectangle 2"/>
          <p:cNvSpPr/>
          <p:nvPr/>
        </p:nvSpPr>
        <p:spPr>
          <a:xfrm>
            <a:off x="595617" y="520117"/>
            <a:ext cx="11333527" cy="5016758"/>
          </a:xfrm>
          <a:prstGeom prst="rect">
            <a:avLst/>
          </a:prstGeom>
        </p:spPr>
        <p:txBody>
          <a:bodyPr wrap="square">
            <a:spAutoFit/>
          </a:bodyPr>
          <a:lstStyle/>
          <a:p>
            <a:pPr algn="ctr"/>
            <a:r>
              <a:rPr lang="en-US" sz="4000" b="1" dirty="0">
                <a:solidFill>
                  <a:srgbClr val="7030A0"/>
                </a:solidFill>
              </a:rPr>
              <a:t>CONCLUSION</a:t>
            </a:r>
            <a:endParaRPr lang="en-US" sz="4000" dirty="0">
              <a:solidFill>
                <a:srgbClr val="7030A0"/>
              </a:solidFill>
            </a:endParaRPr>
          </a:p>
          <a:p>
            <a:r>
              <a:rPr lang="en-US" sz="4000" b="1" dirty="0">
                <a:solidFill>
                  <a:srgbClr val="7030A0"/>
                </a:solidFill>
              </a:rPr>
              <a:t>Indifference curve model is  a valuable tool for understanding some basic aspects of consumer choice, but its limitations and assumptions have to be fully understood. Its utility lies in providing a basic rationale about consumer preferences, rather than offering precise predictions about consumer behavior. </a:t>
            </a:r>
          </a:p>
        </p:txBody>
      </p:sp>
    </p:spTree>
    <p:extLst>
      <p:ext uri="{BB962C8B-B14F-4D97-AF65-F5344CB8AC3E}">
        <p14:creationId xmlns:p14="http://schemas.microsoft.com/office/powerpoint/2010/main" val="1476732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414"/>
            <a:ext cx="10515600" cy="876693"/>
          </a:xfrm>
        </p:spPr>
        <p:txBody>
          <a:bodyPr/>
          <a:lstStyle/>
          <a:p>
            <a:pPr algn="ctr"/>
            <a:r>
              <a:rPr lang="en-US" b="1" dirty="0">
                <a:solidFill>
                  <a:srgbClr val="FF0000"/>
                </a:solidFill>
                <a:latin typeface="+mn-lt"/>
              </a:rPr>
              <a:t>(B) CONSUMER BEHAVIOR</a:t>
            </a:r>
            <a:endParaRPr lang="en-US" dirty="0">
              <a:solidFill>
                <a:srgbClr val="FF0000"/>
              </a:solidFill>
              <a:latin typeface="+mn-lt"/>
            </a:endParaRPr>
          </a:p>
        </p:txBody>
      </p:sp>
      <p:sp>
        <p:nvSpPr>
          <p:cNvPr id="3" name="Content Placeholder 2"/>
          <p:cNvSpPr>
            <a:spLocks noGrp="1"/>
          </p:cNvSpPr>
          <p:nvPr>
            <p:ph idx="1"/>
          </p:nvPr>
        </p:nvSpPr>
        <p:spPr>
          <a:xfrm>
            <a:off x="461913" y="754144"/>
            <a:ext cx="11359299" cy="6103855"/>
          </a:xfrm>
        </p:spPr>
        <p:txBody>
          <a:bodyPr>
            <a:normAutofit fontScale="85000" lnSpcReduction="20000"/>
          </a:bodyPr>
          <a:lstStyle/>
          <a:p>
            <a:pPr marL="0" indent="0" fontAlgn="base">
              <a:buNone/>
            </a:pPr>
            <a:r>
              <a:rPr lang="en-US" sz="3900" b="1" dirty="0">
                <a:solidFill>
                  <a:srgbClr val="C00000"/>
                </a:solidFill>
                <a:latin typeface="Times New Roman" panose="02020603050405020304" pitchFamily="18" charset="0"/>
                <a:cs typeface="Times New Roman" panose="02020603050405020304" pitchFamily="18" charset="0"/>
              </a:rPr>
              <a:t>CONSUMER BEHAVIOR is the study of individual customers, organizations, or groups’ behavior while selecting, purchasing, using, and disposing of the goods, ideas, and services so they can meet their wants and needs. In simple terms, consumer behavior is the study of consumers’ actions and reactions in the marketplace and the reason behind their actions. </a:t>
            </a:r>
          </a:p>
          <a:p>
            <a:pPr marL="0" indent="0" fontAlgn="base">
              <a:buNone/>
            </a:pPr>
            <a:r>
              <a:rPr lang="en-US" sz="3900" b="1" dirty="0">
                <a:solidFill>
                  <a:srgbClr val="C00000"/>
                </a:solidFill>
                <a:latin typeface="Times New Roman" panose="02020603050405020304" pitchFamily="18" charset="0"/>
                <a:cs typeface="Times New Roman" panose="02020603050405020304" pitchFamily="18" charset="0"/>
              </a:rPr>
              <a:t>The concepts of Utility and Indifference Curves are two main instruments for analyzing the consumer behavior in economic perspective.</a:t>
            </a:r>
          </a:p>
          <a:p>
            <a:pPr marL="0" indent="0" fontAlgn="base">
              <a:buNone/>
            </a:pPr>
            <a:endParaRPr lang="en-US" sz="3900" b="1" dirty="0">
              <a:solidFill>
                <a:srgbClr val="C00000"/>
              </a:solidFill>
              <a:latin typeface="Times New Roman" panose="02020603050405020304" pitchFamily="18" charset="0"/>
              <a:cs typeface="Times New Roman" panose="02020603050405020304" pitchFamily="18" charset="0"/>
            </a:endParaRPr>
          </a:p>
          <a:p>
            <a:pPr marL="0" indent="0" fontAlgn="base">
              <a:buNone/>
            </a:pPr>
            <a:r>
              <a:rPr lang="en-US" sz="3000" b="1" i="1" dirty="0">
                <a:solidFill>
                  <a:schemeClr val="accent5">
                    <a:lumMod val="75000"/>
                  </a:schemeClr>
                </a:solidFill>
                <a:latin typeface="Times New Roman" panose="02020603050405020304" pitchFamily="18" charset="0"/>
                <a:cs typeface="Times New Roman" panose="02020603050405020304" pitchFamily="18" charset="0"/>
              </a:rPr>
              <a:t>Note: [The utility Analysis part of Consumer Behavior has been discussed under different topics of Lecture-5]</a:t>
            </a:r>
          </a:p>
          <a:p>
            <a:pPr marL="0" indent="0">
              <a:buNone/>
            </a:pPr>
            <a:br>
              <a:rPr lang="en-US" sz="3000" i="1" dirty="0">
                <a:solidFill>
                  <a:schemeClr val="accent5">
                    <a:lumMod val="75000"/>
                  </a:schemeClr>
                </a:solidFill>
              </a:rPr>
            </a:br>
            <a:endParaRPr lang="en-US" sz="3000" i="1" dirty="0">
              <a:solidFill>
                <a:schemeClr val="accent5">
                  <a:lumMod val="75000"/>
                </a:schemeClr>
              </a:solidFill>
            </a:endParaRPr>
          </a:p>
        </p:txBody>
      </p:sp>
      <p:sp>
        <p:nvSpPr>
          <p:cNvPr id="4" name="Slide Number Placeholder 3"/>
          <p:cNvSpPr>
            <a:spLocks noGrp="1"/>
          </p:cNvSpPr>
          <p:nvPr>
            <p:ph type="sldNum" sz="quarter" idx="12"/>
          </p:nvPr>
        </p:nvSpPr>
        <p:spPr/>
        <p:txBody>
          <a:bodyPr/>
          <a:lstStyle/>
          <a:p>
            <a:fld id="{E6FB6C08-FDAF-47C8-8AB2-32C3689218CE}" type="slidenum">
              <a:rPr lang="en-US" smtClean="0"/>
              <a:t>4</a:t>
            </a:fld>
            <a:endParaRPr lang="en-US"/>
          </a:p>
        </p:txBody>
      </p:sp>
    </p:spTree>
    <p:extLst>
      <p:ext uri="{BB962C8B-B14F-4D97-AF65-F5344CB8AC3E}">
        <p14:creationId xmlns:p14="http://schemas.microsoft.com/office/powerpoint/2010/main" val="3652646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1520"/>
          </a:xfrm>
        </p:spPr>
        <p:txBody>
          <a:bodyPr>
            <a:normAutofit fontScale="90000"/>
          </a:bodyPr>
          <a:lstStyle/>
          <a:p>
            <a:pPr algn="ctr"/>
            <a:br>
              <a:rPr lang="en-US" b="1" dirty="0"/>
            </a:br>
            <a:r>
              <a:rPr lang="en-US" b="1" dirty="0">
                <a:solidFill>
                  <a:srgbClr val="FF0000"/>
                </a:solidFill>
                <a:latin typeface="+mn-lt"/>
              </a:rPr>
              <a:t>( C-1)INDIFFERENCE CURVE ANALYSIS</a:t>
            </a:r>
            <a:r>
              <a:rPr lang="en-US" b="1" dirty="0"/>
              <a:t> </a:t>
            </a:r>
            <a:br>
              <a:rPr lang="en-US" dirty="0"/>
            </a:br>
            <a:endParaRPr lang="en-US" dirty="0"/>
          </a:p>
        </p:txBody>
      </p:sp>
      <p:sp>
        <p:nvSpPr>
          <p:cNvPr id="3" name="Content Placeholder 2"/>
          <p:cNvSpPr>
            <a:spLocks noGrp="1"/>
          </p:cNvSpPr>
          <p:nvPr>
            <p:ph idx="1"/>
          </p:nvPr>
        </p:nvSpPr>
        <p:spPr>
          <a:xfrm>
            <a:off x="1061720" y="853440"/>
            <a:ext cx="10795000" cy="6116320"/>
          </a:xfrm>
        </p:spPr>
        <p:txBody>
          <a:bodyPr>
            <a:normAutofit/>
          </a:bodyPr>
          <a:lstStyle/>
          <a:p>
            <a:pPr marL="0" indent="0">
              <a:buNone/>
            </a:pPr>
            <a:r>
              <a:rPr lang="en-US" sz="3200" b="1" u="sng" dirty="0">
                <a:solidFill>
                  <a:srgbClr val="FF0000"/>
                </a:solidFill>
              </a:rPr>
              <a:t>Definition: </a:t>
            </a:r>
          </a:p>
          <a:p>
            <a:pPr marL="514350" indent="-514350">
              <a:buFont typeface="+mj-lt"/>
              <a:buAutoNum type="arabicPeriod"/>
            </a:pPr>
            <a:r>
              <a:rPr lang="en-US" b="1" dirty="0"/>
              <a:t> The  indifference curve approach was introduce by Hicks &amp; Allen. As against </a:t>
            </a:r>
            <a:r>
              <a:rPr lang="en-US" b="1" dirty="0">
                <a:solidFill>
                  <a:srgbClr val="FF0000"/>
                </a:solidFill>
              </a:rPr>
              <a:t>the Cardinal Concept of Utility Analysis </a:t>
            </a:r>
            <a:r>
              <a:rPr lang="en-US" b="1" dirty="0"/>
              <a:t>, it indirectly measures the utility by ranking different combinations goods ranked according to the preferences of buyer</a:t>
            </a:r>
            <a:r>
              <a:rPr lang="en-US" b="1" dirty="0">
                <a:solidFill>
                  <a:srgbClr val="FF0000"/>
                </a:solidFill>
              </a:rPr>
              <a:t> Ordinally </a:t>
            </a:r>
          </a:p>
          <a:p>
            <a:pPr marL="514350" indent="-514350">
              <a:buFont typeface="+mj-lt"/>
              <a:buAutoNum type="arabicPeriod"/>
            </a:pPr>
            <a:r>
              <a:rPr lang="en-US" b="1" dirty="0"/>
              <a:t>An indifference curve is a graph showing combination of two goods that give the consumer equal satisfaction and utility. Each point on an indifference curve indicates that a consumer is indifferent between the two and all points give him the same level of utility. In other words, the consumer would be indifferent to these different combinations. </a:t>
            </a:r>
          </a:p>
          <a:p>
            <a:pPr marL="514350" indent="-514350">
              <a:buFont typeface="+mj-lt"/>
              <a:buAutoNum type="arabicPeriod"/>
            </a:pPr>
            <a:r>
              <a:rPr lang="en-US" b="1" dirty="0"/>
              <a:t>Example of choice of goods which give consumers the same utility </a:t>
            </a:r>
          </a:p>
          <a:p>
            <a:pPr marL="514350" indent="-514350">
              <a:buFont typeface="+mj-lt"/>
              <a:buAutoNum type="arabicPeriod"/>
            </a:pPr>
            <a:endParaRPr lang="en-US" b="1" dirty="0"/>
          </a:p>
        </p:txBody>
      </p:sp>
      <p:sp>
        <p:nvSpPr>
          <p:cNvPr id="4" name="Slide Number Placeholder 3"/>
          <p:cNvSpPr>
            <a:spLocks noGrp="1"/>
          </p:cNvSpPr>
          <p:nvPr>
            <p:ph type="sldNum" sz="quarter" idx="12"/>
          </p:nvPr>
        </p:nvSpPr>
        <p:spPr/>
        <p:txBody>
          <a:bodyPr/>
          <a:lstStyle/>
          <a:p>
            <a:fld id="{E6FB6C08-FDAF-47C8-8AB2-32C3689218CE}" type="slidenum">
              <a:rPr lang="en-US" smtClean="0"/>
              <a:t>5</a:t>
            </a:fld>
            <a:endParaRPr lang="en-US"/>
          </a:p>
        </p:txBody>
      </p:sp>
    </p:spTree>
    <p:extLst>
      <p:ext uri="{BB962C8B-B14F-4D97-AF65-F5344CB8AC3E}">
        <p14:creationId xmlns:p14="http://schemas.microsoft.com/office/powerpoint/2010/main" val="376803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560" y="71121"/>
            <a:ext cx="11395226" cy="777291"/>
          </a:xfrm>
        </p:spPr>
        <p:txBody>
          <a:bodyPr>
            <a:normAutofit fontScale="90000"/>
          </a:bodyPr>
          <a:lstStyle/>
          <a:p>
            <a:br>
              <a:rPr lang="en-US" b="1" dirty="0"/>
            </a:br>
            <a:r>
              <a:rPr lang="en-US" b="1" dirty="0">
                <a:solidFill>
                  <a:srgbClr val="FF0000"/>
                </a:solidFill>
                <a:latin typeface="+mn-lt"/>
              </a:rPr>
              <a:t>…. (C-2) Assumptions of Indifference Curve Analysis</a:t>
            </a:r>
            <a:br>
              <a:rPr lang="en-US" dirty="0"/>
            </a:br>
            <a:endParaRPr lang="en-US" b="1" dirty="0">
              <a:solidFill>
                <a:srgbClr val="FF0000"/>
              </a:solidFill>
              <a:latin typeface="+mn-lt"/>
            </a:endParaRPr>
          </a:p>
        </p:txBody>
      </p:sp>
      <p:sp>
        <p:nvSpPr>
          <p:cNvPr id="3" name="Content Placeholder 2"/>
          <p:cNvSpPr>
            <a:spLocks noGrp="1"/>
          </p:cNvSpPr>
          <p:nvPr>
            <p:ph idx="1"/>
          </p:nvPr>
        </p:nvSpPr>
        <p:spPr>
          <a:xfrm>
            <a:off x="301658" y="772998"/>
            <a:ext cx="11052142" cy="6085001"/>
          </a:xfrm>
        </p:spPr>
        <p:txBody>
          <a:bodyPr>
            <a:normAutofit/>
          </a:bodyPr>
          <a:lstStyle/>
          <a:p>
            <a:pPr marL="971550" lvl="1" indent="-514350">
              <a:lnSpc>
                <a:spcPct val="100000"/>
              </a:lnSpc>
              <a:buAutoNum type="arabicParenBoth"/>
            </a:pPr>
            <a:r>
              <a:rPr lang="en-US" sz="3300" b="1" u="sng" dirty="0">
                <a:solidFill>
                  <a:srgbClr val="FF0000"/>
                </a:solidFill>
              </a:rPr>
              <a:t>Rationality of Consumer </a:t>
            </a:r>
            <a:r>
              <a:rPr lang="en-US" sz="3300" b="1" dirty="0"/>
              <a:t>:The Consumer is Rational &amp; aims at maximizing his total Satisfaction.</a:t>
            </a:r>
          </a:p>
          <a:p>
            <a:pPr marL="457200" lvl="1" indent="0">
              <a:lnSpc>
                <a:spcPct val="100000"/>
              </a:lnSpc>
              <a:buNone/>
            </a:pPr>
            <a:r>
              <a:rPr lang="en-US" sz="3300" b="1" u="sng" dirty="0">
                <a:solidFill>
                  <a:srgbClr val="FF0000"/>
                </a:solidFill>
              </a:rPr>
              <a:t>(2) Ordinal Utility: </a:t>
            </a:r>
            <a:r>
              <a:rPr lang="en-US" sz="3300" b="1" dirty="0"/>
              <a:t>Utility can be expressed </a:t>
            </a:r>
            <a:r>
              <a:rPr lang="en-US" sz="3300" b="1" dirty="0" err="1"/>
              <a:t>Ordinally</a:t>
            </a:r>
            <a:r>
              <a:rPr lang="en-US" sz="3300" b="1" dirty="0"/>
              <a:t>    </a:t>
            </a:r>
          </a:p>
          <a:p>
            <a:pPr marL="457200" lvl="1" indent="0">
              <a:lnSpc>
                <a:spcPct val="100000"/>
              </a:lnSpc>
              <a:buNone/>
            </a:pPr>
            <a:r>
              <a:rPr lang="en-US" sz="3300" b="1" dirty="0"/>
              <a:t>       i.e. Consumer is able to tell only Order of his   </a:t>
            </a:r>
          </a:p>
          <a:p>
            <a:pPr marL="457200" lvl="1" indent="0">
              <a:lnSpc>
                <a:spcPct val="100000"/>
              </a:lnSpc>
              <a:buNone/>
            </a:pPr>
            <a:r>
              <a:rPr lang="en-US" sz="3300" b="1" dirty="0"/>
              <a:t>       Preferences.</a:t>
            </a:r>
            <a:endParaRPr lang="en-US" sz="3300" dirty="0"/>
          </a:p>
          <a:p>
            <a:pPr marL="457200" lvl="1" indent="0">
              <a:lnSpc>
                <a:spcPct val="100000"/>
              </a:lnSpc>
              <a:buNone/>
            </a:pPr>
            <a:r>
              <a:rPr lang="en-US" sz="3300" b="1" u="sng" dirty="0">
                <a:solidFill>
                  <a:srgbClr val="FF0000"/>
                </a:solidFill>
              </a:rPr>
              <a:t>(3) Limited Supply: </a:t>
            </a:r>
            <a:r>
              <a:rPr lang="en-US" sz="3300" b="1" dirty="0"/>
              <a:t>Consumer is not Oversupplied with     </a:t>
            </a:r>
          </a:p>
          <a:p>
            <a:pPr marL="457200" lvl="1" indent="0">
              <a:lnSpc>
                <a:spcPct val="100000"/>
              </a:lnSpc>
              <a:buNone/>
            </a:pPr>
            <a:r>
              <a:rPr lang="en-US" sz="3300" b="1" dirty="0"/>
              <a:t>       Goods in question.</a:t>
            </a:r>
            <a:endParaRPr lang="en-US" sz="3300" dirty="0"/>
          </a:p>
          <a:p>
            <a:pPr marL="0" indent="0">
              <a:lnSpc>
                <a:spcPct val="100000"/>
              </a:lnSpc>
              <a:buNone/>
            </a:pPr>
            <a:r>
              <a:rPr lang="en-US" sz="3300" dirty="0"/>
              <a:t>     </a:t>
            </a:r>
            <a:r>
              <a:rPr lang="en-US" sz="3300" b="1" u="sng" dirty="0">
                <a:solidFill>
                  <a:srgbClr val="FF0000"/>
                </a:solidFill>
              </a:rPr>
              <a:t>(4) Transitivity of Choice: </a:t>
            </a:r>
            <a:r>
              <a:rPr lang="en-US" sz="3300" b="1" dirty="0">
                <a:solidFill>
                  <a:srgbClr val="FF0000"/>
                </a:solidFill>
              </a:rPr>
              <a:t> </a:t>
            </a:r>
            <a:r>
              <a:rPr lang="en-US" sz="3300" b="1" dirty="0"/>
              <a:t>Means that if a Consumer   </a:t>
            </a:r>
          </a:p>
          <a:p>
            <a:pPr marL="0" indent="0">
              <a:lnSpc>
                <a:spcPct val="100000"/>
              </a:lnSpc>
              <a:buNone/>
            </a:pPr>
            <a:r>
              <a:rPr lang="en-US" sz="3300" b="1" dirty="0"/>
              <a:t>           prefers A to B &amp; B to  C, he must prefer A to C.</a:t>
            </a:r>
            <a:endParaRPr lang="en-US" sz="3300" dirty="0"/>
          </a:p>
          <a:p>
            <a:pPr marL="0" indent="0">
              <a:lnSpc>
                <a:spcPct val="100000"/>
              </a:lnSpc>
              <a:buNone/>
            </a:pPr>
            <a:r>
              <a:rPr lang="en-US" sz="3300" b="1" dirty="0">
                <a:solidFill>
                  <a:srgbClr val="FF0000"/>
                </a:solidFill>
              </a:rPr>
              <a:t>       </a:t>
            </a:r>
            <a:endParaRPr lang="en-US" u="sng" dirty="0"/>
          </a:p>
        </p:txBody>
      </p:sp>
      <p:sp>
        <p:nvSpPr>
          <p:cNvPr id="4" name="Slide Number Placeholder 3"/>
          <p:cNvSpPr>
            <a:spLocks noGrp="1"/>
          </p:cNvSpPr>
          <p:nvPr>
            <p:ph type="sldNum" sz="quarter" idx="12"/>
          </p:nvPr>
        </p:nvSpPr>
        <p:spPr/>
        <p:txBody>
          <a:bodyPr/>
          <a:lstStyle/>
          <a:p>
            <a:fld id="{E6FB6C08-FDAF-47C8-8AB2-32C3689218CE}" type="slidenum">
              <a:rPr lang="en-US" smtClean="0"/>
              <a:t>6</a:t>
            </a:fld>
            <a:endParaRPr lang="en-US"/>
          </a:p>
        </p:txBody>
      </p:sp>
    </p:spTree>
    <p:extLst>
      <p:ext uri="{BB962C8B-B14F-4D97-AF65-F5344CB8AC3E}">
        <p14:creationId xmlns:p14="http://schemas.microsoft.com/office/powerpoint/2010/main" val="3117046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349830"/>
          </a:xfrm>
        </p:spPr>
        <p:txBody>
          <a:bodyPr>
            <a:normAutofit fontScale="90000"/>
          </a:bodyPr>
          <a:lstStyle/>
          <a:p>
            <a:b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br>
            <a:b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b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 (C-3) Assumptions of Indifference Curve Analysis</a:t>
            </a:r>
            <a:br>
              <a:rPr lang="en-US"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970961" y="1611085"/>
            <a:ext cx="10218655" cy="4987677"/>
          </a:xfrm>
        </p:spPr>
        <p:txBody>
          <a:bodyPr>
            <a:noAutofit/>
          </a:bodyPr>
          <a:lstStyle/>
          <a:p>
            <a:pPr marL="0" indent="0">
              <a:lnSpc>
                <a:spcPct val="100000"/>
              </a:lnSpc>
              <a:buNone/>
            </a:pPr>
            <a:r>
              <a:rPr lang="en-US" sz="3200" b="1" u="sng" dirty="0">
                <a:solidFill>
                  <a:srgbClr val="FF0000"/>
                </a:solidFill>
              </a:rPr>
              <a:t>5) Consistency of Choice: </a:t>
            </a:r>
            <a:r>
              <a:rPr lang="en-US" sz="3200" b="1" dirty="0"/>
              <a:t>Means that if a Consumer prefers A to B in   one period, he will not prefer B to A in another period or Treat them    as Equal. </a:t>
            </a:r>
          </a:p>
          <a:p>
            <a:pPr marL="0" indent="0">
              <a:lnSpc>
                <a:spcPct val="100000"/>
              </a:lnSpc>
              <a:buNone/>
            </a:pPr>
            <a:r>
              <a:rPr lang="en-US" sz="3200" b="1" u="sng" dirty="0">
                <a:solidFill>
                  <a:srgbClr val="FF0000"/>
                </a:solidFill>
              </a:rPr>
              <a:t>(6) Diminishing Marginal Rate of Substitution (MRS):  </a:t>
            </a:r>
            <a:r>
              <a:rPr lang="en-US" sz="3200" b="1" dirty="0"/>
              <a:t>As an individual substitute the product </a:t>
            </a:r>
            <a:r>
              <a:rPr lang="en-US" sz="3200" b="1" dirty="0">
                <a:solidFill>
                  <a:srgbClr val="FF0000"/>
                </a:solidFill>
              </a:rPr>
              <a:t>X </a:t>
            </a:r>
            <a:r>
              <a:rPr lang="en-US" sz="3200" b="1" dirty="0"/>
              <a:t>for product </a:t>
            </a:r>
            <a:r>
              <a:rPr lang="en-US" sz="3200" b="1" dirty="0">
                <a:solidFill>
                  <a:srgbClr val="FF0000"/>
                </a:solidFill>
              </a:rPr>
              <a:t>Y.</a:t>
            </a:r>
            <a:r>
              <a:rPr lang="en-US" sz="3200" b="1" dirty="0"/>
              <a:t>  the MRS continuously declines due o less availability of    In other words the consumer is less and less inclined to sacrifice </a:t>
            </a:r>
            <a:r>
              <a:rPr lang="en-US" sz="3200" b="1" dirty="0">
                <a:solidFill>
                  <a:srgbClr val="FF0000"/>
                </a:solidFill>
              </a:rPr>
              <a:t>X</a:t>
            </a:r>
            <a:r>
              <a:rPr lang="en-US" sz="3200" b="1" dirty="0"/>
              <a:t> for </a:t>
            </a:r>
            <a:r>
              <a:rPr lang="en-US" sz="3200" b="1" dirty="0">
                <a:solidFill>
                  <a:srgbClr val="FF0000"/>
                </a:solidFill>
              </a:rPr>
              <a:t>Y.</a:t>
            </a:r>
            <a:r>
              <a:rPr lang="en-US" sz="3200" b="1" dirty="0"/>
              <a:t>  (It is due this property the Indifference Cure is always Convex to its Origin). </a:t>
            </a:r>
            <a:r>
              <a:rPr lang="en-US" sz="3200" b="1" i="1" dirty="0">
                <a:solidFill>
                  <a:srgbClr val="7030A0"/>
                </a:solidFill>
              </a:rPr>
              <a:t>(To be discussed with further details)</a:t>
            </a:r>
          </a:p>
          <a:p>
            <a:pPr marL="0" indent="0">
              <a:lnSpc>
                <a:spcPct val="100000"/>
              </a:lnSpc>
              <a:buNone/>
            </a:pPr>
            <a:br>
              <a:rPr lang="en-US" sz="3200" i="1" u="sng" dirty="0">
                <a:solidFill>
                  <a:srgbClr val="7030A0"/>
                </a:solidFill>
              </a:rPr>
            </a:br>
            <a:endParaRPr lang="en-US" sz="3200" i="1" dirty="0">
              <a:solidFill>
                <a:srgbClr val="7030A0"/>
              </a:solidFill>
            </a:endParaRPr>
          </a:p>
        </p:txBody>
      </p:sp>
      <p:sp>
        <p:nvSpPr>
          <p:cNvPr id="4" name="Slide Number Placeholder 3"/>
          <p:cNvSpPr>
            <a:spLocks noGrp="1"/>
          </p:cNvSpPr>
          <p:nvPr>
            <p:ph type="sldNum" sz="quarter" idx="12"/>
          </p:nvPr>
        </p:nvSpPr>
        <p:spPr/>
        <p:txBody>
          <a:bodyPr/>
          <a:lstStyle/>
          <a:p>
            <a:fld id="{E6FB6C08-FDAF-47C8-8AB2-32C3689218CE}" type="slidenum">
              <a:rPr lang="en-US" smtClean="0"/>
              <a:t>7</a:t>
            </a:fld>
            <a:endParaRPr lang="en-US"/>
          </a:p>
        </p:txBody>
      </p:sp>
    </p:spTree>
    <p:extLst>
      <p:ext uri="{BB962C8B-B14F-4D97-AF65-F5344CB8AC3E}">
        <p14:creationId xmlns:p14="http://schemas.microsoft.com/office/powerpoint/2010/main" val="61374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5201"/>
          </a:xfrm>
        </p:spPr>
        <p:txBody>
          <a:bodyPr/>
          <a:lstStyle/>
          <a:p>
            <a:r>
              <a:rPr lang="en-US" b="1" dirty="0">
                <a:solidFill>
                  <a:srgbClr val="FF0000"/>
                </a:solidFill>
                <a:latin typeface="+mn-lt"/>
              </a:rPr>
              <a:t>(C-4) Indifference Curve Schedule</a:t>
            </a:r>
          </a:p>
        </p:txBody>
      </p:sp>
      <p:sp>
        <p:nvSpPr>
          <p:cNvPr id="3" name="Content Placeholder 2"/>
          <p:cNvSpPr>
            <a:spLocks noGrp="1"/>
          </p:cNvSpPr>
          <p:nvPr>
            <p:ph sz="half" idx="1"/>
          </p:nvPr>
        </p:nvSpPr>
        <p:spPr>
          <a:xfrm>
            <a:off x="471341" y="1414021"/>
            <a:ext cx="5156462" cy="4762942"/>
          </a:xfrm>
        </p:spPr>
        <p:txBody>
          <a:bodyPr>
            <a:normAutofit/>
          </a:bodyPr>
          <a:lstStyle/>
          <a:p>
            <a:pPr marL="0" indent="0">
              <a:buNone/>
            </a:pPr>
            <a:r>
              <a:rPr lang="en-US" sz="4000" b="1" spc="-30" dirty="0">
                <a:solidFill>
                  <a:srgbClr val="7030A0"/>
                </a:solidFill>
                <a:latin typeface="Calibri" panose="020F0502020204030204" pitchFamily="34" charset="0"/>
                <a:ea typeface="Calibri" panose="020F0502020204030204" pitchFamily="34" charset="0"/>
              </a:rPr>
              <a:t>An</a:t>
            </a:r>
            <a:r>
              <a:rPr lang="en-US" sz="4000" b="1" dirty="0">
                <a:solidFill>
                  <a:srgbClr val="7030A0"/>
                </a:solidFill>
                <a:latin typeface="Calibri" panose="020F0502020204030204" pitchFamily="34" charset="0"/>
                <a:ea typeface="Calibri" panose="020F0502020204030204" pitchFamily="34" charset="0"/>
              </a:rPr>
              <a:t> </a:t>
            </a:r>
            <a:r>
              <a:rPr lang="en-US" sz="4000" b="1" spc="-20" dirty="0">
                <a:solidFill>
                  <a:srgbClr val="7030A0"/>
                </a:solidFill>
                <a:latin typeface="Calibri" panose="020F0502020204030204" pitchFamily="34" charset="0"/>
                <a:ea typeface="Calibri" panose="020F0502020204030204" pitchFamily="34" charset="0"/>
              </a:rPr>
              <a:t>Indifference </a:t>
            </a:r>
            <a:r>
              <a:rPr lang="en-US" sz="4000" b="1" spc="-10" dirty="0">
                <a:solidFill>
                  <a:srgbClr val="7030A0"/>
                </a:solidFill>
                <a:latin typeface="Calibri" panose="020F0502020204030204" pitchFamily="34" charset="0"/>
                <a:ea typeface="Calibri" panose="020F0502020204030204" pitchFamily="34" charset="0"/>
              </a:rPr>
              <a:t>Curve Schedule </a:t>
            </a:r>
            <a:r>
              <a:rPr lang="en-US" sz="4000" b="1" dirty="0">
                <a:solidFill>
                  <a:srgbClr val="7030A0"/>
                </a:solidFill>
                <a:latin typeface="Calibri" panose="020F0502020204030204" pitchFamily="34" charset="0"/>
                <a:ea typeface="Calibri" panose="020F0502020204030204" pitchFamily="34" charset="0"/>
              </a:rPr>
              <a:t>refers to a Schedule </a:t>
            </a:r>
            <a:r>
              <a:rPr lang="en-US" sz="4000" b="1" spc="-20" dirty="0">
                <a:solidFill>
                  <a:srgbClr val="7030A0"/>
                </a:solidFill>
                <a:latin typeface="Calibri" panose="020F0502020204030204" pitchFamily="34" charset="0"/>
                <a:ea typeface="Calibri" panose="020F0502020204030204" pitchFamily="34" charset="0"/>
              </a:rPr>
              <a:t>that </a:t>
            </a:r>
            <a:r>
              <a:rPr lang="en-US" sz="4000" b="1" spc="-605" dirty="0">
                <a:solidFill>
                  <a:srgbClr val="7030A0"/>
                </a:solidFill>
                <a:latin typeface="Calibri" panose="020F0502020204030204" pitchFamily="34" charset="0"/>
                <a:ea typeface="Calibri" panose="020F0502020204030204" pitchFamily="34" charset="0"/>
              </a:rPr>
              <a:t> </a:t>
            </a:r>
            <a:r>
              <a:rPr lang="en-US" sz="4000" b="1" spc="-20" dirty="0">
                <a:solidFill>
                  <a:srgbClr val="7030A0"/>
                </a:solidFill>
                <a:latin typeface="Calibri" panose="020F0502020204030204" pitchFamily="34" charset="0"/>
                <a:ea typeface="Calibri" panose="020F0502020204030204" pitchFamily="34" charset="0"/>
              </a:rPr>
              <a:t>Indicates </a:t>
            </a:r>
            <a:r>
              <a:rPr lang="en-US" sz="4000" b="1" spc="-10" dirty="0">
                <a:solidFill>
                  <a:srgbClr val="7030A0"/>
                </a:solidFill>
                <a:latin typeface="Calibri" panose="020F0502020204030204" pitchFamily="34" charset="0"/>
                <a:ea typeface="Calibri" panose="020F0502020204030204" pitchFamily="34" charset="0"/>
              </a:rPr>
              <a:t>different Combinations </a:t>
            </a:r>
            <a:r>
              <a:rPr lang="en-US" sz="4000" b="1" spc="-30" dirty="0">
                <a:solidFill>
                  <a:srgbClr val="7030A0"/>
                </a:solidFill>
                <a:latin typeface="Calibri" panose="020F0502020204030204" pitchFamily="34" charset="0"/>
                <a:ea typeface="Calibri" panose="020F0502020204030204" pitchFamily="34" charset="0"/>
              </a:rPr>
              <a:t>of </a:t>
            </a:r>
            <a:r>
              <a:rPr lang="en-US" sz="4000" b="1" spc="-20" dirty="0">
                <a:solidFill>
                  <a:srgbClr val="7030A0"/>
                </a:solidFill>
                <a:latin typeface="Calibri" panose="020F0502020204030204" pitchFamily="34" charset="0"/>
                <a:ea typeface="Calibri" panose="020F0502020204030204" pitchFamily="34" charset="0"/>
              </a:rPr>
              <a:t>Two</a:t>
            </a:r>
            <a:r>
              <a:rPr lang="en-US" sz="4000" b="1" dirty="0">
                <a:solidFill>
                  <a:srgbClr val="7030A0"/>
                </a:solidFill>
                <a:latin typeface="Calibri" panose="020F0502020204030204" pitchFamily="34" charset="0"/>
                <a:ea typeface="Calibri" panose="020F0502020204030204" pitchFamily="34" charset="0"/>
              </a:rPr>
              <a:t>	</a:t>
            </a:r>
            <a:r>
              <a:rPr lang="en-US" sz="4000" b="1" spc="-10" dirty="0">
                <a:solidFill>
                  <a:srgbClr val="7030A0"/>
                </a:solidFill>
                <a:latin typeface="Calibri" panose="020F0502020204030204" pitchFamily="34" charset="0"/>
                <a:ea typeface="Calibri" panose="020F0502020204030204" pitchFamily="34" charset="0"/>
              </a:rPr>
              <a:t>Commodities which</a:t>
            </a:r>
            <a:r>
              <a:rPr lang="en-US" sz="4000" b="1" dirty="0">
                <a:solidFill>
                  <a:srgbClr val="7030A0"/>
                </a:solidFill>
                <a:latin typeface="Calibri" panose="020F0502020204030204" pitchFamily="34" charset="0"/>
                <a:ea typeface="Calibri" panose="020F0502020204030204" pitchFamily="34" charset="0"/>
              </a:rPr>
              <a:t> </a:t>
            </a:r>
            <a:r>
              <a:rPr lang="en-US" sz="4000" b="1" spc="-20" dirty="0">
                <a:solidFill>
                  <a:srgbClr val="7030A0"/>
                </a:solidFill>
                <a:latin typeface="Calibri" panose="020F0502020204030204" pitchFamily="34" charset="0"/>
                <a:ea typeface="Calibri" panose="020F0502020204030204" pitchFamily="34" charset="0"/>
              </a:rPr>
              <a:t>yield Equal </a:t>
            </a:r>
            <a:r>
              <a:rPr lang="en-US" sz="4000" b="1" spc="-10" dirty="0">
                <a:solidFill>
                  <a:srgbClr val="7030A0"/>
                </a:solidFill>
                <a:latin typeface="Calibri" panose="020F0502020204030204" pitchFamily="34" charset="0"/>
                <a:ea typeface="Calibri" panose="020F0502020204030204" pitchFamily="34" charset="0"/>
              </a:rPr>
              <a:t>Satisfaction</a:t>
            </a:r>
          </a:p>
          <a:p>
            <a:pPr marL="0" indent="0" algn="r">
              <a:buNone/>
            </a:pPr>
            <a:r>
              <a:rPr lang="en-US" sz="3200" b="1" i="1" spc="-10" dirty="0">
                <a:solidFill>
                  <a:srgbClr val="FF0000"/>
                </a:solidFill>
                <a:latin typeface="Calibri" panose="020F0502020204030204" pitchFamily="34" charset="0"/>
                <a:ea typeface="Calibri" panose="020F0502020204030204" pitchFamily="34" charset="0"/>
              </a:rPr>
              <a:t>(Graph - Next Slide)</a:t>
            </a:r>
            <a:endParaRPr lang="en-US" sz="3200" i="1" dirty="0">
              <a:solidFill>
                <a:srgbClr val="FF0000"/>
              </a:solidFill>
            </a:endParaRPr>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1560257112"/>
              </p:ext>
            </p:extLst>
          </p:nvPr>
        </p:nvGraphicFramePr>
        <p:xfrm>
          <a:off x="6297104" y="1825625"/>
          <a:ext cx="5542961" cy="4451685"/>
        </p:xfrm>
        <a:graphic>
          <a:graphicData uri="http://schemas.openxmlformats.org/drawingml/2006/table">
            <a:tbl>
              <a:tblPr firstRow="1" firstCol="1" lastRow="1" lastCol="1" bandRow="1" bandCol="1"/>
              <a:tblGrid>
                <a:gridCol w="2425045">
                  <a:extLst>
                    <a:ext uri="{9D8B030D-6E8A-4147-A177-3AD203B41FA5}">
                      <a16:colId xmlns:a16="http://schemas.microsoft.com/office/drawing/2014/main" val="70407493"/>
                    </a:ext>
                  </a:extLst>
                </a:gridCol>
                <a:gridCol w="1385740">
                  <a:extLst>
                    <a:ext uri="{9D8B030D-6E8A-4147-A177-3AD203B41FA5}">
                      <a16:colId xmlns:a16="http://schemas.microsoft.com/office/drawing/2014/main" val="2094011464"/>
                    </a:ext>
                  </a:extLst>
                </a:gridCol>
                <a:gridCol w="1732176">
                  <a:extLst>
                    <a:ext uri="{9D8B030D-6E8A-4147-A177-3AD203B41FA5}">
                      <a16:colId xmlns:a16="http://schemas.microsoft.com/office/drawing/2014/main" val="339834891"/>
                    </a:ext>
                  </a:extLst>
                </a:gridCol>
              </a:tblGrid>
              <a:tr h="627556">
                <a:tc>
                  <a:txBody>
                    <a:bodyPr/>
                    <a:lstStyle/>
                    <a:p>
                      <a:pPr marL="116205" marR="95885" algn="ctr">
                        <a:lnSpc>
                          <a:spcPct val="97000"/>
                        </a:lnSpc>
                        <a:spcBef>
                          <a:spcPts val="250"/>
                        </a:spcBef>
                        <a:spcAft>
                          <a:spcPts val="0"/>
                        </a:spcAft>
                      </a:pPr>
                      <a:r>
                        <a:rPr lang="en-US" sz="3200" b="1" spc="-1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Combination</a:t>
                      </a:r>
                      <a:endParaRPr lang="en-US"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 marR="2540" algn="ctr">
                        <a:spcBef>
                          <a:spcPts val="200"/>
                        </a:spcBef>
                        <a:spcAft>
                          <a:spcPts val="0"/>
                        </a:spcAft>
                      </a:pPr>
                      <a:r>
                        <a:rPr lang="en-US" sz="3200" b="1" spc="-1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Apples</a:t>
                      </a:r>
                      <a:endParaRPr lang="en-US"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925" marR="635" algn="ctr">
                        <a:spcBef>
                          <a:spcPts val="200"/>
                        </a:spcBef>
                        <a:spcAft>
                          <a:spcPts val="0"/>
                        </a:spcAft>
                      </a:pPr>
                      <a:r>
                        <a:rPr lang="en-US" sz="3200" b="1" spc="-1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Oranges</a:t>
                      </a:r>
                      <a:endParaRPr lang="en-US"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1091703"/>
                  </a:ext>
                </a:extLst>
              </a:tr>
              <a:tr h="827347">
                <a:tc>
                  <a:txBody>
                    <a:bodyPr/>
                    <a:lstStyle/>
                    <a:p>
                      <a:pPr marL="20955" marR="0" algn="ctr">
                        <a:spcBef>
                          <a:spcPts val="260"/>
                        </a:spcBef>
                        <a:spcAft>
                          <a:spcPts val="0"/>
                        </a:spcAft>
                      </a:pPr>
                      <a:r>
                        <a:rPr lang="en-US" sz="3200" b="1" spc="-5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A</a:t>
                      </a:r>
                      <a:endPar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 marR="0" algn="ctr">
                        <a:spcBef>
                          <a:spcPts val="260"/>
                        </a:spcBef>
                        <a:spcAft>
                          <a:spcPts val="0"/>
                        </a:spcAft>
                      </a:pPr>
                      <a:r>
                        <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1</a:t>
                      </a:r>
                      <a:r>
                        <a:rPr lang="en-US" sz="3200" b="1" spc="31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t>
                      </a:r>
                      <a:r>
                        <a:rPr lang="en-US" sz="3200" b="1" spc="-5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925" marR="0" algn="ctr">
                        <a:spcBef>
                          <a:spcPts val="260"/>
                        </a:spcBef>
                        <a:spcAft>
                          <a:spcPts val="0"/>
                        </a:spcAft>
                      </a:pPr>
                      <a:r>
                        <a:rPr lang="en-US" sz="3200" b="1" spc="-25"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10</a:t>
                      </a:r>
                      <a:endPar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3256027"/>
                  </a:ext>
                </a:extLst>
              </a:tr>
              <a:tr h="949895">
                <a:tc>
                  <a:txBody>
                    <a:bodyPr/>
                    <a:lstStyle/>
                    <a:p>
                      <a:pPr marL="20320" marR="0" algn="ctr">
                        <a:spcBef>
                          <a:spcPts val="260"/>
                        </a:spcBef>
                        <a:spcAft>
                          <a:spcPts val="0"/>
                        </a:spcAft>
                      </a:pPr>
                      <a:r>
                        <a:rPr lang="en-US" sz="3200" b="1" spc="-5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B</a:t>
                      </a:r>
                      <a:endPar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 marR="0" algn="ctr">
                        <a:spcBef>
                          <a:spcPts val="260"/>
                        </a:spcBef>
                        <a:spcAft>
                          <a:spcPts val="0"/>
                        </a:spcAft>
                      </a:pPr>
                      <a:r>
                        <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2</a:t>
                      </a:r>
                      <a:r>
                        <a:rPr lang="en-US" sz="3200" b="1" spc="31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t>
                      </a:r>
                      <a:r>
                        <a:rPr lang="en-US" sz="3200" b="1" spc="-5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925" marR="0" algn="ctr">
                        <a:spcBef>
                          <a:spcPts val="260"/>
                        </a:spcBef>
                        <a:spcAft>
                          <a:spcPts val="0"/>
                        </a:spcAft>
                      </a:pPr>
                      <a:r>
                        <a:rPr lang="en-US" sz="3200" b="1" spc="-5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7</a:t>
                      </a:r>
                      <a:endPar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031152"/>
                  </a:ext>
                </a:extLst>
              </a:tr>
              <a:tr h="855627">
                <a:tc>
                  <a:txBody>
                    <a:bodyPr/>
                    <a:lstStyle/>
                    <a:p>
                      <a:pPr marL="20320" marR="0" algn="ctr">
                        <a:spcBef>
                          <a:spcPts val="260"/>
                        </a:spcBef>
                        <a:spcAft>
                          <a:spcPts val="0"/>
                        </a:spcAft>
                      </a:pPr>
                      <a:r>
                        <a:rPr lang="en-US" sz="3200" b="1" spc="-5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C</a:t>
                      </a:r>
                      <a:endPar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 marR="635" algn="ctr">
                        <a:spcBef>
                          <a:spcPts val="260"/>
                        </a:spcBef>
                        <a:spcAft>
                          <a:spcPts val="0"/>
                        </a:spcAft>
                      </a:pPr>
                      <a:r>
                        <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3</a:t>
                      </a:r>
                      <a:r>
                        <a:rPr lang="en-US" sz="3200" b="1" spc="31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t>
                      </a:r>
                      <a:r>
                        <a:rPr lang="en-US" sz="3200" b="1" spc="-5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925" marR="635" algn="ctr">
                        <a:spcBef>
                          <a:spcPts val="260"/>
                        </a:spcBef>
                        <a:spcAft>
                          <a:spcPts val="0"/>
                        </a:spcAft>
                      </a:pPr>
                      <a:r>
                        <a:rPr lang="en-US" sz="3200" b="1" spc="-5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5</a:t>
                      </a:r>
                      <a:endPar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4561827"/>
                  </a:ext>
                </a:extLst>
              </a:tr>
              <a:tr h="932656">
                <a:tc>
                  <a:txBody>
                    <a:bodyPr/>
                    <a:lstStyle/>
                    <a:p>
                      <a:pPr marL="19685" marR="0" algn="ctr">
                        <a:spcBef>
                          <a:spcPts val="260"/>
                        </a:spcBef>
                        <a:spcAft>
                          <a:spcPts val="0"/>
                        </a:spcAft>
                      </a:pPr>
                      <a:r>
                        <a:rPr lang="en-US" sz="3200" b="1" spc="-5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D</a:t>
                      </a:r>
                    </a:p>
                    <a:p>
                      <a:pPr marL="12065" marR="0" algn="l">
                        <a:spcBef>
                          <a:spcPts val="1700"/>
                        </a:spcBef>
                        <a:spcAft>
                          <a:spcPts val="0"/>
                        </a:spcAft>
                      </a:pPr>
                      <a:endPar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28575" marR="635" algn="ctr">
                        <a:spcBef>
                          <a:spcPts val="260"/>
                        </a:spcBef>
                        <a:spcAft>
                          <a:spcPts val="0"/>
                        </a:spcAft>
                      </a:pPr>
                      <a:r>
                        <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4</a:t>
                      </a:r>
                      <a:r>
                        <a:rPr lang="en-US" sz="3200" b="1" spc="31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t>
                      </a:r>
                      <a:r>
                        <a:rPr lang="en-US" sz="3200" b="1" spc="-5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34925" marR="635" algn="ctr">
                        <a:spcBef>
                          <a:spcPts val="260"/>
                        </a:spcBef>
                        <a:spcAft>
                          <a:spcPts val="0"/>
                        </a:spcAft>
                      </a:pPr>
                      <a:r>
                        <a:rPr lang="en-US" sz="3200" b="1" spc="-5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4</a:t>
                      </a:r>
                      <a:endPar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990600" marR="0" algn="l">
                        <a:lnSpc>
                          <a:spcPts val="760"/>
                        </a:lnSpc>
                        <a:spcBef>
                          <a:spcPts val="2420"/>
                        </a:spcBef>
                        <a:spcAft>
                          <a:spcPts val="0"/>
                        </a:spcAft>
                      </a:pPr>
                      <a:endPar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6079577"/>
                  </a:ext>
                </a:extLst>
              </a:tr>
            </a:tbl>
          </a:graphicData>
        </a:graphic>
      </p:graphicFrame>
      <p:sp>
        <p:nvSpPr>
          <p:cNvPr id="10"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Slide Number Placeholder 3"/>
          <p:cNvSpPr>
            <a:spLocks noGrp="1"/>
          </p:cNvSpPr>
          <p:nvPr>
            <p:ph type="sldNum" sz="quarter" idx="12"/>
          </p:nvPr>
        </p:nvSpPr>
        <p:spPr/>
        <p:txBody>
          <a:bodyPr/>
          <a:lstStyle/>
          <a:p>
            <a:fld id="{E6FB6C08-FDAF-47C8-8AB2-32C3689218CE}" type="slidenum">
              <a:rPr lang="en-US" smtClean="0"/>
              <a:t>8</a:t>
            </a:fld>
            <a:endParaRPr lang="en-US"/>
          </a:p>
        </p:txBody>
      </p:sp>
    </p:spTree>
    <p:extLst>
      <p:ext uri="{BB962C8B-B14F-4D97-AF65-F5344CB8AC3E}">
        <p14:creationId xmlns:p14="http://schemas.microsoft.com/office/powerpoint/2010/main" val="2192153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49141"/>
            <a:ext cx="10515600" cy="539848"/>
          </a:xfrm>
        </p:spPr>
        <p:txBody>
          <a:bodyPr>
            <a:normAutofit fontScale="90000"/>
          </a:bodyPr>
          <a:lstStyle/>
          <a:p>
            <a:br>
              <a:rPr lang="en-US" b="1" dirty="0"/>
            </a:br>
            <a:r>
              <a:rPr lang="en-US" b="1" dirty="0">
                <a:solidFill>
                  <a:srgbClr val="FF0000"/>
                </a:solidFill>
                <a:latin typeface="+mn-lt"/>
              </a:rPr>
              <a:t>…(C-4) Indifference Curve</a:t>
            </a:r>
            <a:br>
              <a:rPr lang="en-US" b="1" dirty="0"/>
            </a:br>
            <a:endParaRPr lang="en-US" dirty="0"/>
          </a:p>
        </p:txBody>
      </p:sp>
      <p:sp>
        <p:nvSpPr>
          <p:cNvPr id="3" name="Content Placeholder 2"/>
          <p:cNvSpPr>
            <a:spLocks noGrp="1"/>
          </p:cNvSpPr>
          <p:nvPr>
            <p:ph sz="half" idx="1"/>
          </p:nvPr>
        </p:nvSpPr>
        <p:spPr>
          <a:xfrm>
            <a:off x="838201" y="1159497"/>
            <a:ext cx="4459664" cy="5017466"/>
          </a:xfrm>
        </p:spPr>
        <p:txBody>
          <a:bodyPr>
            <a:normAutofit/>
          </a:bodyPr>
          <a:lstStyle/>
          <a:p>
            <a:r>
              <a:rPr lang="en-US" sz="3200" b="1" dirty="0"/>
              <a:t>Indifference Curve (IC) is a Diagrammatic Representation of Indifference Schedule. </a:t>
            </a:r>
          </a:p>
          <a:p>
            <a:r>
              <a:rPr lang="en-US" sz="3200" b="1" dirty="0"/>
              <a:t>IC  It is a line that shows all possible Combinations of Two Goods between which a person is</a:t>
            </a:r>
            <a:endParaRPr lang="en-US" sz="3200" dirty="0"/>
          </a:p>
          <a:p>
            <a:pPr marL="0" indent="0">
              <a:buNone/>
            </a:pPr>
            <a:endParaRPr lang="en-US" sz="3200" dirty="0"/>
          </a:p>
        </p:txBody>
      </p:sp>
      <p:graphicFrame>
        <p:nvGraphicFramePr>
          <p:cNvPr id="27" name="Content Placeholder 26"/>
          <p:cNvGraphicFramePr>
            <a:graphicFrameLocks noGrp="1"/>
          </p:cNvGraphicFramePr>
          <p:nvPr>
            <p:ph sz="half" idx="2"/>
            <p:extLst>
              <p:ext uri="{D42A27DB-BD31-4B8C-83A1-F6EECF244321}">
                <p14:modId xmlns:p14="http://schemas.microsoft.com/office/powerpoint/2010/main" val="1329784625"/>
              </p:ext>
            </p:extLst>
          </p:nvPr>
        </p:nvGraphicFramePr>
        <p:xfrm>
          <a:off x="6172200" y="2168479"/>
          <a:ext cx="5696146" cy="4008484"/>
        </p:xfrm>
        <a:graphic>
          <a:graphicData uri="http://schemas.openxmlformats.org/drawingml/2006/chart">
            <c:chart xmlns:c="http://schemas.openxmlformats.org/drawingml/2006/chart" xmlns:r="http://schemas.openxmlformats.org/officeDocument/2006/relationships" r:id="rId2"/>
          </a:graphicData>
        </a:graphic>
      </p:graphicFrame>
      <p:sp>
        <p:nvSpPr>
          <p:cNvPr id="28" name="Rectangle 27"/>
          <p:cNvSpPr/>
          <p:nvPr/>
        </p:nvSpPr>
        <p:spPr>
          <a:xfrm>
            <a:off x="6476213" y="6176963"/>
            <a:ext cx="4308051" cy="400110"/>
          </a:xfrm>
          <a:prstGeom prst="rect">
            <a:avLst/>
          </a:prstGeom>
        </p:spPr>
        <p:txBody>
          <a:bodyPr wrap="square">
            <a:spAutoFit/>
          </a:bodyPr>
          <a:lstStyle/>
          <a:p>
            <a:pPr marL="34925" marR="635" algn="ctr">
              <a:spcBef>
                <a:spcPts val="200"/>
              </a:spcBef>
              <a:spcAft>
                <a:spcPts val="0"/>
              </a:spcAft>
            </a:pPr>
            <a:r>
              <a:rPr lang="en-US" sz="2000" b="1" spc="-10" dirty="0">
                <a:solidFill>
                  <a:srgbClr val="7030A0"/>
                </a:solidFill>
                <a:latin typeface="Calibri" panose="020F0502020204030204" pitchFamily="34" charset="0"/>
                <a:ea typeface="Calibri" panose="020F0502020204030204" pitchFamily="34" charset="0"/>
                <a:cs typeface="Times New Roman" panose="02020603050405020304" pitchFamily="18" charset="0"/>
              </a:rPr>
              <a:t>Apples</a:t>
            </a:r>
            <a:endParaRPr lang="en-US" sz="20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9" name="Rectangle 28"/>
          <p:cNvSpPr/>
          <p:nvPr/>
        </p:nvSpPr>
        <p:spPr>
          <a:xfrm>
            <a:off x="6664751" y="1583704"/>
            <a:ext cx="4458877" cy="584775"/>
          </a:xfrm>
          <a:prstGeom prst="rect">
            <a:avLst/>
          </a:prstGeom>
        </p:spPr>
        <p:txBody>
          <a:bodyPr wrap="square">
            <a:spAutoFit/>
          </a:bodyPr>
          <a:lstStyle/>
          <a:p>
            <a:r>
              <a:rPr lang="en-US" sz="3200" b="1" dirty="0">
                <a:solidFill>
                  <a:srgbClr val="7030A0"/>
                </a:solidFill>
                <a:ea typeface="+mj-ea"/>
                <a:cs typeface="+mj-cs"/>
              </a:rPr>
              <a:t>  Indifference Curve</a:t>
            </a:r>
            <a:endParaRPr lang="en-US" sz="3200" dirty="0">
              <a:solidFill>
                <a:srgbClr val="7030A0"/>
              </a:solidFill>
            </a:endParaRPr>
          </a:p>
        </p:txBody>
      </p:sp>
      <p:sp>
        <p:nvSpPr>
          <p:cNvPr id="30" name="Rectangle 29"/>
          <p:cNvSpPr/>
          <p:nvPr/>
        </p:nvSpPr>
        <p:spPr>
          <a:xfrm>
            <a:off x="5062194" y="3228945"/>
            <a:ext cx="1225485" cy="1066959"/>
          </a:xfrm>
          <a:prstGeom prst="rect">
            <a:avLst/>
          </a:prstGeom>
        </p:spPr>
        <p:txBody>
          <a:bodyPr wrap="square">
            <a:spAutoFit/>
          </a:bodyPr>
          <a:lstStyle/>
          <a:p>
            <a:pPr marL="34925" marR="635" lvl="0" algn="ctr">
              <a:spcBef>
                <a:spcPts val="200"/>
              </a:spcBef>
            </a:pPr>
            <a:endParaRPr lang="en-US" sz="2000" b="1" spc="-1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marL="34925" marR="635" lvl="0" algn="ctr">
              <a:spcBef>
                <a:spcPts val="200"/>
              </a:spcBef>
            </a:pPr>
            <a:endParaRPr lang="en-US" sz="2000" b="1" spc="-1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marL="34925" marR="635" lvl="0" algn="ctr">
              <a:spcBef>
                <a:spcPts val="200"/>
              </a:spcBef>
            </a:pPr>
            <a:r>
              <a:rPr lang="en-US" sz="2000" b="1" spc="-10" dirty="0">
                <a:solidFill>
                  <a:srgbClr val="7030A0"/>
                </a:solidFill>
                <a:latin typeface="Calibri" panose="020F0502020204030204" pitchFamily="34" charset="0"/>
                <a:ea typeface="Calibri" panose="020F0502020204030204" pitchFamily="34" charset="0"/>
                <a:cs typeface="Times New Roman" panose="02020603050405020304" pitchFamily="18" charset="0"/>
              </a:rPr>
              <a:t>Oranges</a:t>
            </a:r>
            <a:endParaRPr lang="en-US" sz="20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6FB6C08-FDAF-47C8-8AB2-32C3689218CE}" type="slidenum">
              <a:rPr lang="en-US" smtClean="0"/>
              <a:t>9</a:t>
            </a:fld>
            <a:endParaRPr lang="en-US"/>
          </a:p>
        </p:txBody>
      </p:sp>
    </p:spTree>
    <p:extLst>
      <p:ext uri="{BB962C8B-B14F-4D97-AF65-F5344CB8AC3E}">
        <p14:creationId xmlns:p14="http://schemas.microsoft.com/office/powerpoint/2010/main" val="2011672152"/>
      </p:ext>
    </p:extLst>
  </p:cSld>
  <p:clrMapOvr>
    <a:masterClrMapping/>
  </p:clrMapOvr>
</p:sld>
</file>

<file path=ppt/theme/theme1.xml><?xml version="1.0" encoding="utf-8"?>
<a:theme xmlns:a="http://schemas.openxmlformats.org/drawingml/2006/main" name="6_Custom Design">
  <a:themeElements>
    <a:clrScheme name="Krugman 3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7_Custom Design">
  <a:themeElements>
    <a:clrScheme name="Krugman 3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1578</TotalTime>
  <Words>2696</Words>
  <Application>Microsoft Office PowerPoint</Application>
  <PresentationFormat>Widescreen</PresentationFormat>
  <Paragraphs>376</Paragraphs>
  <Slides>36</Slides>
  <Notes>15</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36</vt:i4>
      </vt:variant>
    </vt:vector>
  </HeadingPairs>
  <TitlesOfParts>
    <vt:vector size="51" baseType="lpstr">
      <vt:lpstr>Arial</vt:lpstr>
      <vt:lpstr>Book Antiqua</vt:lpstr>
      <vt:lpstr>Calibri</vt:lpstr>
      <vt:lpstr>Calibri Light</vt:lpstr>
      <vt:lpstr>Candara</vt:lpstr>
      <vt:lpstr>Century Gothic</vt:lpstr>
      <vt:lpstr>Gill Sans</vt:lpstr>
      <vt:lpstr>Perpetua</vt:lpstr>
      <vt:lpstr>Symbol</vt:lpstr>
      <vt:lpstr>Tahoma</vt:lpstr>
      <vt:lpstr>Times New Roman</vt:lpstr>
      <vt:lpstr>Wingdings</vt:lpstr>
      <vt:lpstr>6_Custom Design</vt:lpstr>
      <vt:lpstr>Office Theme</vt:lpstr>
      <vt:lpstr>7_Custom Design</vt:lpstr>
      <vt:lpstr>               </vt:lpstr>
      <vt:lpstr>TOPICS:</vt:lpstr>
      <vt:lpstr>(A) INDIFFERENCE CURVE ANALYSIS </vt:lpstr>
      <vt:lpstr>(B) CONSUMER BEHAVIOR</vt:lpstr>
      <vt:lpstr> ( C-1)INDIFFERENCE CURVE ANALYSIS  </vt:lpstr>
      <vt:lpstr> …. (C-2) Assumptions of Indifference Curve Analysis </vt:lpstr>
      <vt:lpstr>  …. (C-3) Assumptions of Indifference Curve Analysis </vt:lpstr>
      <vt:lpstr>(C-4) Indifference Curve Schedule</vt:lpstr>
      <vt:lpstr> …(C-4) Indifference Curve </vt:lpstr>
      <vt:lpstr>….( D-5) Indifference Curve  </vt:lpstr>
      <vt:lpstr>(E) Marginal Rate of Substitution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 Indifference Curves are convex to origin</vt:lpstr>
      <vt:lpstr>F. BUDGET LINE</vt:lpstr>
      <vt:lpstr>F…. BUDGET LINE -EXAMPLE</vt:lpstr>
      <vt:lpstr> …..F.BUDGET ALLOCATION of Rs.50000 </vt:lpstr>
      <vt:lpstr> …. F. BUDGET LINE: Increase in Income </vt:lpstr>
      <vt:lpstr>…F. The Budget Line-Decrease in Price of Goo X</vt:lpstr>
      <vt:lpstr>(G) CONSUMER EQUIBLIRIUM- Maximization of Utility</vt:lpstr>
      <vt:lpstr>…(G) CONSUMER EQUIBLIRIUM- Maximization of Utility</vt:lpstr>
      <vt:lpstr>…(G) CONSUMER EQUIBLIRIUM- Maximization of Utility</vt:lpstr>
      <vt:lpstr>H. Limitations of the Indifference Curve Model </vt:lpstr>
      <vt:lpstr>… H. Limitations of the Indifference Curve Model</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Saad Rahman</cp:lastModifiedBy>
  <cp:revision>82</cp:revision>
  <dcterms:created xsi:type="dcterms:W3CDTF">2024-01-31T15:32:58Z</dcterms:created>
  <dcterms:modified xsi:type="dcterms:W3CDTF">2024-03-24T12:24:52Z</dcterms:modified>
</cp:coreProperties>
</file>