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73" r:id="rId5"/>
    <p:sldId id="274" r:id="rId6"/>
    <p:sldId id="260" r:id="rId7"/>
    <p:sldId id="269" r:id="rId8"/>
    <p:sldId id="267" r:id="rId9"/>
    <p:sldId id="270" r:id="rId10"/>
    <p:sldId id="271" r:id="rId11"/>
    <p:sldId id="272" r:id="rId12"/>
    <p:sldId id="283" r:id="rId13"/>
    <p:sldId id="278" r:id="rId14"/>
    <p:sldId id="279" r:id="rId15"/>
    <p:sldId id="280" r:id="rId16"/>
    <p:sldId id="285" r:id="rId17"/>
    <p:sldId id="284" r:id="rId18"/>
    <p:sldId id="281" r:id="rId19"/>
    <p:sldId id="282" r:id="rId20"/>
    <p:sldId id="276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sz="2400" b="1" i="0" u="none" strike="noStrike" baseline="0" dirty="0" smtClean="0">
                <a:solidFill>
                  <a:srgbClr val="FF0000"/>
                </a:solidFill>
                <a:effectLst/>
                <a:latin typeface="+mn-lt"/>
              </a:rPr>
              <a:t>MARKET EQUILIBRIUM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  PRICE FOR BANANA                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+mn-lt"/>
              </a:rPr>
              <a:t>[</a:t>
            </a:r>
            <a:r>
              <a:rPr lang="en-US" sz="2400" dirty="0" err="1">
                <a:solidFill>
                  <a:srgbClr val="FF0000"/>
                </a:solidFill>
                <a:latin typeface="+mn-lt"/>
              </a:rPr>
              <a:t>ooo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Dozens]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368107375022891"/>
          <c:y val="0.1930817157063407"/>
          <c:w val="0.76600911728139243"/>
          <c:h val="0.7790711933366052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DEMAND</c:v>
                </c:pt>
              </c:strCache>
            </c:strRef>
          </c:tx>
          <c:marker>
            <c:symbol val="none"/>
          </c:marker>
          <c:xVal>
            <c:numRef>
              <c:f>Sheet1!$A$5:$A$13</c:f>
              <c:numCache>
                <c:formatCode>General</c:formatCode>
                <c:ptCount val="9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  <c:pt idx="7">
                  <c:v>240</c:v>
                </c:pt>
                <c:pt idx="8">
                  <c:v>260</c:v>
                </c:pt>
              </c:numCache>
            </c:numRef>
          </c:xVal>
          <c:yVal>
            <c:numRef>
              <c:f>Sheet1!$B$5:$B$13</c:f>
              <c:numCache>
                <c:formatCode>General</c:formatCode>
                <c:ptCount val="9"/>
                <c:pt idx="0">
                  <c:v>90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27-425A-AC30-10FFC53D78CC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SUUPLY</c:v>
                </c:pt>
              </c:strCache>
            </c:strRef>
          </c:tx>
          <c:marker>
            <c:symbol val="none"/>
          </c:marker>
          <c:xVal>
            <c:numRef>
              <c:f>Sheet1!$A$5:$A$13</c:f>
              <c:numCache>
                <c:formatCode>General</c:formatCode>
                <c:ptCount val="9"/>
                <c:pt idx="0">
                  <c:v>100</c:v>
                </c:pt>
                <c:pt idx="1">
                  <c:v>120</c:v>
                </c:pt>
                <c:pt idx="2">
                  <c:v>140</c:v>
                </c:pt>
                <c:pt idx="3">
                  <c:v>160</c:v>
                </c:pt>
                <c:pt idx="4">
                  <c:v>180</c:v>
                </c:pt>
                <c:pt idx="5">
                  <c:v>200</c:v>
                </c:pt>
                <c:pt idx="6">
                  <c:v>220</c:v>
                </c:pt>
                <c:pt idx="7">
                  <c:v>240</c:v>
                </c:pt>
                <c:pt idx="8">
                  <c:v>260</c:v>
                </c:pt>
              </c:numCache>
            </c:numRef>
          </c:xVal>
          <c:yVal>
            <c:numRef>
              <c:f>Sheet1!$C$5:$C$13</c:f>
              <c:numCache>
                <c:formatCode>General</c:formatCode>
                <c:ptCount val="9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27-425A-AC30-10FFC53D7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929600"/>
        <c:axId val="69989504"/>
      </c:scatterChart>
      <c:valAx>
        <c:axId val="699296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aseline="0"/>
                </a:pPr>
                <a:endParaRPr lang="en-US" sz="2000" baseline="0" dirty="0" smtClean="0"/>
              </a:p>
              <a:p>
                <a:pPr>
                  <a:defRPr sz="2000" baseline="0"/>
                </a:pPr>
                <a:r>
                  <a:rPr lang="en-US" sz="2000" baseline="0" dirty="0" smtClean="0"/>
                  <a:t>Price </a:t>
                </a:r>
                <a:r>
                  <a:rPr lang="en-US" sz="2000" baseline="0" dirty="0"/>
                  <a:t>per Dozen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69989504"/>
        <c:crossesAt val="10"/>
        <c:crossBetween val="midCat"/>
        <c:majorUnit val="90"/>
        <c:minorUnit val="10"/>
      </c:valAx>
      <c:valAx>
        <c:axId val="69989504"/>
        <c:scaling>
          <c:orientation val="minMax"/>
          <c:max val="9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 baseline="0"/>
                </a:pPr>
                <a:r>
                  <a:rPr lang="en-US" sz="2000" baseline="0" dirty="0"/>
                  <a:t>Demand-Supply</a:t>
                </a:r>
              </a:p>
            </c:rich>
          </c:tx>
          <c:layout>
            <c:manualLayout>
              <c:xMode val="edge"/>
              <c:yMode val="edge"/>
              <c:x val="6.9860430781908097E-3"/>
              <c:y val="0.4292838458710164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 baseline="0"/>
            </a:pPr>
            <a:endParaRPr lang="en-US"/>
          </a:p>
        </c:txPr>
        <c:crossAx val="69929600"/>
        <c:crossesAt val="0"/>
        <c:crossBetween val="midCat"/>
      </c:valAx>
    </c:plotArea>
    <c:legend>
      <c:legendPos val="r"/>
      <c:layout>
        <c:manualLayout>
          <c:xMode val="edge"/>
          <c:yMode val="edge"/>
          <c:x val="0.69872735884550263"/>
          <c:y val="0.37760242834367197"/>
          <c:w val="0.29952567789094625"/>
          <c:h val="0.2010237721789848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spPr>
    <a:ln>
      <a:solidFill>
        <a:schemeClr val="accent1">
          <a:alpha val="67000"/>
        </a:schemeClr>
      </a:solidFill>
    </a:ln>
  </c:sp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0.14326</cdr:x>
      <cdr:y>0.55657</cdr:y>
    </cdr:from>
    <cdr:to>
      <cdr:x>0.53792</cdr:x>
      <cdr:y>0.56292</cdr:y>
    </cdr:to>
    <cdr:cxnSp macro="">
      <cdr:nvCxnSpPr>
        <cdr:cNvPr id="3" name="Straight Connector 2"/>
        <cdr:cNvCxnSpPr/>
      </cdr:nvCxnSpPr>
      <cdr:spPr>
        <a:xfrm xmlns:a="http://schemas.openxmlformats.org/drawingml/2006/main" flipV="1">
          <a:off x="1036320" y="3566160"/>
          <a:ext cx="2854960" cy="4064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0.53652</cdr:x>
      <cdr:y>0.57085</cdr:y>
    </cdr:from>
    <cdr:to>
      <cdr:x>0.53933</cdr:x>
      <cdr:y>0.9086</cdr:y>
    </cdr:to>
    <cdr:cxnSp macro="">
      <cdr:nvCxnSpPr>
        <cdr:cNvPr id="11" name="Straight Connector 10"/>
        <cdr:cNvCxnSpPr/>
      </cdr:nvCxnSpPr>
      <cdr:spPr>
        <a:xfrm xmlns:a="http://schemas.openxmlformats.org/drawingml/2006/main">
          <a:off x="3881120" y="3657600"/>
          <a:ext cx="20320" cy="216408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1B1D-A3B2-4366-83C8-6D4A6E77D8A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45E59-3C75-4F9F-AFB2-DF19FF991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2E72E-7181-4640-9FD6-7ECA3255E2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91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37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4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F14A-7C57-494D-B0F2-A8D583F1C92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04B2-86A1-4CB3-898E-13B092325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96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R="137160" hangingPunct="0">
              <a:spcBef>
                <a:spcPts val="0"/>
              </a:spcBef>
            </a:pP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r>
              <a:rPr lang="en-US" sz="1800" dirty="0">
                <a:latin typeface="Times New Roman"/>
                <a:ea typeface="Times New Roman"/>
              </a:rPr>
              <a:t/>
            </a:r>
            <a:br>
              <a:rPr lang="en-US" sz="1800" dirty="0">
                <a:latin typeface="Times New Roman"/>
                <a:ea typeface="Times New Roman"/>
              </a:rPr>
            </a:b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09600"/>
            <a:ext cx="7391400" cy="5029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MICROECONOMICS </a:t>
            </a:r>
          </a:p>
          <a:p>
            <a:r>
              <a:rPr lang="en-US" sz="4400" b="1" i="1" dirty="0">
                <a:solidFill>
                  <a:srgbClr val="FF0000"/>
                </a:solidFill>
              </a:rPr>
              <a:t>(BCS 2002 &amp; BSE 2002)/BA]</a:t>
            </a:r>
            <a:r>
              <a:rPr lang="en-US" sz="4400" b="1" dirty="0">
                <a:solidFill>
                  <a:srgbClr val="FF0000"/>
                </a:solidFill>
              </a:rPr>
              <a:t>	</a:t>
            </a:r>
          </a:p>
          <a:p>
            <a:r>
              <a:rPr lang="en-US" b="1" dirty="0" smtClean="0">
                <a:solidFill>
                  <a:srgbClr val="7030A0"/>
                </a:solidFill>
                <a:latin typeface="Times New Roman"/>
                <a:ea typeface="Times New Roman"/>
              </a:rPr>
              <a:t>SPRING-2024</a:t>
            </a:r>
          </a:p>
          <a:p>
            <a:endParaRPr lang="en-US" b="1" dirty="0">
              <a:solidFill>
                <a:schemeClr val="tx1"/>
              </a:solidFill>
              <a:effectLst/>
              <a:latin typeface="Times New Roman"/>
              <a:ea typeface="Times New Roman"/>
            </a:endParaRPr>
          </a:p>
          <a:p>
            <a:endParaRPr lang="en-US" b="1" dirty="0" smtClean="0">
              <a:solidFill>
                <a:schemeClr val="tx1"/>
              </a:solidFill>
              <a:latin typeface="Times New Roman"/>
              <a:ea typeface="Times New Roman"/>
            </a:endParaRPr>
          </a:p>
          <a:p>
            <a:pPr algn="r"/>
            <a:r>
              <a:rPr lang="en-US" b="1" dirty="0" smtClean="0">
                <a:solidFill>
                  <a:schemeClr val="tx1"/>
                </a:solidFill>
                <a:effectLst/>
                <a:latin typeface="Times New Roman"/>
                <a:ea typeface="Times New Roman"/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effectLst/>
                <a:latin typeface="Times New Roman"/>
                <a:ea typeface="Times New Roman"/>
              </a:rPr>
              <a:t>Dr. S. Ghiasul Haq</a:t>
            </a:r>
            <a:r>
              <a:rPr lang="en-US" sz="1400" dirty="0">
                <a:solidFill>
                  <a:schemeClr val="accent2"/>
                </a:solidFill>
                <a:latin typeface="Times New Roman"/>
                <a:ea typeface="Times New Roman"/>
              </a:rPr>
              <a:t/>
            </a:r>
            <a:br>
              <a:rPr lang="en-US" sz="1400" dirty="0">
                <a:solidFill>
                  <a:schemeClr val="accent2"/>
                </a:solidFill>
                <a:latin typeface="Times New Roman"/>
                <a:ea typeface="Times New Roman"/>
              </a:rPr>
            </a:br>
            <a:r>
              <a:rPr lang="en-US" sz="1900" b="1" dirty="0">
                <a:solidFill>
                  <a:srgbClr val="7030A0"/>
                </a:solidFill>
                <a:latin typeface="Times New Roman"/>
                <a:ea typeface="Times New Roman"/>
              </a:rPr>
              <a:t>ghiasul786@gmail.com</a:t>
            </a:r>
          </a:p>
        </p:txBody>
      </p:sp>
    </p:spTree>
    <p:extLst>
      <p:ext uri="{BB962C8B-B14F-4D97-AF65-F5344CB8AC3E}">
        <p14:creationId xmlns:p14="http://schemas.microsoft.com/office/powerpoint/2010/main" val="398995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…4.CLASS EXERCISE: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291472"/>
            <a:ext cx="8493760" cy="5750351"/>
          </a:xfrm>
        </p:spPr>
        <p:txBody>
          <a:bodyPr>
            <a:normAutofit/>
          </a:bodyPr>
          <a:lstStyle/>
          <a:p>
            <a:pPr marL="571500" indent="-571500">
              <a:buAutoNum type="romanLcParenBoth"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GB" sz="4400" b="1" dirty="0">
                <a:solidFill>
                  <a:srgbClr val="FF0000"/>
                </a:solidFill>
              </a:rPr>
              <a:t>D=  40-2P    S= 22 + 4P</a:t>
            </a:r>
            <a:r>
              <a:rPr lang="en-US" sz="4400" b="1" dirty="0">
                <a:solidFill>
                  <a:srgbClr val="FF0000"/>
                </a:solidFill>
              </a:rPr>
              <a:t>      </a:t>
            </a:r>
            <a:r>
              <a:rPr lang="en-US" sz="4400" b="1" u="sng" dirty="0">
                <a:solidFill>
                  <a:srgbClr val="FF0000"/>
                </a:solidFill>
              </a:rPr>
              <a:t> </a:t>
            </a:r>
          </a:p>
          <a:p>
            <a:pPr marL="571500" indent="-571500">
              <a:buAutoNum type="romanLcParenBoth"/>
            </a:pPr>
            <a:r>
              <a:rPr lang="en-US" sz="3200" b="1" dirty="0" smtClean="0"/>
              <a:t>Find the Surplus at price 4 Per Unit[-Price above the Equilibrium price]</a:t>
            </a:r>
          </a:p>
          <a:p>
            <a:pPr marL="571500" indent="-571500">
              <a:buAutoNum type="romanLcParenBoth"/>
            </a:pPr>
            <a:endParaRPr lang="en-US" sz="3200" b="1" dirty="0" smtClean="0"/>
          </a:p>
          <a:p>
            <a:pPr marL="0" indent="0">
              <a:buNone/>
            </a:pPr>
            <a:r>
              <a:rPr lang="en-US" sz="3200" b="1" dirty="0" smtClean="0"/>
              <a:t>(ii) Find the Shortage at Price 2 Per Unit [-Price    </a:t>
            </a:r>
          </a:p>
          <a:p>
            <a:pPr marL="0" indent="0">
              <a:buNone/>
            </a:pPr>
            <a:r>
              <a:rPr lang="en-US" sz="3200" b="1" dirty="0"/>
              <a:t> </a:t>
            </a:r>
            <a:r>
              <a:rPr lang="en-US" sz="3200" b="1" dirty="0" smtClean="0"/>
              <a:t>     below  </a:t>
            </a:r>
            <a:r>
              <a:rPr lang="en-US" sz="3200" b="1" dirty="0"/>
              <a:t>the </a:t>
            </a:r>
            <a:r>
              <a:rPr lang="en-US" sz="3200" b="1" dirty="0" smtClean="0"/>
              <a:t> equilibrium </a:t>
            </a:r>
            <a:r>
              <a:rPr lang="en-US" sz="3200" b="1" dirty="0"/>
              <a:t>price]</a:t>
            </a:r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4102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95567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rgbClr val="FF0000"/>
                </a:solidFill>
              </a:rPr>
              <a:t>…4 CLASS EXCERCISE.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SOLUTION =: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4000" b="1" dirty="0">
                <a:solidFill>
                  <a:srgbClr val="FF0000"/>
                </a:solidFill>
              </a:rPr>
              <a:t>D=  40-2P    S= 22 + 4P</a:t>
            </a:r>
            <a:r>
              <a:rPr lang="en-US" sz="4000" b="1" dirty="0" smtClean="0">
                <a:solidFill>
                  <a:srgbClr val="FF0000"/>
                </a:solidFill>
              </a:rPr>
              <a:t>      </a:t>
            </a:r>
            <a:r>
              <a:rPr lang="en-US" sz="4000" b="1" u="sng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3600" b="1" u="sng" dirty="0" smtClean="0">
                <a:solidFill>
                  <a:srgbClr val="7030A0"/>
                </a:solidFill>
              </a:rPr>
              <a:t>(</a:t>
            </a:r>
            <a:r>
              <a:rPr lang="en-US" sz="3600" b="1" u="sng" dirty="0" err="1" smtClean="0">
                <a:solidFill>
                  <a:srgbClr val="7030A0"/>
                </a:solidFill>
              </a:rPr>
              <a:t>i</a:t>
            </a:r>
            <a:r>
              <a:rPr lang="en-US" sz="3600" b="1" u="sng" dirty="0" smtClean="0">
                <a:solidFill>
                  <a:srgbClr val="7030A0"/>
                </a:solidFill>
              </a:rPr>
              <a:t>) </a:t>
            </a:r>
            <a:r>
              <a:rPr lang="en-US" sz="3600" b="1" u="sng" dirty="0" err="1" smtClean="0">
                <a:solidFill>
                  <a:srgbClr val="7030A0"/>
                </a:solidFill>
              </a:rPr>
              <a:t>Rs</a:t>
            </a:r>
            <a:r>
              <a:rPr lang="en-US" sz="3600" b="1" u="sng" dirty="0" smtClean="0">
                <a:solidFill>
                  <a:srgbClr val="7030A0"/>
                </a:solidFill>
              </a:rPr>
              <a:t>. 4 Per Unit:</a:t>
            </a:r>
          </a:p>
          <a:p>
            <a:pPr marL="0" indent="0">
              <a:buNone/>
            </a:pPr>
            <a:endParaRPr lang="en-US" sz="3600" b="1" u="sng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3600" b="1" dirty="0" smtClean="0">
                <a:solidFill>
                  <a:srgbClr val="7030A0"/>
                </a:solidFill>
              </a:rPr>
              <a:t>Demand =32  Supply = 38  Surplus =6</a:t>
            </a:r>
          </a:p>
          <a:p>
            <a:pPr marL="457200" lvl="1" indent="0">
              <a:buNone/>
            </a:pPr>
            <a:endParaRPr lang="en-US" sz="3600" b="1" dirty="0" smtClean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US" sz="3600" b="1" u="sng" dirty="0" smtClean="0">
                <a:solidFill>
                  <a:srgbClr val="C00000"/>
                </a:solidFill>
              </a:rPr>
              <a:t>(ii) </a:t>
            </a:r>
            <a:r>
              <a:rPr lang="en-US" sz="3600" b="1" u="sng" dirty="0" err="1" smtClean="0">
                <a:solidFill>
                  <a:srgbClr val="C00000"/>
                </a:solidFill>
              </a:rPr>
              <a:t>Rs</a:t>
            </a:r>
            <a:r>
              <a:rPr lang="en-US" sz="3600" b="1" u="sng" dirty="0">
                <a:solidFill>
                  <a:srgbClr val="C00000"/>
                </a:solidFill>
              </a:rPr>
              <a:t>. </a:t>
            </a:r>
            <a:r>
              <a:rPr lang="en-US" sz="3600" b="1" u="sng" dirty="0" smtClean="0">
                <a:solidFill>
                  <a:srgbClr val="C00000"/>
                </a:solidFill>
              </a:rPr>
              <a:t>2  </a:t>
            </a:r>
            <a:r>
              <a:rPr lang="en-US" sz="3600" b="1" u="sng" dirty="0">
                <a:solidFill>
                  <a:srgbClr val="C00000"/>
                </a:solidFill>
              </a:rPr>
              <a:t>Per Unit</a:t>
            </a:r>
            <a:r>
              <a:rPr lang="en-US" sz="3600" b="1" u="sng" dirty="0" smtClean="0">
                <a:solidFill>
                  <a:srgbClr val="C00000"/>
                </a:solidFill>
              </a:rPr>
              <a:t>:</a:t>
            </a:r>
          </a:p>
          <a:p>
            <a:pPr marL="971550" lvl="1" indent="-514350">
              <a:buAutoNum type="romanLcParenBoth"/>
            </a:pPr>
            <a:endParaRPr lang="en-US" sz="3600" b="1" u="sng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sz="3600" b="1" dirty="0">
                <a:solidFill>
                  <a:srgbClr val="C00000"/>
                </a:solidFill>
              </a:rPr>
              <a:t>Demand =</a:t>
            </a:r>
            <a:r>
              <a:rPr lang="en-US" sz="3600" b="1" dirty="0" smtClean="0">
                <a:solidFill>
                  <a:srgbClr val="C00000"/>
                </a:solidFill>
              </a:rPr>
              <a:t>36   Supply </a:t>
            </a:r>
            <a:r>
              <a:rPr lang="en-US" sz="3600" b="1" dirty="0">
                <a:solidFill>
                  <a:srgbClr val="C00000"/>
                </a:solidFill>
              </a:rPr>
              <a:t>= </a:t>
            </a:r>
            <a:r>
              <a:rPr lang="en-US" sz="3600" b="1" dirty="0" smtClean="0">
                <a:solidFill>
                  <a:srgbClr val="C00000"/>
                </a:solidFill>
              </a:rPr>
              <a:t>30  Shortage = 6</a:t>
            </a:r>
            <a:endParaRPr lang="en-US" sz="3600" b="1" dirty="0">
              <a:solidFill>
                <a:srgbClr val="C00000"/>
              </a:solidFill>
            </a:endParaRPr>
          </a:p>
          <a:p>
            <a:pPr lvl="1"/>
            <a:endParaRPr lang="en-US" sz="3600" b="1" dirty="0" smtClean="0"/>
          </a:p>
          <a:p>
            <a:pPr lvl="1"/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4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>
                <a:solidFill>
                  <a:srgbClr val="FF0000"/>
                </a:solidFill>
                <a:latin typeface="+mn-lt"/>
              </a:rPr>
              <a:t>5.SHIFT IN MARKET EQUILIBRIUM PRICE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593"/>
            <a:ext cx="9531285" cy="55429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>
                <a:solidFill>
                  <a:srgbClr val="7030A0"/>
                </a:solidFill>
              </a:rPr>
              <a:t>The market  price of a product  converges back to  equilibrium price if there  is any temporary shift in price above or below the equilibrium price.  </a:t>
            </a:r>
            <a:r>
              <a:rPr lang="en-US" sz="3200" b="1" dirty="0" smtClean="0">
                <a:solidFill>
                  <a:srgbClr val="FF0000"/>
                </a:solidFill>
              </a:rPr>
              <a:t>THEN WHY PRICES OF GOODS PERMANENTLY CHANGES IN BOTH DIRECTIONS. </a:t>
            </a:r>
            <a:r>
              <a:rPr lang="en-US" b="1" dirty="0" smtClean="0">
                <a:solidFill>
                  <a:srgbClr val="7030A0"/>
                </a:solidFill>
              </a:rPr>
              <a:t>CHANGES, (OTHER THAN PRICE) IN THE DETERMINANTS OF SUPPLY AND/OR DEMAND RESULT IN A NEW EQUILIBRIUM PRICE AND QUANTITY. WHEN THERE IS A CHANGE IN SUPPLY OR DEMAND, THE OLD PRICE WILL NO LONGER BE AN EQUILIBRIUM. INSTEAD, THERE WILL BE A SHORTAGE OR SURPLUS, AND PRICE WILL SUBSEQUENTLY ADJUST UNTIL THERE IS A NEW EQUILIBRIUM.</a:t>
            </a:r>
            <a:r>
              <a:rPr lang="en-US" sz="3200" b="1" dirty="0" smtClean="0">
                <a:solidFill>
                  <a:srgbClr val="7030A0"/>
                </a:solidFill>
              </a:rPr>
              <a:t>. </a:t>
            </a:r>
            <a:r>
              <a:rPr lang="en-US" sz="3200" b="1" dirty="0" smtClean="0">
                <a:solidFill>
                  <a:srgbClr val="C00000"/>
                </a:solidFill>
              </a:rPr>
              <a:t>(Explained graphically  in next slides)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5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999242" y="367646"/>
            <a:ext cx="4703974" cy="36953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82703" y="772998"/>
            <a:ext cx="6070864" cy="3227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marR="0" indent="-6350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</a:pP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Demand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Curve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is    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Qd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= 22 - P </a:t>
            </a:r>
          </a:p>
          <a:p>
            <a:pPr>
              <a:lnSpc>
                <a:spcPct val="107000"/>
              </a:lnSpc>
            </a:pP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Supply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Curve is   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Qs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= 10 +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</a:p>
          <a:p>
            <a:pPr marL="463550" indent="-6350">
              <a:lnSpc>
                <a:spcPct val="103000"/>
              </a:lnSpc>
              <a:spcAft>
                <a:spcPts val="60"/>
              </a:spcAft>
            </a:pPr>
            <a:r>
              <a:rPr lang="en-US" sz="2400" b="1" dirty="0" smtClean="0">
                <a:solidFill>
                  <a:srgbClr val="7030A0"/>
                </a:solidFill>
              </a:rPr>
              <a:t>EQ: Price   =	22 </a:t>
            </a:r>
            <a:r>
              <a:rPr lang="en-US" sz="2400" b="1" dirty="0">
                <a:solidFill>
                  <a:srgbClr val="7030A0"/>
                </a:solidFill>
              </a:rPr>
              <a:t>- P = 10 + </a:t>
            </a:r>
            <a:r>
              <a:rPr lang="en-US" sz="2400" b="1" dirty="0" smtClean="0">
                <a:solidFill>
                  <a:srgbClr val="7030A0"/>
                </a:solidFill>
              </a:rPr>
              <a:t>P</a:t>
            </a:r>
          </a:p>
          <a:p>
            <a:pPr marL="463550" indent="-6350">
              <a:lnSpc>
                <a:spcPct val="103000"/>
              </a:lnSpc>
              <a:spcAft>
                <a:spcPts val="60"/>
              </a:spcAft>
            </a:pPr>
            <a:r>
              <a:rPr lang="en-US" sz="2400" b="1" dirty="0" smtClean="0">
                <a:solidFill>
                  <a:srgbClr val="7030A0"/>
                </a:solidFill>
              </a:rPr>
              <a:t>				12 </a:t>
            </a:r>
            <a:r>
              <a:rPr lang="en-US" sz="2400" b="1" dirty="0">
                <a:solidFill>
                  <a:srgbClr val="7030A0"/>
                </a:solidFill>
              </a:rPr>
              <a:t>= 2P </a:t>
            </a:r>
            <a:r>
              <a:rPr lang="en-US" sz="2400" b="1" dirty="0" smtClean="0">
                <a:solidFill>
                  <a:srgbClr val="7030A0"/>
                </a:solidFill>
              </a:rPr>
              <a:t>and </a:t>
            </a:r>
          </a:p>
          <a:p>
            <a:pPr marL="463550" indent="-6350">
              <a:lnSpc>
                <a:spcPct val="103000"/>
              </a:lnSpc>
              <a:spcAft>
                <a:spcPts val="60"/>
              </a:spcAft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			      </a:t>
            </a:r>
            <a:r>
              <a:rPr lang="en-US" sz="2400" b="1" dirty="0" err="1" smtClean="0">
                <a:solidFill>
                  <a:srgbClr val="7030A0"/>
                </a:solidFill>
              </a:rPr>
              <a:t>Pe</a:t>
            </a:r>
            <a:r>
              <a:rPr lang="en-US" sz="2400" b="1" dirty="0" smtClean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= 6 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marL="463550" indent="-6350">
              <a:lnSpc>
                <a:spcPct val="103000"/>
              </a:lnSpc>
              <a:spcAft>
                <a:spcPts val="60"/>
              </a:spcAft>
            </a:pPr>
            <a:r>
              <a:rPr lang="en-US" sz="2400" b="1" dirty="0" smtClean="0">
                <a:solidFill>
                  <a:srgbClr val="7030A0"/>
                </a:solidFill>
              </a:rPr>
              <a:t>                 WITH PRICE </a:t>
            </a:r>
            <a:r>
              <a:rPr lang="en-US" sz="2400" b="1" dirty="0" err="1" smtClean="0">
                <a:solidFill>
                  <a:srgbClr val="7030A0"/>
                </a:solidFill>
              </a:rPr>
              <a:t>Qe</a:t>
            </a:r>
            <a:r>
              <a:rPr lang="en-US" sz="2400" b="1" dirty="0" smtClean="0">
                <a:solidFill>
                  <a:srgbClr val="7030A0"/>
                </a:solidFill>
              </a:rPr>
              <a:t>=16</a:t>
            </a:r>
            <a:endParaRPr lang="en-US" sz="2400" b="1" dirty="0">
              <a:solidFill>
                <a:srgbClr val="7030A0"/>
              </a:solidFill>
            </a:endParaRPr>
          </a:p>
          <a:p>
            <a:pPr marL="463550" indent="-6350">
              <a:lnSpc>
                <a:spcPct val="103000"/>
              </a:lnSpc>
              <a:spcAft>
                <a:spcPts val="60"/>
              </a:spcAft>
            </a:pPr>
            <a:endParaRPr lang="en-US" sz="2400" b="1" dirty="0">
              <a:solidFill>
                <a:srgbClr val="7030A0"/>
              </a:solidFill>
            </a:endParaRPr>
          </a:p>
          <a:p>
            <a:pPr marL="463550" marR="0" indent="-6350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</a:pP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277" y="4455301"/>
            <a:ext cx="10397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>
              <a:solidFill>
                <a:srgbClr val="7030A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Shifts 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Supply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Demand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market result in new 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equilibria. </a:t>
            </a:r>
          </a:p>
          <a:p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(</a:t>
            </a:r>
            <a:r>
              <a:rPr lang="en-US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Next Slides):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04B2-86A1-4CB3-898E-13B0923259E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74277" y="1989056"/>
            <a:ext cx="131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 flipV="1">
            <a:off x="2780907" y="3912123"/>
            <a:ext cx="754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946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22689" y="433633"/>
            <a:ext cx="4534292" cy="319568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23967" y="433633"/>
            <a:ext cx="323339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   in Demand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3256" y="1662144"/>
            <a:ext cx="49895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1-Shift 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Demand D2 to D1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9359694" flipH="1">
            <a:off x="5032315" y="1815319"/>
            <a:ext cx="1137314" cy="14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850836" y="3805900"/>
            <a:ext cx="5107732" cy="31975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43861" y="5008660"/>
            <a:ext cx="426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-Shift 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Supply S1 to S2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0800000" flipV="1">
            <a:off x="3223967" y="3629320"/>
            <a:ext cx="4229445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  in Supply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0800000">
            <a:off x="6843859" y="5008659"/>
            <a:ext cx="2828041" cy="106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196447" y="986615"/>
            <a:ext cx="9323108" cy="47228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57360" y="904974"/>
            <a:ext cx="3553905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4 -Downward Shift 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</a:t>
            </a: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Demand &amp; Supply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8296" y="904974"/>
            <a:ext cx="3553906" cy="7078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-Upward  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Shift  in Demand &amp; Supply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5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7901" y="1536568"/>
            <a:ext cx="11406432" cy="1792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ctr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endParaRPr lang="en-US" sz="3600" b="1" dirty="0" smtClean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ctr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endParaRPr lang="en-US" sz="3600" b="1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ctr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r>
              <a:rPr lang="en-US" sz="3600" b="1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6.FIXATION </a:t>
            </a:r>
            <a:r>
              <a:rPr lang="en-US" sz="36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3600" b="1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PRICES  </a:t>
            </a:r>
            <a:r>
              <a:rPr lang="en-US" sz="36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3600" b="1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GOVERMNET</a:t>
            </a:r>
            <a:endParaRPr lang="en-US" sz="3600" b="1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87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905000" y="228600"/>
            <a:ext cx="8077200" cy="6400800"/>
          </a:xfrm>
          <a:noFill/>
        </p:spPr>
        <p:txBody>
          <a:bodyPr>
            <a:normAutofit fontScale="92500"/>
          </a:bodyPr>
          <a:lstStyle/>
          <a:p>
            <a:pPr>
              <a:buFont typeface="Symbol" pitchFamily="18" charset="2"/>
              <a:buChar char=" "/>
            </a:pPr>
            <a:r>
              <a:rPr lang="en-US" sz="3600" b="1" i="1" dirty="0">
                <a:solidFill>
                  <a:srgbClr val="FF0000"/>
                </a:solidFill>
                <a:latin typeface="Algerian" pitchFamily="82" charset="0"/>
              </a:rPr>
              <a:t>We economists may not know much, but we know one thing very well, and that's how to create shortages and surpluses.  Just tell us which you want!  </a:t>
            </a:r>
          </a:p>
          <a:p>
            <a:pPr>
              <a:buFont typeface="Symbol" pitchFamily="18" charset="2"/>
              <a:buChar char=" "/>
            </a:pPr>
            <a:r>
              <a:rPr lang="en-US" sz="3600" b="1" i="1" dirty="0">
                <a:solidFill>
                  <a:srgbClr val="FF0000"/>
                </a:solidFill>
                <a:latin typeface="Algerian" pitchFamily="82" charset="0"/>
              </a:rPr>
              <a:t>If you want a shortage, all we have to do is to set a price that's below the market price and I'll guarantee you a shortage.  If you want a surplus, set a price too high and you'll have your surplus.</a:t>
            </a:r>
          </a:p>
          <a:p>
            <a:pPr marL="342900" lvl="2" indent="-342900" algn="r">
              <a:buFont typeface="Symbol" pitchFamily="18" charset="2"/>
              <a:buChar char=" "/>
            </a:pPr>
            <a:r>
              <a:rPr lang="en-US" sz="4000" b="1" u="sng" dirty="0">
                <a:solidFill>
                  <a:srgbClr val="7030A0"/>
                </a:solidFill>
              </a:rPr>
              <a:t>Milton Friedman:</a:t>
            </a:r>
          </a:p>
          <a:p>
            <a:pPr>
              <a:buFont typeface="Symbol" pitchFamily="18" charset="2"/>
              <a:buChar char=" "/>
            </a:pPr>
            <a:endParaRPr lang="en-US" sz="3600" b="1" i="1" dirty="0">
              <a:solidFill>
                <a:srgbClr val="FF0000"/>
              </a:solidFill>
              <a:latin typeface="Algerian" pitchFamily="82" charset="0"/>
            </a:endParaRPr>
          </a:p>
          <a:p>
            <a:pPr>
              <a:buFont typeface="Symbol" pitchFamily="18" charset="2"/>
              <a:buChar char=" "/>
            </a:pPr>
            <a:endParaRPr lang="en-US" sz="3600" b="1" i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42814"/>
      </p:ext>
    </p:extLst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bldLvl="3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4779" y="0"/>
            <a:ext cx="11236751" cy="1203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ctr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r>
              <a:rPr lang="en-US" sz="3600" b="1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..6. FIXATION </a:t>
            </a:r>
            <a:r>
              <a:rPr lang="en-US" sz="36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PRICES BY THE GOVERMNET</a:t>
            </a:r>
          </a:p>
          <a:p>
            <a:pPr marR="0" lvl="1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r>
              <a:rPr lang="en-US" sz="2000" b="1" dirty="0" smtClean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(a) 	Surplus </a:t>
            </a:r>
            <a:r>
              <a:rPr lang="en-US" sz="2000" b="1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is caused by an effective price floor (i.e., </a:t>
            </a:r>
            <a:r>
              <a:rPr lang="en-US" sz="2000" b="1" dirty="0" smtClean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minimum </a:t>
            </a:r>
            <a:r>
              <a:rPr lang="en-US" sz="2000" b="1" dirty="0" smtClean="0">
                <a:solidFill>
                  <a:srgbClr val="7030A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guaranteed price)</a:t>
            </a:r>
            <a:endParaRPr lang="en-US" sz="2000" b="1" dirty="0">
              <a:solidFill>
                <a:srgbClr val="7030A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02557" y="1611985"/>
            <a:ext cx="7663990" cy="405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0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1085" y="0"/>
            <a:ext cx="11415859" cy="1436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1" algn="ctr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r>
              <a:rPr lang="en-US" sz="3600" b="1" dirty="0" smtClean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…6. FIXATION </a:t>
            </a:r>
            <a:r>
              <a:rPr lang="en-US" sz="36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OF PRICES BY THE GOVERMNET</a:t>
            </a:r>
          </a:p>
          <a:p>
            <a:pPr marR="0" lvl="1" fontAlgn="base">
              <a:lnSpc>
                <a:spcPct val="103000"/>
              </a:lnSpc>
              <a:spcBef>
                <a:spcPts val="0"/>
              </a:spcBef>
              <a:spcAft>
                <a:spcPts val="60"/>
              </a:spcAft>
              <a:buClr>
                <a:srgbClr val="000000"/>
              </a:buClr>
              <a:buSzPts val="1200"/>
            </a:pPr>
            <a:r>
              <a:rPr lang="en-US" sz="2400" b="1" dirty="0" smtClean="0">
                <a:solidFill>
                  <a:srgbClr val="7030A0"/>
                </a:solidFill>
              </a:rPr>
              <a:t>(b)	Shortage </a:t>
            </a:r>
            <a:r>
              <a:rPr lang="en-US" sz="2400" b="1" dirty="0">
                <a:solidFill>
                  <a:srgbClr val="7030A0"/>
                </a:solidFill>
              </a:rPr>
              <a:t>is caused by an effective price ceiling (the </a:t>
            </a:r>
            <a:r>
              <a:rPr lang="en-US" sz="2400" b="1" dirty="0" smtClean="0">
                <a:solidFill>
                  <a:srgbClr val="7030A0"/>
                </a:solidFill>
              </a:rPr>
              <a:t>maximum </a:t>
            </a:r>
            <a:r>
              <a:rPr lang="en-US" sz="2400" b="1" dirty="0">
                <a:solidFill>
                  <a:srgbClr val="7030A0"/>
                </a:solidFill>
              </a:rPr>
              <a:t>price </a:t>
            </a:r>
            <a:r>
              <a:rPr lang="en-US" sz="2400" b="1" dirty="0" smtClean="0">
                <a:solidFill>
                  <a:srgbClr val="7030A0"/>
                </a:solidFill>
              </a:rPr>
              <a:t>that  can be  charged </a:t>
            </a:r>
            <a:r>
              <a:rPr lang="en-US" sz="2400" b="1" dirty="0">
                <a:solidFill>
                  <a:srgbClr val="7030A0"/>
                </a:solidFill>
              </a:rPr>
              <a:t>for the product). </a:t>
            </a:r>
            <a:endParaRPr lang="en-US" sz="2400" b="1" dirty="0">
              <a:solidFill>
                <a:srgbClr val="7030A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102178" y="1979629"/>
            <a:ext cx="6485642" cy="37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447801"/>
            <a:ext cx="9067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u="sng" dirty="0">
                <a:solidFill>
                  <a:srgbClr val="FF0000"/>
                </a:solidFill>
              </a:rPr>
              <a:t>(C) DEMAND AND SUPPLY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8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7.  </a:t>
            </a:r>
            <a:r>
              <a:rPr lang="en-US" b="1" dirty="0" smtClean="0">
                <a:solidFill>
                  <a:srgbClr val="FF0000"/>
                </a:solidFill>
              </a:rPr>
              <a:t>Consumer &amp; Producer Surplus: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01" y="1381760"/>
            <a:ext cx="11359299" cy="547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(</a:t>
            </a: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 Consumer Surplus [</a:t>
            </a:r>
            <a:r>
              <a:rPr lang="en-US" b="1" smtClean="0">
                <a:solidFill>
                  <a:srgbClr val="FF0000"/>
                </a:solidFill>
              </a:rPr>
              <a:t>Already discussed)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7030A0"/>
                </a:solidFill>
              </a:rPr>
              <a:t>(ii) Producer Surplus: There are always some producers who may get a 	higher market price for their products though they are ready o 	sell at lower price. (All the supply curve points below the 	equilibrium price) and they enjoy  Surplus due favorable  	market 	conditions. </a:t>
            </a:r>
            <a:r>
              <a:rPr lang="en-US" b="1" dirty="0">
                <a:solidFill>
                  <a:srgbClr val="FF0000"/>
                </a:solidFill>
              </a:rPr>
              <a:t>In other words The producer surplus is the difference between the market price and the lowest price a producer is willing to accept to produce a good.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Graphically (figure on next Slide) </a:t>
            </a:r>
            <a:r>
              <a:rPr lang="en-US" b="1" dirty="0">
                <a:solidFill>
                  <a:srgbClr val="7030A0"/>
                </a:solidFill>
              </a:rPr>
              <a:t>p</a:t>
            </a:r>
            <a:r>
              <a:rPr lang="en-US" b="1" dirty="0" smtClean="0">
                <a:solidFill>
                  <a:srgbClr val="7030A0"/>
                </a:solidFill>
              </a:rPr>
              <a:t>roducer </a:t>
            </a:r>
            <a:r>
              <a:rPr lang="en-US" b="1" dirty="0">
                <a:solidFill>
                  <a:srgbClr val="7030A0"/>
                </a:solidFill>
              </a:rPr>
              <a:t>surplus is the inner triangular area between the equilibrium price and the supply curve. </a:t>
            </a:r>
            <a:r>
              <a:rPr lang="en-US" b="1" dirty="0" smtClean="0">
                <a:solidFill>
                  <a:srgbClr val="7030A0"/>
                </a:solidFill>
              </a:rPr>
              <a:t>(And Consumer </a:t>
            </a:r>
            <a:r>
              <a:rPr lang="en-US" b="1" dirty="0">
                <a:solidFill>
                  <a:srgbClr val="7030A0"/>
                </a:solidFill>
              </a:rPr>
              <a:t>surplus is the inner triangular area between the equilibrium price and the demand </a:t>
            </a:r>
            <a:r>
              <a:rPr lang="en-US" b="1" dirty="0" smtClean="0">
                <a:solidFill>
                  <a:srgbClr val="7030A0"/>
                </a:solidFill>
              </a:rPr>
              <a:t>curve).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31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4433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+mn-lt"/>
              </a:rPr>
              <a:t>…7.  Consumer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&amp; Producer Surplus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p:pic>
        <p:nvPicPr>
          <p:cNvPr id="3074" name="Picture 2" descr="Supply crosses the vertical axis at (0,5) and has a slope of 3/5. Demand curve crosses the vertical axis at (0,25) and has a slope of -5. Equilibrium price is located at (3,10). Consumer surplus area is shaded above the equilibrium price line and producer surplus area is shaded below the equilibrium price line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395" y="1356518"/>
            <a:ext cx="7371762" cy="550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0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2286001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MARKET EQUILIBRIUM</a:t>
            </a:r>
          </a:p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LECTURE-9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88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1.MARKET EQUILIBRIUM PRICE &amp;QUANTITY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706880"/>
            <a:ext cx="10855960" cy="4652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 smtClean="0">
                <a:solidFill>
                  <a:srgbClr val="FF0000"/>
                </a:solidFill>
              </a:rPr>
              <a:t>DEFINITION:</a:t>
            </a:r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Equilibrium price and quantity are  </a:t>
            </a:r>
            <a:r>
              <a:rPr lang="en-US" sz="3600" b="1" dirty="0">
                <a:solidFill>
                  <a:srgbClr val="FF0000"/>
                </a:solidFill>
              </a:rPr>
              <a:t>when there is no </a:t>
            </a:r>
            <a:r>
              <a:rPr lang="en-US" sz="3600" b="1" dirty="0" smtClean="0">
                <a:solidFill>
                  <a:srgbClr val="FF0000"/>
                </a:solidFill>
              </a:rPr>
              <a:t>shortage or </a:t>
            </a:r>
            <a:r>
              <a:rPr lang="en-US" sz="3600" b="1" dirty="0">
                <a:solidFill>
                  <a:srgbClr val="FF0000"/>
                </a:solidFill>
              </a:rPr>
              <a:t>surplus of a product in the </a:t>
            </a:r>
            <a:r>
              <a:rPr lang="en-US" sz="3600" b="1" dirty="0" smtClean="0">
                <a:solidFill>
                  <a:srgbClr val="FF0000"/>
                </a:solidFill>
              </a:rPr>
              <a:t>market at a price . </a:t>
            </a:r>
            <a:r>
              <a:rPr lang="en-US" sz="3600" b="1" dirty="0">
                <a:solidFill>
                  <a:srgbClr val="FF0000"/>
                </a:solidFill>
              </a:rPr>
              <a:t>Supply and demand intersect, meaning the amount of an item that consumers want to buy is equal to the amount being supplied by its </a:t>
            </a:r>
            <a:r>
              <a:rPr lang="en-US" sz="3600" b="1" dirty="0" smtClean="0">
                <a:solidFill>
                  <a:srgbClr val="FF0000"/>
                </a:solidFill>
              </a:rPr>
              <a:t>producers at the market price. </a:t>
            </a:r>
            <a:r>
              <a:rPr lang="en-US" sz="3600" b="1" dirty="0">
                <a:solidFill>
                  <a:srgbClr val="FF0000"/>
                </a:solidFill>
              </a:rPr>
              <a:t>In other words, the market has reached a perfect state of balance as prices stabilize to suit </a:t>
            </a:r>
            <a:r>
              <a:rPr lang="en-US" sz="3600" b="1" dirty="0" smtClean="0">
                <a:solidFill>
                  <a:srgbClr val="FF0000"/>
                </a:solidFill>
              </a:rPr>
              <a:t>both the </a:t>
            </a:r>
            <a:r>
              <a:rPr lang="en-US" sz="3600" b="1" dirty="0" err="1" smtClean="0">
                <a:solidFill>
                  <a:srgbClr val="FF0000"/>
                </a:solidFill>
              </a:rPr>
              <a:t>buers</a:t>
            </a:r>
            <a:r>
              <a:rPr lang="en-US" sz="3600" b="1" dirty="0" smtClean="0">
                <a:solidFill>
                  <a:srgbClr val="FF0000"/>
                </a:solidFill>
              </a:rPr>
              <a:t> and sellers .</a:t>
            </a:r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84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.MARKET </a:t>
            </a:r>
            <a:r>
              <a:rPr lang="en-US" b="1" dirty="0">
                <a:solidFill>
                  <a:srgbClr val="FF0000"/>
                </a:solidFill>
              </a:rPr>
              <a:t>EQUILIBRIUM PRICE &amp;QUANTITY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1778000"/>
            <a:ext cx="10683240" cy="4398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Equilibrium quantity is when supply equals demand for a product.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The supply and demand curves have opposite trajectories and eventually intersect, creating </a:t>
            </a:r>
            <a:r>
              <a:rPr lang="en-US" sz="3200" b="1" dirty="0" smtClean="0"/>
              <a:t>price </a:t>
            </a:r>
            <a:r>
              <a:rPr lang="en-US" sz="3200" b="1" dirty="0"/>
              <a:t>equilibrium and equilibrium quantity.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Hypothetically, this is the most efficient state the market can reach and the state to which </a:t>
            </a:r>
            <a:r>
              <a:rPr lang="en-US" sz="3200" b="1" dirty="0" smtClean="0"/>
              <a:t>both quantity and price  </a:t>
            </a:r>
            <a:r>
              <a:rPr lang="en-US" sz="3200" b="1" dirty="0"/>
              <a:t>naturally </a:t>
            </a:r>
            <a:r>
              <a:rPr lang="en-US" sz="3200" b="1" dirty="0" smtClean="0"/>
              <a:t>gravitate.</a:t>
            </a:r>
            <a:endParaRPr lang="en-US" sz="3200" b="1" dirty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3600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489760"/>
              </p:ext>
            </p:extLst>
          </p:nvPr>
        </p:nvGraphicFramePr>
        <p:xfrm>
          <a:off x="1422399" y="172722"/>
          <a:ext cx="10180321" cy="6088473"/>
        </p:xfrm>
        <a:graphic>
          <a:graphicData uri="http://schemas.openxmlformats.org/drawingml/2006/table">
            <a:tbl>
              <a:tblPr/>
              <a:tblGrid>
                <a:gridCol w="2591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5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2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4185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3. DEMAND </a:t>
                      </a:r>
                      <a:r>
                        <a:rPr lang="en-US" sz="36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&amp; SUPPLY OF BANANAS  [000 DOZENS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SUUPLY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SURPUS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DOZEN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SHORTAGE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5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85E8E-9267-4D81-B8FE-3A0DF6202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3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39771245"/>
              </p:ext>
            </p:extLst>
          </p:nvPr>
        </p:nvGraphicFramePr>
        <p:xfrm>
          <a:off x="101601" y="-8439"/>
          <a:ext cx="4937761" cy="65580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645">
                  <a:extLst>
                    <a:ext uri="{9D8B030D-6E8A-4147-A177-3AD203B41FA5}">
                      <a16:colId xmlns:a16="http://schemas.microsoft.com/office/drawing/2014/main" val="539964478"/>
                    </a:ext>
                  </a:extLst>
                </a:gridCol>
                <a:gridCol w="1020128">
                  <a:extLst>
                    <a:ext uri="{9D8B030D-6E8A-4147-A177-3AD203B41FA5}">
                      <a16:colId xmlns:a16="http://schemas.microsoft.com/office/drawing/2014/main" val="3967351778"/>
                    </a:ext>
                  </a:extLst>
                </a:gridCol>
                <a:gridCol w="951548">
                  <a:extLst>
                    <a:ext uri="{9D8B030D-6E8A-4147-A177-3AD203B41FA5}">
                      <a16:colId xmlns:a16="http://schemas.microsoft.com/office/drawing/2014/main" val="101091202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626077986"/>
                    </a:ext>
                  </a:extLst>
                </a:gridCol>
              </a:tblGrid>
              <a:tr h="96728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DEMAND &amp; SUPPLY OF BANANAS  [000 DOZENS</a:t>
                      </a: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77491"/>
                  </a:ext>
                </a:extLst>
              </a:tr>
              <a:tr h="571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6350" marR="6350" marT="6350" marB="0" anchor="b"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SUUPLY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30559191"/>
                  </a:ext>
                </a:extLst>
              </a:tr>
              <a:tr h="5891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SURPLUS/</a:t>
                      </a:r>
                      <a:r>
                        <a:rPr lang="en-US" sz="20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SHORTAGE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8808359"/>
                  </a:ext>
                </a:extLst>
              </a:tr>
              <a:tr h="1244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 DOZEN</a:t>
                      </a: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1237673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-80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9718652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4530761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5753493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2901924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120919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9752575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773128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6852613"/>
                  </a:ext>
                </a:extLst>
              </a:tr>
              <a:tr h="4865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260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3" marR="5983" marT="5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3" marR="5983" marT="5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90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3" marR="5983" marT="598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3" marR="5983" marT="5983" marB="0" anchor="b"/>
                </a:tc>
                <a:extLst>
                  <a:ext uri="{0D108BD9-81ED-4DB2-BD59-A6C34878D82A}">
                    <a16:rowId xmlns:a16="http://schemas.microsoft.com/office/drawing/2014/main" val="1314387493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5094444"/>
              </p:ext>
            </p:extLst>
          </p:nvPr>
        </p:nvGraphicFramePr>
        <p:xfrm>
          <a:off x="4958080" y="142240"/>
          <a:ext cx="7233920" cy="6407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03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133737"/>
          </a:xfrm>
        </p:spPr>
        <p:txBody>
          <a:bodyPr/>
          <a:lstStyle/>
          <a:p>
            <a:pPr algn="ctr"/>
            <a:r>
              <a:rPr lang="en-US" altLang="en-US" sz="3600" b="1" dirty="0" smtClean="0">
                <a:solidFill>
                  <a:srgbClr val="FF0000"/>
                </a:solidFill>
                <a:latin typeface="+mn-lt"/>
              </a:rPr>
              <a:t>4. MARKET EQUILIBRIUM</a:t>
            </a:r>
            <a:endParaRPr lang="en-US" altLang="en-US" sz="36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4000" b="1" dirty="0">
                <a:solidFill>
                  <a:srgbClr val="FF0000"/>
                </a:solidFill>
              </a:rPr>
              <a:t>Market Equilibrium: </a:t>
            </a:r>
            <a:endParaRPr lang="en-US" altLang="en-US" sz="4000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altLang="en-US" sz="4800" b="1" dirty="0" smtClean="0">
                <a:solidFill>
                  <a:srgbClr val="FF0000"/>
                </a:solidFill>
              </a:rPr>
              <a:t>Q </a:t>
            </a:r>
            <a:r>
              <a:rPr lang="en-US" altLang="en-US" sz="4800" b="1" baseline="-25000" dirty="0">
                <a:solidFill>
                  <a:srgbClr val="FF0000"/>
                </a:solidFill>
              </a:rPr>
              <a:t>S</a:t>
            </a:r>
            <a:r>
              <a:rPr lang="en-US" altLang="en-US" sz="4800" b="1" dirty="0">
                <a:solidFill>
                  <a:srgbClr val="FF0000"/>
                </a:solidFill>
              </a:rPr>
              <a:t> = Q </a:t>
            </a:r>
            <a:r>
              <a:rPr lang="en-US" altLang="en-US" sz="4800" b="1" baseline="-25000" dirty="0" smtClean="0">
                <a:solidFill>
                  <a:srgbClr val="FF0000"/>
                </a:solidFill>
              </a:rPr>
              <a:t>D</a:t>
            </a:r>
          </a:p>
          <a:p>
            <a:pPr marL="0" indent="0">
              <a:buNone/>
            </a:pPr>
            <a:r>
              <a:rPr lang="en-US" altLang="en-US" sz="4000" b="1" dirty="0">
                <a:solidFill>
                  <a:srgbClr val="FF0000"/>
                </a:solidFill>
              </a:rPr>
              <a:t>	-Qs  =Quantity Supplied</a:t>
            </a:r>
          </a:p>
          <a:p>
            <a:pPr marL="0" indent="0">
              <a:buNone/>
            </a:pPr>
            <a:r>
              <a:rPr lang="en-US" altLang="en-US" sz="4000" b="1" dirty="0">
                <a:solidFill>
                  <a:srgbClr val="FF0000"/>
                </a:solidFill>
              </a:rPr>
              <a:t>	-</a:t>
            </a:r>
            <a:r>
              <a:rPr lang="en-US" altLang="en-US" sz="4000" b="1" dirty="0" err="1">
                <a:solidFill>
                  <a:srgbClr val="FF0000"/>
                </a:solidFill>
              </a:rPr>
              <a:t>Qd</a:t>
            </a:r>
            <a:r>
              <a:rPr lang="en-US" altLang="en-US" sz="4000" b="1" dirty="0">
                <a:solidFill>
                  <a:srgbClr val="FF0000"/>
                </a:solidFill>
              </a:rPr>
              <a:t> = Quantity Demanded</a:t>
            </a:r>
          </a:p>
          <a:p>
            <a:pPr marL="0" indent="0" algn="ctr">
              <a:buNone/>
            </a:pPr>
            <a:endParaRPr lang="en-US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49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921"/>
            <a:ext cx="10515600" cy="690879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+mn-lt"/>
              </a:rPr>
              <a:t/>
            </a:r>
            <a:br>
              <a:rPr lang="en-GB" b="1" dirty="0" smtClean="0">
                <a:latin typeface="+mn-lt"/>
              </a:rPr>
            </a:br>
            <a:r>
              <a:rPr lang="en-GB" b="1" dirty="0" smtClean="0">
                <a:latin typeface="+mn-lt"/>
              </a:rPr>
              <a:t/>
            </a:r>
            <a:br>
              <a:rPr lang="en-GB" b="1" dirty="0" smtClean="0">
                <a:latin typeface="+mn-lt"/>
              </a:rPr>
            </a:br>
            <a:r>
              <a:rPr lang="en-GB" b="1" dirty="0" smtClean="0">
                <a:solidFill>
                  <a:srgbClr val="FF0000"/>
                </a:solidFill>
                <a:latin typeface="+mn-lt"/>
              </a:rPr>
              <a:t>….4. PRICE </a:t>
            </a:r>
            <a:r>
              <a:rPr lang="en-GB" b="1" dirty="0">
                <a:solidFill>
                  <a:srgbClr val="FF0000"/>
                </a:solidFill>
                <a:latin typeface="+mn-lt"/>
              </a:rPr>
              <a:t>EQUILIBRIUM</a:t>
            </a: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/>
            </a:r>
            <a:br>
              <a:rPr lang="en-US" b="1" dirty="0">
                <a:latin typeface="+mn-lt"/>
              </a:rPr>
            </a:b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812800"/>
            <a:ext cx="10815320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 smtClean="0"/>
              <a:t>1.    Demand </a:t>
            </a:r>
            <a:r>
              <a:rPr lang="en-GB" sz="3200" b="1" dirty="0"/>
              <a:t>Equation: </a:t>
            </a:r>
            <a:r>
              <a:rPr lang="en-GB" sz="3200" b="1" dirty="0" smtClean="0"/>
              <a:t>  [D</a:t>
            </a:r>
            <a:r>
              <a:rPr lang="en-GB" sz="3200" b="1" dirty="0"/>
              <a:t>= a- </a:t>
            </a:r>
            <a:r>
              <a:rPr lang="en-GB" sz="3200" b="1" dirty="0" err="1" smtClean="0"/>
              <a:t>bP</a:t>
            </a:r>
            <a:r>
              <a:rPr lang="en-GB" sz="3200" b="1" dirty="0" smtClean="0"/>
              <a:t>]     		D</a:t>
            </a:r>
            <a:r>
              <a:rPr lang="en-GB" sz="3200" b="1" dirty="0"/>
              <a:t>=  40-2P</a:t>
            </a:r>
            <a:endParaRPr lang="en-US" sz="3200" b="1" dirty="0"/>
          </a:p>
          <a:p>
            <a:pPr marL="0" lvl="0" indent="0">
              <a:buNone/>
            </a:pPr>
            <a:r>
              <a:rPr lang="en-GB" sz="3200" b="1" dirty="0" smtClean="0"/>
              <a:t>2.    Supply </a:t>
            </a:r>
            <a:r>
              <a:rPr lang="en-GB" sz="3200" b="1" dirty="0"/>
              <a:t>Equation</a:t>
            </a:r>
            <a:r>
              <a:rPr lang="en-GB" sz="3200" b="1" dirty="0" smtClean="0"/>
              <a:t>:     [S</a:t>
            </a:r>
            <a:r>
              <a:rPr lang="en-GB" sz="3200" b="1" dirty="0"/>
              <a:t>= a +</a:t>
            </a:r>
            <a:r>
              <a:rPr lang="en-GB" sz="3200" b="1" dirty="0" err="1" smtClean="0"/>
              <a:t>bP</a:t>
            </a:r>
            <a:r>
              <a:rPr lang="en-GB" sz="3200" b="1" dirty="0" smtClean="0"/>
              <a:t>]  </a:t>
            </a:r>
            <a:r>
              <a:rPr lang="en-GB" sz="3200" b="1" dirty="0"/>
              <a:t> </a:t>
            </a:r>
            <a:r>
              <a:rPr lang="en-GB" sz="3200" b="1" dirty="0" smtClean="0"/>
              <a:t>               S</a:t>
            </a:r>
            <a:r>
              <a:rPr lang="en-GB" sz="3200" b="1" dirty="0"/>
              <a:t>= 22 + 4P</a:t>
            </a:r>
            <a:endParaRPr lang="en-US" sz="3200" b="1" dirty="0"/>
          </a:p>
          <a:p>
            <a:pPr marL="0" lvl="0" indent="0" algn="ctr">
              <a:buNone/>
            </a:pPr>
            <a:r>
              <a:rPr lang="en-GB" sz="3600" b="1" dirty="0" smtClean="0"/>
              <a:t>3. Equilibrium Price-Price Per Unit:  </a:t>
            </a:r>
          </a:p>
          <a:p>
            <a:pPr marL="0" lvl="0" indent="0" algn="ctr">
              <a:buNone/>
            </a:pPr>
            <a:r>
              <a:rPr lang="en-GB" sz="3600" b="1" dirty="0" smtClean="0"/>
              <a:t> </a:t>
            </a:r>
            <a:r>
              <a:rPr lang="en-GB" sz="3600" b="1" dirty="0"/>
              <a:t>D = </a:t>
            </a:r>
            <a:r>
              <a:rPr lang="en-GB" sz="3600" b="1" dirty="0" smtClean="0"/>
              <a:t>S         </a:t>
            </a:r>
          </a:p>
          <a:p>
            <a:pPr marL="0" lvl="0" indent="0" algn="ctr">
              <a:buNone/>
            </a:pPr>
            <a:r>
              <a:rPr lang="en-GB" sz="3600" b="1" dirty="0" smtClean="0"/>
              <a:t>40-2P   = </a:t>
            </a:r>
            <a:r>
              <a:rPr lang="en-GB" sz="3600" b="1" dirty="0"/>
              <a:t>22+ 4P</a:t>
            </a:r>
            <a:endParaRPr lang="en-US" sz="3600" b="1" dirty="0"/>
          </a:p>
          <a:p>
            <a:pPr marL="0" indent="0" algn="ctr">
              <a:buNone/>
            </a:pPr>
            <a:r>
              <a:rPr lang="en-GB" sz="3600" b="1" dirty="0"/>
              <a:t>40 -22 = 4P+2P</a:t>
            </a:r>
            <a:endParaRPr lang="en-US" sz="3600" b="1" dirty="0"/>
          </a:p>
          <a:p>
            <a:pPr marL="0" indent="0" algn="ctr">
              <a:buNone/>
            </a:pPr>
            <a:r>
              <a:rPr lang="en-GB" sz="3600" b="1" dirty="0"/>
              <a:t>6P </a:t>
            </a:r>
            <a:r>
              <a:rPr lang="en-GB" sz="3600" b="1" dirty="0" smtClean="0"/>
              <a:t>=  </a:t>
            </a:r>
            <a:r>
              <a:rPr lang="en-GB" sz="3600" b="1" dirty="0"/>
              <a:t>18</a:t>
            </a:r>
            <a:endParaRPr lang="en-US" sz="3600" b="1" dirty="0"/>
          </a:p>
          <a:p>
            <a:pPr marL="0" indent="0" algn="ctr">
              <a:buNone/>
            </a:pPr>
            <a:r>
              <a:rPr lang="en-GB" sz="3600" b="1" dirty="0" smtClean="0"/>
              <a:t> P  =18/8</a:t>
            </a:r>
            <a:endParaRPr lang="en-US" sz="3600" b="1" dirty="0"/>
          </a:p>
          <a:p>
            <a:pPr marL="0" indent="0" algn="ctr">
              <a:buNone/>
            </a:pPr>
            <a:r>
              <a:rPr lang="en-GB" sz="3600" b="1" dirty="0" smtClean="0"/>
              <a:t>P   </a:t>
            </a:r>
            <a:r>
              <a:rPr lang="en-GB" sz="3600" b="1" dirty="0"/>
              <a:t>=  3 </a:t>
            </a:r>
            <a:r>
              <a:rPr lang="en-GB" sz="3600" b="1" dirty="0" smtClean="0"/>
              <a:t> </a:t>
            </a:r>
          </a:p>
          <a:p>
            <a:pPr marL="0" indent="0" algn="ctr">
              <a:buNone/>
            </a:pPr>
            <a:r>
              <a:rPr lang="en-GB" sz="3600" b="1" dirty="0" smtClean="0"/>
              <a:t>The equilibrium price =</a:t>
            </a:r>
            <a:r>
              <a:rPr lang="en-GB" sz="3600" b="1" dirty="0" err="1" smtClean="0"/>
              <a:t>Rs</a:t>
            </a:r>
            <a:r>
              <a:rPr lang="en-GB" sz="3600" b="1" dirty="0" smtClean="0"/>
              <a:t>. 3 Per Unit</a:t>
            </a:r>
            <a:endParaRPr lang="en-US" sz="3600" b="1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2730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653</Words>
  <Application>Microsoft Office PowerPoint</Application>
  <PresentationFormat>Widescreen</PresentationFormat>
  <Paragraphs>171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Symbol</vt:lpstr>
      <vt:lpstr>Times New Roman</vt:lpstr>
      <vt:lpstr>Office Theme</vt:lpstr>
      <vt:lpstr>               </vt:lpstr>
      <vt:lpstr>PowerPoint Presentation</vt:lpstr>
      <vt:lpstr>PowerPoint Presentation</vt:lpstr>
      <vt:lpstr>1.MARKET EQUILIBRIUM PRICE &amp;QUANTITY </vt:lpstr>
      <vt:lpstr>2.MARKET EQUILIBRIUM PRICE &amp;QUANTITY</vt:lpstr>
      <vt:lpstr>PowerPoint Presentation</vt:lpstr>
      <vt:lpstr>PowerPoint Presentation</vt:lpstr>
      <vt:lpstr>4. MARKET EQUILIBRIUM</vt:lpstr>
      <vt:lpstr>  ….4. PRICE EQUILIBRIUM  </vt:lpstr>
      <vt:lpstr>…4.CLASS EXERCISE: </vt:lpstr>
      <vt:lpstr>  …4 CLASS EXCERCISE.SOLUTION =:  </vt:lpstr>
      <vt:lpstr>5.SHIFT IN MARKET EQUILIBRIUM 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  Consumer &amp; Producer Surplus:</vt:lpstr>
      <vt:lpstr>…7.  Consumer &amp; Producer Surplus: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</dc:title>
  <dc:creator>ismail - [2010]</dc:creator>
  <cp:lastModifiedBy>ismail - [2010]</cp:lastModifiedBy>
  <cp:revision>27</cp:revision>
  <dcterms:created xsi:type="dcterms:W3CDTF">2024-03-03T16:08:41Z</dcterms:created>
  <dcterms:modified xsi:type="dcterms:W3CDTF">2024-03-13T18:38:01Z</dcterms:modified>
</cp:coreProperties>
</file>