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39" r:id="rId3"/>
    <p:sldId id="336" r:id="rId4"/>
    <p:sldId id="341" r:id="rId5"/>
    <p:sldId id="342" r:id="rId6"/>
    <p:sldId id="343" r:id="rId7"/>
    <p:sldId id="257" r:id="rId8"/>
    <p:sldId id="340" r:id="rId9"/>
    <p:sldId id="267" r:id="rId10"/>
    <p:sldId id="266" r:id="rId11"/>
  </p:sldIdLst>
  <p:sldSz cx="9144000" cy="6858000" type="screen4x3"/>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1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836"/>
          </a:xfrm>
          <a:prstGeom prst="rect">
            <a:avLst/>
          </a:prstGeom>
        </p:spPr>
        <p:txBody>
          <a:bodyPr vert="horz" lIns="93763" tIns="46881" rIns="93763" bIns="46881" rtlCol="0"/>
          <a:lstStyle>
            <a:lvl1pPr algn="r">
              <a:defRPr sz="1200"/>
            </a:lvl1pPr>
          </a:lstStyle>
          <a:p>
            <a:fld id="{16C7CBC3-E22E-4E86-8CBE-8D5DD4A10550}" type="datetimeFigureOut">
              <a:rPr lang="en-US" smtClean="0"/>
              <a:pPr/>
              <a:t>1/23/2024</a:t>
            </a:fld>
            <a:endParaRPr lang="en-US"/>
          </a:p>
        </p:txBody>
      </p:sp>
      <p:sp>
        <p:nvSpPr>
          <p:cNvPr id="4" name="Footer Placeholder 3"/>
          <p:cNvSpPr>
            <a:spLocks noGrp="1"/>
          </p:cNvSpPr>
          <p:nvPr>
            <p:ph type="ftr" sz="quarter" idx="2"/>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87265"/>
            <a:ext cx="3056414" cy="467836"/>
          </a:xfrm>
          <a:prstGeom prst="rect">
            <a:avLst/>
          </a:prstGeom>
        </p:spPr>
        <p:txBody>
          <a:bodyPr vert="horz" lIns="93763" tIns="46881" rIns="93763" bIns="46881" rtlCol="0" anchor="b"/>
          <a:lstStyle>
            <a:lvl1pPr algn="r">
              <a:defRPr sz="1200"/>
            </a:lvl1pPr>
          </a:lstStyle>
          <a:p>
            <a:fld id="{133A3360-EBCF-4016-A680-2F4C833544CA}" type="slidenum">
              <a:rPr lang="en-US" smtClean="0"/>
              <a:pPr/>
              <a:t>‹#›</a:t>
            </a:fld>
            <a:endParaRPr lang="en-US"/>
          </a:p>
        </p:txBody>
      </p:sp>
    </p:spTree>
    <p:extLst>
      <p:ext uri="{BB962C8B-B14F-4D97-AF65-F5344CB8AC3E}">
        <p14:creationId xmlns:p14="http://schemas.microsoft.com/office/powerpoint/2010/main" val="3900257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idx="1"/>
          </p:nvPr>
        </p:nvSpPr>
        <p:spPr>
          <a:xfrm>
            <a:off x="3995217" y="0"/>
            <a:ext cx="3056414" cy="467836"/>
          </a:xfrm>
          <a:prstGeom prst="rect">
            <a:avLst/>
          </a:prstGeom>
        </p:spPr>
        <p:txBody>
          <a:bodyPr vert="horz" lIns="93763" tIns="46881" rIns="93763" bIns="46881" rtlCol="0"/>
          <a:lstStyle>
            <a:lvl1pPr algn="r">
              <a:defRPr sz="1200"/>
            </a:lvl1pPr>
          </a:lstStyle>
          <a:p>
            <a:fld id="{5BA9195B-1EFC-4B49-989A-9580A6E82EEA}" type="datetimeFigureOut">
              <a:rPr lang="en-US" smtClean="0"/>
              <a:pPr/>
              <a:t>1/23/2024</a:t>
            </a:fld>
            <a:endParaRPr lang="en-US"/>
          </a:p>
        </p:txBody>
      </p:sp>
      <p:sp>
        <p:nvSpPr>
          <p:cNvPr id="4" name="Slide Image Placeholder 3"/>
          <p:cNvSpPr>
            <a:spLocks noGrp="1" noRot="1" noChangeAspect="1"/>
          </p:cNvSpPr>
          <p:nvPr>
            <p:ph type="sldImg" idx="2"/>
          </p:nvPr>
        </p:nvSpPr>
        <p:spPr>
          <a:xfrm>
            <a:off x="1189038" y="701675"/>
            <a:ext cx="4676775" cy="3508375"/>
          </a:xfrm>
          <a:prstGeom prst="rect">
            <a:avLst/>
          </a:prstGeom>
          <a:noFill/>
          <a:ln w="12700">
            <a:solidFill>
              <a:prstClr val="black"/>
            </a:solidFill>
          </a:ln>
        </p:spPr>
        <p:txBody>
          <a:bodyPr vert="horz" lIns="93763" tIns="46881" rIns="93763" bIns="46881" rtlCol="0" anchor="ctr"/>
          <a:lstStyle/>
          <a:p>
            <a:endParaRPr lang="en-US"/>
          </a:p>
        </p:txBody>
      </p:sp>
      <p:sp>
        <p:nvSpPr>
          <p:cNvPr id="5" name="Notes Placeholder 4"/>
          <p:cNvSpPr>
            <a:spLocks noGrp="1"/>
          </p:cNvSpPr>
          <p:nvPr>
            <p:ph type="body" sz="quarter" idx="3"/>
          </p:nvPr>
        </p:nvSpPr>
        <p:spPr>
          <a:xfrm>
            <a:off x="705327" y="4444445"/>
            <a:ext cx="5642610" cy="4210526"/>
          </a:xfrm>
          <a:prstGeom prst="rect">
            <a:avLst/>
          </a:prstGeom>
        </p:spPr>
        <p:txBody>
          <a:bodyPr vert="horz" lIns="93763" tIns="46881" rIns="93763" bIns="4688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87265"/>
            <a:ext cx="3056414" cy="467836"/>
          </a:xfrm>
          <a:prstGeom prst="rect">
            <a:avLst/>
          </a:prstGeom>
        </p:spPr>
        <p:txBody>
          <a:bodyPr vert="horz" lIns="93763" tIns="46881" rIns="93763" bIns="46881" rtlCol="0" anchor="b"/>
          <a:lstStyle>
            <a:lvl1pPr algn="r">
              <a:defRPr sz="1200"/>
            </a:lvl1pPr>
          </a:lstStyle>
          <a:p>
            <a:fld id="{20D2E72E-7181-4640-9FD6-7ECA3255E2A4}" type="slidenum">
              <a:rPr lang="en-US" smtClean="0"/>
              <a:pPr/>
              <a:t>‹#›</a:t>
            </a:fld>
            <a:endParaRPr lang="en-US"/>
          </a:p>
        </p:txBody>
      </p:sp>
    </p:spTree>
    <p:extLst>
      <p:ext uri="{BB962C8B-B14F-4D97-AF65-F5344CB8AC3E}">
        <p14:creationId xmlns:p14="http://schemas.microsoft.com/office/powerpoint/2010/main" val="91230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155054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7</a:t>
            </a:fld>
            <a:endParaRPr lang="en-US"/>
          </a:p>
        </p:txBody>
      </p:sp>
    </p:spTree>
    <p:extLst>
      <p:ext uri="{BB962C8B-B14F-4D97-AF65-F5344CB8AC3E}">
        <p14:creationId xmlns:p14="http://schemas.microsoft.com/office/powerpoint/2010/main" val="342316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BB415F-AE85-471D-A7F4-00EFAAF1006D}"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8141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415F-AE85-471D-A7F4-00EFAAF1006D}"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2875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415F-AE85-471D-A7F4-00EFAAF1006D}"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5580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415F-AE85-471D-A7F4-00EFAAF1006D}"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54703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B415F-AE85-471D-A7F4-00EFAAF1006D}"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23512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BB415F-AE85-471D-A7F4-00EFAAF1006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60412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BB415F-AE85-471D-A7F4-00EFAAF1006D}"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72770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BB415F-AE85-471D-A7F4-00EFAAF1006D}"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48798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415F-AE85-471D-A7F4-00EFAAF1006D}"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53612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35681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95730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415F-AE85-471D-A7F4-00EFAAF1006D}"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85E8E-9267-4D81-B8FE-3A0DF620272D}" type="slidenum">
              <a:rPr lang="en-US" smtClean="0"/>
              <a:pPr/>
              <a:t>‹#›</a:t>
            </a:fld>
            <a:endParaRPr lang="en-US"/>
          </a:p>
        </p:txBody>
      </p:sp>
    </p:spTree>
    <p:extLst>
      <p:ext uri="{BB962C8B-B14F-4D97-AF65-F5344CB8AC3E}">
        <p14:creationId xmlns:p14="http://schemas.microsoft.com/office/powerpoint/2010/main" val="175736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r>
              <a:rPr lang="en-US" sz="1800" dirty="0" smtClean="0">
                <a:effectLst/>
                <a:latin typeface="Times New Roman"/>
                <a:ea typeface="Times New Roman"/>
              </a:rPr>
              <a:t/>
            </a:r>
            <a:br>
              <a:rPr lang="en-US" sz="1800" dirty="0" smtClean="0">
                <a:effectLst/>
                <a:latin typeface="Times New Roman"/>
                <a:ea typeface="Times New Roman"/>
              </a:rPr>
            </a:br>
            <a:r>
              <a:rPr lang="en-US" sz="1800" dirty="0" smtClean="0">
                <a:effectLst/>
                <a:latin typeface="Times New Roman"/>
                <a:ea typeface="Times New Roman"/>
              </a:rPr>
              <a:t/>
            </a:r>
            <a:br>
              <a:rPr lang="en-US" sz="1800" dirty="0" smtClean="0">
                <a:effectLst/>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smtClean="0">
                <a:latin typeface="Times New Roman"/>
                <a:ea typeface="Times New Roman"/>
              </a:rPr>
              <a:t/>
            </a:r>
            <a:br>
              <a:rPr lang="en-US" sz="1800" dirty="0" smtClean="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smtClean="0">
                <a:latin typeface="Times New Roman"/>
                <a:ea typeface="Times New Roman"/>
              </a:rPr>
              <a:t/>
            </a:r>
            <a:br>
              <a:rPr lang="en-US" sz="1800" dirty="0" smtClean="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smtClean="0">
                <a:latin typeface="Times New Roman"/>
                <a:ea typeface="Times New Roman"/>
              </a:rPr>
              <a:t/>
            </a:r>
            <a:br>
              <a:rPr lang="en-US" sz="1800" dirty="0" smtClean="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smtClean="0">
                <a:latin typeface="Times New Roman"/>
                <a:ea typeface="Times New Roman"/>
              </a:rPr>
              <a:t/>
            </a:r>
            <a:br>
              <a:rPr lang="en-US" sz="1800" dirty="0" smtClean="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smtClean="0">
                <a:latin typeface="Times New Roman"/>
                <a:ea typeface="Times New Roman"/>
              </a:rPr>
              <a:t/>
            </a:r>
            <a:br>
              <a:rPr lang="en-US" sz="1800" dirty="0" smtClean="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smtClean="0">
                <a:latin typeface="Times New Roman"/>
                <a:ea typeface="Times New Roman"/>
              </a:rPr>
              <a:t/>
            </a:r>
            <a:br>
              <a:rPr lang="en-US" sz="1800" dirty="0" smtClean="0">
                <a:latin typeface="Times New Roman"/>
                <a:ea typeface="Times New Roman"/>
              </a:rPr>
            </a:br>
            <a:r>
              <a:rPr lang="en-US" sz="1800" dirty="0">
                <a:latin typeface="Times New Roman"/>
                <a:ea typeface="Times New Roman"/>
              </a:rPr>
              <a:t/>
            </a: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762000" y="609600"/>
            <a:ext cx="7391400" cy="5029200"/>
          </a:xfrm>
        </p:spPr>
        <p:txBody>
          <a:bodyPr>
            <a:normAutofit/>
          </a:bodyPr>
          <a:lstStyle/>
          <a:p>
            <a:r>
              <a:rPr lang="en-US" sz="4400" b="1" dirty="0">
                <a:solidFill>
                  <a:srgbClr val="FF0000"/>
                </a:solidFill>
              </a:rPr>
              <a:t>MICROECONOMICS </a:t>
            </a:r>
            <a:endParaRPr lang="en-US" sz="4400" b="1" dirty="0" smtClean="0">
              <a:solidFill>
                <a:srgbClr val="FF0000"/>
              </a:solidFill>
            </a:endParaRPr>
          </a:p>
          <a:p>
            <a:r>
              <a:rPr lang="en-US" sz="4400" b="1" i="1" dirty="0" smtClean="0">
                <a:solidFill>
                  <a:srgbClr val="FF0000"/>
                </a:solidFill>
              </a:rPr>
              <a:t>(</a:t>
            </a:r>
            <a:r>
              <a:rPr lang="en-US" sz="4400" b="1" i="1" dirty="0">
                <a:solidFill>
                  <a:srgbClr val="FF0000"/>
                </a:solidFill>
              </a:rPr>
              <a:t>BCS 2002 &amp; BSE 2002)/BA]</a:t>
            </a:r>
            <a:r>
              <a:rPr lang="en-US" sz="4400" b="1" dirty="0">
                <a:solidFill>
                  <a:srgbClr val="FF0000"/>
                </a:solidFill>
              </a:rPr>
              <a:t>	</a:t>
            </a:r>
            <a:endParaRPr lang="en-US" sz="4400" b="1" dirty="0" smtClean="0">
              <a:solidFill>
                <a:srgbClr val="FF0000"/>
              </a:solidFill>
            </a:endParaRPr>
          </a:p>
          <a:p>
            <a:r>
              <a:rPr lang="en-US" b="1" dirty="0" smtClean="0">
                <a:solidFill>
                  <a:srgbClr val="7030A0"/>
                </a:solidFill>
                <a:latin typeface="Times New Roman"/>
                <a:ea typeface="Times New Roman"/>
              </a:rPr>
              <a:t>SPRING-2024</a:t>
            </a:r>
          </a:p>
          <a:p>
            <a:endParaRPr lang="en-US" b="1" dirty="0">
              <a:solidFill>
                <a:schemeClr val="tx1"/>
              </a:solidFill>
              <a:effectLst/>
              <a:latin typeface="Times New Roman"/>
              <a:ea typeface="Times New Roman"/>
            </a:endParaRPr>
          </a:p>
          <a:p>
            <a:endParaRPr lang="en-US" b="1" dirty="0" smtClean="0">
              <a:solidFill>
                <a:schemeClr val="tx1"/>
              </a:solidFill>
              <a:latin typeface="Times New Roman"/>
              <a:ea typeface="Times New Roman"/>
            </a:endParaRPr>
          </a:p>
          <a:p>
            <a:pPr algn="r"/>
            <a:r>
              <a:rPr lang="en-US" b="1" dirty="0" smtClean="0">
                <a:solidFill>
                  <a:schemeClr val="tx1"/>
                </a:solidFill>
                <a:effectLst/>
                <a:latin typeface="Times New Roman"/>
                <a:ea typeface="Times New Roman"/>
              </a:rPr>
              <a:t> </a:t>
            </a:r>
            <a:r>
              <a:rPr lang="en-US" b="1" dirty="0" smtClean="0">
                <a:solidFill>
                  <a:schemeClr val="accent2"/>
                </a:solidFill>
                <a:effectLst/>
                <a:latin typeface="Times New Roman"/>
                <a:ea typeface="Times New Roman"/>
              </a:rPr>
              <a:t>Dr. S. Ghiasul Haq</a:t>
            </a:r>
            <a:r>
              <a:rPr lang="en-US" sz="1400" dirty="0" smtClean="0">
                <a:solidFill>
                  <a:schemeClr val="accent2"/>
                </a:solidFill>
                <a:effectLst/>
                <a:latin typeface="Times New Roman"/>
                <a:ea typeface="Times New Roman"/>
              </a:rPr>
              <a:t/>
            </a:r>
            <a:br>
              <a:rPr lang="en-US" sz="1400" dirty="0" smtClean="0">
                <a:solidFill>
                  <a:schemeClr val="accent2"/>
                </a:solidFill>
                <a:effectLst/>
                <a:latin typeface="Times New Roman"/>
                <a:ea typeface="Times New Roman"/>
              </a:rPr>
            </a:br>
            <a:r>
              <a:rPr lang="en-US" sz="1900" b="1" dirty="0" smtClean="0">
                <a:solidFill>
                  <a:srgbClr val="7030A0"/>
                </a:solidFill>
                <a:effectLst/>
                <a:latin typeface="Times New Roman"/>
                <a:ea typeface="Times New Roman"/>
              </a:rPr>
              <a:t>ghiasul786@gmail.com</a:t>
            </a:r>
          </a:p>
        </p:txBody>
      </p:sp>
    </p:spTree>
    <p:extLst>
      <p:ext uri="{BB962C8B-B14F-4D97-AF65-F5344CB8AC3E}">
        <p14:creationId xmlns:p14="http://schemas.microsoft.com/office/powerpoint/2010/main" val="205995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2590800"/>
          </a:xfrm>
        </p:spPr>
        <p:txBody>
          <a:bodyPr>
            <a:normAutofit/>
          </a:bodyPr>
          <a:lstStyle/>
          <a:p>
            <a:r>
              <a:rPr lang="en-US" dirty="0" smtClean="0"/>
              <a:t/>
            </a:r>
            <a:br>
              <a:rPr lang="en-US" dirty="0" smtClean="0"/>
            </a:br>
            <a:endParaRPr lang="en-US" dirty="0"/>
          </a:p>
        </p:txBody>
      </p:sp>
      <p:sp>
        <p:nvSpPr>
          <p:cNvPr id="3" name="Rectangle 2"/>
          <p:cNvSpPr/>
          <p:nvPr/>
        </p:nvSpPr>
        <p:spPr>
          <a:xfrm>
            <a:off x="457200" y="685800"/>
            <a:ext cx="8382000" cy="461665"/>
          </a:xfrm>
          <a:prstGeom prst="rect">
            <a:avLst/>
          </a:prstGeom>
        </p:spPr>
        <p:txBody>
          <a:bodyPr wrap="square">
            <a:spAutoFit/>
          </a:bodyPr>
          <a:lstStyle/>
          <a:p>
            <a:r>
              <a:rPr lang="en-US" sz="2400" b="1" dirty="0" smtClean="0">
                <a:solidFill>
                  <a:srgbClr val="FF0000"/>
                </a:solidFill>
              </a:rPr>
              <a:t>Unlimited Wants                                                    Limited Resources</a:t>
            </a:r>
            <a:endParaRPr lang="en-US" sz="2400" b="1" dirty="0">
              <a:solidFill>
                <a:srgbClr val="FF0000"/>
              </a:solidFill>
            </a:endParaRPr>
          </a:p>
        </p:txBody>
      </p:sp>
      <p:cxnSp>
        <p:nvCxnSpPr>
          <p:cNvPr id="9" name="Straight Arrow Connector 8"/>
          <p:cNvCxnSpPr/>
          <p:nvPr/>
        </p:nvCxnSpPr>
        <p:spPr>
          <a:xfrm>
            <a:off x="2667000" y="990599"/>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5410200" y="975358"/>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514600" y="1793238"/>
            <a:ext cx="327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SCARCITY</a:t>
            </a:r>
            <a:endParaRPr lang="en-US" sz="3200" dirty="0"/>
          </a:p>
        </p:txBody>
      </p:sp>
      <p:cxnSp>
        <p:nvCxnSpPr>
          <p:cNvPr id="23" name="Straight Arrow Connector 22"/>
          <p:cNvCxnSpPr/>
          <p:nvPr/>
        </p:nvCxnSpPr>
        <p:spPr>
          <a:xfrm>
            <a:off x="4191000" y="1905000"/>
            <a:ext cx="1905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886994" y="4495006"/>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33" idx="0"/>
          </p:cNvCxnSpPr>
          <p:nvPr/>
        </p:nvCxnSpPr>
        <p:spPr>
          <a:xfrm rot="10800000" flipV="1">
            <a:off x="2171700" y="2209800"/>
            <a:ext cx="16383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990600" y="2667000"/>
            <a:ext cx="2362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What to Produce</a:t>
            </a:r>
            <a:endParaRPr lang="en-US" sz="2400" dirty="0"/>
          </a:p>
        </p:txBody>
      </p:sp>
      <p:sp>
        <p:nvSpPr>
          <p:cNvPr id="34" name="Oval 33"/>
          <p:cNvSpPr/>
          <p:nvPr/>
        </p:nvSpPr>
        <p:spPr>
          <a:xfrm>
            <a:off x="3505200" y="2971800"/>
            <a:ext cx="1905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How to Produce</a:t>
            </a:r>
            <a:endParaRPr lang="en-US" sz="2400" dirty="0"/>
          </a:p>
        </p:txBody>
      </p:sp>
      <p:sp>
        <p:nvSpPr>
          <p:cNvPr id="35" name="Oval 34"/>
          <p:cNvSpPr/>
          <p:nvPr/>
        </p:nvSpPr>
        <p:spPr>
          <a:xfrm>
            <a:off x="5867400" y="2590800"/>
            <a:ext cx="22098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For Whom to Produce</a:t>
            </a:r>
            <a:endParaRPr lang="en-US" sz="2400" dirty="0"/>
          </a:p>
        </p:txBody>
      </p:sp>
      <p:cxnSp>
        <p:nvCxnSpPr>
          <p:cNvPr id="50" name="Straight Arrow Connector 49"/>
          <p:cNvCxnSpPr/>
          <p:nvPr/>
        </p:nvCxnSpPr>
        <p:spPr>
          <a:xfrm rot="16200000" flipH="1">
            <a:off x="4133850" y="27241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048000" y="5105400"/>
            <a:ext cx="26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PRICE</a:t>
            </a:r>
            <a:endParaRPr lang="en-US" dirty="0"/>
          </a:p>
        </p:txBody>
      </p:sp>
      <p:cxnSp>
        <p:nvCxnSpPr>
          <p:cNvPr id="58" name="Straight Arrow Connector 57"/>
          <p:cNvCxnSpPr/>
          <p:nvPr/>
        </p:nvCxnSpPr>
        <p:spPr>
          <a:xfrm rot="10800000" flipV="1">
            <a:off x="2895600" y="60198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5715000" y="6019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a:off x="2133600" y="58674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990600" y="5791200"/>
            <a:ext cx="2057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DEMAND</a:t>
            </a:r>
            <a:endParaRPr lang="en-US" dirty="0"/>
          </a:p>
        </p:txBody>
      </p:sp>
      <p:sp>
        <p:nvSpPr>
          <p:cNvPr id="67" name="Oval 66"/>
          <p:cNvSpPr/>
          <p:nvPr/>
        </p:nvSpPr>
        <p:spPr>
          <a:xfrm>
            <a:off x="5715000" y="5867400"/>
            <a:ext cx="2057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supply</a:t>
            </a:r>
            <a:endParaRPr lang="en-US" sz="2800" dirty="0"/>
          </a:p>
        </p:txBody>
      </p:sp>
      <p:cxnSp>
        <p:nvCxnSpPr>
          <p:cNvPr id="72" name="Straight Arrow Connector 71"/>
          <p:cNvCxnSpPr/>
          <p:nvPr/>
        </p:nvCxnSpPr>
        <p:spPr>
          <a:xfrm rot="10800000" flipV="1">
            <a:off x="2514600" y="56388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5257800" y="3733800"/>
            <a:ext cx="1524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6200000" flipH="1">
            <a:off x="2209800" y="3886200"/>
            <a:ext cx="1219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020762"/>
          </a:xfrm>
        </p:spPr>
        <p:txBody>
          <a:bodyPr>
            <a:normAutofit fontScale="90000"/>
          </a:bodyPr>
          <a:lstStyle/>
          <a:p>
            <a:r>
              <a:rPr lang="en-GB" sz="3600" b="1" dirty="0" smtClean="0">
                <a:solidFill>
                  <a:srgbClr val="FF0000"/>
                </a:solidFill>
              </a:rPr>
              <a:t>(1) ECONOMIC SYSTEMS AND  AGENTS </a:t>
            </a:r>
            <a:r>
              <a:rPr lang="en-GB" sz="3600" b="1" smtClean="0">
                <a:solidFill>
                  <a:srgbClr val="FF0000"/>
                </a:solidFill>
              </a:rPr>
              <a:t/>
            </a:r>
            <a:br>
              <a:rPr lang="en-GB" sz="3600" b="1" smtClean="0">
                <a:solidFill>
                  <a:srgbClr val="FF0000"/>
                </a:solidFill>
              </a:rPr>
            </a:br>
            <a:r>
              <a:rPr lang="en-GB" sz="3600" b="1" smtClean="0">
                <a:solidFill>
                  <a:srgbClr val="7030A0"/>
                </a:solidFill>
              </a:rPr>
              <a:t>[ </a:t>
            </a:r>
            <a:r>
              <a:rPr lang="en-GB" sz="3600" b="1" smtClean="0">
                <a:solidFill>
                  <a:srgbClr val="7030A0"/>
                </a:solidFill>
              </a:rPr>
              <a:t>BRIEF </a:t>
            </a:r>
            <a:r>
              <a:rPr lang="en-GB" sz="3600" b="1" smtClean="0">
                <a:solidFill>
                  <a:srgbClr val="7030A0"/>
                </a:solidFill>
              </a:rPr>
              <a:t>DISCUSSION</a:t>
            </a:r>
            <a:r>
              <a:rPr lang="en-GB" sz="3600" b="1" dirty="0">
                <a:solidFill>
                  <a:srgbClr val="7030A0"/>
                </a:solidFill>
              </a:rPr>
              <a:t>]</a:t>
            </a:r>
          </a:p>
        </p:txBody>
      </p:sp>
      <p:sp>
        <p:nvSpPr>
          <p:cNvPr id="3" name="Content Placeholder 2"/>
          <p:cNvSpPr>
            <a:spLocks noGrp="1"/>
          </p:cNvSpPr>
          <p:nvPr>
            <p:ph idx="1"/>
          </p:nvPr>
        </p:nvSpPr>
        <p:spPr>
          <a:xfrm>
            <a:off x="152400" y="1371600"/>
            <a:ext cx="8839200" cy="5257800"/>
          </a:xfrm>
        </p:spPr>
        <p:txBody>
          <a:bodyPr>
            <a:normAutofit/>
          </a:bodyPr>
          <a:lstStyle/>
          <a:p>
            <a:r>
              <a:rPr lang="en-GB" b="1" dirty="0" smtClean="0">
                <a:solidFill>
                  <a:srgbClr val="FF0000"/>
                </a:solidFill>
              </a:rPr>
              <a:t>Economic Systems:</a:t>
            </a:r>
          </a:p>
          <a:p>
            <a:pPr lvl="1"/>
            <a:r>
              <a:rPr lang="en-GB" b="1" dirty="0" smtClean="0"/>
              <a:t>Capitalist System</a:t>
            </a:r>
          </a:p>
          <a:p>
            <a:pPr lvl="1"/>
            <a:r>
              <a:rPr lang="en-GB" b="1" dirty="0" smtClean="0"/>
              <a:t>Communism/ Socialist System</a:t>
            </a:r>
          </a:p>
          <a:p>
            <a:pPr lvl="1"/>
            <a:r>
              <a:rPr lang="en-GB" b="1" dirty="0" smtClean="0"/>
              <a:t>Islamic System</a:t>
            </a:r>
          </a:p>
          <a:p>
            <a:pPr lvl="1"/>
            <a:r>
              <a:rPr lang="en-GB" b="1" dirty="0" smtClean="0"/>
              <a:t>Mixed System</a:t>
            </a:r>
          </a:p>
          <a:p>
            <a:r>
              <a:rPr lang="en-GB" b="1" dirty="0" smtClean="0">
                <a:solidFill>
                  <a:srgbClr val="FF0000"/>
                </a:solidFill>
              </a:rPr>
              <a:t>Economic Agents:</a:t>
            </a:r>
          </a:p>
          <a:p>
            <a:pPr lvl="1"/>
            <a:r>
              <a:rPr lang="en-GB" b="1" dirty="0" smtClean="0"/>
              <a:t>Households/Individuals</a:t>
            </a:r>
          </a:p>
          <a:p>
            <a:pPr lvl="1"/>
            <a:r>
              <a:rPr lang="en-GB" b="1" dirty="0" smtClean="0"/>
              <a:t>Firms</a:t>
            </a:r>
          </a:p>
          <a:p>
            <a:pPr lvl="1"/>
            <a:r>
              <a:rPr lang="en-GB" b="1" dirty="0" smtClean="0"/>
              <a:t>Government</a:t>
            </a:r>
            <a:endParaRPr lang="en-GB"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b="1" dirty="0" smtClean="0">
                <a:solidFill>
                  <a:srgbClr val="FF0000"/>
                </a:solidFill>
                <a:latin typeface="Times New Roman" pitchFamily="18" charset="0"/>
                <a:cs typeface="Times New Roman" pitchFamily="18" charset="0"/>
              </a:rPr>
              <a:t>(3) NEEDS AND WANTS </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077200" cy="4906963"/>
          </a:xfrm>
        </p:spPr>
        <p:txBody>
          <a:bodyPr/>
          <a:lstStyle/>
          <a:p>
            <a:r>
              <a:rPr lang="en-US" sz="2800" b="1" u="sng" dirty="0" smtClean="0">
                <a:latin typeface="Times New Roman" pitchFamily="18" charset="0"/>
                <a:cs typeface="Times New Roman" pitchFamily="18" charset="0"/>
              </a:rPr>
              <a:t>Needs</a:t>
            </a:r>
            <a:r>
              <a:rPr lang="en-US" sz="2800" b="1" dirty="0" smtClean="0">
                <a:latin typeface="Times New Roman" pitchFamily="18" charset="0"/>
                <a:cs typeface="Times New Roman" pitchFamily="18" charset="0"/>
              </a:rPr>
              <a:t> – Things that are required in order to live e.g. f</a:t>
            </a:r>
            <a:r>
              <a:rPr lang="en-US" b="1" dirty="0" smtClean="0">
                <a:latin typeface="Times New Roman" pitchFamily="18" charset="0"/>
                <a:cs typeface="Times New Roman" pitchFamily="18" charset="0"/>
              </a:rPr>
              <a:t>ood, water, medical treatment, clean air, clothing, and shelter…. </a:t>
            </a:r>
          </a:p>
          <a:p>
            <a:r>
              <a:rPr lang="en-US" sz="2800" b="1" u="sng" dirty="0" smtClean="0">
                <a:latin typeface="Times New Roman" pitchFamily="18" charset="0"/>
                <a:cs typeface="Times New Roman" pitchFamily="18" charset="0"/>
              </a:rPr>
              <a:t>Wants</a:t>
            </a:r>
            <a:r>
              <a:rPr lang="en-US" sz="2800" b="1" dirty="0" smtClean="0">
                <a:latin typeface="Times New Roman" pitchFamily="18" charset="0"/>
                <a:cs typeface="Times New Roman" pitchFamily="18" charset="0"/>
              </a:rPr>
              <a:t> – Things that add comfort and pleasure to life</a:t>
            </a:r>
            <a:r>
              <a:rPr lang="en-US" sz="20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e.g. food, name brand of products, cell phones, cars …… </a:t>
            </a:r>
          </a:p>
          <a:p>
            <a:pPr marL="342900" lvl="1" indent="-342900">
              <a:buFont typeface="Arial" pitchFamily="34" charset="0"/>
              <a:buChar char="•"/>
            </a:pPr>
            <a:r>
              <a:rPr lang="en-US" sz="3200" b="1" u="sng" dirty="0" smtClean="0">
                <a:latin typeface="Times New Roman" pitchFamily="18" charset="0"/>
                <a:cs typeface="Times New Roman" pitchFamily="18" charset="0"/>
              </a:rPr>
              <a:t>Satisfying Need &amp; Wants</a:t>
            </a:r>
            <a:r>
              <a:rPr lang="en-US" sz="3200" b="1" dirty="0" smtClean="0">
                <a:latin typeface="Times New Roman" pitchFamily="18" charset="0"/>
                <a:cs typeface="Times New Roman" pitchFamily="18" charset="0"/>
              </a:rPr>
              <a:t>: People satisfy there wants and needs by purchasing and consuming goods and services. </a:t>
            </a:r>
          </a:p>
          <a:p>
            <a:endParaRPr lang="en-US" b="1" dirty="0" smtClean="0"/>
          </a:p>
          <a:p>
            <a:pPr lvl="1"/>
            <a:endParaRPr lang="en-US" dirty="0"/>
          </a:p>
          <a:p>
            <a:pPr marL="0" indent="0">
              <a:buNone/>
            </a:pPr>
            <a:endParaRPr lang="en-US" dirty="0"/>
          </a:p>
        </p:txBody>
      </p:sp>
    </p:spTree>
    <p:extLst>
      <p:ext uri="{BB962C8B-B14F-4D97-AF65-F5344CB8AC3E}">
        <p14:creationId xmlns:p14="http://schemas.microsoft.com/office/powerpoint/2010/main" val="132434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914400"/>
          </a:xfrm>
        </p:spPr>
        <p:txBody>
          <a:bodyPr>
            <a:normAutofit/>
          </a:bodyPr>
          <a:lstStyle/>
          <a:p>
            <a:r>
              <a:rPr lang="en-US" sz="3600" b="1" dirty="0" smtClean="0">
                <a:solidFill>
                  <a:srgbClr val="FF0000"/>
                </a:solidFill>
              </a:rPr>
              <a:t>(3) DEFINTIONS OF ECONOMICS</a:t>
            </a:r>
            <a:endParaRPr lang="en-US" sz="3600" b="1" dirty="0">
              <a:solidFill>
                <a:srgbClr val="FF0000"/>
              </a:solidFill>
            </a:endParaRPr>
          </a:p>
        </p:txBody>
      </p:sp>
      <p:sp>
        <p:nvSpPr>
          <p:cNvPr id="3" name="Content Placeholder 2"/>
          <p:cNvSpPr>
            <a:spLocks noGrp="1"/>
          </p:cNvSpPr>
          <p:nvPr>
            <p:ph idx="1"/>
          </p:nvPr>
        </p:nvSpPr>
        <p:spPr>
          <a:xfrm>
            <a:off x="228600" y="762000"/>
            <a:ext cx="8915400" cy="6324600"/>
          </a:xfrm>
        </p:spPr>
        <p:txBody>
          <a:bodyPr>
            <a:normAutofit fontScale="85000" lnSpcReduction="10000"/>
          </a:bodyPr>
          <a:lstStyle/>
          <a:p>
            <a:pPr marL="0" indent="0">
              <a:buNone/>
            </a:pPr>
            <a:r>
              <a:rPr lang="en-US" b="1" dirty="0" smtClean="0"/>
              <a:t>(1) </a:t>
            </a:r>
            <a:r>
              <a:rPr lang="en-US" b="1" dirty="0"/>
              <a:t>The </a:t>
            </a:r>
            <a:r>
              <a:rPr lang="en-US" b="1" dirty="0" smtClean="0"/>
              <a:t>economists Adam </a:t>
            </a:r>
            <a:r>
              <a:rPr lang="en-US" b="1" dirty="0"/>
              <a:t>S</a:t>
            </a:r>
            <a:r>
              <a:rPr lang="en-US" b="1" dirty="0" smtClean="0"/>
              <a:t>mith  </a:t>
            </a:r>
            <a:r>
              <a:rPr lang="en-US" b="1" dirty="0"/>
              <a:t>who is called the founder of economics, </a:t>
            </a:r>
            <a:r>
              <a:rPr lang="en-US" b="1" dirty="0" smtClean="0"/>
              <a:t>in his book </a:t>
            </a:r>
            <a:r>
              <a:rPr lang="en-US" b="1" i="1" dirty="0" smtClean="0">
                <a:solidFill>
                  <a:srgbClr val="FF0000"/>
                </a:solidFill>
              </a:rPr>
              <a:t>"Nature </a:t>
            </a:r>
            <a:r>
              <a:rPr lang="en-US" b="1" i="1" dirty="0">
                <a:solidFill>
                  <a:srgbClr val="FF0000"/>
                </a:solidFill>
              </a:rPr>
              <a:t>and </a:t>
            </a:r>
            <a:r>
              <a:rPr lang="en-US" b="1" i="1" dirty="0" smtClean="0">
                <a:solidFill>
                  <a:srgbClr val="FF0000"/>
                </a:solidFill>
              </a:rPr>
              <a:t>Causes of Wealth of Nation" </a:t>
            </a:r>
            <a:r>
              <a:rPr lang="en-US" b="1" i="1" dirty="0">
                <a:solidFill>
                  <a:srgbClr val="FF0000"/>
                </a:solidFill>
              </a:rPr>
              <a:t>in 1776</a:t>
            </a:r>
            <a:r>
              <a:rPr lang="en-US" b="1" i="1" dirty="0"/>
              <a:t> </a:t>
            </a:r>
            <a:r>
              <a:rPr lang="en-US" b="1" dirty="0" smtClean="0"/>
              <a:t> defined </a:t>
            </a:r>
            <a:r>
              <a:rPr lang="en-US" b="1" dirty="0"/>
              <a:t>economics as, </a:t>
            </a:r>
            <a:r>
              <a:rPr lang="en-US" b="1" i="1" dirty="0">
                <a:solidFill>
                  <a:srgbClr val="7030A0"/>
                </a:solidFill>
              </a:rPr>
              <a:t>"Economics is a science of wealth" </a:t>
            </a:r>
            <a:endParaRPr lang="en-US" b="1" i="1" dirty="0" smtClean="0">
              <a:solidFill>
                <a:srgbClr val="7030A0"/>
              </a:solidFill>
            </a:endParaRPr>
          </a:p>
          <a:p>
            <a:pPr marL="0" indent="0">
              <a:buNone/>
            </a:pPr>
            <a:r>
              <a:rPr lang="en-US" b="1" dirty="0" smtClean="0"/>
              <a:t>(2) Dr</a:t>
            </a:r>
            <a:r>
              <a:rPr lang="en-US" b="1" dirty="0"/>
              <a:t>. Alfred Marshall (1842-1924),  i</a:t>
            </a:r>
            <a:r>
              <a:rPr lang="en-US" b="1" dirty="0" smtClean="0"/>
              <a:t>n his book </a:t>
            </a:r>
            <a:r>
              <a:rPr lang="en-US" b="1" dirty="0" smtClean="0">
                <a:solidFill>
                  <a:srgbClr val="FF0000"/>
                </a:solidFill>
              </a:rPr>
              <a:t>"</a:t>
            </a:r>
            <a:r>
              <a:rPr lang="en-US" b="1" i="1" dirty="0" smtClean="0">
                <a:solidFill>
                  <a:srgbClr val="FF0000"/>
                </a:solidFill>
              </a:rPr>
              <a:t>Principle </a:t>
            </a:r>
            <a:r>
              <a:rPr lang="en-US" b="1" i="1" dirty="0">
                <a:solidFill>
                  <a:srgbClr val="FF0000"/>
                </a:solidFill>
              </a:rPr>
              <a:t>of </a:t>
            </a:r>
            <a:r>
              <a:rPr lang="en-US" b="1" i="1" dirty="0" smtClean="0">
                <a:solidFill>
                  <a:srgbClr val="FF0000"/>
                </a:solidFill>
              </a:rPr>
              <a:t>economics </a:t>
            </a:r>
            <a:r>
              <a:rPr lang="en-US" b="1" dirty="0" smtClean="0">
                <a:solidFill>
                  <a:srgbClr val="FF0000"/>
                </a:solidFill>
              </a:rPr>
              <a:t>“ </a:t>
            </a:r>
            <a:r>
              <a:rPr lang="en-US" b="1" dirty="0" smtClean="0"/>
              <a:t>defines </a:t>
            </a:r>
            <a:r>
              <a:rPr lang="en-US" b="1" dirty="0"/>
              <a:t>economics </a:t>
            </a:r>
            <a:r>
              <a:rPr lang="en-US" b="1" i="1" dirty="0" smtClean="0">
                <a:solidFill>
                  <a:srgbClr val="7030A0"/>
                </a:solidFill>
              </a:rPr>
              <a:t>“as</a:t>
            </a:r>
            <a:r>
              <a:rPr lang="en-US" b="1" i="1" dirty="0">
                <a:solidFill>
                  <a:srgbClr val="7030A0"/>
                </a:solidFill>
              </a:rPr>
              <a:t>, </a:t>
            </a:r>
            <a:r>
              <a:rPr lang="en-US" b="1" i="1" dirty="0" smtClean="0">
                <a:solidFill>
                  <a:srgbClr val="7030A0"/>
                </a:solidFill>
              </a:rPr>
              <a:t>the </a:t>
            </a:r>
            <a:r>
              <a:rPr lang="en-US" b="1" i="1" dirty="0">
                <a:solidFill>
                  <a:srgbClr val="7030A0"/>
                </a:solidFill>
              </a:rPr>
              <a:t>study of mankind in the ordinary business of life, It examines that part of individual and social action which is most closely connected with the attainment and use of material requisites of wellbeing</a:t>
            </a:r>
            <a:r>
              <a:rPr lang="en-US" b="1" i="1" dirty="0" smtClean="0">
                <a:solidFill>
                  <a:srgbClr val="7030A0"/>
                </a:solidFill>
              </a:rPr>
              <a:t>.“  It means the sublet of economics is the study of:</a:t>
            </a:r>
          </a:p>
          <a:p>
            <a:pPr marL="0" indent="0">
              <a:buNone/>
            </a:pPr>
            <a:r>
              <a:rPr lang="en-US" b="1" i="1" dirty="0" smtClean="0">
                <a:solidFill>
                  <a:srgbClr val="C00000"/>
                </a:solidFill>
              </a:rPr>
              <a:t>    </a:t>
            </a:r>
            <a:r>
              <a:rPr lang="en-US" b="1" dirty="0" smtClean="0">
                <a:solidFill>
                  <a:srgbClr val="C00000"/>
                </a:solidFill>
              </a:rPr>
              <a:t> (</a:t>
            </a:r>
            <a:r>
              <a:rPr lang="en-US" b="1" dirty="0" err="1" smtClean="0">
                <a:solidFill>
                  <a:srgbClr val="C00000"/>
                </a:solidFill>
              </a:rPr>
              <a:t>i</a:t>
            </a:r>
            <a:r>
              <a:rPr lang="en-US" b="1" dirty="0" smtClean="0">
                <a:solidFill>
                  <a:srgbClr val="C00000"/>
                </a:solidFill>
              </a:rPr>
              <a:t>) </a:t>
            </a:r>
            <a:r>
              <a:rPr lang="en-US" b="1" dirty="0">
                <a:solidFill>
                  <a:srgbClr val="C00000"/>
                </a:solidFill>
              </a:rPr>
              <a:t>Mankind in the ordinary business of </a:t>
            </a:r>
            <a:r>
              <a:rPr lang="en-US" b="1" dirty="0" smtClean="0">
                <a:solidFill>
                  <a:srgbClr val="C00000"/>
                </a:solidFill>
              </a:rPr>
              <a:t>life;</a:t>
            </a:r>
          </a:p>
          <a:p>
            <a:pPr marL="0" indent="0">
              <a:buNone/>
            </a:pPr>
            <a:r>
              <a:rPr lang="en-US" b="1" dirty="0">
                <a:solidFill>
                  <a:srgbClr val="C00000"/>
                </a:solidFill>
              </a:rPr>
              <a:t> </a:t>
            </a:r>
            <a:r>
              <a:rPr lang="en-US" b="1" dirty="0" smtClean="0">
                <a:solidFill>
                  <a:srgbClr val="C00000"/>
                </a:solidFill>
              </a:rPr>
              <a:t>    (ii) </a:t>
            </a:r>
            <a:r>
              <a:rPr lang="en-US" b="1" dirty="0">
                <a:solidFill>
                  <a:srgbClr val="C00000"/>
                </a:solidFill>
              </a:rPr>
              <a:t>Part of individual and social </a:t>
            </a:r>
            <a:r>
              <a:rPr lang="en-US" b="1" dirty="0" smtClean="0">
                <a:solidFill>
                  <a:srgbClr val="C00000"/>
                </a:solidFill>
              </a:rPr>
              <a:t>action</a:t>
            </a:r>
          </a:p>
          <a:p>
            <a:pPr marL="0" indent="0">
              <a:buNone/>
            </a:pPr>
            <a:r>
              <a:rPr lang="en-US" b="1" i="1" dirty="0">
                <a:solidFill>
                  <a:srgbClr val="C00000"/>
                </a:solidFill>
              </a:rPr>
              <a:t> </a:t>
            </a:r>
            <a:r>
              <a:rPr lang="en-US" b="1" i="1" dirty="0" smtClean="0">
                <a:solidFill>
                  <a:srgbClr val="C00000"/>
                </a:solidFill>
              </a:rPr>
              <a:t>    (ii) </a:t>
            </a:r>
            <a:r>
              <a:rPr lang="en-US" b="1" dirty="0">
                <a:solidFill>
                  <a:srgbClr val="C00000"/>
                </a:solidFill>
              </a:rPr>
              <a:t>Material requisites of </a:t>
            </a:r>
            <a:r>
              <a:rPr lang="en-US" b="1" dirty="0" smtClean="0">
                <a:solidFill>
                  <a:srgbClr val="C00000"/>
                </a:solidFill>
              </a:rPr>
              <a:t>wellbeing </a:t>
            </a:r>
          </a:p>
          <a:p>
            <a:pPr marL="0" indent="0" algn="r">
              <a:buNone/>
            </a:pPr>
            <a:fld id="{7A8DA699-F7E0-47F9-B238-BA151095BA82}" type="slidenum">
              <a:rPr lang="en-US" b="1" i="1" smtClean="0">
                <a:solidFill>
                  <a:schemeClr val="accent1"/>
                </a:solidFill>
              </a:rPr>
              <a:t>4</a:t>
            </a:fld>
            <a:r>
              <a:rPr lang="en-US" b="1" dirty="0">
                <a:solidFill>
                  <a:srgbClr val="C00000"/>
                </a:solidFill>
              </a:rPr>
              <a:t/>
            </a:r>
            <a:br>
              <a:rPr lang="en-US" b="1" dirty="0">
                <a:solidFill>
                  <a:srgbClr val="C00000"/>
                </a:solidFill>
              </a:rPr>
            </a:br>
            <a:endParaRPr lang="en-US" b="1" dirty="0">
              <a:solidFill>
                <a:srgbClr val="C00000"/>
              </a:solidFill>
            </a:endParaRPr>
          </a:p>
        </p:txBody>
      </p:sp>
    </p:spTree>
    <p:extLst>
      <p:ext uri="{BB962C8B-B14F-4D97-AF65-F5344CB8AC3E}">
        <p14:creationId xmlns:p14="http://schemas.microsoft.com/office/powerpoint/2010/main" val="383424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r>
              <a:rPr lang="en-US" sz="3600" b="1" dirty="0" smtClean="0">
                <a:solidFill>
                  <a:srgbClr val="FF0000"/>
                </a:solidFill>
              </a:rPr>
              <a:t>….(</a:t>
            </a:r>
            <a:r>
              <a:rPr lang="en-US" sz="3600" b="1" dirty="0">
                <a:solidFill>
                  <a:srgbClr val="FF0000"/>
                </a:solidFill>
              </a:rPr>
              <a:t>3) DEFINTIONS OF ECONOMICS</a:t>
            </a:r>
            <a:endParaRPr lang="en-US" sz="3600" dirty="0"/>
          </a:p>
        </p:txBody>
      </p:sp>
      <p:sp>
        <p:nvSpPr>
          <p:cNvPr id="3" name="Content Placeholder 2"/>
          <p:cNvSpPr>
            <a:spLocks noGrp="1"/>
          </p:cNvSpPr>
          <p:nvPr>
            <p:ph idx="1"/>
          </p:nvPr>
        </p:nvSpPr>
        <p:spPr>
          <a:xfrm>
            <a:off x="304800" y="762000"/>
            <a:ext cx="8382000" cy="5943600"/>
          </a:xfrm>
        </p:spPr>
        <p:txBody>
          <a:bodyPr>
            <a:noAutofit/>
          </a:bodyPr>
          <a:lstStyle/>
          <a:p>
            <a:pPr marL="0" indent="0">
              <a:buNone/>
            </a:pPr>
            <a:r>
              <a:rPr lang="en-US" b="1" dirty="0" smtClean="0"/>
              <a:t>  In </a:t>
            </a:r>
            <a:r>
              <a:rPr lang="en-US" b="1" dirty="0"/>
              <a:t>the words of Robins. </a:t>
            </a:r>
            <a:r>
              <a:rPr lang="en-US" b="1" dirty="0" smtClean="0"/>
              <a:t>(1920)" </a:t>
            </a:r>
            <a:r>
              <a:rPr lang="en-US" b="1" i="1" dirty="0">
                <a:solidFill>
                  <a:srgbClr val="FF0000"/>
                </a:solidFill>
              </a:rPr>
              <a:t>Economics is the science which studies human behavior as a relationship between </a:t>
            </a:r>
            <a:r>
              <a:rPr lang="en-US" b="1" i="1" dirty="0" smtClean="0">
                <a:solidFill>
                  <a:srgbClr val="FF0000"/>
                </a:solidFill>
              </a:rPr>
              <a:t>ends </a:t>
            </a:r>
            <a:r>
              <a:rPr lang="en-US" b="1" i="1" dirty="0" smtClean="0">
                <a:solidFill>
                  <a:srgbClr val="7030A0"/>
                </a:solidFill>
              </a:rPr>
              <a:t>(multiple wants) </a:t>
            </a:r>
            <a:r>
              <a:rPr lang="en-US" b="1" i="1" dirty="0">
                <a:solidFill>
                  <a:srgbClr val="FF0000"/>
                </a:solidFill>
              </a:rPr>
              <a:t>and limited means which have alternative uses</a:t>
            </a:r>
            <a:r>
              <a:rPr lang="en-US" b="1" i="1" dirty="0" smtClean="0">
                <a:solidFill>
                  <a:srgbClr val="FF0000"/>
                </a:solidFill>
              </a:rPr>
              <a:t>".</a:t>
            </a:r>
            <a:r>
              <a:rPr lang="en-US" b="1" dirty="0" smtClean="0"/>
              <a:t>. </a:t>
            </a:r>
            <a:r>
              <a:rPr lang="en-US" b="1" dirty="0"/>
              <a:t>There are three main points of </a:t>
            </a:r>
            <a:r>
              <a:rPr lang="en-US" b="1" dirty="0" smtClean="0"/>
              <a:t>this </a:t>
            </a:r>
            <a:r>
              <a:rPr lang="en-US" b="1" dirty="0"/>
              <a:t>definition which are given as under. </a:t>
            </a:r>
            <a:endParaRPr lang="en-US" b="1" dirty="0" smtClean="0"/>
          </a:p>
          <a:p>
            <a:pPr marL="0" indent="0">
              <a:buNone/>
            </a:pPr>
            <a:r>
              <a:rPr lang="en-US" b="1" dirty="0" smtClean="0"/>
              <a:t>  Major </a:t>
            </a:r>
            <a:r>
              <a:rPr lang="en-US" b="1" dirty="0"/>
              <a:t>points of Robins </a:t>
            </a:r>
            <a:r>
              <a:rPr lang="en-US" b="1" dirty="0" smtClean="0"/>
              <a:t>definition</a:t>
            </a:r>
            <a:r>
              <a:rPr lang="en-US" b="1" dirty="0"/>
              <a:t>:</a:t>
            </a:r>
            <a:r>
              <a:rPr lang="en-US" b="1" dirty="0" smtClean="0"/>
              <a:t>  </a:t>
            </a:r>
          </a:p>
          <a:p>
            <a:pPr marL="0" indent="0">
              <a:buNone/>
            </a:pPr>
            <a:r>
              <a:rPr lang="en-US" b="1" u="sng" dirty="0" smtClean="0">
                <a:solidFill>
                  <a:srgbClr val="7030A0"/>
                </a:solidFill>
              </a:rPr>
              <a:t>(1)Multiple wants:</a:t>
            </a:r>
            <a:r>
              <a:rPr lang="en-US" b="1" dirty="0" smtClean="0">
                <a:solidFill>
                  <a:srgbClr val="7030A0"/>
                </a:solidFill>
              </a:rPr>
              <a:t> </a:t>
            </a:r>
            <a:r>
              <a:rPr lang="en-US" b="1" dirty="0"/>
              <a:t>Multiple wants mean no limit to wants. </a:t>
            </a:r>
            <a:r>
              <a:rPr lang="en-US" b="1" dirty="0" smtClean="0"/>
              <a:t>This means wants </a:t>
            </a:r>
            <a:r>
              <a:rPr lang="en-US" b="1" dirty="0"/>
              <a:t>do not come to an end even if they are satisfied once . </a:t>
            </a:r>
            <a:br>
              <a:rPr lang="en-US" b="1" dirty="0"/>
            </a:br>
            <a:endParaRPr lang="en-US" b="1" dirty="0"/>
          </a:p>
        </p:txBody>
      </p:sp>
    </p:spTree>
    <p:extLst>
      <p:ext uri="{BB962C8B-B14F-4D97-AF65-F5344CB8AC3E}">
        <p14:creationId xmlns:p14="http://schemas.microsoft.com/office/powerpoint/2010/main" val="64459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85800"/>
          </a:xfrm>
        </p:spPr>
        <p:txBody>
          <a:bodyPr>
            <a:normAutofit/>
          </a:bodyPr>
          <a:lstStyle/>
          <a:p>
            <a:r>
              <a:rPr lang="en-US" sz="3600" b="1" dirty="0">
                <a:solidFill>
                  <a:srgbClr val="FF0000"/>
                </a:solidFill>
              </a:rPr>
              <a:t>….(3) DEFINTIONS OF ECONOMICS</a:t>
            </a:r>
            <a:endParaRPr lang="en-US" sz="3600" dirty="0"/>
          </a:p>
        </p:txBody>
      </p:sp>
      <p:sp>
        <p:nvSpPr>
          <p:cNvPr id="3" name="Content Placeholder 2"/>
          <p:cNvSpPr>
            <a:spLocks noGrp="1"/>
          </p:cNvSpPr>
          <p:nvPr>
            <p:ph idx="1"/>
          </p:nvPr>
        </p:nvSpPr>
        <p:spPr>
          <a:xfrm>
            <a:off x="457200" y="838200"/>
            <a:ext cx="8534400" cy="6096000"/>
          </a:xfrm>
        </p:spPr>
        <p:txBody>
          <a:bodyPr>
            <a:normAutofit lnSpcReduction="10000"/>
          </a:bodyPr>
          <a:lstStyle/>
          <a:p>
            <a:pPr marL="0" indent="0">
              <a:buNone/>
            </a:pPr>
            <a:r>
              <a:rPr lang="en-US" b="1" u="sng" dirty="0" smtClean="0">
                <a:solidFill>
                  <a:srgbClr val="7030A0"/>
                </a:solidFill>
              </a:rPr>
              <a:t>(2)  </a:t>
            </a:r>
            <a:r>
              <a:rPr lang="en-US" b="1" u="sng" dirty="0">
                <a:solidFill>
                  <a:srgbClr val="7030A0"/>
                </a:solidFill>
              </a:rPr>
              <a:t>Limited </a:t>
            </a:r>
            <a:r>
              <a:rPr lang="en-US" b="1" u="sng" dirty="0" smtClean="0">
                <a:solidFill>
                  <a:srgbClr val="7030A0"/>
                </a:solidFill>
              </a:rPr>
              <a:t>resources: </a:t>
            </a:r>
            <a:r>
              <a:rPr lang="en-US" b="1" dirty="0" smtClean="0"/>
              <a:t>The </a:t>
            </a:r>
            <a:r>
              <a:rPr lang="en-US" b="1" dirty="0"/>
              <a:t>means to satisfy </a:t>
            </a:r>
            <a:r>
              <a:rPr lang="en-US" b="1" dirty="0" smtClean="0"/>
              <a:t>the unlimited  </a:t>
            </a:r>
            <a:r>
              <a:rPr lang="en-US" b="1" dirty="0"/>
              <a:t>wants </a:t>
            </a:r>
            <a:r>
              <a:rPr lang="en-US" b="1" dirty="0" smtClean="0"/>
              <a:t>the resources are in </a:t>
            </a:r>
            <a:r>
              <a:rPr lang="en-US" b="1" dirty="0"/>
              <a:t>the sense that one cannot have as many goods and services as he wishes for the satisfaction of wants</a:t>
            </a:r>
            <a:r>
              <a:rPr lang="en-US" b="1" dirty="0" smtClean="0"/>
              <a:t>. </a:t>
            </a:r>
            <a:endParaRPr lang="en-US" b="1" dirty="0"/>
          </a:p>
          <a:p>
            <a:pPr marL="0" indent="0">
              <a:buNone/>
            </a:pPr>
            <a:r>
              <a:rPr lang="en-US" b="1" u="sng" dirty="0" smtClean="0">
                <a:solidFill>
                  <a:srgbClr val="7030A0"/>
                </a:solidFill>
              </a:rPr>
              <a:t>(3) Alternative uses:</a:t>
            </a:r>
            <a:r>
              <a:rPr lang="en-US" b="1" u="sng" dirty="0" smtClean="0"/>
              <a:t> </a:t>
            </a:r>
            <a:r>
              <a:rPr lang="en-US" b="1" dirty="0" smtClean="0"/>
              <a:t>The </a:t>
            </a:r>
            <a:r>
              <a:rPr lang="en-US" b="1" dirty="0"/>
              <a:t>third point </a:t>
            </a:r>
            <a:r>
              <a:rPr lang="en-US" b="1" dirty="0" smtClean="0"/>
              <a:t>of Robin’s </a:t>
            </a:r>
            <a:r>
              <a:rPr lang="en-US" b="1" dirty="0"/>
              <a:t>definition is </a:t>
            </a:r>
            <a:r>
              <a:rPr lang="en-US" b="1" i="1" dirty="0">
                <a:solidFill>
                  <a:srgbClr val="7030A0"/>
                </a:solidFill>
              </a:rPr>
              <a:t>alternative uses of limited resources</a:t>
            </a:r>
            <a:r>
              <a:rPr lang="en-US" b="1" dirty="0"/>
              <a:t>. For example, a person has money resource </a:t>
            </a:r>
            <a:r>
              <a:rPr lang="en-US" b="1" dirty="0" smtClean="0"/>
              <a:t>of Rs.50000 per month and with </a:t>
            </a:r>
            <a:r>
              <a:rPr lang="en-US" b="1" dirty="0"/>
              <a:t>this limited resource of money income he is able to do </a:t>
            </a:r>
            <a:r>
              <a:rPr lang="en-US" b="1" dirty="0" smtClean="0"/>
              <a:t>anything: e.g</a:t>
            </a:r>
            <a:r>
              <a:rPr lang="en-US" b="1" dirty="0"/>
              <a:t>.</a:t>
            </a:r>
            <a:r>
              <a:rPr lang="en-US" b="1" dirty="0" smtClean="0"/>
              <a:t> buy </a:t>
            </a:r>
            <a:r>
              <a:rPr lang="en-US" b="1" dirty="0"/>
              <a:t>cloths, </a:t>
            </a:r>
            <a:r>
              <a:rPr lang="en-US" b="1" dirty="0" smtClean="0"/>
              <a:t>food items and so But</a:t>
            </a:r>
            <a:r>
              <a:rPr lang="en-US" b="1" dirty="0"/>
              <a:t>, being a rational consumer, he will choose the most optimum </a:t>
            </a:r>
            <a:r>
              <a:rPr lang="en-US" b="1" dirty="0" smtClean="0"/>
              <a:t>use (the best possible use) </a:t>
            </a:r>
            <a:r>
              <a:rPr lang="en-US" b="1" dirty="0"/>
              <a:t>of his limited resource of income</a:t>
            </a:r>
            <a:r>
              <a:rPr lang="en-US" b="1" dirty="0" smtClean="0"/>
              <a:t>.</a:t>
            </a:r>
            <a:endParaRPr lang="en-US" b="1" dirty="0"/>
          </a:p>
          <a:p>
            <a:endParaRPr lang="en-US" b="1" dirty="0"/>
          </a:p>
        </p:txBody>
      </p:sp>
    </p:spTree>
    <p:extLst>
      <p:ext uri="{BB962C8B-B14F-4D97-AF65-F5344CB8AC3E}">
        <p14:creationId xmlns:p14="http://schemas.microsoft.com/office/powerpoint/2010/main" val="98719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752600"/>
          </a:xfrm>
        </p:spPr>
        <p:txBody>
          <a:bodyPr>
            <a:noAutofit/>
          </a:bodyPr>
          <a:lstStyle/>
          <a:p>
            <a:pPr lvl="0"/>
            <a:r>
              <a:rPr lang="en-US" sz="3200" b="1" dirty="0" smtClean="0">
                <a:solidFill>
                  <a:srgbClr val="C00000"/>
                </a:solidFill>
                <a:latin typeface="Times New Roman" pitchFamily="18" charset="0"/>
                <a:cs typeface="Times New Roman" pitchFamily="18" charset="0"/>
              </a:rPr>
              <a:t> </a:t>
            </a:r>
            <a:br>
              <a:rPr lang="en-US" sz="3200" b="1" dirty="0" smtClean="0">
                <a:solidFill>
                  <a:srgbClr val="C00000"/>
                </a:solidFill>
                <a:latin typeface="Times New Roman" pitchFamily="18" charset="0"/>
                <a:cs typeface="Times New Roman" pitchFamily="18" charset="0"/>
              </a:rPr>
            </a:br>
            <a:r>
              <a:rPr lang="en-US" sz="3200" b="1" dirty="0">
                <a:solidFill>
                  <a:srgbClr val="FF0000"/>
                </a:solidFill>
              </a:rPr>
              <a:t>….(3) DEFINTIONS OF ECONOMICS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382000" cy="4983163"/>
          </a:xfrm>
        </p:spPr>
        <p:txBody>
          <a:bodyPr>
            <a:normAutofit fontScale="92500" lnSpcReduction="20000"/>
          </a:bodyPr>
          <a:lstStyle/>
          <a:p>
            <a:pPr marL="0" indent="0" hangingPunct="0">
              <a:buNone/>
            </a:pPr>
            <a:r>
              <a:rPr lang="en-US" b="1" dirty="0"/>
              <a:t> </a:t>
            </a:r>
            <a:endParaRPr lang="en-US" dirty="0"/>
          </a:p>
          <a:p>
            <a:pPr>
              <a:buNone/>
            </a:pPr>
            <a:r>
              <a:rPr lang="en-US" dirty="0" smtClean="0"/>
              <a:t>   Now it is generally accepted that</a:t>
            </a:r>
          </a:p>
          <a:p>
            <a:pPr>
              <a:buNone/>
            </a:pPr>
            <a:r>
              <a:rPr lang="en-US" dirty="0" smtClean="0"/>
              <a:t>    </a:t>
            </a:r>
            <a:r>
              <a:rPr lang="en-US" i="1" dirty="0" smtClean="0">
                <a:solidFill>
                  <a:srgbClr val="FF0000"/>
                </a:solidFill>
              </a:rPr>
              <a:t>“</a:t>
            </a:r>
            <a:r>
              <a:rPr lang="en-US" sz="4000" b="1" i="1" dirty="0" smtClean="0">
                <a:solidFill>
                  <a:srgbClr val="FF0000"/>
                </a:solidFill>
                <a:latin typeface="Times New Roman" pitchFamily="18" charset="0"/>
                <a:cs typeface="Times New Roman" pitchFamily="18" charset="0"/>
              </a:rPr>
              <a:t>Economics is the study of how individuals and society choose to allocate scarce resources in order to satisfy unlimited wants. Faced with unlimited wants and scarce resources, choices MUST BE MADE among alternatives.</a:t>
            </a:r>
          </a:p>
          <a:p>
            <a:pPr>
              <a:buNone/>
            </a:pPr>
            <a:r>
              <a:rPr lang="en-US" sz="4000" b="1" i="1" dirty="0" smtClean="0">
                <a:solidFill>
                  <a:srgbClr val="FF0000"/>
                </a:solidFill>
                <a:latin typeface="Times New Roman" pitchFamily="18" charset="0"/>
                <a:cs typeface="Times New Roman" pitchFamily="18" charset="0"/>
              </a:rPr>
              <a:t>     </a:t>
            </a:r>
            <a:endParaRPr lang="en-US" sz="4000"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99203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latin typeface="Times New Roman" pitchFamily="18" charset="0"/>
                <a:cs typeface="Times New Roman" pitchFamily="18" charset="0"/>
              </a:rPr>
              <a:t>(4) Scarce Economic Resources </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b="1" dirty="0" smtClean="0">
                <a:solidFill>
                  <a:srgbClr val="FF0000"/>
                </a:solidFill>
                <a:latin typeface="Times New Roman" pitchFamily="18" charset="0"/>
                <a:cs typeface="Times New Roman" pitchFamily="18" charset="0"/>
              </a:rPr>
              <a:t>Government &amp; Firms  produce goods and services using economic resources which are “Scarce”:</a:t>
            </a:r>
          </a:p>
          <a:p>
            <a:r>
              <a:rPr lang="en-US" sz="2800" b="1" dirty="0" smtClean="0">
                <a:solidFill>
                  <a:srgbClr val="FF0000"/>
                </a:solidFill>
                <a:latin typeface="Times New Roman" pitchFamily="18" charset="0"/>
                <a:cs typeface="Times New Roman" pitchFamily="18" charset="0"/>
              </a:rPr>
              <a:t>3 Types of Scarce Economic Resources</a:t>
            </a:r>
          </a:p>
          <a:p>
            <a:pPr marL="1314450" lvl="2" indent="-457200">
              <a:buFont typeface="+mj-lt"/>
              <a:buAutoNum type="arabicPeriod"/>
            </a:pPr>
            <a:r>
              <a:rPr lang="en-US" b="1" dirty="0" smtClean="0">
                <a:latin typeface="Times New Roman" pitchFamily="18" charset="0"/>
                <a:cs typeface="Times New Roman" pitchFamily="18" charset="0"/>
              </a:rPr>
              <a:t>Natural Resources  [called Land in Economics]</a:t>
            </a:r>
          </a:p>
          <a:p>
            <a:pPr marL="1314450" lvl="2" indent="-457200">
              <a:buFont typeface="+mj-lt"/>
              <a:buAutoNum type="arabicPeriod"/>
            </a:pPr>
            <a:r>
              <a:rPr lang="en-US" b="1" dirty="0" smtClean="0">
                <a:latin typeface="Times New Roman" pitchFamily="18" charset="0"/>
                <a:cs typeface="Times New Roman" pitchFamily="18" charset="0"/>
              </a:rPr>
              <a:t>Human Resources  [called  Labour in Economics]</a:t>
            </a:r>
          </a:p>
          <a:p>
            <a:pPr marL="1314450" lvl="2" indent="-457200">
              <a:buFont typeface="+mj-lt"/>
              <a:buAutoNum type="arabicPeriod"/>
            </a:pPr>
            <a:r>
              <a:rPr lang="en-US" b="1" dirty="0" smtClean="0">
                <a:latin typeface="Times New Roman" pitchFamily="18" charset="0"/>
                <a:cs typeface="Times New Roman" pitchFamily="18" charset="0"/>
              </a:rPr>
              <a:t>Capital Resources  </a:t>
            </a:r>
            <a:r>
              <a:rPr lang="en-US" b="1" dirty="0" smtClean="0">
                <a:latin typeface="Times New Roman" pitchFamily="18" charset="0"/>
                <a:cs typeface="Times New Roman" pitchFamily="18" charset="0"/>
              </a:rPr>
              <a:t>[Human &amp; Physical Capital]</a:t>
            </a:r>
            <a:endParaRPr lang="en-US" b="1" dirty="0" smtClean="0">
              <a:latin typeface="Times New Roman" pitchFamily="18" charset="0"/>
              <a:cs typeface="Times New Roman" pitchFamily="18" charset="0"/>
            </a:endParaRPr>
          </a:p>
          <a:p>
            <a:pPr marL="1314450" lvl="2" indent="-457200">
              <a:buFont typeface="+mj-lt"/>
              <a:buAutoNum type="arabicPeriod"/>
            </a:pPr>
            <a:r>
              <a:rPr lang="en-US" b="1" dirty="0" smtClean="0">
                <a:latin typeface="Times New Roman" pitchFamily="18" charset="0"/>
                <a:cs typeface="Times New Roman" pitchFamily="18" charset="0"/>
              </a:rPr>
              <a:t>Entrepreneurs </a:t>
            </a:r>
            <a:r>
              <a:rPr lang="en-US" b="1" dirty="0" smtClean="0">
                <a:latin typeface="Times New Roman" pitchFamily="18" charset="0"/>
                <a:cs typeface="Times New Roman" pitchFamily="18" charset="0"/>
              </a:rPr>
              <a:t>[Organize </a:t>
            </a:r>
            <a:r>
              <a:rPr lang="en-US" b="1" dirty="0" smtClean="0">
                <a:latin typeface="Times New Roman" pitchFamily="18" charset="0"/>
                <a:cs typeface="Times New Roman" pitchFamily="18" charset="0"/>
              </a:rPr>
              <a:t>the above three factors  and take the </a:t>
            </a:r>
            <a:r>
              <a:rPr lang="en-US" b="1" i="1" dirty="0" smtClean="0">
                <a:latin typeface="Times New Roman" pitchFamily="18" charset="0"/>
                <a:cs typeface="Times New Roman" pitchFamily="18" charset="0"/>
              </a:rPr>
              <a:t>decisions</a:t>
            </a:r>
            <a:r>
              <a:rPr lang="en-US" b="1" dirty="0" smtClean="0">
                <a:latin typeface="Times New Roman" pitchFamily="18" charset="0"/>
                <a:cs typeface="Times New Roman" pitchFamily="18" charset="0"/>
              </a:rPr>
              <a:t> –</a:t>
            </a:r>
            <a:r>
              <a:rPr lang="en-US" b="1" i="1" dirty="0" smtClean="0">
                <a:solidFill>
                  <a:srgbClr val="FF0000"/>
                </a:solidFill>
                <a:latin typeface="Times New Roman" pitchFamily="18" charset="0"/>
                <a:cs typeface="Times New Roman" pitchFamily="18" charset="0"/>
              </a:rPr>
              <a:t>next slide</a:t>
            </a:r>
            <a:r>
              <a:rPr lang="en-US" b="1" dirty="0" smtClean="0">
                <a:latin typeface="Times New Roman" pitchFamily="18" charset="0"/>
                <a:cs typeface="Times New Roman" pitchFamily="18" charset="0"/>
              </a:rPr>
              <a:t>]</a:t>
            </a:r>
          </a:p>
          <a:p>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53314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6740307"/>
          </a:xfrm>
          <a:prstGeom prst="rect">
            <a:avLst/>
          </a:prstGeom>
        </p:spPr>
        <p:txBody>
          <a:bodyPr wrap="square">
            <a:spAutoFit/>
          </a:bodyPr>
          <a:lstStyle/>
          <a:p>
            <a:pPr algn="ctr"/>
            <a:r>
              <a:rPr lang="en-US" sz="3600" b="1" dirty="0" smtClean="0">
                <a:solidFill>
                  <a:srgbClr val="FF0000"/>
                </a:solidFill>
                <a:latin typeface="Times New Roman" pitchFamily="18" charset="0"/>
                <a:cs typeface="Times New Roman" pitchFamily="18" charset="0"/>
              </a:rPr>
              <a:t>FUNDAMENTAL ECONOMIC PROBLEMS</a:t>
            </a:r>
            <a:r>
              <a:rPr lang="en-US" sz="3200" b="1" dirty="0" smtClean="0">
                <a:solidFill>
                  <a:srgbClr val="FF0000"/>
                </a:solidFill>
                <a:latin typeface="Times New Roman" pitchFamily="18" charset="0"/>
                <a:cs typeface="Times New Roman" pitchFamily="18" charset="0"/>
              </a:rPr>
              <a:t>:</a:t>
            </a:r>
          </a:p>
          <a:p>
            <a:pPr algn="ctr"/>
            <a:endParaRPr lang="en-US" sz="3200" b="1"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sz="4000" b="1" dirty="0" smtClean="0">
                <a:solidFill>
                  <a:srgbClr val="FF0000"/>
                </a:solidFill>
                <a:latin typeface="Times New Roman" pitchFamily="18" charset="0"/>
                <a:cs typeface="Times New Roman" pitchFamily="18" charset="0"/>
              </a:rPr>
              <a:t>Scarcity</a:t>
            </a:r>
            <a:r>
              <a:rPr lang="en-US" sz="4000" b="1" dirty="0" smtClean="0">
                <a:latin typeface="Times New Roman" pitchFamily="18" charset="0"/>
                <a:cs typeface="Times New Roman" pitchFamily="18" charset="0"/>
              </a:rPr>
              <a:t> is  because of </a:t>
            </a:r>
            <a:r>
              <a:rPr lang="en-US" sz="4000" b="1" dirty="0" smtClean="0">
                <a:solidFill>
                  <a:srgbClr val="0070C0"/>
                </a:solidFill>
                <a:latin typeface="Times New Roman" pitchFamily="18" charset="0"/>
                <a:cs typeface="Times New Roman" pitchFamily="18" charset="0"/>
              </a:rPr>
              <a:t>Limited Resources</a:t>
            </a:r>
            <a:r>
              <a:rPr lang="en-US" sz="4000" b="1" dirty="0" smtClean="0">
                <a:latin typeface="Times New Roman" pitchFamily="18" charset="0"/>
                <a:cs typeface="Times New Roman" pitchFamily="18" charset="0"/>
              </a:rPr>
              <a:t>  and </a:t>
            </a:r>
            <a:r>
              <a:rPr lang="en-US" sz="4000" b="1" dirty="0" smtClean="0">
                <a:solidFill>
                  <a:srgbClr val="0070C0"/>
                </a:solidFill>
                <a:latin typeface="Times New Roman" pitchFamily="18" charset="0"/>
                <a:cs typeface="Times New Roman" pitchFamily="18" charset="0"/>
              </a:rPr>
              <a:t>Unlimited Wants</a:t>
            </a:r>
            <a:r>
              <a:rPr lang="en-US" sz="4000" b="1" dirty="0" smtClean="0">
                <a:latin typeface="Times New Roman" pitchFamily="18" charset="0"/>
                <a:cs typeface="Times New Roman" pitchFamily="18" charset="0"/>
              </a:rPr>
              <a:t>. Therefore a decision has to be made:</a:t>
            </a:r>
          </a:p>
          <a:p>
            <a:pPr lvl="1">
              <a:buFont typeface="Wingdings" pitchFamily="2" charset="2"/>
              <a:buChar char="q"/>
            </a:pPr>
            <a:r>
              <a:rPr lang="en-US" sz="3200" b="1" dirty="0" smtClean="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What to produce?</a:t>
            </a:r>
          </a:p>
          <a:p>
            <a:pPr lvl="1">
              <a:buFont typeface="Wingdings" pitchFamily="2" charset="2"/>
              <a:buChar char="q"/>
            </a:pPr>
            <a:r>
              <a:rPr lang="en-US" sz="3200" b="1" dirty="0" smtClean="0">
                <a:solidFill>
                  <a:srgbClr val="FF0000"/>
                </a:solidFill>
                <a:latin typeface="Times New Roman" pitchFamily="18" charset="0"/>
                <a:cs typeface="Times New Roman" pitchFamily="18" charset="0"/>
              </a:rPr>
              <a:t>   How to produce?</a:t>
            </a:r>
          </a:p>
          <a:p>
            <a:pPr lvl="1">
              <a:buFont typeface="Wingdings" pitchFamily="2" charset="2"/>
              <a:buChar char="q"/>
            </a:pPr>
            <a:r>
              <a:rPr lang="en-US" sz="3200" b="1" dirty="0" smtClean="0">
                <a:solidFill>
                  <a:srgbClr val="FF0000"/>
                </a:solidFill>
                <a:latin typeface="Times New Roman" pitchFamily="18" charset="0"/>
                <a:cs typeface="Times New Roman" pitchFamily="18" charset="0"/>
              </a:rPr>
              <a:t>   For whom to Produce?</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1090</TotalTime>
  <Words>604</Words>
  <Application>Microsoft Office PowerPoint</Application>
  <PresentationFormat>On-screen Show (4:3)</PresentationFormat>
  <Paragraphs>68</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               </vt:lpstr>
      <vt:lpstr>(1) ECONOMIC SYSTEMS AND  AGENTS  [ BRIEF DISCUSSION]</vt:lpstr>
      <vt:lpstr>(3) NEEDS AND WANTS </vt:lpstr>
      <vt:lpstr>(3) DEFINTIONS OF ECONOMICS</vt:lpstr>
      <vt:lpstr>….(3) DEFINTIONS OF ECONOMICS</vt:lpstr>
      <vt:lpstr>….(3) DEFINTIONS OF ECONOMICS</vt:lpstr>
      <vt:lpstr>  ….(3) DEFINTIONS OF ECONOMICS</vt:lpstr>
      <vt:lpstr>(4) Scarce Economic Resources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SUPPLY, PRICE DETERMINATION AND FUNCTIONING OF MARKETS  By Dr. S. Ghiasul Haq</dc:title>
  <dc:creator>Ashfaq A Khan</dc:creator>
  <cp:lastModifiedBy>ismail - [2010]</cp:lastModifiedBy>
  <cp:revision>127</cp:revision>
  <cp:lastPrinted>2010-04-26T03:14:25Z</cp:lastPrinted>
  <dcterms:created xsi:type="dcterms:W3CDTF">2010-04-25T16:26:30Z</dcterms:created>
  <dcterms:modified xsi:type="dcterms:W3CDTF">2024-01-23T11:55:27Z</dcterms:modified>
</cp:coreProperties>
</file>