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84" r:id="rId13"/>
    <p:sldId id="285" r:id="rId14"/>
    <p:sldId id="268" r:id="rId15"/>
    <p:sldId id="269" r:id="rId16"/>
    <p:sldId id="270" r:id="rId17"/>
    <p:sldId id="271" r:id="rId18"/>
    <p:sldId id="286" r:id="rId19"/>
    <p:sldId id="287" r:id="rId20"/>
    <p:sldId id="288" r:id="rId21"/>
    <p:sldId id="272" r:id="rId22"/>
    <p:sldId id="273" r:id="rId23"/>
    <p:sldId id="274" r:id="rId24"/>
    <p:sldId id="276" r:id="rId25"/>
    <p:sldId id="275" r:id="rId2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51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10CD5-ECD4-4239-9759-D811D7AEE450}" v="5306" dt="2023-10-24T20:30:13.629"/>
    <p1510:client id="{664B8288-0B1E-4A9E-AAD9-E5E335429344}" v="4080" dt="2023-10-24T20:28:55.935"/>
    <p1510:client id="{82442A90-B24C-43A0-B4C9-25C7CD030C14}" v="2" dt="2023-10-25T05:37:47.015"/>
    <p1510:client id="{B0F509EF-EB8D-4B7C-AA80-B1B87925C541}" v="19" dt="2023-10-25T04:36:25.964"/>
    <p1510:client id="{DFAE29DB-DEFF-40C8-944F-18CBD153F63A}" v="152" dt="2023-10-25T05:36:48.7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1902" y="1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DAA00-C812-40FF-9768-38D01DD3A04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0BD03-ED53-4971-9507-4780B38D8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68935"/>
          </a:xfrm>
          <a:custGeom>
            <a:avLst/>
            <a:gdLst/>
            <a:ahLst/>
            <a:cxnLst/>
            <a:rect l="l" t="t" r="r" b="b"/>
            <a:pathLst>
              <a:path w="4608195" h="368935">
                <a:moveTo>
                  <a:pt x="4608004" y="0"/>
                </a:moveTo>
                <a:lnTo>
                  <a:pt x="0" y="0"/>
                </a:lnTo>
                <a:lnTo>
                  <a:pt x="0" y="368553"/>
                </a:lnTo>
                <a:lnTo>
                  <a:pt x="4608004" y="368553"/>
                </a:lnTo>
                <a:lnTo>
                  <a:pt x="4608004" y="0"/>
                </a:lnTo>
                <a:close/>
              </a:path>
            </a:pathLst>
          </a:custGeom>
          <a:solidFill>
            <a:srgbClr val="9AA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70" y="68564"/>
            <a:ext cx="43645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68935"/>
          </a:xfrm>
          <a:custGeom>
            <a:avLst/>
            <a:gdLst/>
            <a:ahLst/>
            <a:cxnLst/>
            <a:rect l="l" t="t" r="r" b="b"/>
            <a:pathLst>
              <a:path w="4608195" h="368935">
                <a:moveTo>
                  <a:pt x="4608004" y="0"/>
                </a:moveTo>
                <a:lnTo>
                  <a:pt x="0" y="0"/>
                </a:lnTo>
                <a:lnTo>
                  <a:pt x="0" y="368553"/>
                </a:lnTo>
                <a:lnTo>
                  <a:pt x="4608004" y="368553"/>
                </a:lnTo>
                <a:lnTo>
                  <a:pt x="4608004" y="0"/>
                </a:lnTo>
                <a:close/>
              </a:path>
            </a:pathLst>
          </a:custGeom>
          <a:solidFill>
            <a:srgbClr val="9AA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755145"/>
            <a:ext cx="3915511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021" y="531467"/>
            <a:ext cx="3912057" cy="228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55145"/>
            <a:ext cx="3915511" cy="516552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lang="en-US" spc="-25" err="1"/>
              <a:t>Decognize</a:t>
            </a:r>
            <a:r>
              <a:rPr spc="-25"/>
              <a:t>:</a:t>
            </a:r>
            <a:r>
              <a:rPr lang="en-US" spc="-90"/>
              <a:t> Prescription Digitization </a:t>
            </a:r>
            <a:br>
              <a:rPr lang="en-US" spc="-90"/>
            </a:br>
            <a:r>
              <a:rPr lang="en-US" spc="-90"/>
              <a:t>Using Knowledge Graphs</a:t>
            </a:r>
            <a:endParaRPr lang="en-US" spc="-20"/>
          </a:p>
        </p:txBody>
      </p:sp>
      <p:sp>
        <p:nvSpPr>
          <p:cNvPr id="4" name="object 4"/>
          <p:cNvSpPr/>
          <p:nvPr/>
        </p:nvSpPr>
        <p:spPr>
          <a:xfrm>
            <a:off x="359994" y="1539144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31174" y="1809870"/>
            <a:ext cx="1631081" cy="368691"/>
          </a:xfrm>
          <a:prstGeom prst="rect">
            <a:avLst/>
          </a:prstGeom>
        </p:spPr>
        <p:txBody>
          <a:bodyPr vert="horz" wrap="square" lIns="0" tIns="34925" rIns="0" bIns="0" rtlCol="0" anchor="t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1000" b="1" spc="-15">
                <a:solidFill>
                  <a:srgbClr val="22373A"/>
                </a:solidFill>
                <a:latin typeface="Trebuchet MS"/>
                <a:cs typeface="Trebuchet MS"/>
              </a:rPr>
              <a:t>Supervisor:</a:t>
            </a:r>
            <a:endParaRPr sz="1000">
              <a:latin typeface="Trebuchet MS"/>
              <a:cs typeface="Trebuchet MS"/>
            </a:endParaRPr>
          </a:p>
          <a:p>
            <a:pPr marR="5080" algn="r">
              <a:spcBef>
                <a:spcPts val="175"/>
              </a:spcBef>
            </a:pPr>
            <a:r>
              <a:rPr sz="1000" spc="-2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1000" spc="-7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2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000" spc="-7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000" spc="-10">
                <a:solidFill>
                  <a:srgbClr val="22373A"/>
                </a:solidFill>
                <a:latin typeface="Trebuchet MS"/>
                <a:cs typeface="Trebuchet MS"/>
              </a:rPr>
              <a:t>Muhammad Shoaib Khan</a:t>
            </a:r>
            <a:endParaRPr sz="1000" spc="-105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27" y="1809870"/>
            <a:ext cx="2099145" cy="5545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-4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b="1" spc="-35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15">
                <a:solidFill>
                  <a:srgbClr val="22373A"/>
                </a:solidFill>
                <a:latin typeface="Trebuchet MS"/>
                <a:cs typeface="Trebuchet MS"/>
              </a:rPr>
              <a:t>oup</a:t>
            </a:r>
            <a:r>
              <a:rPr sz="1000" b="1" spc="-10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5">
                <a:solidFill>
                  <a:srgbClr val="22373A"/>
                </a:solidFill>
                <a:latin typeface="Trebuchet MS"/>
                <a:cs typeface="Trebuchet MS"/>
              </a:rPr>
              <a:t>Members:</a:t>
            </a:r>
            <a:r>
              <a:rPr lang="en-US" sz="1000" b="1" spc="-25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endParaRPr lang="en-US" sz="1000" spc="-4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10">
                <a:solidFill>
                  <a:srgbClr val="22373A"/>
                </a:solidFill>
                <a:latin typeface="Trebuchet MS"/>
                <a:cs typeface="Trebuchet MS"/>
              </a:rPr>
              <a:t>Muhammad</a:t>
            </a:r>
            <a:r>
              <a:rPr lang="en-US" sz="1000" spc="-105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spc="-105" err="1">
                <a:solidFill>
                  <a:srgbClr val="22373A"/>
                </a:solidFill>
                <a:latin typeface="Trebuchet MS"/>
                <a:cs typeface="Trebuchet MS"/>
              </a:rPr>
              <a:t>Sherjeel</a:t>
            </a:r>
            <a:r>
              <a:rPr lang="en-US" sz="1000" spc="-105">
                <a:solidFill>
                  <a:srgbClr val="22373A"/>
                </a:solidFill>
                <a:latin typeface="Trebuchet MS"/>
                <a:cs typeface="Trebuchet MS"/>
              </a:rPr>
              <a:t> Akhtar </a:t>
            </a:r>
            <a:r>
              <a:rPr sz="1000" spc="-4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lang="en-US" sz="1000" spc="-40">
                <a:solidFill>
                  <a:srgbClr val="22373A"/>
                </a:solidFill>
                <a:latin typeface="Trebuchet MS"/>
                <a:cs typeface="Trebuchet MS"/>
              </a:rPr>
              <a:t>P20-0101</a:t>
            </a:r>
            <a:r>
              <a:rPr sz="1000" spc="-4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lang="en-US" sz="1000" spc="-40">
                <a:solidFill>
                  <a:srgbClr val="22373A"/>
                </a:solidFill>
                <a:latin typeface="Trebuchet MS"/>
                <a:cs typeface="Trebuchet MS"/>
              </a:rPr>
              <a:t>  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1000" spc="-40">
                <a:solidFill>
                  <a:srgbClr val="22373A"/>
                </a:solidFill>
                <a:latin typeface="Trebuchet MS"/>
                <a:cs typeface="Trebuchet MS"/>
              </a:rPr>
              <a:t>Mahad Ashraf</a:t>
            </a:r>
            <a:r>
              <a:rPr sz="1000" spc="-35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lang="en-US" sz="1000" spc="-35">
                <a:solidFill>
                  <a:srgbClr val="22373A"/>
                </a:solidFill>
                <a:latin typeface="Trebuchet MS"/>
                <a:cs typeface="Trebuchet MS"/>
              </a:rPr>
              <a:t>P20-0563)</a:t>
            </a:r>
            <a:endParaRPr lang="en-US" sz="1000" spc="-4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291" y="757711"/>
            <a:ext cx="720009" cy="7200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218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>
                <a:solidFill>
                  <a:srgbClr val="F9F9F9"/>
                </a:solidFill>
              </a:rPr>
              <a:t>U</a:t>
            </a:r>
            <a:r>
              <a:rPr sz="1200" spc="-30">
                <a:solidFill>
                  <a:srgbClr val="F9F9F9"/>
                </a:solidFill>
              </a:rPr>
              <a:t>se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25">
                <a:solidFill>
                  <a:srgbClr val="F9F9F9"/>
                </a:solidFill>
              </a:rPr>
              <a:t>Case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10">
                <a:solidFill>
                  <a:srgbClr val="F9F9F9"/>
                </a:solidFill>
              </a:rPr>
              <a:t>Diag</a:t>
            </a:r>
            <a:r>
              <a:rPr sz="1200" spc="-40">
                <a:solidFill>
                  <a:srgbClr val="F9F9F9"/>
                </a:solidFill>
              </a:rPr>
              <a:t>r</a:t>
            </a:r>
            <a:r>
              <a:rPr sz="1200" spc="-5">
                <a:solidFill>
                  <a:srgbClr val="F9F9F9"/>
                </a:solidFill>
              </a:rPr>
              <a:t>am</a:t>
            </a:r>
            <a:endParaRPr sz="1200"/>
          </a:p>
        </p:txBody>
      </p:sp>
      <p:sp>
        <p:nvSpPr>
          <p:cNvPr id="66" name="object 66"/>
          <p:cNvSpPr txBox="1"/>
          <p:nvPr/>
        </p:nvSpPr>
        <p:spPr>
          <a:xfrm>
            <a:off x="1252258" y="3222731"/>
            <a:ext cx="2377910" cy="16607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Figu</a:t>
            </a: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10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Case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Diag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lang="en-US" sz="1000" spc="-105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dirty="0" err="1">
                <a:solidFill>
                  <a:srgbClr val="22373A"/>
                </a:solidFill>
                <a:latin typeface="Trebuchet MS"/>
                <a:cs typeface="Trebuchet MS"/>
              </a:rPr>
              <a:t>DeCognize</a:t>
            </a:r>
            <a:endParaRPr lang="en-US" sz="100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34306" y="319450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8" name="Picture 67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BC847711-EC85-79B1-26FC-811BFA7C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9" y="387636"/>
            <a:ext cx="3158371" cy="28679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1461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>
                <a:solidFill>
                  <a:srgbClr val="F9F9F9"/>
                </a:solidFill>
              </a:rPr>
              <a:t>A</a:t>
            </a:r>
            <a:r>
              <a:rPr sz="1200" spc="-75">
                <a:solidFill>
                  <a:srgbClr val="F9F9F9"/>
                </a:solidFill>
              </a:rPr>
              <a:t>c</a:t>
            </a:r>
            <a:r>
              <a:rPr sz="1200" spc="-15">
                <a:solidFill>
                  <a:srgbClr val="F9F9F9"/>
                </a:solidFill>
              </a:rPr>
              <a:t>tivity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10">
                <a:solidFill>
                  <a:srgbClr val="F9F9F9"/>
                </a:solidFill>
              </a:rPr>
              <a:t>Diag</a:t>
            </a:r>
            <a:r>
              <a:rPr sz="1200" spc="-40">
                <a:solidFill>
                  <a:srgbClr val="F9F9F9"/>
                </a:solidFill>
              </a:rPr>
              <a:t>r</a:t>
            </a:r>
            <a:r>
              <a:rPr sz="1200" spc="-5">
                <a:solidFill>
                  <a:srgbClr val="F9F9F9"/>
                </a:solidFill>
              </a:rPr>
              <a:t>am</a:t>
            </a:r>
            <a:endParaRPr sz="1200"/>
          </a:p>
        </p:txBody>
      </p:sp>
      <p:sp>
        <p:nvSpPr>
          <p:cNvPr id="33" name="object 33"/>
          <p:cNvSpPr txBox="1"/>
          <p:nvPr/>
        </p:nvSpPr>
        <p:spPr>
          <a:xfrm>
            <a:off x="1293317" y="3155701"/>
            <a:ext cx="2021839" cy="3199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Figu</a:t>
            </a: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tivity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Diag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lang="en-US" sz="1000" spc="-105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dirty="0" err="1">
                <a:solidFill>
                  <a:srgbClr val="22373A"/>
                </a:solidFill>
                <a:latin typeface="Trebuchet MS"/>
                <a:cs typeface="Trebuchet MS"/>
              </a:rPr>
              <a:t>DeCognize</a:t>
            </a:r>
            <a:endParaRPr lang="en-US" sz="100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4306" y="319328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35" name="Picture 34" descr="A diagram of a document&#10;&#10;Description automatically generated">
            <a:extLst>
              <a:ext uri="{FF2B5EF4-FFF2-40B4-BE49-F238E27FC236}">
                <a16:creationId xmlns:a16="http://schemas.microsoft.com/office/drawing/2014/main" id="{059B328E-ED6F-C9EF-601F-5571068E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4" y="459644"/>
            <a:ext cx="3513170" cy="268681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491799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10" err="1">
                <a:solidFill>
                  <a:srgbClr val="F9F9F9"/>
                </a:solidFill>
              </a:rPr>
              <a:t>Swimline</a:t>
            </a:r>
            <a:r>
              <a:rPr lang="en-US" sz="1200" spc="-10">
                <a:solidFill>
                  <a:srgbClr val="F9F9F9"/>
                </a:solidFill>
              </a:rPr>
              <a:t> Diag</a:t>
            </a:r>
            <a:r>
              <a:rPr lang="en-US" sz="1200" spc="-40">
                <a:solidFill>
                  <a:srgbClr val="F9F9F9"/>
                </a:solidFill>
              </a:rPr>
              <a:t>r</a:t>
            </a:r>
            <a:r>
              <a:rPr lang="en-US" sz="1200" spc="-5">
                <a:solidFill>
                  <a:srgbClr val="F9F9F9"/>
                </a:solidFill>
              </a:rPr>
              <a:t>am</a:t>
            </a:r>
            <a:endParaRPr sz="1200"/>
          </a:p>
        </p:txBody>
      </p:sp>
      <p:sp>
        <p:nvSpPr>
          <p:cNvPr id="33" name="object 33"/>
          <p:cNvSpPr txBox="1"/>
          <p:nvPr/>
        </p:nvSpPr>
        <p:spPr>
          <a:xfrm>
            <a:off x="1293317" y="3093267"/>
            <a:ext cx="2021839" cy="3199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Figu</a:t>
            </a: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lang="en-US" sz="1000" b="1" spc="-70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spc="-70" dirty="0" err="1">
                <a:solidFill>
                  <a:srgbClr val="22373A"/>
                </a:solidFill>
                <a:latin typeface="Trebuchet MS"/>
                <a:cs typeface="Trebuchet MS"/>
              </a:rPr>
              <a:t>Swimline</a:t>
            </a:r>
            <a:r>
              <a:rPr lang="en-US" sz="1000" spc="-50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Diag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lang="en-US" sz="1000" spc="-105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dirty="0" err="1">
                <a:solidFill>
                  <a:srgbClr val="22373A"/>
                </a:solidFill>
                <a:latin typeface="Trebuchet MS"/>
                <a:cs typeface="Trebuchet MS"/>
              </a:rPr>
              <a:t>DeCognize</a:t>
            </a:r>
            <a:endParaRPr lang="en-US" sz="100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4306" y="319328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3" name="Picture 2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3B2E0DB0-9960-09BD-85DE-0125D74F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2" y="444131"/>
            <a:ext cx="3880065" cy="23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768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491799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10">
                <a:solidFill>
                  <a:srgbClr val="F9F9F9"/>
                </a:solidFill>
              </a:rPr>
              <a:t>Flow Diag</a:t>
            </a:r>
            <a:r>
              <a:rPr lang="en-US" sz="1200" spc="-40">
                <a:solidFill>
                  <a:srgbClr val="F9F9F9"/>
                </a:solidFill>
              </a:rPr>
              <a:t>r</a:t>
            </a:r>
            <a:r>
              <a:rPr lang="en-US" sz="1200" spc="-5">
                <a:solidFill>
                  <a:srgbClr val="F9F9F9"/>
                </a:solidFill>
              </a:rPr>
              <a:t>am</a:t>
            </a:r>
            <a:endParaRPr sz="1200"/>
          </a:p>
        </p:txBody>
      </p:sp>
      <p:sp>
        <p:nvSpPr>
          <p:cNvPr id="33" name="object 33"/>
          <p:cNvSpPr txBox="1"/>
          <p:nvPr/>
        </p:nvSpPr>
        <p:spPr>
          <a:xfrm>
            <a:off x="172970" y="2397044"/>
            <a:ext cx="1850098" cy="3199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Figu</a:t>
            </a: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lang="en-US" sz="1000" b="1" spc="-70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spc="-70" dirty="0">
                <a:solidFill>
                  <a:srgbClr val="22373A"/>
                </a:solidFill>
                <a:latin typeface="Trebuchet MS"/>
                <a:cs typeface="Trebuchet MS"/>
              </a:rPr>
              <a:t>Flow</a:t>
            </a:r>
            <a:r>
              <a:rPr lang="en-US" sz="1000" spc="-50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Diag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lang="en-US" sz="1000" spc="-105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spc="-105" dirty="0" err="1">
                <a:solidFill>
                  <a:srgbClr val="22373A"/>
                </a:solidFill>
                <a:latin typeface="Trebuchet MS"/>
                <a:cs typeface="Trebuchet MS"/>
              </a:rPr>
              <a:t>DeCognize</a:t>
            </a:r>
            <a:endParaRPr lang="en-US" sz="1000" spc="-6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4306" y="319328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E26B2816-07F8-BCA3-408D-35007036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1" y="389928"/>
            <a:ext cx="1154634" cy="29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5683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5615"/>
            <a:ext cx="1067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>
                <a:solidFill>
                  <a:srgbClr val="22373A"/>
                </a:solidFill>
                <a:latin typeface="Trebuchet MS"/>
                <a:cs typeface="Trebuchet MS"/>
              </a:rPr>
              <a:t>5.</a:t>
            </a:r>
            <a:r>
              <a:rPr sz="1400" b="1" spc="-1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4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Obje</a:t>
            </a:r>
            <a:r>
              <a:rPr sz="1400" b="1" spc="-5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ti</a:t>
            </a:r>
            <a:r>
              <a:rPr sz="1400" b="1" spc="-1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6990"/>
            <a:ext cx="3048635" cy="5080"/>
            <a:chOff x="779995" y="1776990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6990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6990"/>
              <a:ext cx="1219200" cy="5080"/>
            </a:xfrm>
            <a:custGeom>
              <a:avLst/>
              <a:gdLst/>
              <a:ahLst/>
              <a:cxnLst/>
              <a:rect l="l" t="t" r="r" b="b"/>
              <a:pathLst>
                <a:path w="1219200" h="5080">
                  <a:moveTo>
                    <a:pt x="0" y="5060"/>
                  </a:moveTo>
                  <a:lnTo>
                    <a:pt x="0" y="0"/>
                  </a:lnTo>
                  <a:lnTo>
                    <a:pt x="1219196" y="0"/>
                  </a:lnTo>
                  <a:lnTo>
                    <a:pt x="12191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7359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>
                <a:solidFill>
                  <a:srgbClr val="F9F9F9"/>
                </a:solidFill>
              </a:rPr>
              <a:t>Obje</a:t>
            </a:r>
            <a:r>
              <a:rPr sz="1200" spc="-65">
                <a:solidFill>
                  <a:srgbClr val="F9F9F9"/>
                </a:solidFill>
              </a:rPr>
              <a:t>c</a:t>
            </a:r>
            <a:r>
              <a:rPr sz="1200" spc="-15">
                <a:solidFill>
                  <a:srgbClr val="F9F9F9"/>
                </a:solidFill>
              </a:rPr>
              <a:t>ti</a:t>
            </a:r>
            <a:r>
              <a:rPr sz="1200" spc="-35">
                <a:solidFill>
                  <a:srgbClr val="F9F9F9"/>
                </a:solidFill>
              </a:rPr>
              <a:t>v</a:t>
            </a:r>
            <a:r>
              <a:rPr sz="1200" spc="-30">
                <a:solidFill>
                  <a:srgbClr val="F9F9F9"/>
                </a:solidFill>
              </a:rPr>
              <a:t>es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2864" y="1269197"/>
            <a:ext cx="3426460" cy="1317668"/>
          </a:xfrm>
          <a:prstGeom prst="rect">
            <a:avLst/>
          </a:prstGeom>
        </p:spPr>
        <p:txBody>
          <a:bodyPr vert="horz" wrap="square" lIns="0" tIns="80645" rIns="0" bIns="0" rtlCol="0" anchor="t">
            <a:spAutoFit/>
          </a:bodyPr>
          <a:lstStyle/>
          <a:p>
            <a:pPr marL="183515" indent="-171450">
              <a:spcBef>
                <a:spcPts val="635"/>
              </a:spcBef>
              <a:buFont typeface="Arial" panose="020B0604020202020204" pitchFamily="34" charset="0"/>
              <a:buChar char="•"/>
              <a:tabLst>
                <a:tab pos="124460" algn="l"/>
              </a:tabLst>
            </a:pPr>
            <a:r>
              <a:rPr lang="en-US" sz="1200" dirty="0">
                <a:solidFill>
                  <a:srgbClr val="22373A"/>
                </a:solidFill>
                <a:latin typeface="Calibri"/>
                <a:ea typeface="+mn-lt"/>
                <a:cs typeface="+mn-lt"/>
              </a:rPr>
              <a:t>To reduce error percentage  in prescriptions readability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183515" indent="-171450">
              <a:spcBef>
                <a:spcPts val="540"/>
              </a:spcBef>
              <a:buFont typeface="Arial" panose="020B0604020202020204" pitchFamily="34" charset="0"/>
              <a:buChar char="•"/>
              <a:tabLst>
                <a:tab pos="124460" algn="l"/>
              </a:tabLst>
            </a:pPr>
            <a:r>
              <a:rPr lang="en-US" sz="1200" dirty="0">
                <a:solidFill>
                  <a:srgbClr val="22373A"/>
                </a:solidFill>
                <a:latin typeface="Calibri"/>
                <a:ea typeface="+mn-lt"/>
                <a:cs typeface="+mn-lt"/>
              </a:rPr>
              <a:t>To create an improved OCR system which could later on deployed on other real-life-domains as well.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 marL="183515" indent="-171450"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124460" algn="l"/>
              </a:tabLst>
            </a:pPr>
            <a:r>
              <a:rPr lang="en-US" sz="1200" dirty="0">
                <a:solidFill>
                  <a:srgbClr val="22373A"/>
                </a:solidFill>
                <a:latin typeface="Calibri"/>
                <a:ea typeface="+mn-lt"/>
                <a:cs typeface="+mn-lt"/>
              </a:rPr>
              <a:t>To allow user to save and access their prescription data conveniently.</a:t>
            </a:r>
            <a:endParaRPr lang="en-US" sz="12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306" y="319328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2428"/>
            <a:ext cx="15678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6.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400" b="1" spc="-80" dirty="0">
                <a:solidFill>
                  <a:srgbClr val="22373A"/>
                </a:solidFill>
                <a:latin typeface="Trebuchet MS"/>
                <a:cs typeface="Trebuchet MS"/>
              </a:rPr>
              <a:t>Sample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400" b="1" spc="-135" dirty="0">
                <a:solidFill>
                  <a:srgbClr val="22373A"/>
                </a:solidFill>
                <a:latin typeface="Trebuchet MS"/>
                <a:cs typeface="Trebuchet MS"/>
              </a:rPr>
              <a:t>Demo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3802"/>
            <a:ext cx="3048635" cy="5080"/>
            <a:chOff x="779995" y="177380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380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3802"/>
              <a:ext cx="1372235" cy="5080"/>
            </a:xfrm>
            <a:custGeom>
              <a:avLst/>
              <a:gdLst/>
              <a:ahLst/>
              <a:cxnLst/>
              <a:rect l="l" t="t" r="r" b="b"/>
              <a:pathLst>
                <a:path w="1372235" h="5080">
                  <a:moveTo>
                    <a:pt x="0" y="5060"/>
                  </a:moveTo>
                  <a:lnTo>
                    <a:pt x="0" y="0"/>
                  </a:lnTo>
                  <a:lnTo>
                    <a:pt x="1371607" y="0"/>
                  </a:lnTo>
                  <a:lnTo>
                    <a:pt x="13716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68935"/>
          </a:xfrm>
          <a:custGeom>
            <a:avLst/>
            <a:gdLst/>
            <a:ahLst/>
            <a:cxnLst/>
            <a:rect l="l" t="t" r="r" b="b"/>
            <a:pathLst>
              <a:path w="4608195" h="368935">
                <a:moveTo>
                  <a:pt x="4608004" y="0"/>
                </a:moveTo>
                <a:lnTo>
                  <a:pt x="0" y="0"/>
                </a:lnTo>
                <a:lnTo>
                  <a:pt x="0" y="368553"/>
                </a:lnTo>
                <a:lnTo>
                  <a:pt x="4608004" y="368553"/>
                </a:lnTo>
                <a:lnTo>
                  <a:pt x="4608004" y="0"/>
                </a:lnTo>
                <a:close/>
              </a:path>
            </a:pathLst>
          </a:custGeom>
          <a:solidFill>
            <a:srgbClr val="9AAD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770" y="68564"/>
            <a:ext cx="134458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85" dirty="0">
                <a:solidFill>
                  <a:srgbClr val="F9F9F9"/>
                </a:solidFill>
                <a:latin typeface="Trebuchet MS"/>
                <a:cs typeface="Trebuchet MS"/>
              </a:rPr>
              <a:t>Sample Code</a:t>
            </a:r>
            <a:r>
              <a:rPr sz="1200" b="1" spc="-1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8681" y="3021106"/>
            <a:ext cx="1430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Figu</a:t>
            </a: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4:</a:t>
            </a:r>
            <a:r>
              <a:rPr sz="10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000" spc="-50" dirty="0">
                <a:solidFill>
                  <a:srgbClr val="22373A"/>
                </a:solidFill>
                <a:latin typeface="Trebuchet MS"/>
                <a:cs typeface="Trebuchet MS"/>
              </a:rPr>
              <a:t>Sample Code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4001" y="3193286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10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539AC-57DE-02D2-75C1-B971C837CF1D}"/>
              </a:ext>
            </a:extLst>
          </p:cNvPr>
          <p:cNvSpPr txBox="1"/>
          <p:nvPr/>
        </p:nvSpPr>
        <p:spPr>
          <a:xfrm>
            <a:off x="3135001" y="609863"/>
            <a:ext cx="13608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A792B-B377-0E7B-5697-AB719D594664}"/>
              </a:ext>
            </a:extLst>
          </p:cNvPr>
          <p:cNvSpPr txBox="1"/>
          <p:nvPr/>
        </p:nvSpPr>
        <p:spPr>
          <a:xfrm>
            <a:off x="61922" y="836140"/>
            <a:ext cx="248935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import cv2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import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pytesseract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pytesseract.pytesseract.tesseract_cmd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=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r"C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:\Program Files\Tesseract-OCR\tesseract.exe"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 Reading image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= cv2.imread("sample.png")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 Convert to RGB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= cv2.cvtColor(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cv2.COLOR_BGR2RGB)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 Use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pytesseract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to detect and print text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custom_config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= r'--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oem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3 --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psm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6'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texts =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pytesseract.image_to_string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config=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custom_config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print("Texts:", texts)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 Save the text to a file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output_file_path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= "output.txt"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with open(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output_file_path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"w", encoding="utf-8") as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text_file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  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text_file.write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(texts)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B9E7D-F6D7-9CFD-C6AA-A8AB3BEB9F8E}"/>
              </a:ext>
            </a:extLst>
          </p:cNvPr>
          <p:cNvSpPr txBox="1"/>
          <p:nvPr/>
        </p:nvSpPr>
        <p:spPr>
          <a:xfrm>
            <a:off x="2620902" y="834432"/>
            <a:ext cx="195447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600" b="1"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 Use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pytesseract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to get bounding boxes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boxes =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pytesseract.image_to_boxes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config=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custom_config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 Draw bounding boxes on the image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for b in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boxes.splitlines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():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   b =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b.split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()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   x, y, w, h = int(b[1]), int(b[2]), int(b[3]), int(b[4])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  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= cv2.rectangle(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(x,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img_rgb.shape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[0] - y), (w,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img_rgb.shape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[0] - h), (0, 255, 0), 2)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 Show the image with bounding boxes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cv2.imshow("Output", 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img_rgb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cv2.waitKey(0)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cv2.destroyAllWindows()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print(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f"Texts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saved to {</a:t>
            </a:r>
            <a:r>
              <a:rPr lang="en-US" sz="600" b="1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output_file_path</a:t>
            </a:r>
            <a:r>
              <a:rPr lang="en-US" sz="6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}")</a:t>
            </a:r>
            <a:endParaRPr lang="en-US" sz="600" b="1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4840D64-4A6E-4276-B1B0-27731518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9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695" y="1412428"/>
            <a:ext cx="36446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</a:rPr>
              <a:t>. </a:t>
            </a:r>
            <a:r>
              <a:rPr lang="en-US" sz="1400" b="1" dirty="0">
                <a:solidFill>
                  <a:srgbClr val="22373A"/>
                </a:solidFill>
                <a:latin typeface="Trebuchet MS"/>
                <a:cs typeface="Trebuchet MS"/>
              </a:rPr>
              <a:t>Expected Output Using Knowledge Graph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3802"/>
            <a:ext cx="3048635" cy="5080"/>
            <a:chOff x="779995" y="177380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380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3802"/>
              <a:ext cx="1524635" cy="5080"/>
            </a:xfrm>
            <a:custGeom>
              <a:avLst/>
              <a:gdLst/>
              <a:ahLst/>
              <a:cxnLst/>
              <a:rect l="l" t="t" r="r" b="b"/>
              <a:pathLst>
                <a:path w="1524635" h="5080">
                  <a:moveTo>
                    <a:pt x="0" y="5060"/>
                  </a:moveTo>
                  <a:lnTo>
                    <a:pt x="0" y="0"/>
                  </a:lnTo>
                  <a:lnTo>
                    <a:pt x="1524019" y="0"/>
                  </a:lnTo>
                  <a:lnTo>
                    <a:pt x="1524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919960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3561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>
                <a:solidFill>
                  <a:srgbClr val="F9F9F9"/>
                </a:solidFill>
              </a:rPr>
              <a:t>T</a:t>
            </a:r>
            <a:r>
              <a:rPr sz="1200" spc="-25">
                <a:solidFill>
                  <a:srgbClr val="F9F9F9"/>
                </a:solidFill>
              </a:rPr>
              <a:t>able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25">
                <a:solidFill>
                  <a:srgbClr val="F9F9F9"/>
                </a:solidFill>
              </a:rPr>
              <a:t>o</a:t>
            </a:r>
            <a:r>
              <a:rPr sz="1200" spc="-30">
                <a:solidFill>
                  <a:srgbClr val="F9F9F9"/>
                </a:solidFill>
              </a:rPr>
              <a:t>f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90">
                <a:solidFill>
                  <a:srgbClr val="F9F9F9"/>
                </a:solidFill>
              </a:rPr>
              <a:t>c</a:t>
            </a:r>
            <a:r>
              <a:rPr sz="1200" spc="-20">
                <a:solidFill>
                  <a:srgbClr val="F9F9F9"/>
                </a:solidFill>
              </a:rPr>
              <a:t>on</a:t>
            </a:r>
            <a:r>
              <a:rPr sz="1200" spc="-40">
                <a:solidFill>
                  <a:srgbClr val="F9F9F9"/>
                </a:solidFill>
              </a:rPr>
              <a:t>ten</a:t>
            </a:r>
            <a:r>
              <a:rPr sz="1200" spc="-45">
                <a:solidFill>
                  <a:srgbClr val="F9F9F9"/>
                </a:solidFill>
              </a:rPr>
              <a:t>t</a:t>
            </a:r>
            <a:r>
              <a:rPr sz="1200" spc="15">
                <a:solidFill>
                  <a:srgbClr val="F9F9F9"/>
                </a:solidFill>
              </a:rPr>
              <a:t>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596924"/>
            <a:ext cx="1287780" cy="2236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48590" algn="l"/>
              </a:tabLst>
            </a:pPr>
            <a:r>
              <a:rPr sz="1100" spc="-5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Li</a:t>
            </a:r>
            <a:r>
              <a:rPr sz="1100" spc="-7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100" spc="-6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100" spc="-7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100" spc="-5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100" spc="-4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tu</a:t>
            </a:r>
            <a:r>
              <a:rPr sz="1100" spc="-5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100" spc="-6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100" spc="-114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-3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100" spc="-5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100" spc="-4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vi</a:t>
            </a:r>
            <a:r>
              <a:rPr sz="1100" spc="-5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100" spc="-4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373A"/>
              </a:buClr>
              <a:buFont typeface="Trebuchet MS"/>
              <a:buAutoNum type="arabicPeriod"/>
            </a:pPr>
            <a:endParaRPr sz="1150">
              <a:latin typeface="Trebuchet MS"/>
              <a:cs typeface="Trebuchet MS"/>
            </a:endParaRPr>
          </a:p>
          <a:p>
            <a:pPr marL="147955" indent="-135890">
              <a:lnSpc>
                <a:spcPct val="100000"/>
              </a:lnSpc>
              <a:buAutoNum type="arabicPeriod"/>
              <a:tabLst>
                <a:tab pos="148590" algn="l"/>
              </a:tabLst>
            </a:pPr>
            <a:r>
              <a:rPr sz="1100" spc="-3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</a:t>
            </a:r>
            <a:r>
              <a:rPr sz="1100" spc="-35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r</a:t>
            </a:r>
            <a:r>
              <a:rPr sz="1100" spc="-25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oblem</a:t>
            </a:r>
            <a:r>
              <a:rPr sz="1100" spc="-114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2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S</a:t>
            </a:r>
            <a:r>
              <a:rPr sz="1100" spc="-95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t</a:t>
            </a:r>
            <a:r>
              <a:rPr sz="1100" spc="-5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sz="1100" spc="-9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t</a:t>
            </a:r>
            <a:r>
              <a:rPr sz="1100" spc="-4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ement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AutoNum type="arabicPeriod"/>
            </a:pPr>
            <a:endParaRPr sz="1150">
              <a:latin typeface="Trebuchet MS"/>
              <a:cs typeface="Trebuchet MS"/>
            </a:endParaRPr>
          </a:p>
          <a:p>
            <a:pPr marL="147955" indent="-135890">
              <a:lnSpc>
                <a:spcPct val="100000"/>
              </a:lnSpc>
              <a:buAutoNum type="arabicPeriod"/>
              <a:tabLst>
                <a:tab pos="148590" algn="l"/>
              </a:tabLst>
            </a:pPr>
            <a:r>
              <a:rPr sz="1100" spc="1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Sy</a:t>
            </a:r>
            <a:r>
              <a:rPr sz="1100" spc="-2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s</a:t>
            </a:r>
            <a:r>
              <a:rPr sz="1100" spc="-9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t</a:t>
            </a:r>
            <a:r>
              <a:rPr sz="1100" spc="-35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em</a:t>
            </a:r>
            <a:r>
              <a:rPr sz="1100" spc="-114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-3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Diag</a:t>
            </a:r>
            <a:r>
              <a:rPr sz="1100" spc="-55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r</a:t>
            </a:r>
            <a:r>
              <a:rPr sz="1100" spc="-2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am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373A"/>
              </a:buClr>
              <a:buFont typeface="Trebuchet MS"/>
              <a:buAutoNum type="arabicPeriod"/>
            </a:pPr>
            <a:endParaRPr sz="1150">
              <a:latin typeface="Trebuchet MS"/>
              <a:cs typeface="Trebuchet MS"/>
            </a:endParaRPr>
          </a:p>
          <a:p>
            <a:pPr marL="147955" indent="-135890">
              <a:lnSpc>
                <a:spcPct val="100000"/>
              </a:lnSpc>
              <a:buAutoNum type="arabicPeriod"/>
              <a:tabLst>
                <a:tab pos="148590" algn="l"/>
              </a:tabLst>
            </a:pPr>
            <a:r>
              <a:rPr sz="1100" spc="-1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UML</a:t>
            </a:r>
            <a:r>
              <a:rPr sz="1100" spc="-114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-3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Diag</a:t>
            </a:r>
            <a:r>
              <a:rPr sz="1100" spc="-55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r</a:t>
            </a:r>
            <a:r>
              <a:rPr sz="1100" spc="-1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ams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AutoNum type="arabicPeriod"/>
            </a:pPr>
            <a:endParaRPr sz="1150">
              <a:latin typeface="Trebuchet MS"/>
              <a:cs typeface="Trebuchet MS"/>
            </a:endParaRPr>
          </a:p>
          <a:p>
            <a:pPr marL="147955" indent="-135890">
              <a:lnSpc>
                <a:spcPct val="100000"/>
              </a:lnSpc>
              <a:buAutoNum type="arabicPeriod"/>
              <a:tabLst>
                <a:tab pos="148590" algn="l"/>
              </a:tabLst>
            </a:pPr>
            <a:r>
              <a:rPr sz="1100" spc="-5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Objectives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373A"/>
              </a:buClr>
              <a:buFont typeface="Trebuchet MS"/>
              <a:buAutoNum type="arabicPeriod"/>
            </a:pPr>
            <a:endParaRPr sz="1150">
              <a:latin typeface="Trebuchet MS"/>
              <a:cs typeface="Trebuchet MS"/>
            </a:endParaRPr>
          </a:p>
          <a:p>
            <a:pPr marL="147955" indent="-135890">
              <a:lnSpc>
                <a:spcPct val="100000"/>
              </a:lnSpc>
              <a:buAutoNum type="arabicPeriod"/>
              <a:tabLst>
                <a:tab pos="148590" algn="l"/>
              </a:tabLst>
            </a:pPr>
            <a:r>
              <a:rPr sz="1100" spc="-5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E</a:t>
            </a:r>
            <a:r>
              <a:rPr sz="1100" spc="-45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xpe</a:t>
            </a:r>
            <a:r>
              <a:rPr sz="1100" spc="-6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c</a:t>
            </a:r>
            <a:r>
              <a:rPr sz="1100" spc="-9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t</a:t>
            </a:r>
            <a:r>
              <a:rPr sz="1100" spc="-35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ed</a:t>
            </a:r>
            <a:r>
              <a:rPr sz="1100" spc="-114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-3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Output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AutoNum type="arabicPeriod"/>
            </a:pPr>
            <a:endParaRPr sz="1150">
              <a:latin typeface="Trebuchet MS"/>
              <a:cs typeface="Trebuchet MS"/>
            </a:endParaRPr>
          </a:p>
          <a:p>
            <a:pPr marL="147955" indent="-135890">
              <a:lnSpc>
                <a:spcPct val="100000"/>
              </a:lnSpc>
              <a:buAutoNum type="arabicPeriod"/>
              <a:tabLst>
                <a:tab pos="148590" algn="l"/>
              </a:tabLst>
            </a:pPr>
            <a:r>
              <a:rPr sz="1100" spc="-5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Gan</a:t>
            </a:r>
            <a:r>
              <a:rPr sz="1100" spc="-6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t</a:t>
            </a:r>
            <a:r>
              <a:rPr sz="1100" spc="-7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t</a:t>
            </a:r>
            <a:r>
              <a:rPr sz="1100" spc="-114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100" spc="-4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Chart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306" y="319450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struct a biomedical knowledge graph with NLP | by Tomaz Bratanic |  Towards Data Science">
            <a:extLst>
              <a:ext uri="{FF2B5EF4-FFF2-40B4-BE49-F238E27FC236}">
                <a16:creationId xmlns:a16="http://schemas.microsoft.com/office/drawing/2014/main" id="{B0CC5D74-E1B2-48DE-BB84-E97C8C2B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" y="309653"/>
            <a:ext cx="3469386" cy="29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44679221-02D5-43B2-948D-A9DE2FA334C5}"/>
              </a:ext>
            </a:extLst>
          </p:cNvPr>
          <p:cNvSpPr txBox="1"/>
          <p:nvPr/>
        </p:nvSpPr>
        <p:spPr>
          <a:xfrm>
            <a:off x="1588681" y="3021106"/>
            <a:ext cx="1430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0" dirty="0">
                <a:solidFill>
                  <a:srgbClr val="22373A"/>
                </a:solidFill>
                <a:latin typeface="Trebuchet MS"/>
                <a:cs typeface="Trebuchet MS"/>
              </a:rPr>
              <a:t>Sample Knowledge Graph</a:t>
            </a:r>
            <a:endParaRPr sz="1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521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2428"/>
            <a:ext cx="1158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Gan</a:t>
            </a:r>
            <a:r>
              <a:rPr sz="1400" b="1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Chart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3802"/>
            <a:ext cx="3048635" cy="5080"/>
            <a:chOff x="779995" y="177380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380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3802"/>
              <a:ext cx="1524635" cy="5080"/>
            </a:xfrm>
            <a:custGeom>
              <a:avLst/>
              <a:gdLst/>
              <a:ahLst/>
              <a:cxnLst/>
              <a:rect l="l" t="t" r="r" b="b"/>
              <a:pathLst>
                <a:path w="1524635" h="5080">
                  <a:moveTo>
                    <a:pt x="0" y="5060"/>
                  </a:moveTo>
                  <a:lnTo>
                    <a:pt x="0" y="0"/>
                  </a:lnTo>
                  <a:lnTo>
                    <a:pt x="1524019" y="0"/>
                  </a:lnTo>
                  <a:lnTo>
                    <a:pt x="1524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68935"/>
          </a:xfrm>
          <a:custGeom>
            <a:avLst/>
            <a:gdLst/>
            <a:ahLst/>
            <a:cxnLst/>
            <a:rect l="l" t="t" r="r" b="b"/>
            <a:pathLst>
              <a:path w="4608195" h="368935">
                <a:moveTo>
                  <a:pt x="4608004" y="0"/>
                </a:moveTo>
                <a:lnTo>
                  <a:pt x="0" y="0"/>
                </a:lnTo>
                <a:lnTo>
                  <a:pt x="0" y="368553"/>
                </a:lnTo>
                <a:lnTo>
                  <a:pt x="4608004" y="368553"/>
                </a:lnTo>
                <a:lnTo>
                  <a:pt x="4608004" y="0"/>
                </a:lnTo>
                <a:close/>
              </a:path>
            </a:pathLst>
          </a:custGeom>
          <a:solidFill>
            <a:srgbClr val="9AA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0" y="68564"/>
            <a:ext cx="81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25">
                <a:solidFill>
                  <a:srgbClr val="F9F9F9"/>
                </a:solidFill>
                <a:latin typeface="Trebuchet MS"/>
                <a:cs typeface="Trebuchet MS"/>
              </a:rPr>
              <a:t>Gan</a:t>
            </a:r>
            <a:r>
              <a:rPr sz="1200" b="1" spc="-4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15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125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5">
                <a:solidFill>
                  <a:srgbClr val="F9F9F9"/>
                </a:solidFill>
                <a:latin typeface="Trebuchet MS"/>
                <a:cs typeface="Trebuchet MS"/>
              </a:rPr>
              <a:t>Chart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6630" y="1215368"/>
            <a:ext cx="4198514" cy="860812"/>
            <a:chOff x="359994" y="1215368"/>
            <a:chExt cx="4198514" cy="86081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215368"/>
              <a:ext cx="4198514" cy="8608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91774" y="1523807"/>
              <a:ext cx="218440" cy="528320"/>
            </a:xfrm>
            <a:custGeom>
              <a:avLst/>
              <a:gdLst/>
              <a:ahLst/>
              <a:cxnLst/>
              <a:rect l="l" t="t" r="r" b="b"/>
              <a:pathLst>
                <a:path w="218439" h="528319">
                  <a:moveTo>
                    <a:pt x="218135" y="527746"/>
                  </a:moveTo>
                  <a:lnTo>
                    <a:pt x="0" y="527746"/>
                  </a:lnTo>
                  <a:lnTo>
                    <a:pt x="0" y="0"/>
                  </a:lnTo>
                  <a:lnTo>
                    <a:pt x="218135" y="0"/>
                  </a:lnTo>
                  <a:lnTo>
                    <a:pt x="218135" y="527746"/>
                  </a:lnTo>
                  <a:close/>
                </a:path>
              </a:pathLst>
            </a:custGeom>
            <a:solidFill>
              <a:srgbClr val="FF905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1774" y="1523807"/>
              <a:ext cx="218440" cy="528320"/>
            </a:xfrm>
            <a:custGeom>
              <a:avLst/>
              <a:gdLst/>
              <a:ahLst/>
              <a:cxnLst/>
              <a:rect l="l" t="t" r="r" b="b"/>
              <a:pathLst>
                <a:path w="218439" h="528319">
                  <a:moveTo>
                    <a:pt x="0" y="0"/>
                  </a:moveTo>
                  <a:lnTo>
                    <a:pt x="218135" y="0"/>
                  </a:lnTo>
                  <a:lnTo>
                    <a:pt x="218135" y="527746"/>
                  </a:lnTo>
                  <a:lnTo>
                    <a:pt x="0" y="52774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3255" y="2223826"/>
            <a:ext cx="1156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>
                <a:solidFill>
                  <a:srgbClr val="22373A"/>
                </a:solidFill>
                <a:latin typeface="Trebuchet MS"/>
                <a:cs typeface="Trebuchet MS"/>
              </a:rPr>
              <a:t>Figu</a:t>
            </a:r>
            <a:r>
              <a:rPr sz="1000" b="1" spc="-3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6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b="1" spc="-10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>
                <a:solidFill>
                  <a:srgbClr val="22373A"/>
                </a:solidFill>
                <a:latin typeface="Trebuchet MS"/>
                <a:cs typeface="Trebuchet MS"/>
              </a:rPr>
              <a:t>5:</a:t>
            </a:r>
            <a:r>
              <a:rPr sz="1000" b="1" spc="-7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>
                <a:solidFill>
                  <a:srgbClr val="22373A"/>
                </a:solidFill>
                <a:latin typeface="Trebuchet MS"/>
                <a:cs typeface="Trebuchet MS"/>
              </a:rPr>
              <a:t>Gan</a:t>
            </a:r>
            <a:r>
              <a:rPr sz="1000" spc="-5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6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10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>
                <a:solidFill>
                  <a:srgbClr val="22373A"/>
                </a:solidFill>
                <a:latin typeface="Trebuchet MS"/>
                <a:cs typeface="Trebuchet MS"/>
              </a:rPr>
              <a:t>Chart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4001" y="3194505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11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B4751-E0EB-2241-2E51-CE9F60EFC120}"/>
              </a:ext>
            </a:extLst>
          </p:cNvPr>
          <p:cNvSpPr txBox="1"/>
          <p:nvPr/>
        </p:nvSpPr>
        <p:spPr>
          <a:xfrm>
            <a:off x="2399133" y="1313811"/>
            <a:ext cx="42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9C805-B615-F10F-FC0D-E4DA13B51438}"/>
              </a:ext>
            </a:extLst>
          </p:cNvPr>
          <p:cNvSpPr txBox="1"/>
          <p:nvPr/>
        </p:nvSpPr>
        <p:spPr>
          <a:xfrm>
            <a:off x="2153571" y="1280204"/>
            <a:ext cx="766528" cy="184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b="1">
                <a:ea typeface="Calibri"/>
                <a:cs typeface="Calibri"/>
              </a:rPr>
              <a:t>FYP-1 :Fall-2023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07932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>
                <a:solidFill>
                  <a:srgbClr val="F9F9F9"/>
                </a:solidFill>
              </a:rPr>
              <a:t>R</a:t>
            </a:r>
            <a:r>
              <a:rPr sz="1200" spc="-80">
                <a:solidFill>
                  <a:srgbClr val="F9F9F9"/>
                </a:solidFill>
              </a:rPr>
              <a:t>e</a:t>
            </a:r>
            <a:r>
              <a:rPr sz="1200" spc="-45">
                <a:solidFill>
                  <a:srgbClr val="F9F9F9"/>
                </a:solidFill>
              </a:rPr>
              <a:t>f</a:t>
            </a:r>
            <a:r>
              <a:rPr sz="1200" spc="-60">
                <a:solidFill>
                  <a:srgbClr val="F9F9F9"/>
                </a:solidFill>
              </a:rPr>
              <a:t>er</a:t>
            </a:r>
            <a:r>
              <a:rPr sz="1200" spc="-50">
                <a:solidFill>
                  <a:srgbClr val="F9F9F9"/>
                </a:solidFill>
              </a:rPr>
              <a:t>en</a:t>
            </a:r>
            <a:r>
              <a:rPr sz="1200" spc="-80">
                <a:solidFill>
                  <a:srgbClr val="F9F9F9"/>
                </a:solidFill>
              </a:rPr>
              <a:t>c</a:t>
            </a:r>
            <a:r>
              <a:rPr sz="1200" spc="-30">
                <a:solidFill>
                  <a:srgbClr val="F9F9F9"/>
                </a:solidFill>
              </a:rPr>
              <a:t>es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70">
                <a:solidFill>
                  <a:srgbClr val="F9F9F9"/>
                </a:solidFill>
              </a:rPr>
              <a:t>[1]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779995" y="987101"/>
            <a:ext cx="3048635" cy="5080"/>
            <a:chOff x="779995" y="98710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98710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987101"/>
              <a:ext cx="1829435" cy="5080"/>
            </a:xfrm>
            <a:custGeom>
              <a:avLst/>
              <a:gdLst/>
              <a:ahLst/>
              <a:cxnLst/>
              <a:rect l="l" t="t" r="r" b="b"/>
              <a:pathLst>
                <a:path w="1829435" h="5080">
                  <a:moveTo>
                    <a:pt x="0" y="5060"/>
                  </a:moveTo>
                  <a:lnTo>
                    <a:pt x="0" y="0"/>
                  </a:lnTo>
                  <a:lnTo>
                    <a:pt x="1828841" y="0"/>
                  </a:lnTo>
                  <a:lnTo>
                    <a:pt x="18288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6153" y="625726"/>
            <a:ext cx="3707765" cy="275857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363220">
              <a:lnSpc>
                <a:spcPct val="100000"/>
              </a:lnSpc>
              <a:spcBef>
                <a:spcPts val="135"/>
              </a:spcBef>
            </a:pPr>
            <a:r>
              <a:rPr lang="en-US"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9</a:t>
            </a: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en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</a:t>
            </a:r>
            <a:endParaRPr sz="1400" dirty="0">
              <a:latin typeface="Trebuchet MS"/>
              <a:cs typeface="Trebuchet MS"/>
            </a:endParaRPr>
          </a:p>
          <a:p>
            <a:pPr fontAlgn="base"/>
            <a:r>
              <a:rPr lang="en-US" dirty="0"/>
              <a:t>​</a:t>
            </a:r>
          </a:p>
          <a:p>
            <a:pPr algn="just" fontAlgn="base"/>
            <a:r>
              <a:rPr lang="en-US" sz="1100" b="1" dirty="0"/>
              <a:t>1</a:t>
            </a:r>
            <a:r>
              <a:rPr lang="en-US" sz="1100" dirty="0"/>
              <a:t>. </a:t>
            </a:r>
            <a:r>
              <a:rPr lang="en-US" sz="900" dirty="0"/>
              <a:t>Filip </a:t>
            </a:r>
            <a:r>
              <a:rPr lang="en-US" sz="900" dirty="0" err="1"/>
              <a:t>Zelic</a:t>
            </a:r>
            <a:r>
              <a:rPr lang="en-US" sz="900" dirty="0"/>
              <a:t> and Anuj Sable. A review on </a:t>
            </a:r>
            <a:r>
              <a:rPr lang="en-US" sz="900" dirty="0" err="1"/>
              <a:t>on</a:t>
            </a:r>
            <a:r>
              <a:rPr lang="en-US" sz="900" dirty="0"/>
              <a:t> OCR with Tesseract   OpenCV and Python. Nanonets, 2023.​</a:t>
            </a:r>
          </a:p>
          <a:p>
            <a:pPr algn="just" fontAlgn="base"/>
            <a:endParaRPr lang="en-US" sz="1100" dirty="0"/>
          </a:p>
          <a:p>
            <a:pPr algn="just" fontAlgn="base"/>
            <a:r>
              <a:rPr lang="en-US" sz="1100" b="1" dirty="0"/>
              <a:t>2. </a:t>
            </a:r>
            <a:r>
              <a:rPr lang="en-US" sz="900" dirty="0"/>
              <a:t>Kamlesh Solanki . A review on optical character recognition using tensor flow. Medium,  10:39154–39176, 2021.</a:t>
            </a:r>
          </a:p>
          <a:p>
            <a:pPr algn="just" fontAlgn="base"/>
            <a:r>
              <a:rPr lang="en-US" sz="1100" dirty="0"/>
              <a:t>​</a:t>
            </a:r>
          </a:p>
          <a:p>
            <a:pPr algn="just" fontAlgn="base"/>
            <a:r>
              <a:rPr lang="en-US" sz="1100" b="1" dirty="0"/>
              <a:t>3. </a:t>
            </a:r>
            <a:r>
              <a:rPr lang="en-US" sz="900" dirty="0" err="1"/>
              <a:t>Tomaz</a:t>
            </a:r>
            <a:r>
              <a:rPr lang="en-US" sz="900" dirty="0"/>
              <a:t> </a:t>
            </a:r>
            <a:r>
              <a:rPr lang="en-US" sz="900" dirty="0" err="1"/>
              <a:t>Bratanic</a:t>
            </a:r>
            <a:r>
              <a:rPr lang="en-US" sz="900" dirty="0"/>
              <a:t> ,  D. Kim </a:t>
            </a:r>
            <a:r>
              <a:rPr lang="en-US" sz="900" i="1" dirty="0"/>
              <a:t>et al</a:t>
            </a:r>
            <a:r>
              <a:rPr lang="en-US" sz="900" dirty="0"/>
              <a:t>., “A Neural Named Entity    Recognition and Multi-Type Normalization Tool for Biomedical Text Mining,” in </a:t>
            </a:r>
            <a:r>
              <a:rPr lang="en-US" sz="900" i="1" dirty="0"/>
              <a:t>IEEE </a:t>
            </a:r>
            <a:r>
              <a:rPr lang="en-US" sz="900" i="1" dirty="0" err="1"/>
              <a:t>Access</a:t>
            </a:r>
            <a:r>
              <a:rPr lang="en-US" sz="900" dirty="0" err="1"/>
              <a:t>,Medium</a:t>
            </a:r>
            <a:r>
              <a:rPr lang="en-US" sz="900" dirty="0"/>
              <a:t> vol. 7, pp. 73729–73740, 2019, </a:t>
            </a:r>
            <a:r>
              <a:rPr lang="en-US" sz="900" dirty="0" err="1"/>
              <a:t>doi</a:t>
            </a:r>
            <a:r>
              <a:rPr lang="en-US" sz="900" dirty="0"/>
              <a:t>: 10.1109/ACCESS.2019.2920708. , 2021</a:t>
            </a:r>
          </a:p>
          <a:p>
            <a:pPr marL="12065" marR="15875">
              <a:lnSpc>
                <a:spcPct val="118000"/>
              </a:lnSpc>
              <a:spcBef>
                <a:spcPts val="340"/>
              </a:spcBef>
              <a:tabLst>
                <a:tab pos="235585" algn="l"/>
              </a:tabLst>
            </a:pPr>
            <a:endParaRPr lang="en-US" dirty="0"/>
          </a:p>
          <a:p>
            <a:pPr marL="12065" marR="15875">
              <a:lnSpc>
                <a:spcPct val="118000"/>
              </a:lnSpc>
              <a:spcBef>
                <a:spcPts val="340"/>
              </a:spcBef>
              <a:tabLst>
                <a:tab pos="235585" algn="l"/>
              </a:tabLst>
            </a:pP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4384001" y="3194505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12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E5FC8-3C29-4230-9462-F6F386BCF207}"/>
              </a:ext>
            </a:extLst>
          </p:cNvPr>
          <p:cNvSpPr/>
          <p:nvPr/>
        </p:nvSpPr>
        <p:spPr>
          <a:xfrm>
            <a:off x="2183863" y="154570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C7B0A-2926-4A7E-9AFC-275DE4CDFBA1}"/>
              </a:ext>
            </a:extLst>
          </p:cNvPr>
          <p:cNvSpPr/>
          <p:nvPr/>
        </p:nvSpPr>
        <p:spPr>
          <a:xfrm>
            <a:off x="2183863" y="154570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06869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>
                <a:solidFill>
                  <a:srgbClr val="F9F9F9"/>
                </a:solidFill>
              </a:rPr>
              <a:t>R</a:t>
            </a:r>
            <a:r>
              <a:rPr sz="1200" spc="-80">
                <a:solidFill>
                  <a:srgbClr val="F9F9F9"/>
                </a:solidFill>
              </a:rPr>
              <a:t>e</a:t>
            </a:r>
            <a:r>
              <a:rPr sz="1200" spc="-45">
                <a:solidFill>
                  <a:srgbClr val="F9F9F9"/>
                </a:solidFill>
              </a:rPr>
              <a:t>f</a:t>
            </a:r>
            <a:r>
              <a:rPr sz="1200" spc="-60">
                <a:solidFill>
                  <a:srgbClr val="F9F9F9"/>
                </a:solidFill>
              </a:rPr>
              <a:t>er</a:t>
            </a:r>
            <a:r>
              <a:rPr sz="1200" spc="-50">
                <a:solidFill>
                  <a:srgbClr val="F9F9F9"/>
                </a:solidFill>
              </a:rPr>
              <a:t>en</a:t>
            </a:r>
            <a:r>
              <a:rPr sz="1200" spc="-80">
                <a:solidFill>
                  <a:srgbClr val="F9F9F9"/>
                </a:solidFill>
              </a:rPr>
              <a:t>c</a:t>
            </a:r>
            <a:r>
              <a:rPr sz="1200" spc="-30">
                <a:solidFill>
                  <a:srgbClr val="F9F9F9"/>
                </a:solidFill>
              </a:rPr>
              <a:t>es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70">
                <a:solidFill>
                  <a:srgbClr val="F9F9F9"/>
                </a:solidFill>
              </a:rPr>
              <a:t>[3]</a:t>
            </a:r>
            <a:endParaRPr sz="1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85013" y="750923"/>
            <a:ext cx="3912057" cy="205941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 rtl="0" fontAlgn="base">
              <a:lnSpc>
                <a:spcPct val="150000"/>
              </a:lnSpc>
            </a:pPr>
            <a:r>
              <a:rPr lang="en-US" b="1" dirty="0">
                <a:latin typeface="+mj-lt"/>
              </a:rPr>
              <a:t>4. </a:t>
            </a:r>
            <a:r>
              <a:rPr lang="en-US" sz="900" dirty="0">
                <a:latin typeface="+mj-lt"/>
              </a:rPr>
              <a:t>Harald </a:t>
            </a:r>
            <a:r>
              <a:rPr lang="en-US" sz="900" dirty="0" err="1">
                <a:latin typeface="+mj-lt"/>
              </a:rPr>
              <a:t>Scheidl</a:t>
            </a:r>
            <a:r>
              <a:rPr lang="en-US" sz="900" dirty="0">
                <a:latin typeface="+mj-lt"/>
              </a:rPr>
              <a:t>. Article on  Build </a:t>
            </a:r>
            <a:r>
              <a:rPr lang="en-US" sz="900" dirty="0"/>
              <a:t>handwritten  text recognition using </a:t>
            </a:r>
            <a:r>
              <a:rPr lang="en-US" sz="900" dirty="0">
                <a:latin typeface="+mj-lt"/>
              </a:rPr>
              <a:t> </a:t>
            </a:r>
            <a:r>
              <a:rPr lang="en-US" sz="900" dirty="0" err="1">
                <a:latin typeface="+mj-lt"/>
              </a:rPr>
              <a:t>tensorflow</a:t>
            </a:r>
            <a:r>
              <a:rPr lang="en-US" sz="900" dirty="0">
                <a:latin typeface="+mj-lt"/>
              </a:rPr>
              <a:t>. Medium, 9:87643–87662, 2018.​</a:t>
            </a:r>
          </a:p>
          <a:p>
            <a:pPr algn="just" rtl="0" fontAlgn="base">
              <a:lnSpc>
                <a:spcPct val="150000"/>
              </a:lnSpc>
            </a:pPr>
            <a:r>
              <a:rPr lang="en-US" b="1" dirty="0">
                <a:latin typeface="+mj-lt"/>
              </a:rPr>
              <a:t>5. </a:t>
            </a:r>
            <a:r>
              <a:rPr lang="en-US" sz="900" dirty="0" err="1">
                <a:latin typeface="+mj-lt"/>
              </a:rPr>
              <a:t>Kamalanaban</a:t>
            </a:r>
            <a:r>
              <a:rPr lang="en-US" sz="900" dirty="0">
                <a:latin typeface="+mj-lt"/>
              </a:rPr>
              <a:t>, E., M. Gopinath, and S. </a:t>
            </a:r>
            <a:r>
              <a:rPr lang="en-US" sz="900" dirty="0" err="1">
                <a:latin typeface="+mj-lt"/>
              </a:rPr>
              <a:t>Premkumar</a:t>
            </a:r>
            <a:r>
              <a:rPr lang="en-US" sz="900" dirty="0">
                <a:latin typeface="+mj-lt"/>
              </a:rPr>
              <a:t>. "Medicine box: Doctor’s prescription recognition using deep machine learning." International Journal of Engineering and Technology (UAE) 7 (2018): 114-117. </a:t>
            </a:r>
            <a:r>
              <a:rPr lang="en-US" dirty="0">
                <a:latin typeface="+mj-lt"/>
              </a:rPr>
              <a:t>​</a:t>
            </a:r>
          </a:p>
          <a:p>
            <a:pPr algn="just" rtl="0" fontAlgn="base">
              <a:lnSpc>
                <a:spcPct val="150000"/>
              </a:lnSpc>
            </a:pPr>
            <a:r>
              <a:rPr lang="en-US" b="1" dirty="0">
                <a:latin typeface="+mj-lt"/>
              </a:rPr>
              <a:t>6. </a:t>
            </a:r>
            <a:r>
              <a:rPr lang="en-US" sz="900" dirty="0">
                <a:latin typeface="+mj-lt"/>
              </a:rPr>
              <a:t>Sandhya, P., and K. P. Rama Prabha. "Comparison Of Various Machine Learning Algorithms For Recognizing Text On The Medical Prescriptions." Journal of Pharmaceutical Negative Results (2022): 2083-2091.</a:t>
            </a:r>
          </a:p>
          <a:p>
            <a:pPr marL="307340" marR="5080" indent="-228600" algn="just">
              <a:lnSpc>
                <a:spcPct val="118000"/>
              </a:lnSpc>
              <a:spcBef>
                <a:spcPts val="100"/>
              </a:spcBef>
              <a:buClr>
                <a:srgbClr val="22373A"/>
              </a:buClr>
              <a:buFont typeface="Arial"/>
              <a:buChar char="•"/>
              <a:tabLst>
                <a:tab pos="302895" algn="l"/>
              </a:tabLst>
            </a:pPr>
            <a:endParaRPr lang="en-US" dirty="0">
              <a:latin typeface="+mj-lt"/>
              <a:ea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4001" y="3194505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14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09527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>
                <a:solidFill>
                  <a:srgbClr val="F9F9F9"/>
                </a:solidFill>
              </a:rPr>
              <a:t>R</a:t>
            </a:r>
            <a:r>
              <a:rPr sz="1200" spc="-80">
                <a:solidFill>
                  <a:srgbClr val="F9F9F9"/>
                </a:solidFill>
              </a:rPr>
              <a:t>e</a:t>
            </a:r>
            <a:r>
              <a:rPr sz="1200" spc="-45">
                <a:solidFill>
                  <a:srgbClr val="F9F9F9"/>
                </a:solidFill>
              </a:rPr>
              <a:t>f</a:t>
            </a:r>
            <a:r>
              <a:rPr sz="1200" spc="-60">
                <a:solidFill>
                  <a:srgbClr val="F9F9F9"/>
                </a:solidFill>
              </a:rPr>
              <a:t>er</a:t>
            </a:r>
            <a:r>
              <a:rPr sz="1200" spc="-50">
                <a:solidFill>
                  <a:srgbClr val="F9F9F9"/>
                </a:solidFill>
              </a:rPr>
              <a:t>en</a:t>
            </a:r>
            <a:r>
              <a:rPr sz="1200" spc="-80">
                <a:solidFill>
                  <a:srgbClr val="F9F9F9"/>
                </a:solidFill>
              </a:rPr>
              <a:t>c</a:t>
            </a:r>
            <a:r>
              <a:rPr sz="1200" spc="-30">
                <a:solidFill>
                  <a:srgbClr val="F9F9F9"/>
                </a:solidFill>
              </a:rPr>
              <a:t>es</a:t>
            </a:r>
            <a:r>
              <a:rPr sz="1200" spc="-125">
                <a:solidFill>
                  <a:srgbClr val="F9F9F9"/>
                </a:solidFill>
              </a:rPr>
              <a:t> </a:t>
            </a:r>
            <a:r>
              <a:rPr sz="1200" spc="-70">
                <a:solidFill>
                  <a:srgbClr val="F9F9F9"/>
                </a:solidFill>
              </a:rPr>
              <a:t>[2]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84001" y="3193286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5F65076-3DAD-4A7C-B50B-4D776266D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021" y="531467"/>
            <a:ext cx="3912057" cy="25305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 rtl="0" fontAlgn="base">
              <a:lnSpc>
                <a:spcPct val="150000"/>
              </a:lnSpc>
            </a:pPr>
            <a:r>
              <a:rPr lang="en-US" b="1" dirty="0">
                <a:latin typeface="+mj-lt"/>
              </a:rPr>
              <a:t>7. </a:t>
            </a:r>
            <a:r>
              <a:rPr lang="en-US" sz="900" dirty="0">
                <a:latin typeface="+mj-lt"/>
              </a:rPr>
              <a:t>Tabassum, </a:t>
            </a:r>
            <a:r>
              <a:rPr lang="en-US" sz="900" dirty="0" err="1">
                <a:latin typeface="+mj-lt"/>
              </a:rPr>
              <a:t>Shaira</a:t>
            </a:r>
            <a:r>
              <a:rPr lang="en-US" sz="900" dirty="0">
                <a:latin typeface="+mj-lt"/>
              </a:rPr>
              <a:t>, </a:t>
            </a:r>
            <a:r>
              <a:rPr lang="en-US" sz="900" dirty="0" err="1">
                <a:latin typeface="+mj-lt"/>
              </a:rPr>
              <a:t>Nuren</a:t>
            </a:r>
            <a:r>
              <a:rPr lang="en-US" sz="900" dirty="0">
                <a:latin typeface="+mj-lt"/>
              </a:rPr>
              <a:t> Abedin, Md Mahmudur Rahman, Md </a:t>
            </a:r>
            <a:r>
              <a:rPr lang="en-US" sz="900" dirty="0" err="1">
                <a:latin typeface="+mj-lt"/>
              </a:rPr>
              <a:t>Moshiur</a:t>
            </a:r>
            <a:r>
              <a:rPr lang="en-US" sz="900" dirty="0">
                <a:latin typeface="+mj-lt"/>
              </a:rPr>
              <a:t> Rahman, Mostafa Taufiq Ahmed, Rafiqul Islam, and </a:t>
            </a:r>
            <a:r>
              <a:rPr lang="en-US" sz="900" dirty="0" err="1">
                <a:latin typeface="+mj-lt"/>
              </a:rPr>
              <a:t>Ashir</a:t>
            </a:r>
            <a:r>
              <a:rPr lang="en-US" sz="900" dirty="0">
                <a:latin typeface="+mj-lt"/>
              </a:rPr>
              <a:t> Ahmed. "An online cursive handwritten medical words recognition system for busy doctors in developing countries for ensuring efficient healthcare service delivery." Scientific reports 12, no. 1 (2022): 1-13</a:t>
            </a:r>
            <a:r>
              <a:rPr lang="en-US" dirty="0">
                <a:latin typeface="+mj-lt"/>
              </a:rPr>
              <a:t>​</a:t>
            </a:r>
          </a:p>
          <a:p>
            <a:pPr algn="just" rtl="0" fontAlgn="base">
              <a:lnSpc>
                <a:spcPct val="150000"/>
              </a:lnSpc>
            </a:pPr>
            <a:r>
              <a:rPr lang="en-US" b="1" dirty="0">
                <a:latin typeface="+mj-lt"/>
              </a:rPr>
              <a:t>8. </a:t>
            </a:r>
            <a:r>
              <a:rPr lang="en-US" sz="900" dirty="0">
                <a:latin typeface="+mj-lt"/>
              </a:rPr>
              <a:t>Hassan, </a:t>
            </a:r>
            <a:r>
              <a:rPr lang="en-US" sz="900" dirty="0" err="1">
                <a:latin typeface="+mj-lt"/>
              </a:rPr>
              <a:t>Esraa</a:t>
            </a:r>
            <a:r>
              <a:rPr lang="en-US" sz="900" dirty="0">
                <a:latin typeface="+mj-lt"/>
              </a:rPr>
              <a:t>, Habiba Tarek, Mai Hazem, </a:t>
            </a:r>
            <a:r>
              <a:rPr lang="en-US" sz="900" dirty="0" err="1">
                <a:latin typeface="+mj-lt"/>
              </a:rPr>
              <a:t>Shaza</a:t>
            </a:r>
            <a:r>
              <a:rPr lang="en-US" sz="900" dirty="0">
                <a:latin typeface="+mj-lt"/>
              </a:rPr>
              <a:t> </a:t>
            </a:r>
            <a:r>
              <a:rPr lang="en-US" sz="900" dirty="0" err="1">
                <a:latin typeface="+mj-lt"/>
              </a:rPr>
              <a:t>Bahnacy</a:t>
            </a:r>
            <a:r>
              <a:rPr lang="en-US" sz="900" dirty="0">
                <a:latin typeface="+mj-lt"/>
              </a:rPr>
              <a:t>, </a:t>
            </a:r>
            <a:r>
              <a:rPr lang="en-US" sz="900" dirty="0" err="1">
                <a:latin typeface="+mj-lt"/>
              </a:rPr>
              <a:t>Lobna</a:t>
            </a:r>
            <a:r>
              <a:rPr lang="en-US" sz="900" dirty="0">
                <a:latin typeface="+mj-lt"/>
              </a:rPr>
              <a:t> </a:t>
            </a:r>
            <a:r>
              <a:rPr lang="en-US" sz="900" dirty="0" err="1">
                <a:latin typeface="+mj-lt"/>
              </a:rPr>
              <a:t>Shaheen</a:t>
            </a:r>
            <a:r>
              <a:rPr lang="en-US" sz="900" dirty="0">
                <a:latin typeface="+mj-lt"/>
              </a:rPr>
              <a:t>, and </a:t>
            </a:r>
            <a:r>
              <a:rPr lang="en-US" sz="900" dirty="0" err="1">
                <a:latin typeface="+mj-lt"/>
              </a:rPr>
              <a:t>Walaa</a:t>
            </a:r>
            <a:r>
              <a:rPr lang="en-US" sz="900" dirty="0">
                <a:latin typeface="+mj-lt"/>
              </a:rPr>
              <a:t> H. </a:t>
            </a:r>
            <a:r>
              <a:rPr lang="en-US" sz="900" dirty="0" err="1">
                <a:latin typeface="+mj-lt"/>
              </a:rPr>
              <a:t>Elashmwai</a:t>
            </a:r>
            <a:r>
              <a:rPr lang="en-US" sz="900" dirty="0">
                <a:latin typeface="+mj-lt"/>
              </a:rPr>
              <a:t>. "Medical prescription recognition using machine learning." In 2021 IEEE 11th Annual Computing and Communication Workshop and Conference (CCWC), pp. 0973-0979. IEEE, 2021.​</a:t>
            </a:r>
          </a:p>
          <a:p>
            <a:pPr algn="just" rtl="0" fontAlgn="base">
              <a:lnSpc>
                <a:spcPct val="150000"/>
              </a:lnSpc>
            </a:pPr>
            <a:r>
              <a:rPr lang="en-US" b="1" dirty="0">
                <a:latin typeface="+mj-lt"/>
              </a:rPr>
              <a:t>9. </a:t>
            </a:r>
            <a:r>
              <a:rPr lang="en-US" sz="900" dirty="0">
                <a:latin typeface="+mj-lt"/>
              </a:rPr>
              <a:t>Wijewardena, W. R. A. D. "Medical Prescription Identification Solution." PhD diss., 2021​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2428"/>
            <a:ext cx="1788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oblem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ement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3802"/>
            <a:ext cx="3048635" cy="5080"/>
            <a:chOff x="779995" y="177380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380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3802"/>
              <a:ext cx="609600" cy="5080"/>
            </a:xfrm>
            <a:custGeom>
              <a:avLst/>
              <a:gdLst/>
              <a:ahLst/>
              <a:cxnLst/>
              <a:rect l="l" t="t" r="r" b="b"/>
              <a:pathLst>
                <a:path w="609600" h="5080">
                  <a:moveTo>
                    <a:pt x="0" y="5060"/>
                  </a:moveTo>
                  <a:lnTo>
                    <a:pt x="0" y="0"/>
                  </a:lnTo>
                  <a:lnTo>
                    <a:pt x="609598" y="0"/>
                  </a:lnTo>
                  <a:lnTo>
                    <a:pt x="6095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68564"/>
            <a:ext cx="13958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25">
                <a:solidFill>
                  <a:srgbClr val="F9F9F9"/>
                </a:solidFill>
                <a:latin typeface="Trebuchet MS"/>
                <a:cs typeface="Trebuchet MS"/>
              </a:rPr>
              <a:t>roblem</a:t>
            </a:r>
            <a:r>
              <a:rPr sz="1200" b="1" spc="-125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">
                <a:solidFill>
                  <a:srgbClr val="F9F9F9"/>
                </a:solidFill>
                <a:latin typeface="Trebuchet MS"/>
                <a:cs typeface="Trebuchet MS"/>
              </a:rPr>
              <a:t>S</a:t>
            </a:r>
            <a:r>
              <a:rPr sz="1200" b="1" spc="-4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35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4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35">
                <a:solidFill>
                  <a:srgbClr val="F9F9F9"/>
                </a:solidFill>
                <a:latin typeface="Trebuchet MS"/>
                <a:cs typeface="Trebuchet MS"/>
              </a:rPr>
              <a:t>ement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526" y="871824"/>
            <a:ext cx="3749040" cy="20318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Problem</a:t>
            </a: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: Inefficient healthcare data management for prescriptions.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Challenge</a:t>
            </a: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: Illegible handwriting , medical jargon and Knowledge Graph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Consequence</a:t>
            </a: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: Errors in healthcare due to traditional OCR systems.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Goal</a:t>
            </a: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: Develop NLP-based system for accurate prescription transcription</a:t>
            </a:r>
            <a:endParaRPr lang="en-US" sz="12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306" y="319328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5615"/>
            <a:ext cx="165036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Li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tu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1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vi</a:t>
            </a:r>
            <a:r>
              <a:rPr sz="1400" b="1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6990"/>
            <a:ext cx="3048635" cy="5080"/>
            <a:chOff x="779995" y="1776990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6990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6990"/>
              <a:ext cx="305435" cy="5080"/>
            </a:xfrm>
            <a:custGeom>
              <a:avLst/>
              <a:gdLst/>
              <a:ahLst/>
              <a:cxnLst/>
              <a:rect l="l" t="t" r="r" b="b"/>
              <a:pathLst>
                <a:path w="305434" h="5080">
                  <a:moveTo>
                    <a:pt x="0" y="5060"/>
                  </a:moveTo>
                  <a:lnTo>
                    <a:pt x="0" y="0"/>
                  </a:lnTo>
                  <a:lnTo>
                    <a:pt x="304822" y="0"/>
                  </a:lnTo>
                  <a:lnTo>
                    <a:pt x="3048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770" y="68564"/>
            <a:ext cx="130149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0">
                <a:solidFill>
                  <a:srgbClr val="F9F9F9"/>
                </a:solidFill>
                <a:latin typeface="Trebuchet MS"/>
                <a:cs typeface="Trebuchet MS"/>
              </a:rPr>
              <a:t>Li</a:t>
            </a:r>
            <a:r>
              <a:rPr sz="1200" b="1" spc="-5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6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8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35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25">
                <a:solidFill>
                  <a:srgbClr val="F9F9F9"/>
                </a:solidFill>
                <a:latin typeface="Trebuchet MS"/>
                <a:cs typeface="Trebuchet MS"/>
              </a:rPr>
              <a:t>tu</a:t>
            </a:r>
            <a:r>
              <a:rPr sz="1200" b="1" spc="-35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7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125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8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30">
                <a:solidFill>
                  <a:srgbClr val="F9F9F9"/>
                </a:solidFill>
                <a:latin typeface="Trebuchet MS"/>
                <a:cs typeface="Trebuchet MS"/>
              </a:rPr>
              <a:t>vi</a:t>
            </a:r>
            <a:r>
              <a:rPr sz="1200" b="1" spc="-5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10">
                <a:solidFill>
                  <a:srgbClr val="F9F9F9"/>
                </a:solidFill>
                <a:latin typeface="Trebuchet MS"/>
                <a:cs typeface="Trebuchet MS"/>
              </a:rPr>
              <a:t>w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9793"/>
              </p:ext>
            </p:extLst>
          </p:nvPr>
        </p:nvGraphicFramePr>
        <p:xfrm>
          <a:off x="-18288" y="166988"/>
          <a:ext cx="4623816" cy="3301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63">
                <a:tc>
                  <a:txBody>
                    <a:bodyPr/>
                    <a:lstStyle/>
                    <a:p>
                      <a:pPr marL="25400">
                        <a:lnSpc>
                          <a:spcPts val="415"/>
                        </a:lnSpc>
                        <a:spcBef>
                          <a:spcPts val="25"/>
                        </a:spcBef>
                      </a:pPr>
                      <a:r>
                        <a:rPr sz="350" b="1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350" b="1" spc="-3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350" b="1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350" b="1" spc="-2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415"/>
                        </a:lnSpc>
                        <a:spcBef>
                          <a:spcPts val="25"/>
                        </a:spcBef>
                      </a:pPr>
                      <a:r>
                        <a:rPr sz="350" b="1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415"/>
                        </a:lnSpc>
                        <a:spcBef>
                          <a:spcPts val="25"/>
                        </a:spcBef>
                      </a:pPr>
                      <a:r>
                        <a:rPr sz="350" b="1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sz="350" b="1" spc="-3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0" b="1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350" b="1" spc="-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350" b="1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415"/>
                        </a:lnSpc>
                        <a:spcBef>
                          <a:spcPts val="25"/>
                        </a:spcBef>
                      </a:pPr>
                      <a:r>
                        <a:rPr sz="350" b="1" spc="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Methodologies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415"/>
                        </a:lnSpc>
                        <a:spcBef>
                          <a:spcPts val="25"/>
                        </a:spcBef>
                      </a:pPr>
                      <a:r>
                        <a:rPr sz="350" b="1" spc="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Results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415"/>
                        </a:lnSpc>
                        <a:spcBef>
                          <a:spcPts val="25"/>
                        </a:spcBef>
                      </a:pPr>
                      <a:r>
                        <a:rPr sz="350" b="1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Limitations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2" action="ppaction://hlinksldjump"/>
                        </a:rPr>
                        <a:t>[1]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50" dirty="0">
                        <a:solidFill>
                          <a:srgbClr val="22373A"/>
                        </a:solidFill>
                        <a:latin typeface="Trebuchet MS"/>
                        <a:cs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350" dirty="0">
                        <a:solidFill>
                          <a:srgbClr val="22373A"/>
                        </a:solidFill>
                        <a:latin typeface="Trebuchet MS"/>
                        <a:cs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2023</a:t>
                      </a:r>
                      <a:endParaRPr lang="en-US"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35"/>
                        </a:spcBef>
                        <a:buNone/>
                      </a:pPr>
                      <a:endParaRPr sz="450" spc="0" dirty="0">
                        <a:latin typeface="Calibri"/>
                        <a:cs typeface="Times New Roman"/>
                      </a:endParaRP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 OCR with Open CV and tesseract</a:t>
                      </a:r>
                    </a:p>
                  </a:txBody>
                  <a:tcPr marL="0" marR="0" marT="444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450" spc="0" dirty="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</a:rPr>
                        <a:t>Implemented Tesseract  OCR with Open CV in python. Focusing on image pre-processing for optimal results integrated text detection and recognition components</a:t>
                      </a:r>
                    </a:p>
                  </a:txBody>
                  <a:tcPr marL="0" marR="0" marT="444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</a:rPr>
                        <a:t>Achieved satisfactory OCR accuracy with well-preprocessed images. However, Tesseract struggled with complex backgrounds and artifacts, yielding suboptimal outputs.</a:t>
                      </a:r>
                      <a:endParaRPr lang="en-US" spc="0" dirty="0">
                        <a:latin typeface="Calibri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50" spc="0" dirty="0">
                        <a:latin typeface="Calibri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 Tesseracts accuracy is hindered by poor image quality. Requiring meticulous preprocessing . Challenges arise in handling artifacts handwriting  and diverse languages . 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444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2" action="ppaction://hlinksldjump"/>
                        </a:rPr>
                        <a:t>[2]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imes New Roman"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2021</a:t>
                      </a:r>
                      <a:endParaRPr lang="en-US"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Optical Character Recognition Using TensorFlow</a:t>
                      </a: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90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</a:rPr>
                        <a:t>Implemented OCR with TensorFlow Enhanced model robustness with data augmentation technique. Implemented a custom ResNet architecture for OCR</a:t>
                      </a:r>
                      <a:endParaRPr lang="en-US" spc="0" dirty="0">
                        <a:latin typeface="Calibri"/>
                      </a:endParaRPr>
                    </a:p>
                  </a:txBody>
                  <a:tcPr marL="0" marR="0" marT="3683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481965" algn="ctr">
                        <a:lnSpc>
                          <a:spcPct val="126000"/>
                        </a:lnSpc>
                        <a:spcBef>
                          <a:spcPts val="180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These results showcase the effectiveness of the OCR model, particularly in accurately recognizing characters within the test set, demonstrating its robustness and suitability for the specified task.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2286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50" spc="0" dirty="0">
                        <a:latin typeface="Calibri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Our Model can fail if the image is complex . </a:t>
                      </a:r>
                      <a:r>
                        <a:rPr lang="en-US" sz="350" spc="0" dirty="0" err="1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E.g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 cursive writing images or images with </a:t>
                      </a:r>
                      <a:r>
                        <a:rPr lang="en-US" sz="350" spc="0" dirty="0" err="1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Continous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 Characters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Currently our model is trained only on digits and English language</a:t>
                      </a: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3" action="ppaction://hlinksldjump"/>
                        </a:rPr>
                        <a:t>[3]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2021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</a:rPr>
                        <a:t>Construct a Bio Medical Knowledge Graph with NLP</a:t>
                      </a: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Extracted text from biomedical document using OCR and applied BERN and utilized zero relation extractor.</a:t>
                      </a:r>
                      <a:endParaRPr lang="en-US" sz="350" spc="0" dirty="0">
                        <a:latin typeface="Calibri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Successfully established a Neo4j knowledge graph, showcasing versatility through demonstrated applications such as search engine, co-occurrence analysis and author expertise inspection. While emphasizing its utility for diverse biomedical machine learning applications.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Limitations include persistent NER challenges with BERN, potential inaccuracies in the zero shot relation  extractor and the need for expert validation with  external  database enrichment reliant on data consistency</a:t>
                      </a:r>
                      <a:endParaRPr lang="en-US" spc="0" dirty="0">
                        <a:latin typeface="Calibri"/>
                      </a:endParaRPr>
                    </a:p>
                  </a:txBody>
                  <a:tcPr marL="0" marR="0" marT="3683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8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3" action="ppaction://hlinksldjump"/>
                        </a:rPr>
                        <a:t>[4]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2018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 spc="0" dirty="0">
                        <a:latin typeface="Calibri"/>
                        <a:cs typeface="Times New Roman"/>
                      </a:endParaRPr>
                    </a:p>
                    <a:p>
                      <a:pPr marL="25400" marR="127635" algn="ctr">
                        <a:lnSpc>
                          <a:spcPct val="126000"/>
                        </a:lnSpc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marR="127635" algn="ctr">
                        <a:lnSpc>
                          <a:spcPct val="126000"/>
                        </a:lnSpc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 Build  a Handwritten Text Recognition System using  TensorFlow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254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ct val="126000"/>
                        </a:lnSpc>
                        <a:spcBef>
                          <a:spcPts val="180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Implemented HTR using TensorFlow</a:t>
                      </a:r>
                      <a:r>
                        <a:rPr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,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 with NN trained on IAM word-images, including CNN, RNN and CTC layers. Preprocessed data with resizing normalization and potential augmentation. Utilized </a:t>
                      </a:r>
                      <a:r>
                        <a:rPr lang="en-US" sz="350" spc="0" dirty="0" err="1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RMSProp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 for training and explored enhancements like data augmentation, input size adjustments and decoding strategies.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2286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5"/>
                        </a:spcBef>
                        <a:buNone/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5"/>
                        </a:spcBef>
                        <a:buNone/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Implemented  successful HTR  on  IAM  word -images, enabling flexible  NN  customization  and  identifying  areas for  accuracy  improvements.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500" spc="0" dirty="0">
                        <a:latin typeface="Calibri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Limited Diversity due to reliance on IAM dataset 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Potential recognition  errors especially for       non-dictionary  words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CPU based training may be slower : GPU  recommended </a:t>
                      </a: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70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3" action="ppaction://hlinksldjump"/>
                        </a:rPr>
                        <a:t>[5]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2022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33045" algn="ctr">
                        <a:lnSpc>
                          <a:spcPct val="126000"/>
                        </a:lnSpc>
                        <a:spcBef>
                          <a:spcPts val="44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Doctor Handwritten Prescription recognition system in multilanguage using deep learning 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5651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Implemented a system employing machine learning techniques such as </a:t>
                      </a:r>
                      <a:r>
                        <a:rPr lang="en-US" sz="350" spc="0" dirty="0" err="1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CNNs,RNNs,LSTMs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 for recognizing and translating handwritten prescription notes in diverse language</a:t>
                      </a:r>
                      <a:endParaRPr lang="en-US" sz="350" spc="0" dirty="0">
                        <a:latin typeface="Calibri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162560" algn="ctr">
                        <a:lnSpc>
                          <a:spcPct val="126000"/>
                        </a:lnSpc>
                        <a:spcBef>
                          <a:spcPts val="44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Successful recognition and translation of handwritten prescriptions in various languages. Demonstrated the efficiency of CNNs, RNNs, and LSTMS in multilingual handwritten text processing.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5651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Sensitivity to variations in handwriting styles. Reliance on quality and diversity of training data for optimal performance</a:t>
                      </a: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3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4" action="ppaction://hlinksldjump"/>
                        </a:rPr>
                        <a:t>[6]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lang="en-US" sz="350" dirty="0">
                        <a:solidFill>
                          <a:srgbClr val="22373A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2022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A Comparison of various  Machine learning Algorithms for recognizing Text on Medical prescriptions </a:t>
                      </a: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Proposed approach involves image scanning pre-processing and CNN-based feature extraction for recognizing handwritten medical prescriptions. Results are compared with drug name database using OCR for medicinal name identification</a:t>
                      </a: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Successful 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implementation of CNN-based recognition for medical prescription. Need for further investigation into alternative machine learning algorithms for comprehensive </a:t>
                      </a:r>
                      <a:r>
                        <a:rPr lang="en-US" sz="350" spc="0" dirty="0" err="1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comparision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.</a:t>
                      </a:r>
                      <a:endParaRPr sz="350" spc="0" dirty="0">
                        <a:latin typeface="Calibri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Limited Exploration of alternative machine learning algorithms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Identification challenges with low accuracy medical names in OCR</a:t>
                      </a: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7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4" action="ppaction://hlinksldjump"/>
                        </a:rPr>
                        <a:t>[7]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lang="en-US" sz="350" dirty="0">
                        <a:solidFill>
                          <a:srgbClr val="22373A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2020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Online Cursive Handwritten Medical Words Recognition System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5"/>
                        </a:spcBef>
                        <a:buNone/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Implemented an online cursive handwritten medical word recognition system using a bidirectional LSTM network. Employed data augmentation techniques to enhance recognition efficiency. 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Successful Utilization </a:t>
                      </a:r>
                      <a:r>
                        <a:rPr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of 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bidirectional LSTM for cursive medical word recognition 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Recognition efficiency improvements achieved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Through data augmentation</a:t>
                      </a: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The system is restricted to providing output only for  the trained data 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Inability to generate output for the new unseen data due to lack of adaptability 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rId4" action="ppaction://hlinksldjump"/>
                        </a:rPr>
                        <a:t>[8]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endParaRPr lang="en-US" sz="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2021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47650" algn="ctr">
                        <a:lnSpc>
                          <a:spcPct val="126000"/>
                        </a:lnSpc>
                      </a:pPr>
                      <a:endParaRPr lang="en-US" sz="600" spc="0" dirty="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  <a:p>
                      <a:pPr marL="25400" marR="247650" algn="ctr">
                        <a:lnSpc>
                          <a:spcPct val="126000"/>
                        </a:lnSpc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Medical Prescription Recognition Using Machine Learning 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254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Developed a Medical Prescription Recognition System employing image processing techniques and machine learning algorithms to identify handwritten medicine names from prescription note images.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13995" algn="ctr">
                        <a:lnSpc>
                          <a:spcPct val="126000"/>
                        </a:lnSpc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Successful integration of image processing and machine learning for medical prescription recognition . Acknowledged limitations include reliance on small dataset and lower accuracy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2540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50" spc="0" dirty="0">
                        <a:latin typeface="Calibri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Limited dataset usage in the system 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buNone/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The system exhibits low accuracy levels</a:t>
                      </a:r>
                    </a:p>
                  </a:txBody>
                  <a:tcPr marL="0" marR="0" marT="444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1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50" spc="-15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  <a:hlinkClick r:id="" action="ppaction://noaction"/>
                        </a:rPr>
                        <a:t>[9]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lang="en-US" sz="350" dirty="0">
                        <a:solidFill>
                          <a:srgbClr val="22373A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dirty="0">
                          <a:solidFill>
                            <a:srgbClr val="22373A"/>
                          </a:solidFill>
                          <a:latin typeface="Trebuchet MS"/>
                          <a:cs typeface="Trebuchet MS"/>
                        </a:rPr>
                        <a:t>2021</a:t>
                      </a:r>
                      <a:endParaRPr sz="3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Medical Prescription Identification Solution</a:t>
                      </a:r>
                    </a:p>
                    <a:p>
                      <a:pPr marL="25400" lvl="0" algn="ctr">
                        <a:lnSpc>
                          <a:spcPct val="100000"/>
                        </a:lnSpc>
                        <a:spcBef>
                          <a:spcPts val="25"/>
                        </a:spcBef>
                        <a:buNone/>
                      </a:pPr>
                      <a:endParaRPr lang="en-US"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17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Implemented a Medical Prescription Identification Solution employing a neural network for character recognition and knowledge-based </a:t>
                      </a:r>
                      <a:r>
                        <a:rPr lang="en-US" sz="350" spc="0" dirty="0" err="1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maching</a:t>
                      </a: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 for accurate results.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Utilized neural network approach and knowledge based matching for effective prescription identification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350" spc="0" dirty="0">
                          <a:solidFill>
                            <a:srgbClr val="22373A"/>
                          </a:solidFill>
                          <a:latin typeface="Calibri"/>
                          <a:cs typeface="Trebuchet MS"/>
                        </a:rPr>
                        <a:t>Restricted to reading  only one line at a time</a:t>
                      </a:r>
                      <a:endParaRPr sz="350" spc="0" dirty="0">
                        <a:solidFill>
                          <a:srgbClr val="22373A"/>
                        </a:solidFill>
                        <a:latin typeface="Calibri"/>
                        <a:cs typeface="Trebuchet MS"/>
                      </a:endParaRPr>
                    </a:p>
                  </a:txBody>
                  <a:tcPr marL="0" marR="0" marT="34925" marB="0">
                    <a:lnL w="3175">
                      <a:solidFill>
                        <a:srgbClr val="22373A"/>
                      </a:solidFill>
                      <a:prstDash val="solid"/>
                    </a:lnL>
                    <a:lnR w="3175">
                      <a:solidFill>
                        <a:srgbClr val="22373A"/>
                      </a:solidFill>
                      <a:prstDash val="solid"/>
                    </a:lnR>
                    <a:lnT w="3175">
                      <a:solidFill>
                        <a:srgbClr val="22373A"/>
                      </a:solidFill>
                      <a:prstDash val="solid"/>
                    </a:lnT>
                    <a:lnB w="317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34306" y="3193286"/>
            <a:ext cx="76200" cy="13529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800" spc="-25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24BCE7D-C1A8-428B-8FEB-F5D77B820A2E}"/>
              </a:ext>
            </a:extLst>
          </p:cNvPr>
          <p:cNvSpPr/>
          <p:nvPr/>
        </p:nvSpPr>
        <p:spPr>
          <a:xfrm>
            <a:off x="-13715" y="0"/>
            <a:ext cx="4623816" cy="166988"/>
          </a:xfrm>
          <a:custGeom>
            <a:avLst/>
            <a:gdLst/>
            <a:ahLst/>
            <a:cxnLst/>
            <a:rect l="l" t="t" r="r" b="b"/>
            <a:pathLst>
              <a:path w="4608195" h="368935">
                <a:moveTo>
                  <a:pt x="4608004" y="0"/>
                </a:moveTo>
                <a:lnTo>
                  <a:pt x="0" y="0"/>
                </a:lnTo>
                <a:lnTo>
                  <a:pt x="0" y="368553"/>
                </a:lnTo>
                <a:lnTo>
                  <a:pt x="4608004" y="368553"/>
                </a:lnTo>
                <a:lnTo>
                  <a:pt x="4608004" y="0"/>
                </a:lnTo>
                <a:close/>
              </a:path>
            </a:pathLst>
          </a:custGeom>
          <a:solidFill>
            <a:srgbClr val="9AADB6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000" spc="20" dirty="0">
                <a:solidFill>
                  <a:srgbClr val="F9F9F9"/>
                </a:solidFill>
              </a:rPr>
              <a:t>  Literature Review</a:t>
            </a:r>
            <a:endParaRPr lang="en-US"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5615"/>
            <a:ext cx="1529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>
                <a:solidFill>
                  <a:srgbClr val="22373A"/>
                </a:solidFill>
                <a:latin typeface="Trebuchet MS"/>
                <a:cs typeface="Trebuchet MS"/>
              </a:rPr>
              <a:t>3.</a:t>
            </a:r>
            <a:r>
              <a:rPr sz="1400" b="1" spc="-1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4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Sy</a:t>
            </a:r>
            <a:r>
              <a:rPr sz="1400" b="1" spc="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</a:t>
            </a:r>
            <a:r>
              <a:rPr sz="1400" b="1" spc="-3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1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em</a:t>
            </a:r>
            <a:r>
              <a:rPr sz="1400" b="1" spc="-13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Diag</a:t>
            </a:r>
            <a:r>
              <a:rPr sz="1400" b="1" spc="-3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2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6990"/>
            <a:ext cx="3048635" cy="5080"/>
            <a:chOff x="779995" y="1776990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6990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6990"/>
              <a:ext cx="762635" cy="5080"/>
            </a:xfrm>
            <a:custGeom>
              <a:avLst/>
              <a:gdLst/>
              <a:ahLst/>
              <a:cxnLst/>
              <a:rect l="l" t="t" r="r" b="b"/>
              <a:pathLst>
                <a:path w="762635" h="5080">
                  <a:moveTo>
                    <a:pt x="0" y="5060"/>
                  </a:moveTo>
                  <a:lnTo>
                    <a:pt x="0" y="0"/>
                  </a:lnTo>
                  <a:lnTo>
                    <a:pt x="762009" y="0"/>
                  </a:lnTo>
                  <a:lnTo>
                    <a:pt x="762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68564"/>
            <a:ext cx="11207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solidFill>
                  <a:srgbClr val="F9F9F9"/>
                </a:solidFill>
              </a:rPr>
              <a:t>Sy</a:t>
            </a:r>
            <a:r>
              <a:rPr sz="1200" spc="-10" dirty="0">
                <a:solidFill>
                  <a:srgbClr val="F9F9F9"/>
                </a:solidFill>
              </a:rPr>
              <a:t>s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-35" dirty="0">
                <a:solidFill>
                  <a:srgbClr val="F9F9F9"/>
                </a:solidFill>
              </a:rPr>
              <a:t>em</a:t>
            </a:r>
            <a:r>
              <a:rPr sz="1200" spc="-125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Diag</a:t>
            </a:r>
            <a:r>
              <a:rPr sz="1200" spc="-40" dirty="0">
                <a:solidFill>
                  <a:srgbClr val="F9F9F9"/>
                </a:solidFill>
              </a:rPr>
              <a:t>r</a:t>
            </a:r>
            <a:r>
              <a:rPr sz="1200" spc="-5" dirty="0">
                <a:solidFill>
                  <a:srgbClr val="F9F9F9"/>
                </a:solidFill>
              </a:rPr>
              <a:t>am</a:t>
            </a:r>
            <a:endParaRPr sz="1200" dirty="0"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847" y="1708767"/>
            <a:ext cx="245013" cy="29401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1296669" y="3040737"/>
            <a:ext cx="2014855" cy="3199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Figu</a:t>
            </a: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lang="en-US" sz="1000" b="1" spc="-70" dirty="0">
                <a:solidFill>
                  <a:srgbClr val="22373A"/>
                </a:solidFill>
                <a:latin typeface="Trebuchet MS"/>
                <a:cs typeface="Trebuchet MS"/>
              </a:rPr>
              <a:t> Architecture</a:t>
            </a:r>
            <a:r>
              <a:rPr lang="en-US" sz="1000" spc="10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b="1" spc="-25" dirty="0">
                <a:solidFill>
                  <a:srgbClr val="22373A"/>
                </a:solidFill>
                <a:latin typeface="Trebuchet MS"/>
                <a:cs typeface="Trebuchet MS"/>
              </a:rPr>
              <a:t>Diagr</a:t>
            </a:r>
            <a:r>
              <a:rPr lang="en-US" sz="1000" b="1" spc="-15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lang="en-US"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000" b="1" spc="-4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lang="en-US" sz="1000" b="1" spc="-105" dirty="0">
                <a:solidFill>
                  <a:srgbClr val="22373A"/>
                </a:solidFill>
                <a:latin typeface="Trebuchet MS"/>
                <a:cs typeface="Trebuchet MS"/>
              </a:rPr>
              <a:t> </a:t>
            </a:r>
            <a:r>
              <a:rPr lang="en-US" sz="1000" b="1" dirty="0" err="1">
                <a:solidFill>
                  <a:srgbClr val="22373A"/>
                </a:solidFill>
                <a:latin typeface="Trebuchet MS"/>
                <a:cs typeface="Trebuchet MS"/>
              </a:rPr>
              <a:t>DeCognize</a:t>
            </a:r>
            <a:endParaRPr lang="en-US" sz="1000" b="1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34306" y="319328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71" name="Picture 7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AD6015D-D047-80F5-A008-1EF8BD2CB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5" y="451115"/>
            <a:ext cx="3578754" cy="25936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5615"/>
            <a:ext cx="1372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>
                <a:solidFill>
                  <a:srgbClr val="22373A"/>
                </a:solidFill>
                <a:latin typeface="Trebuchet MS"/>
                <a:cs typeface="Trebuchet MS"/>
              </a:rPr>
              <a:t>4.</a:t>
            </a:r>
            <a:r>
              <a:rPr sz="1400" b="1" spc="-1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UML</a:t>
            </a:r>
            <a:r>
              <a:rPr sz="1400" b="1" spc="-13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Diag</a:t>
            </a:r>
            <a:r>
              <a:rPr sz="1400" b="1" spc="-3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25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ams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6990"/>
            <a:ext cx="3048635" cy="5080"/>
            <a:chOff x="779995" y="1776990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6990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6990"/>
              <a:ext cx="915035" cy="5080"/>
            </a:xfrm>
            <a:custGeom>
              <a:avLst/>
              <a:gdLst/>
              <a:ahLst/>
              <a:cxnLst/>
              <a:rect l="l" t="t" r="r" b="b"/>
              <a:pathLst>
                <a:path w="915035" h="5080">
                  <a:moveTo>
                    <a:pt x="0" y="5060"/>
                  </a:moveTo>
                  <a:lnTo>
                    <a:pt x="0" y="0"/>
                  </a:lnTo>
                  <a:lnTo>
                    <a:pt x="914420" y="0"/>
                  </a:lnTo>
                  <a:lnTo>
                    <a:pt x="914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1677</Words>
  <Application>Microsoft Office PowerPoint</Application>
  <PresentationFormat>Custom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Office Theme</vt:lpstr>
      <vt:lpstr>Decognize: Prescription Digitization  Using Knowledge Graphs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Diagram</vt:lpstr>
      <vt:lpstr>PowerPoint Presentation</vt:lpstr>
      <vt:lpstr>Use Case Diagram</vt:lpstr>
      <vt:lpstr>Activity Diagram</vt:lpstr>
      <vt:lpstr>Swimline Diagram</vt:lpstr>
      <vt:lpstr>Flow Diagram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[1]</vt:lpstr>
      <vt:lpstr>References [3]</vt:lpstr>
      <vt:lpstr>References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AutoCon: Automated Smart Contracts Generation via GUI</dc:title>
  <dc:creator>Group Members: Supervisor:Muhammad Abeer(P19-0061) Mr. Muhammad Amin  Aitzaz Tahir(P19-0012),  Najam Aqeel(P19-0035)</dc:creator>
  <cp:lastModifiedBy>et2023</cp:lastModifiedBy>
  <cp:revision>38</cp:revision>
  <dcterms:created xsi:type="dcterms:W3CDTF">2023-10-24T16:44:52Z</dcterms:created>
  <dcterms:modified xsi:type="dcterms:W3CDTF">2023-10-25T06:29:37Z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2023-10-24T00:00:00Z</vt:filetime>
  </property>
</Properties>
</file>