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4610100" h="3457575">
                <a:moveTo>
                  <a:pt x="4609846" y="0"/>
                </a:moveTo>
                <a:lnTo>
                  <a:pt x="0" y="0"/>
                </a:lnTo>
                <a:lnTo>
                  <a:pt x="0" y="3457321"/>
                </a:lnTo>
                <a:lnTo>
                  <a:pt x="4609846" y="3457321"/>
                </a:lnTo>
                <a:lnTo>
                  <a:pt x="460984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4610100" h="3457575">
                <a:moveTo>
                  <a:pt x="4609846" y="0"/>
                </a:moveTo>
                <a:lnTo>
                  <a:pt x="0" y="0"/>
                </a:lnTo>
                <a:lnTo>
                  <a:pt x="0" y="3457321"/>
                </a:lnTo>
                <a:lnTo>
                  <a:pt x="4609846" y="3457321"/>
                </a:lnTo>
                <a:lnTo>
                  <a:pt x="460984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014" y="68262"/>
            <a:ext cx="4370070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8F8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050" y="704993"/>
            <a:ext cx="4064000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6.xml"/><Relationship Id="rId3" Type="http://schemas.openxmlformats.org/officeDocument/2006/relationships/slide" Target="slide38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04" y="735400"/>
            <a:ext cx="2724150" cy="54102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-3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5" b="1">
                <a:solidFill>
                  <a:srgbClr val="213739"/>
                </a:solidFill>
                <a:latin typeface="Trebuchet MS"/>
                <a:cs typeface="Trebuchet MS"/>
              </a:rPr>
              <a:t>z</a:t>
            </a:r>
            <a:r>
              <a:rPr dirty="0" sz="1400" spc="-6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1400" spc="-27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-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-12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6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1400" spc="-10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12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75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3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12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3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12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145" b="1">
                <a:solidFill>
                  <a:srgbClr val="213739"/>
                </a:solidFill>
                <a:latin typeface="Trebuchet MS"/>
                <a:cs typeface="Trebuchet MS"/>
              </a:rPr>
              <a:t>z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-10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114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5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24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40" b="1">
                <a:solidFill>
                  <a:srgbClr val="213739"/>
                </a:solidFill>
                <a:latin typeface="Trebuchet MS"/>
                <a:cs typeface="Trebuchet MS"/>
              </a:rPr>
              <a:t>K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-50" b="1">
                <a:solidFill>
                  <a:srgbClr val="213739"/>
                </a:solidFill>
                <a:latin typeface="Trebuchet MS"/>
                <a:cs typeface="Trebuchet MS"/>
              </a:rPr>
              <a:t>w</a:t>
            </a:r>
            <a:r>
              <a:rPr dirty="0" sz="1400" spc="-120" b="1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1400" spc="-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140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-10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27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rap</a:t>
            </a:r>
            <a:r>
              <a:rPr dirty="0" sz="1400" spc="-85" b="1">
                <a:solidFill>
                  <a:srgbClr val="213739"/>
                </a:solidFill>
                <a:latin typeface="Trebuchet MS"/>
                <a:cs typeface="Trebuchet MS"/>
              </a:rPr>
              <a:t>h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" y="1543087"/>
            <a:ext cx="3886200" cy="9525"/>
          </a:xfrm>
          <a:custGeom>
            <a:avLst/>
            <a:gdLst/>
            <a:ahLst/>
            <a:cxnLst/>
            <a:rect l="l" t="t" r="r" b="b"/>
            <a:pathLst>
              <a:path w="3886200" h="9525">
                <a:moveTo>
                  <a:pt x="3886200" y="0"/>
                </a:moveTo>
                <a:lnTo>
                  <a:pt x="0" y="0"/>
                </a:lnTo>
                <a:lnTo>
                  <a:pt x="0" y="9487"/>
                </a:lnTo>
                <a:lnTo>
                  <a:pt x="3886200" y="9487"/>
                </a:lnTo>
                <a:lnTo>
                  <a:pt x="3886200" y="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29305" y="1804987"/>
            <a:ext cx="1555750" cy="3886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r" marR="12065">
              <a:lnSpc>
                <a:spcPct val="100000"/>
              </a:lnSpc>
              <a:spcBef>
                <a:spcPts val="380"/>
              </a:spcBef>
            </a:pPr>
            <a:r>
              <a:rPr dirty="0" sz="950" spc="20" b="1">
                <a:solidFill>
                  <a:srgbClr val="213739"/>
                </a:solidFill>
                <a:latin typeface="Trebuchet MS"/>
                <a:cs typeface="Trebuchet MS"/>
              </a:rPr>
              <a:t>Supervisor:</a:t>
            </a:r>
            <a:endParaRPr sz="9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290"/>
              </a:spcBef>
            </a:pPr>
            <a:r>
              <a:rPr dirty="0" sz="950" spc="70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950" spc="-20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70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uh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35">
                <a:solidFill>
                  <a:srgbClr val="213739"/>
                </a:solidFill>
                <a:latin typeface="Trebuchet MS"/>
                <a:cs typeface="Trebuchet MS"/>
              </a:rPr>
              <a:t>mm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65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h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b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20">
                <a:solidFill>
                  <a:srgbClr val="213739"/>
                </a:solidFill>
                <a:latin typeface="Trebuchet MS"/>
                <a:cs typeface="Trebuchet MS"/>
              </a:rPr>
              <a:t>K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h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77" y="1782889"/>
            <a:ext cx="1941830" cy="5886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950" spc="-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-15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35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1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950" spc="-10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-2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5" b="1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b</a:t>
            </a:r>
            <a:r>
              <a:rPr dirty="0" sz="950" spc="-2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35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25499"/>
              </a:lnSpc>
              <a:spcBef>
                <a:spcPts val="70"/>
              </a:spcBef>
            </a:pPr>
            <a:r>
              <a:rPr dirty="0" sz="950" spc="70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uh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35">
                <a:solidFill>
                  <a:srgbClr val="213739"/>
                </a:solidFill>
                <a:latin typeface="Trebuchet MS"/>
                <a:cs typeface="Trebuchet MS"/>
              </a:rPr>
              <a:t>mm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-16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he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j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ee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950" spc="-35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-35">
                <a:solidFill>
                  <a:srgbClr val="213739"/>
                </a:solidFill>
                <a:latin typeface="Trebuchet MS"/>
                <a:cs typeface="Trebuchet MS"/>
              </a:rPr>
              <a:t>k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h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-55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8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(</a:t>
            </a:r>
            <a:r>
              <a:rPr dirty="0" sz="950" spc="-85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950" spc="-55">
                <a:solidFill>
                  <a:srgbClr val="213739"/>
                </a:solidFill>
                <a:latin typeface="Trebuchet MS"/>
                <a:cs typeface="Trebuchet MS"/>
              </a:rPr>
              <a:t>2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0-</a:t>
            </a:r>
            <a:r>
              <a:rPr dirty="0" sz="950" spc="-55">
                <a:solidFill>
                  <a:srgbClr val="213739"/>
                </a:solidFill>
                <a:latin typeface="Trebuchet MS"/>
                <a:cs typeface="Trebuchet MS"/>
              </a:rPr>
              <a:t>010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)  </a:t>
            </a:r>
            <a:r>
              <a:rPr dirty="0" sz="950" spc="-35">
                <a:solidFill>
                  <a:srgbClr val="213739"/>
                </a:solidFill>
                <a:latin typeface="Trebuchet MS"/>
                <a:cs typeface="Trebuchet MS"/>
              </a:rPr>
              <a:t>Mahad</a:t>
            </a:r>
            <a:r>
              <a:rPr dirty="0" sz="950" spc="6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213739"/>
                </a:solidFill>
                <a:latin typeface="Trebuchet MS"/>
                <a:cs typeface="Trebuchet MS"/>
              </a:rPr>
              <a:t>Ashraf(P20-0563)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6625" y="762000"/>
            <a:ext cx="7239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1172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F8F8F8"/>
                </a:solidFill>
                <a:latin typeface="Trebuchet MS"/>
                <a:cs typeface="Trebuchet MS"/>
              </a:rPr>
              <a:t>Ac</a:t>
            </a:r>
            <a:r>
              <a:rPr dirty="0" sz="1200" spc="-30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-35" b="1">
                <a:solidFill>
                  <a:srgbClr val="F8F8F8"/>
                </a:solidFill>
                <a:latin typeface="Trebuchet MS"/>
                <a:cs typeface="Trebuchet MS"/>
              </a:rPr>
              <a:t>v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-30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y</a:t>
            </a:r>
            <a:r>
              <a:rPr dirty="0" sz="1200" spc="-250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8F8F8"/>
                </a:solidFill>
                <a:latin typeface="Trebuchet MS"/>
                <a:cs typeface="Trebuchet MS"/>
              </a:rPr>
              <a:t>D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35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70" b="1">
                <a:solidFill>
                  <a:srgbClr val="F8F8F8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349" y="3182937"/>
            <a:ext cx="213677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3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95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4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-100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20">
                <a:solidFill>
                  <a:srgbClr val="213739"/>
                </a:solidFill>
                <a:latin typeface="Trebuchet MS"/>
                <a:cs typeface="Trebuchet MS"/>
              </a:rPr>
              <a:t>v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y</a:t>
            </a:r>
            <a:r>
              <a:rPr dirty="0" sz="950" spc="12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45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-12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65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-20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30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45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5">
                <a:solidFill>
                  <a:srgbClr val="213739"/>
                </a:solidFill>
                <a:latin typeface="Trebuchet MS"/>
                <a:cs typeface="Trebuchet MS"/>
              </a:rPr>
              <a:t>z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0554" y="319182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466725"/>
            <a:ext cx="35052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74561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5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100" b="1">
                <a:solidFill>
                  <a:srgbClr val="213739"/>
                </a:solidFill>
                <a:latin typeface="Trebuchet MS"/>
                <a:cs typeface="Trebuchet MS"/>
              </a:rPr>
              <a:t>w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18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5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914400" cy="9525"/>
            </a:xfrm>
            <a:custGeom>
              <a:avLst/>
              <a:gdLst/>
              <a:ahLst/>
              <a:cxnLst/>
              <a:rect l="l" t="t" r="r" b="b"/>
              <a:pathLst>
                <a:path w="914400" h="9525">
                  <a:moveTo>
                    <a:pt x="91379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913790" y="9487"/>
                  </a:lnTo>
                  <a:lnTo>
                    <a:pt x="91379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13354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F8F8F8"/>
                </a:solidFill>
                <a:latin typeface="Trebuchet MS"/>
                <a:cs typeface="Trebuchet MS"/>
              </a:rPr>
              <a:t>S</a:t>
            </a:r>
            <a:r>
              <a:rPr dirty="0" sz="1200" spc="105" b="1">
                <a:solidFill>
                  <a:srgbClr val="F8F8F8"/>
                </a:solidFill>
                <a:latin typeface="Trebuchet MS"/>
                <a:cs typeface="Trebuchet MS"/>
              </a:rPr>
              <a:t>w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im</a:t>
            </a:r>
            <a:r>
              <a:rPr dirty="0" sz="1200" spc="-60" b="1">
                <a:solidFill>
                  <a:srgbClr val="F8F8F8"/>
                </a:solidFill>
                <a:latin typeface="Trebuchet MS"/>
                <a:cs typeface="Trebuchet MS"/>
              </a:rPr>
              <a:t>l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-40" b="1">
                <a:solidFill>
                  <a:srgbClr val="F8F8F8"/>
                </a:solidFill>
                <a:latin typeface="Trebuchet MS"/>
                <a:cs typeface="Trebuchet MS"/>
              </a:rPr>
              <a:t>n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spc="-155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8F8F8"/>
                </a:solidFill>
                <a:latin typeface="Trebuchet MS"/>
                <a:cs typeface="Trebuchet MS"/>
              </a:rPr>
              <a:t>D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95" b="1">
                <a:solidFill>
                  <a:srgbClr val="F8F8F8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2860" y="3101339"/>
            <a:ext cx="223012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3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95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15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-110">
                <a:solidFill>
                  <a:srgbClr val="213739"/>
                </a:solidFill>
                <a:latin typeface="Trebuchet MS"/>
                <a:cs typeface="Trebuchet MS"/>
              </a:rPr>
              <a:t>w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45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-135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950" spc="-55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9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45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-12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65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-12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40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5">
                <a:solidFill>
                  <a:srgbClr val="213739"/>
                </a:solidFill>
                <a:latin typeface="Trebuchet MS"/>
                <a:cs typeface="Trebuchet MS"/>
              </a:rPr>
              <a:t>z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0554" y="319182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447675"/>
            <a:ext cx="38862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6306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6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50" b="1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ay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-5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4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914400" cy="9525"/>
            </a:xfrm>
            <a:custGeom>
              <a:avLst/>
              <a:gdLst/>
              <a:ahLst/>
              <a:cxnLst/>
              <a:rect l="l" t="t" r="r" b="b"/>
              <a:pathLst>
                <a:path w="914400" h="9525">
                  <a:moveTo>
                    <a:pt x="91379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913790" y="9487"/>
                  </a:lnTo>
                  <a:lnTo>
                    <a:pt x="91379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12306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1">
                <a:solidFill>
                  <a:srgbClr val="F8F8F8"/>
                </a:solidFill>
                <a:latin typeface="Trebuchet MS"/>
                <a:cs typeface="Trebuchet MS"/>
              </a:rPr>
              <a:t>L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-45" b="1">
                <a:solidFill>
                  <a:srgbClr val="F8F8F8"/>
                </a:solidFill>
                <a:latin typeface="Trebuchet MS"/>
                <a:cs typeface="Trebuchet MS"/>
              </a:rPr>
              <a:t>y</a:t>
            </a:r>
            <a:r>
              <a:rPr dirty="0" sz="1200" spc="-20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spc="10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spc="-20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d</a:t>
            </a:r>
            <a:r>
              <a:rPr dirty="0" sz="1200" spc="-90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8F8F8"/>
                </a:solidFill>
                <a:latin typeface="Trebuchet MS"/>
                <a:cs typeface="Trebuchet MS"/>
              </a:rPr>
              <a:t>D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90" b="1">
                <a:solidFill>
                  <a:srgbClr val="F8F8F8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spc="35" b="1">
                <a:solidFill>
                  <a:srgbClr val="F8F8F8"/>
                </a:solidFill>
                <a:latin typeface="Trebuchet MS"/>
                <a:cs typeface="Trebuchet MS"/>
              </a:rPr>
              <a:t>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4744" y="2880677"/>
            <a:ext cx="1616710" cy="46291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201930">
              <a:lnSpc>
                <a:spcPct val="105700"/>
              </a:lnSpc>
              <a:spcBef>
                <a:spcPts val="60"/>
              </a:spcBef>
            </a:pP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3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95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40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950" spc="-55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-100">
                <a:solidFill>
                  <a:srgbClr val="213739"/>
                </a:solidFill>
                <a:latin typeface="Trebuchet MS"/>
                <a:cs typeface="Trebuchet MS"/>
              </a:rPr>
              <a:t>y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40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am  </a:t>
            </a:r>
            <a:r>
              <a:rPr dirty="0" sz="950" spc="-65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-4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60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45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-65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-35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z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  <a:p>
            <a:pPr marL="1548130">
              <a:lnSpc>
                <a:spcPct val="100000"/>
              </a:lnSpc>
              <a:spcBef>
                <a:spcPts val="10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90525"/>
            <a:ext cx="1152525" cy="29622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3449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7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w</a:t>
            </a:r>
            <a:r>
              <a:rPr dirty="0" sz="1400" spc="-114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4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5" b="1">
                <a:solidFill>
                  <a:srgbClr val="213739"/>
                </a:solidFill>
                <a:latin typeface="Trebuchet MS"/>
                <a:cs typeface="Trebuchet MS"/>
              </a:rPr>
              <a:t>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914400" cy="9525"/>
            </a:xfrm>
            <a:custGeom>
              <a:avLst/>
              <a:gdLst/>
              <a:ahLst/>
              <a:cxnLst/>
              <a:rect l="l" t="t" r="r" b="b"/>
              <a:pathLst>
                <a:path w="914400" h="9525">
                  <a:moveTo>
                    <a:pt x="91379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913790" y="9487"/>
                  </a:lnTo>
                  <a:lnTo>
                    <a:pt x="91379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100139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F8F8F8"/>
                </a:solidFill>
                <a:latin typeface="Trebuchet MS"/>
                <a:cs typeface="Trebuchet MS"/>
              </a:rPr>
              <a:t>F</a:t>
            </a:r>
            <a:r>
              <a:rPr dirty="0" sz="1200" spc="-60" b="1">
                <a:solidFill>
                  <a:srgbClr val="F8F8F8"/>
                </a:solidFill>
                <a:latin typeface="Trebuchet MS"/>
                <a:cs typeface="Trebuchet MS"/>
              </a:rPr>
              <a:t>l</a:t>
            </a:r>
            <a:r>
              <a:rPr dirty="0" sz="1200" spc="65" b="1">
                <a:solidFill>
                  <a:srgbClr val="F8F8F8"/>
                </a:solidFill>
                <a:latin typeface="Trebuchet MS"/>
                <a:cs typeface="Trebuchet MS"/>
              </a:rPr>
              <a:t>o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w</a:t>
            </a:r>
            <a:r>
              <a:rPr dirty="0" sz="1200" spc="-35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8F8F8"/>
                </a:solidFill>
                <a:latin typeface="Trebuchet MS"/>
                <a:cs typeface="Trebuchet MS"/>
              </a:rPr>
              <a:t>D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85" b="1">
                <a:solidFill>
                  <a:srgbClr val="F8F8F8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8849" y="3040697"/>
            <a:ext cx="190627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25" b="1">
                <a:solidFill>
                  <a:srgbClr val="213739"/>
                </a:solidFill>
                <a:latin typeface="Trebuchet MS"/>
                <a:cs typeface="Trebuchet MS"/>
              </a:rPr>
              <a:t>Figure3:</a:t>
            </a:r>
            <a:r>
              <a:rPr dirty="0" sz="950" spc="-20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60">
                <a:solidFill>
                  <a:srgbClr val="213739"/>
                </a:solidFill>
                <a:latin typeface="Trebuchet MS"/>
                <a:cs typeface="Trebuchet MS"/>
              </a:rPr>
              <a:t>Flow</a:t>
            </a:r>
            <a:r>
              <a:rPr dirty="0" sz="950" spc="4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Diagram</a:t>
            </a:r>
            <a:r>
              <a:rPr dirty="0" sz="950" spc="-12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30">
                <a:solidFill>
                  <a:srgbClr val="213739"/>
                </a:solidFill>
                <a:latin typeface="Trebuchet MS"/>
                <a:cs typeface="Trebuchet MS"/>
              </a:rPr>
              <a:t>of</a:t>
            </a:r>
            <a:r>
              <a:rPr dirty="0" sz="950" spc="-20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55">
                <a:solidFill>
                  <a:srgbClr val="213739"/>
                </a:solidFill>
                <a:latin typeface="Trebuchet MS"/>
                <a:cs typeface="Trebuchet MS"/>
              </a:rPr>
              <a:t>DeCognize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0554" y="319182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150"/>
            <a:ext cx="4610099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67893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8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1400" spc="-1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-1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114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5" b="1">
                <a:solidFill>
                  <a:srgbClr val="213739"/>
                </a:solidFill>
                <a:latin typeface="Trebuchet MS"/>
                <a:cs typeface="Trebuchet MS"/>
              </a:rPr>
              <a:t>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914400" cy="9525"/>
            </a:xfrm>
            <a:custGeom>
              <a:avLst/>
              <a:gdLst/>
              <a:ahLst/>
              <a:cxnLst/>
              <a:rect l="l" t="t" r="r" b="b"/>
              <a:pathLst>
                <a:path w="914400" h="9525">
                  <a:moveTo>
                    <a:pt x="91379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913790" y="9487"/>
                  </a:lnTo>
                  <a:lnTo>
                    <a:pt x="91379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48894"/>
            <a:ext cx="20878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0" b="1">
                <a:solidFill>
                  <a:srgbClr val="F8F8F8"/>
                </a:solidFill>
                <a:latin typeface="Calibri"/>
                <a:cs typeface="Calibri"/>
              </a:rPr>
              <a:t>S</a:t>
            </a:r>
            <a:r>
              <a:rPr dirty="0" sz="1400" spc="35" b="1">
                <a:solidFill>
                  <a:srgbClr val="F8F8F8"/>
                </a:solidFill>
                <a:latin typeface="Calibri"/>
                <a:cs typeface="Calibri"/>
              </a:rPr>
              <a:t>t</a:t>
            </a:r>
            <a:r>
              <a:rPr dirty="0" sz="1400" spc="25" b="1">
                <a:solidFill>
                  <a:srgbClr val="F8F8F8"/>
                </a:solidFill>
                <a:latin typeface="Calibri"/>
                <a:cs typeface="Calibri"/>
              </a:rPr>
              <a:t>r</a:t>
            </a:r>
            <a:r>
              <a:rPr dirty="0" sz="1400" spc="-5" b="1">
                <a:solidFill>
                  <a:srgbClr val="F8F8F8"/>
                </a:solidFill>
                <a:latin typeface="Calibri"/>
                <a:cs typeface="Calibri"/>
              </a:rPr>
              <a:t>u</a:t>
            </a:r>
            <a:r>
              <a:rPr dirty="0" sz="1400" spc="-65" b="1">
                <a:solidFill>
                  <a:srgbClr val="F8F8F8"/>
                </a:solidFill>
                <a:latin typeface="Calibri"/>
                <a:cs typeface="Calibri"/>
              </a:rPr>
              <a:t>c</a:t>
            </a:r>
            <a:r>
              <a:rPr dirty="0" sz="1400" spc="35" b="1">
                <a:solidFill>
                  <a:srgbClr val="F8F8F8"/>
                </a:solidFill>
                <a:latin typeface="Calibri"/>
                <a:cs typeface="Calibri"/>
              </a:rPr>
              <a:t>t</a:t>
            </a:r>
            <a:r>
              <a:rPr dirty="0" sz="1400" spc="-80" b="1">
                <a:solidFill>
                  <a:srgbClr val="F8F8F8"/>
                </a:solidFill>
                <a:latin typeface="Calibri"/>
                <a:cs typeface="Calibri"/>
              </a:rPr>
              <a:t>u</a:t>
            </a:r>
            <a:r>
              <a:rPr dirty="0" sz="1400" spc="-50" b="1">
                <a:solidFill>
                  <a:srgbClr val="F8F8F8"/>
                </a:solidFill>
                <a:latin typeface="Calibri"/>
                <a:cs typeface="Calibri"/>
              </a:rPr>
              <a:t>r</a:t>
            </a:r>
            <a:r>
              <a:rPr dirty="0" sz="1400" spc="-30" b="1">
                <a:solidFill>
                  <a:srgbClr val="F8F8F8"/>
                </a:solidFill>
                <a:latin typeface="Calibri"/>
                <a:cs typeface="Calibri"/>
              </a:rPr>
              <a:t>e</a:t>
            </a:r>
            <a:r>
              <a:rPr dirty="0" sz="1400" spc="15" b="1">
                <a:solidFill>
                  <a:srgbClr val="F8F8F8"/>
                </a:solidFill>
                <a:latin typeface="Calibri"/>
                <a:cs typeface="Calibri"/>
              </a:rPr>
              <a:t>d</a:t>
            </a:r>
            <a:r>
              <a:rPr dirty="0" sz="1400" spc="-95" b="1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F8F8F8"/>
                </a:solidFill>
                <a:latin typeface="Calibri"/>
                <a:cs typeface="Calibri"/>
              </a:rPr>
              <a:t>U</a:t>
            </a:r>
            <a:r>
              <a:rPr dirty="0" sz="1400" spc="-40" b="1">
                <a:solidFill>
                  <a:srgbClr val="F8F8F8"/>
                </a:solidFill>
                <a:latin typeface="Calibri"/>
                <a:cs typeface="Calibri"/>
              </a:rPr>
              <a:t>s</a:t>
            </a:r>
            <a:r>
              <a:rPr dirty="0" sz="1400" spc="120" b="1">
                <a:solidFill>
                  <a:srgbClr val="F8F8F8"/>
                </a:solidFill>
                <a:latin typeface="Calibri"/>
                <a:cs typeface="Calibri"/>
              </a:rPr>
              <a:t>e</a:t>
            </a:r>
            <a:r>
              <a:rPr dirty="0" sz="1400" spc="5" b="1">
                <a:solidFill>
                  <a:srgbClr val="F8F8F8"/>
                </a:solidFill>
                <a:latin typeface="Calibri"/>
                <a:cs typeface="Calibri"/>
              </a:rPr>
              <a:t>C</a:t>
            </a:r>
            <a:r>
              <a:rPr dirty="0" sz="1400" spc="-25" b="1">
                <a:solidFill>
                  <a:srgbClr val="F8F8F8"/>
                </a:solidFill>
                <a:latin typeface="Calibri"/>
                <a:cs typeface="Calibri"/>
              </a:rPr>
              <a:t>a</a:t>
            </a:r>
            <a:r>
              <a:rPr dirty="0" sz="1400" spc="-40" b="1">
                <a:solidFill>
                  <a:srgbClr val="F8F8F8"/>
                </a:solidFill>
                <a:latin typeface="Calibri"/>
                <a:cs typeface="Calibri"/>
              </a:rPr>
              <a:t>s</a:t>
            </a:r>
            <a:r>
              <a:rPr dirty="0" sz="1400" spc="125" b="1">
                <a:solidFill>
                  <a:srgbClr val="F8F8F8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F8F8F8"/>
                </a:solidFill>
                <a:latin typeface="Calibri"/>
                <a:cs typeface="Calibri"/>
              </a:rPr>
              <a:t>D</a:t>
            </a:r>
            <a:r>
              <a:rPr dirty="0" sz="1400" spc="25" b="1">
                <a:solidFill>
                  <a:srgbClr val="F8F8F8"/>
                </a:solidFill>
                <a:latin typeface="Calibri"/>
                <a:cs typeface="Calibri"/>
              </a:rPr>
              <a:t>i</a:t>
            </a:r>
            <a:r>
              <a:rPr dirty="0" sz="1400" spc="-20" b="1">
                <a:solidFill>
                  <a:srgbClr val="F8F8F8"/>
                </a:solidFill>
                <a:latin typeface="Calibri"/>
                <a:cs typeface="Calibri"/>
              </a:rPr>
              <a:t>a</a:t>
            </a:r>
            <a:r>
              <a:rPr dirty="0" sz="1400" spc="5" b="1">
                <a:solidFill>
                  <a:srgbClr val="F8F8F8"/>
                </a:solidFill>
                <a:latin typeface="Calibri"/>
                <a:cs typeface="Calibri"/>
              </a:rPr>
              <a:t>g</a:t>
            </a:r>
            <a:r>
              <a:rPr dirty="0" sz="1400" spc="-50" b="1">
                <a:solidFill>
                  <a:srgbClr val="F8F8F8"/>
                </a:solidFill>
                <a:latin typeface="Calibri"/>
                <a:cs typeface="Calibri"/>
              </a:rPr>
              <a:t>r</a:t>
            </a:r>
            <a:r>
              <a:rPr dirty="0" sz="1400" spc="-20" b="1">
                <a:solidFill>
                  <a:srgbClr val="F8F8F8"/>
                </a:solidFill>
                <a:latin typeface="Calibri"/>
                <a:cs typeface="Calibri"/>
              </a:rPr>
              <a:t>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622" y="3254057"/>
            <a:ext cx="277558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re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2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95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-100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6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20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65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65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14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45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-75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950" spc="-12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65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-20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30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45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950" spc="25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5">
                <a:solidFill>
                  <a:srgbClr val="213739"/>
                </a:solidFill>
                <a:latin typeface="Trebuchet MS"/>
                <a:cs typeface="Trebuchet MS"/>
              </a:rPr>
              <a:t>z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0554" y="319309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390525"/>
            <a:ext cx="316230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4414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9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85" b="1">
                <a:solidFill>
                  <a:srgbClr val="213739"/>
                </a:solidFill>
                <a:latin typeface="Trebuchet MS"/>
                <a:cs typeface="Trebuchet MS"/>
              </a:rPr>
              <a:t>Im</a:t>
            </a:r>
            <a:r>
              <a:rPr dirty="0" sz="1400" spc="-6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1400" spc="-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1400" spc="-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1400" spc="-3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-3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5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1219200" cy="9525"/>
            </a:xfrm>
            <a:custGeom>
              <a:avLst/>
              <a:gdLst/>
              <a:ahLst/>
              <a:cxnLst/>
              <a:rect l="l" t="t" r="r" b="b"/>
              <a:pathLst>
                <a:path w="1219200" h="9525">
                  <a:moveTo>
                    <a:pt x="121920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1219200" y="9487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1160780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T</a:t>
            </a:r>
            <a:r>
              <a:rPr dirty="0" spc="35"/>
              <a:t>a</a:t>
            </a:r>
            <a:r>
              <a:rPr dirty="0" spc="-25"/>
              <a:t>b</a:t>
            </a:r>
            <a:r>
              <a:rPr dirty="0" spc="-60"/>
              <a:t>l</a:t>
            </a:r>
            <a:r>
              <a:rPr dirty="0"/>
              <a:t>e</a:t>
            </a:r>
            <a:r>
              <a:rPr dirty="0" spc="-225"/>
              <a:t> </a:t>
            </a:r>
            <a:r>
              <a:rPr dirty="0" spc="70"/>
              <a:t>o</a:t>
            </a:r>
            <a:r>
              <a:rPr dirty="0"/>
              <a:t>f</a:t>
            </a:r>
            <a:r>
              <a:rPr dirty="0" spc="-210"/>
              <a:t> </a:t>
            </a:r>
            <a:r>
              <a:rPr dirty="0" spc="-15"/>
              <a:t>c</a:t>
            </a:r>
            <a:r>
              <a:rPr dirty="0" spc="65"/>
              <a:t>o</a:t>
            </a:r>
            <a:r>
              <a:rPr dirty="0" spc="-35"/>
              <a:t>n</a:t>
            </a:r>
            <a:r>
              <a:rPr dirty="0" spc="-105"/>
              <a:t>t</a:t>
            </a:r>
            <a:r>
              <a:rPr dirty="0" spc="-90"/>
              <a:t>e</a:t>
            </a:r>
            <a:r>
              <a:rPr dirty="0" spc="-110"/>
              <a:t>n</a:t>
            </a:r>
            <a:r>
              <a:rPr dirty="0" spc="-10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820" y="433641"/>
            <a:ext cx="1545590" cy="278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6210" algn="l"/>
              </a:tabLst>
            </a:pPr>
            <a:r>
              <a:rPr dirty="0" sz="900" spc="-20">
                <a:latin typeface="Calibri"/>
                <a:cs typeface="Calibri"/>
              </a:rPr>
              <a:t>P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45">
                <a:latin typeface="Calibri"/>
                <a:cs typeface="Calibri"/>
              </a:rPr>
              <a:t>o</a:t>
            </a:r>
            <a:r>
              <a:rPr dirty="0" sz="900" spc="5">
                <a:latin typeface="Calibri"/>
                <a:cs typeface="Calibri"/>
              </a:rPr>
              <a:t>j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 spc="-10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</a:t>
            </a:r>
            <a:r>
              <a:rPr dirty="0" sz="900" spc="50">
                <a:latin typeface="Calibri"/>
                <a:cs typeface="Calibri"/>
              </a:rPr>
              <a:t>b</a:t>
            </a:r>
            <a:r>
              <a:rPr dirty="0" sz="900" spc="5">
                <a:latin typeface="Calibri"/>
                <a:cs typeface="Calibri"/>
              </a:rPr>
              <a:t>j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 spc="-10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10">
                <a:latin typeface="Calibri"/>
                <a:cs typeface="Calibri"/>
              </a:rPr>
              <a:t>i</a:t>
            </a:r>
            <a:r>
              <a:rPr dirty="0" sz="900" spc="-35">
                <a:latin typeface="Calibri"/>
                <a:cs typeface="Calibri"/>
              </a:rPr>
              <a:t>v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56210" algn="l"/>
              </a:tabLst>
            </a:pPr>
            <a:r>
              <a:rPr dirty="0" sz="900" spc="-20">
                <a:latin typeface="Calibri"/>
                <a:cs typeface="Calibri"/>
              </a:rPr>
              <a:t>P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45">
                <a:latin typeface="Calibri"/>
                <a:cs typeface="Calibri"/>
              </a:rPr>
              <a:t>o</a:t>
            </a:r>
            <a:r>
              <a:rPr dirty="0" sz="900" spc="50">
                <a:latin typeface="Calibri"/>
                <a:cs typeface="Calibri"/>
              </a:rPr>
              <a:t>b</a:t>
            </a:r>
            <a:r>
              <a:rPr dirty="0" sz="900" spc="90">
                <a:latin typeface="Calibri"/>
                <a:cs typeface="Calibri"/>
              </a:rPr>
              <a:t>l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m</a:t>
            </a:r>
            <a:r>
              <a:rPr dirty="0" sz="900" spc="-9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>
                <a:latin typeface="Calibri"/>
                <a:cs typeface="Calibri"/>
              </a:rPr>
              <a:t>te</a:t>
            </a:r>
            <a:r>
              <a:rPr dirty="0" sz="900" spc="25">
                <a:latin typeface="Calibri"/>
                <a:cs typeface="Calibri"/>
              </a:rPr>
              <a:t>m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2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56210" algn="l"/>
              </a:tabLst>
            </a:pP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-10">
                <a:latin typeface="Calibri"/>
                <a:cs typeface="Calibri"/>
              </a:rPr>
              <a:t>c</a:t>
            </a:r>
            <a:r>
              <a:rPr dirty="0" sz="900" spc="50">
                <a:latin typeface="Calibri"/>
                <a:cs typeface="Calibri"/>
              </a:rPr>
              <a:t>h</a:t>
            </a:r>
            <a:r>
              <a:rPr dirty="0" sz="900" spc="90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70">
                <a:latin typeface="Calibri"/>
                <a:cs typeface="Calibri"/>
              </a:rPr>
              <a:t>e</a:t>
            </a:r>
            <a:r>
              <a:rPr dirty="0" sz="900" spc="-10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45">
                <a:latin typeface="Calibri"/>
                <a:cs typeface="Calibri"/>
              </a:rPr>
              <a:t>u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D</a:t>
            </a:r>
            <a:r>
              <a:rPr dirty="0" sz="900" spc="15">
                <a:latin typeface="Calibri"/>
                <a:cs typeface="Calibri"/>
              </a:rPr>
              <a:t>i</a:t>
            </a:r>
            <a:r>
              <a:rPr dirty="0" sz="900" spc="-60">
                <a:latin typeface="Calibri"/>
                <a:cs typeface="Calibri"/>
              </a:rPr>
              <a:t>a</a:t>
            </a:r>
            <a:r>
              <a:rPr dirty="0" sz="900" spc="20">
                <a:latin typeface="Calibri"/>
                <a:cs typeface="Calibri"/>
              </a:rPr>
              <a:t>g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56210" algn="l"/>
              </a:tabLst>
            </a:pPr>
            <a:r>
              <a:rPr dirty="0" sz="900" spc="3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-20">
                <a:latin typeface="Calibri"/>
                <a:cs typeface="Calibri"/>
              </a:rPr>
              <a:t>r</a:t>
            </a:r>
            <a:r>
              <a:rPr dirty="0" sz="900" spc="50">
                <a:latin typeface="Calibri"/>
                <a:cs typeface="Calibri"/>
              </a:rPr>
              <a:t>u</a:t>
            </a:r>
            <a:r>
              <a:rPr dirty="0" sz="900" spc="-10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45">
                <a:latin typeface="Calibri"/>
                <a:cs typeface="Calibri"/>
              </a:rPr>
              <a:t>u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Us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5">
                <a:latin typeface="Calibri"/>
                <a:cs typeface="Calibri"/>
              </a:rPr>
              <a:t> </a:t>
            </a:r>
            <a:r>
              <a:rPr dirty="0" sz="900" spc="-35">
                <a:latin typeface="Calibri"/>
                <a:cs typeface="Calibri"/>
              </a:rPr>
              <a:t>C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 spc="2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D</a:t>
            </a:r>
            <a:r>
              <a:rPr dirty="0" sz="900" spc="15">
                <a:latin typeface="Calibri"/>
                <a:cs typeface="Calibri"/>
              </a:rPr>
              <a:t>ia</a:t>
            </a:r>
            <a:r>
              <a:rPr dirty="0" sz="900" spc="-50">
                <a:latin typeface="Calibri"/>
                <a:cs typeface="Calibri"/>
              </a:rPr>
              <a:t>g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56210" algn="l"/>
              </a:tabLst>
            </a:pP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85">
                <a:latin typeface="Calibri"/>
                <a:cs typeface="Calibri"/>
              </a:rPr>
              <a:t>i</a:t>
            </a:r>
            <a:r>
              <a:rPr dirty="0" sz="900" spc="-35">
                <a:latin typeface="Calibri"/>
                <a:cs typeface="Calibri"/>
              </a:rPr>
              <a:t>v</a:t>
            </a:r>
            <a:r>
              <a:rPr dirty="0" sz="900" spc="90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ty</a:t>
            </a:r>
            <a:r>
              <a:rPr dirty="0" sz="900" spc="-90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D</a:t>
            </a:r>
            <a:r>
              <a:rPr dirty="0" sz="900" spc="90">
                <a:latin typeface="Calibri"/>
                <a:cs typeface="Calibri"/>
              </a:rPr>
              <a:t>i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 spc="20">
                <a:latin typeface="Calibri"/>
                <a:cs typeface="Calibri"/>
              </a:rPr>
              <a:t>g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56210" algn="l"/>
              </a:tabLst>
            </a:pPr>
            <a:r>
              <a:rPr dirty="0" sz="900" spc="30">
                <a:latin typeface="Calibri"/>
                <a:cs typeface="Calibri"/>
              </a:rPr>
              <a:t>S</a:t>
            </a:r>
            <a:r>
              <a:rPr dirty="0" sz="900" spc="25">
                <a:latin typeface="Calibri"/>
                <a:cs typeface="Calibri"/>
              </a:rPr>
              <a:t>w</a:t>
            </a:r>
            <a:r>
              <a:rPr dirty="0" sz="900" spc="90">
                <a:latin typeface="Calibri"/>
                <a:cs typeface="Calibri"/>
              </a:rPr>
              <a:t>i</a:t>
            </a:r>
            <a:r>
              <a:rPr dirty="0" sz="900" spc="25">
                <a:latin typeface="Calibri"/>
                <a:cs typeface="Calibri"/>
              </a:rPr>
              <a:t>m</a:t>
            </a:r>
            <a:r>
              <a:rPr dirty="0" sz="900" spc="15">
                <a:latin typeface="Calibri"/>
                <a:cs typeface="Calibri"/>
              </a:rPr>
              <a:t>la</a:t>
            </a:r>
            <a:r>
              <a:rPr dirty="0" sz="900" spc="-2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D</a:t>
            </a:r>
            <a:r>
              <a:rPr dirty="0" sz="900" spc="15">
                <a:latin typeface="Calibri"/>
                <a:cs typeface="Calibri"/>
              </a:rPr>
              <a:t>ia</a:t>
            </a:r>
            <a:r>
              <a:rPr dirty="0" sz="900" spc="-50">
                <a:latin typeface="Calibri"/>
                <a:cs typeface="Calibri"/>
              </a:rPr>
              <a:t>g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56210" algn="l"/>
              </a:tabLst>
            </a:pPr>
            <a:r>
              <a:rPr dirty="0" sz="900" spc="-5">
                <a:latin typeface="Calibri"/>
                <a:cs typeface="Calibri"/>
              </a:rPr>
              <a:t>L</a:t>
            </a:r>
            <a:r>
              <a:rPr dirty="0" sz="900" spc="90">
                <a:latin typeface="Calibri"/>
                <a:cs typeface="Calibri"/>
              </a:rPr>
              <a:t>a</a:t>
            </a:r>
            <a:r>
              <a:rPr dirty="0" sz="900" spc="-35">
                <a:latin typeface="Calibri"/>
                <a:cs typeface="Calibri"/>
              </a:rPr>
              <a:t>y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</a:t>
            </a:r>
            <a:r>
              <a:rPr dirty="0" sz="900" spc="-70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D</a:t>
            </a:r>
            <a:r>
              <a:rPr dirty="0" sz="900" spc="90">
                <a:latin typeface="Calibri"/>
                <a:cs typeface="Calibri"/>
              </a:rPr>
              <a:t>i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 spc="-50">
                <a:latin typeface="Calibri"/>
                <a:cs typeface="Calibri"/>
              </a:rPr>
              <a:t>g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56210" algn="l"/>
              </a:tabLst>
            </a:pPr>
            <a:r>
              <a:rPr dirty="0" sz="900" spc="40">
                <a:latin typeface="Calibri"/>
                <a:cs typeface="Calibri"/>
              </a:rPr>
              <a:t>Flow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Diagram</a:t>
            </a:r>
            <a:endParaRPr sz="900">
              <a:latin typeface="Calibri"/>
              <a:cs typeface="Calibri"/>
            </a:endParaRPr>
          </a:p>
          <a:p>
            <a:pPr marL="12700" marR="358140">
              <a:lnSpc>
                <a:spcPct val="160200"/>
              </a:lnSpc>
              <a:buAutoNum type="arabicPeriod"/>
              <a:tabLst>
                <a:tab pos="156210" algn="l"/>
              </a:tabLst>
            </a:pPr>
            <a:r>
              <a:rPr dirty="0" sz="900" spc="15">
                <a:latin typeface="Calibri"/>
                <a:cs typeface="Calibri"/>
              </a:rPr>
              <a:t>Implementation 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10</a:t>
            </a:r>
            <a:r>
              <a:rPr dirty="0" sz="900" spc="-5">
                <a:latin typeface="Calibri"/>
                <a:cs typeface="Calibri"/>
              </a:rPr>
              <a:t>.</a:t>
            </a:r>
            <a:r>
              <a:rPr dirty="0" sz="900" spc="30">
                <a:latin typeface="Calibri"/>
                <a:cs typeface="Calibri"/>
              </a:rPr>
              <a:t>B</a:t>
            </a:r>
            <a:r>
              <a:rPr dirty="0" sz="900" spc="50">
                <a:latin typeface="Calibri"/>
                <a:cs typeface="Calibri"/>
              </a:rPr>
              <a:t>u</a:t>
            </a:r>
            <a:r>
              <a:rPr dirty="0" sz="900">
                <a:latin typeface="Calibri"/>
                <a:cs typeface="Calibri"/>
              </a:rPr>
              <a:t>s</a:t>
            </a:r>
            <a:r>
              <a:rPr dirty="0" sz="900" spc="-1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i</a:t>
            </a:r>
            <a:r>
              <a:rPr dirty="0" sz="900" spc="50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5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</a:t>
            </a:r>
            <a:r>
              <a:rPr dirty="0" sz="900" spc="50">
                <a:latin typeface="Calibri"/>
                <a:cs typeface="Calibri"/>
              </a:rPr>
              <a:t>p</a:t>
            </a:r>
            <a:r>
              <a:rPr dirty="0" sz="900" spc="-25">
                <a:latin typeface="Calibri"/>
                <a:cs typeface="Calibri"/>
              </a:rPr>
              <a:t>p</a:t>
            </a:r>
            <a:r>
              <a:rPr dirty="0" sz="900" spc="45">
                <a:latin typeface="Calibri"/>
                <a:cs typeface="Calibri"/>
              </a:rPr>
              <a:t>o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-30">
                <a:latin typeface="Calibri"/>
                <a:cs typeface="Calibri"/>
              </a:rPr>
              <a:t>u</a:t>
            </a:r>
            <a:r>
              <a:rPr dirty="0" sz="900" spc="-25">
                <a:latin typeface="Calibri"/>
                <a:cs typeface="Calibri"/>
              </a:rPr>
              <a:t>n</a:t>
            </a:r>
            <a:r>
              <a:rPr dirty="0" sz="900" spc="15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ty  </a:t>
            </a:r>
            <a:r>
              <a:rPr dirty="0" sz="900" spc="-10">
                <a:latin typeface="Calibri"/>
                <a:cs typeface="Calibri"/>
              </a:rPr>
              <a:t>11</a:t>
            </a:r>
            <a:r>
              <a:rPr dirty="0" sz="900" spc="-5">
                <a:latin typeface="Calibri"/>
                <a:cs typeface="Calibri"/>
              </a:rPr>
              <a:t>.</a:t>
            </a:r>
            <a:r>
              <a:rPr dirty="0" sz="900" spc="-20">
                <a:latin typeface="Calibri"/>
                <a:cs typeface="Calibri"/>
              </a:rPr>
              <a:t>P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45">
                <a:latin typeface="Calibri"/>
                <a:cs typeface="Calibri"/>
              </a:rPr>
              <a:t>o</a:t>
            </a:r>
            <a:r>
              <a:rPr dirty="0" sz="900" spc="5">
                <a:latin typeface="Calibri"/>
                <a:cs typeface="Calibri"/>
              </a:rPr>
              <a:t>j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ct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</a:t>
            </a:r>
            <a:r>
              <a:rPr dirty="0" sz="900" spc="-10">
                <a:latin typeface="Calibri"/>
                <a:cs typeface="Calibri"/>
              </a:rPr>
              <a:t>c</a:t>
            </a:r>
            <a:r>
              <a:rPr dirty="0" sz="900" spc="45">
                <a:latin typeface="Calibri"/>
                <a:cs typeface="Calibri"/>
              </a:rPr>
              <a:t>o</a:t>
            </a:r>
            <a:r>
              <a:rPr dirty="0" sz="900" spc="50">
                <a:latin typeface="Calibri"/>
                <a:cs typeface="Calibri"/>
              </a:rPr>
              <a:t>p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12700" marR="819150">
              <a:lnSpc>
                <a:spcPts val="1730"/>
              </a:lnSpc>
              <a:spcBef>
                <a:spcPts val="20"/>
              </a:spcBef>
            </a:pPr>
            <a:r>
              <a:rPr dirty="0" sz="900">
                <a:latin typeface="Calibri"/>
                <a:cs typeface="Calibri"/>
              </a:rPr>
              <a:t>12.UI </a:t>
            </a:r>
            <a:r>
              <a:rPr dirty="0" sz="900" spc="30">
                <a:latin typeface="Calibri"/>
                <a:cs typeface="Calibri"/>
              </a:rPr>
              <a:t>Design 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13</a:t>
            </a:r>
            <a:r>
              <a:rPr dirty="0" sz="900" spc="-5">
                <a:latin typeface="Calibri"/>
                <a:cs typeface="Calibri"/>
              </a:rPr>
              <a:t>.</a:t>
            </a:r>
            <a:r>
              <a:rPr dirty="0" sz="900" spc="25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114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tt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-35">
                <a:latin typeface="Calibri"/>
                <a:cs typeface="Calibri"/>
              </a:rPr>
              <a:t>C</a:t>
            </a:r>
            <a:r>
              <a:rPr dirty="0" sz="900" spc="50">
                <a:latin typeface="Calibri"/>
                <a:cs typeface="Calibri"/>
              </a:rPr>
              <a:t>h</a:t>
            </a:r>
            <a:r>
              <a:rPr dirty="0" sz="900" spc="15">
                <a:latin typeface="Calibri"/>
                <a:cs typeface="Calibri"/>
              </a:rPr>
              <a:t>a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820" y="3279775"/>
            <a:ext cx="7181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latin typeface="Calibri"/>
                <a:cs typeface="Calibri"/>
              </a:rPr>
              <a:t>14.References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0554" y="319309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1370965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I</a:t>
            </a:r>
            <a:r>
              <a:rPr dirty="0" spc="-60"/>
              <a:t>m</a:t>
            </a:r>
            <a:r>
              <a:rPr dirty="0" spc="-105"/>
              <a:t>p</a:t>
            </a:r>
            <a:r>
              <a:rPr dirty="0" spc="-130"/>
              <a:t>l</a:t>
            </a:r>
            <a:r>
              <a:rPr dirty="0" spc="-95"/>
              <a:t>e</a:t>
            </a:r>
            <a:r>
              <a:rPr dirty="0" spc="-60"/>
              <a:t>m</a:t>
            </a:r>
            <a:r>
              <a:rPr dirty="0" spc="-95"/>
              <a:t>e</a:t>
            </a:r>
            <a:r>
              <a:rPr dirty="0" spc="-110"/>
              <a:t>n</a:t>
            </a:r>
            <a:r>
              <a:rPr dirty="0" spc="-105"/>
              <a:t>t</a:t>
            </a:r>
            <a:r>
              <a:rPr dirty="0" spc="-45"/>
              <a:t>a</a:t>
            </a:r>
            <a:r>
              <a:rPr dirty="0" spc="-105"/>
              <a:t>t</a:t>
            </a:r>
            <a:r>
              <a:rPr dirty="0" spc="-60"/>
              <a:t>i</a:t>
            </a:r>
            <a:r>
              <a:rPr dirty="0" spc="-10"/>
              <a:t>o</a:t>
            </a:r>
            <a:r>
              <a:rPr dirty="0"/>
              <a:t>n</a:t>
            </a:r>
            <a:r>
              <a:rPr dirty="0" spc="-250"/>
              <a:t> </a:t>
            </a:r>
            <a:r>
              <a:rPr dirty="0" spc="-65"/>
              <a:t>C</a:t>
            </a:r>
            <a:r>
              <a:rPr dirty="0" spc="-10"/>
              <a:t>o</a:t>
            </a:r>
            <a:r>
              <a:rPr dirty="0" spc="-100"/>
              <a:t>d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8769" y="3028950"/>
            <a:ext cx="11988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45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35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4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95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15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am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950" spc="-135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13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45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-65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15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0009" y="3191827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" y="862012"/>
            <a:ext cx="624205" cy="21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import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cv2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import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pytesseract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" y="1138872"/>
            <a:ext cx="2273300" cy="2133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70"/>
              </a:spcBef>
            </a:pP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pytesseract.pytesseract.tesseract_cmd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 =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r"C:\Program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Files\Tesseract- </a:t>
            </a:r>
            <a:r>
              <a:rPr dirty="0" sz="600" spc="-12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OCR\tesseract.exe"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70" y="1416304"/>
            <a:ext cx="1068070" cy="21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#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Reading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image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img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 =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cv2.imread("sample.png")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" y="1692846"/>
            <a:ext cx="1641475" cy="203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#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Convert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dirty="0" sz="600" spc="-2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RGB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700"/>
              </a:lnSpc>
            </a:pP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img_rgb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cv2.cvtColor(img,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cv2.COLOR_BGR2RGB)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70" y="1970404"/>
            <a:ext cx="2216150" cy="38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95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#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Use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pytesseract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detect</a:t>
            </a:r>
            <a:r>
              <a:rPr dirty="0" sz="600" spc="3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and</a:t>
            </a:r>
            <a:r>
              <a:rPr dirty="0" sz="600" spc="5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print</a:t>
            </a:r>
            <a:r>
              <a:rPr dirty="0" sz="600" spc="3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text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700"/>
              </a:lnSpc>
            </a:pP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custom_config</a:t>
            </a:r>
            <a:r>
              <a:rPr dirty="0" sz="600" spc="1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r'--oem</a:t>
            </a:r>
            <a:r>
              <a:rPr dirty="0" sz="600" spc="4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25" b="1">
                <a:solidFill>
                  <a:srgbClr val="7E7E7E"/>
                </a:solidFill>
                <a:latin typeface="Calibri"/>
                <a:cs typeface="Calibri"/>
              </a:rPr>
              <a:t>--psm</a:t>
            </a:r>
            <a:r>
              <a:rPr dirty="0" sz="600" spc="5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6'</a:t>
            </a:r>
            <a:endParaRPr sz="600">
              <a:latin typeface="Calibri"/>
              <a:cs typeface="Calibri"/>
            </a:endParaRPr>
          </a:p>
          <a:p>
            <a:pPr marL="12700" marR="5080">
              <a:lnSpc>
                <a:spcPts val="680"/>
              </a:lnSpc>
              <a:spcBef>
                <a:spcPts val="85"/>
              </a:spcBef>
            </a:pP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texts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dirty="0" sz="600" spc="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pytesseract.image_to_string(img_rgb,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config=custom_config)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print("Texts:",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texts)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70" y="2428875"/>
            <a:ext cx="2099310" cy="38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95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#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Save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text</a:t>
            </a:r>
            <a:r>
              <a:rPr dirty="0" sz="600" spc="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file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700"/>
              </a:lnSpc>
            </a:pP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output_file_path</a:t>
            </a:r>
            <a:r>
              <a:rPr dirty="0" sz="600" spc="5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 "output.txt"</a:t>
            </a:r>
            <a:endParaRPr sz="600">
              <a:latin typeface="Calibri"/>
              <a:cs typeface="Calibri"/>
            </a:endParaRPr>
          </a:p>
          <a:p>
            <a:pPr marL="88900" marR="5080" indent="-76835">
              <a:lnSpc>
                <a:spcPts val="680"/>
              </a:lnSpc>
              <a:spcBef>
                <a:spcPts val="85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with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open(output_file_path,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"w",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encoding="utf-8")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as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text_file: 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text_file.write(texts)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5354" y="955611"/>
            <a:ext cx="1505585" cy="29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#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Use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pytesseract</a:t>
            </a:r>
            <a:r>
              <a:rPr dirty="0" sz="600" spc="4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get</a:t>
            </a:r>
            <a:r>
              <a:rPr dirty="0" sz="600" spc="3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bounding</a:t>
            </a:r>
            <a:r>
              <a:rPr dirty="0" sz="600" spc="10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boxes</a:t>
            </a:r>
            <a:endParaRPr sz="600">
              <a:latin typeface="Calibri"/>
              <a:cs typeface="Calibri"/>
            </a:endParaRPr>
          </a:p>
          <a:p>
            <a:pPr marL="12700" marR="5080">
              <a:lnSpc>
                <a:spcPts val="680"/>
              </a:lnSpc>
              <a:spcBef>
                <a:spcPts val="90"/>
              </a:spcBef>
            </a:pP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boxes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pytesseract.image_to_boxes(img_rgb, </a:t>
            </a:r>
            <a:r>
              <a:rPr dirty="0" sz="600" spc="-1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config=custom_config)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5354" y="1318577"/>
            <a:ext cx="1686560" cy="6718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475615">
              <a:lnSpc>
                <a:spcPct val="104400"/>
              </a:lnSpc>
              <a:spcBef>
                <a:spcPts val="7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# Draw 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bounding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boxes 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on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image </a:t>
            </a:r>
            <a:r>
              <a:rPr dirty="0" sz="600" spc="-12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for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in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 boxes.splitlines():</a:t>
            </a:r>
            <a:endParaRPr sz="600">
              <a:latin typeface="Calibri"/>
              <a:cs typeface="Calibri"/>
            </a:endParaRPr>
          </a:p>
          <a:p>
            <a:pPr marL="88900">
              <a:lnSpc>
                <a:spcPts val="700"/>
              </a:lnSpc>
              <a:spcBef>
                <a:spcPts val="30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dirty="0" sz="600" spc="-3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b.split()</a:t>
            </a:r>
            <a:endParaRPr sz="600">
              <a:latin typeface="Calibri"/>
              <a:cs typeface="Calibri"/>
            </a:endParaRPr>
          </a:p>
          <a:p>
            <a:pPr marL="88900">
              <a:lnSpc>
                <a:spcPts val="700"/>
              </a:lnSpc>
            </a:pP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x,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y,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w,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h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dirty="0" sz="600" spc="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int(b[1]),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int(b[2]),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int(b[3]),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int(b[4])</a:t>
            </a:r>
            <a:endParaRPr sz="600">
              <a:latin typeface="Calibri"/>
              <a:cs typeface="Calibri"/>
            </a:endParaRPr>
          </a:p>
          <a:p>
            <a:pPr marL="88900">
              <a:lnSpc>
                <a:spcPts val="695"/>
              </a:lnSpc>
              <a:spcBef>
                <a:spcPts val="35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z="600" spc="35" b="1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_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30" b="1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v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dirty="0" sz="600" spc="-30" b="1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dirty="0" sz="600" spc="-25" b="1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l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(</a:t>
            </a:r>
            <a:r>
              <a:rPr dirty="0" sz="600" spc="-8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z="600" spc="35" b="1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_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rg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,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35" b="1">
                <a:solidFill>
                  <a:srgbClr val="7E7E7E"/>
                </a:solidFill>
                <a:latin typeface="Calibri"/>
                <a:cs typeface="Calibri"/>
              </a:rPr>
              <a:t>(</a:t>
            </a:r>
            <a:r>
              <a:rPr dirty="0" sz="600" spc="25" b="1">
                <a:solidFill>
                  <a:srgbClr val="7E7E7E"/>
                </a:solidFill>
                <a:latin typeface="Calibri"/>
                <a:cs typeface="Calibri"/>
              </a:rPr>
              <a:t>x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,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700"/>
              </a:lnSpc>
            </a:pP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img_rgb.shape[0]</a:t>
            </a:r>
            <a:r>
              <a:rPr dirty="0" sz="600" spc="5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y), 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(w,</a:t>
            </a:r>
            <a:r>
              <a:rPr dirty="0" sz="600" spc="2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img_rgb.shape[0]</a:t>
            </a:r>
            <a:r>
              <a:rPr dirty="0" sz="600" spc="5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h),</a:t>
            </a:r>
            <a:r>
              <a:rPr dirty="0" sz="600" spc="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(0,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255,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0),</a:t>
            </a:r>
            <a:r>
              <a:rPr dirty="0" sz="600" spc="-1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2)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5354" y="2054161"/>
            <a:ext cx="1274445" cy="394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05"/>
              </a:spcBef>
            </a:pP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#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Show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image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with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20" b="1">
                <a:solidFill>
                  <a:srgbClr val="7E7E7E"/>
                </a:solidFill>
                <a:latin typeface="Calibri"/>
                <a:cs typeface="Calibri"/>
              </a:rPr>
              <a:t>bounding</a:t>
            </a:r>
            <a:r>
              <a:rPr dirty="0" sz="600" spc="9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boxes </a:t>
            </a:r>
            <a:r>
              <a:rPr dirty="0" sz="600" spc="-1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cv2.imshow("Output",</a:t>
            </a:r>
            <a:r>
              <a:rPr dirty="0" sz="600" spc="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img_rgb) </a:t>
            </a:r>
            <a:r>
              <a:rPr dirty="0" sz="600" spc="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cv2.waitKey(0)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cv2.destroyAllWindows()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5354" y="2512695"/>
            <a:ext cx="14052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print(f"Texts </a:t>
            </a:r>
            <a:r>
              <a:rPr dirty="0" sz="600" spc="-5" b="1">
                <a:solidFill>
                  <a:srgbClr val="7E7E7E"/>
                </a:solidFill>
                <a:latin typeface="Calibri"/>
                <a:cs typeface="Calibri"/>
              </a:rPr>
              <a:t>saved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spc="5" b="1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dirty="0" sz="6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600" b="1">
                <a:solidFill>
                  <a:srgbClr val="7E7E7E"/>
                </a:solidFill>
                <a:latin typeface="Calibri"/>
                <a:cs typeface="Calibri"/>
              </a:rPr>
              <a:t>{output_file_path}")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10100" cy="34576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11811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15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r>
              <a:rPr dirty="0" sz="1200" spc="-95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spc="-20" b="1">
                <a:solidFill>
                  <a:srgbClr val="F8F8F8"/>
                </a:solidFill>
                <a:latin typeface="Trebuchet MS"/>
                <a:cs typeface="Trebuchet MS"/>
              </a:rPr>
              <a:t>c</a:t>
            </a:r>
            <a:r>
              <a:rPr dirty="0" sz="1200" spc="-114" b="1">
                <a:solidFill>
                  <a:srgbClr val="F8F8F8"/>
                </a:solidFill>
                <a:latin typeface="Trebuchet MS"/>
                <a:cs typeface="Trebuchet MS"/>
              </a:rPr>
              <a:t>h</a:t>
            </a:r>
            <a:r>
              <a:rPr dirty="0" sz="1200" spc="-110" b="1">
                <a:solidFill>
                  <a:srgbClr val="F8F8F8"/>
                </a:solidFill>
                <a:latin typeface="Trebuchet MS"/>
                <a:cs typeface="Trebuchet MS"/>
              </a:rPr>
              <a:t>n</a:t>
            </a:r>
            <a:r>
              <a:rPr dirty="0" sz="1200" spc="-10" b="1">
                <a:solidFill>
                  <a:srgbClr val="F8F8F8"/>
                </a:solidFill>
                <a:latin typeface="Trebuchet MS"/>
                <a:cs typeface="Trebuchet MS"/>
              </a:rPr>
              <a:t>o</a:t>
            </a:r>
            <a:r>
              <a:rPr dirty="0" sz="1200" spc="-130" b="1">
                <a:solidFill>
                  <a:srgbClr val="F8F8F8"/>
                </a:solidFill>
                <a:latin typeface="Trebuchet MS"/>
                <a:cs typeface="Trebuchet MS"/>
              </a:rPr>
              <a:t>l</a:t>
            </a:r>
            <a:r>
              <a:rPr dirty="0" sz="1200" spc="-10" b="1">
                <a:solidFill>
                  <a:srgbClr val="F8F8F8"/>
                </a:solidFill>
                <a:latin typeface="Trebuchet MS"/>
                <a:cs typeface="Trebuchet MS"/>
              </a:rPr>
              <a:t>o</a:t>
            </a:r>
            <a:r>
              <a:rPr dirty="0" sz="1200" spc="-5" b="1">
                <a:solidFill>
                  <a:srgbClr val="F8F8F8"/>
                </a:solidFill>
                <a:latin typeface="Trebuchet MS"/>
                <a:cs typeface="Trebuchet MS"/>
              </a:rPr>
              <a:t>g</a:t>
            </a:r>
            <a:r>
              <a:rPr dirty="0" sz="1200" spc="-60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-95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s</a:t>
            </a:r>
            <a:r>
              <a:rPr dirty="0" sz="1200" spc="-280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-65" b="1">
                <a:solidFill>
                  <a:srgbClr val="F8F8F8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F8F8F8"/>
                </a:solidFill>
                <a:latin typeface="Trebuchet MS"/>
                <a:cs typeface="Trebuchet MS"/>
              </a:rPr>
              <a:t>s</a:t>
            </a:r>
            <a:r>
              <a:rPr dirty="0" sz="1200" spc="-95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0009" y="3191827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10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438150"/>
            <a:ext cx="1095375" cy="62865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90675" y="371475"/>
            <a:ext cx="2905125" cy="714375"/>
            <a:chOff x="1590675" y="371475"/>
            <a:chExt cx="2905125" cy="7143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5" y="371475"/>
              <a:ext cx="1362075" cy="714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3725" y="381000"/>
              <a:ext cx="1362075" cy="6762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" y="1847850"/>
            <a:ext cx="1200150" cy="2952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5900" y="1714500"/>
            <a:ext cx="1466850" cy="5524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33725" y="1476375"/>
            <a:ext cx="12477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09" y="1453578"/>
            <a:ext cx="20847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10.Business</a:t>
            </a:r>
            <a:r>
              <a:rPr dirty="0" sz="1400" spc="-8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Opportunity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71687"/>
            <a:ext cx="3047365" cy="9525"/>
            <a:chOff x="781050" y="1771687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71687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71687"/>
              <a:ext cx="1523365" cy="9525"/>
            </a:xfrm>
            <a:custGeom>
              <a:avLst/>
              <a:gdLst/>
              <a:ahLst/>
              <a:cxnLst/>
              <a:rect l="l" t="t" r="r" b="b"/>
              <a:pathLst>
                <a:path w="1523364" h="9525">
                  <a:moveTo>
                    <a:pt x="1523364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1523364" y="9487"/>
                  </a:lnTo>
                  <a:lnTo>
                    <a:pt x="152336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1335405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B</a:t>
            </a:r>
            <a:r>
              <a:rPr dirty="0" spc="-114"/>
              <a:t>u</a:t>
            </a:r>
            <a:r>
              <a:rPr dirty="0" spc="-70"/>
              <a:t>s</a:t>
            </a:r>
            <a:r>
              <a:rPr dirty="0" spc="-60"/>
              <a:t>i</a:t>
            </a:r>
            <a:r>
              <a:rPr dirty="0" spc="-110"/>
              <a:t>n</a:t>
            </a:r>
            <a:r>
              <a:rPr dirty="0" spc="-95"/>
              <a:t>e</a:t>
            </a:r>
            <a:r>
              <a:rPr dirty="0" spc="-70"/>
              <a:t>s</a:t>
            </a:r>
            <a:r>
              <a:rPr dirty="0"/>
              <a:t>s</a:t>
            </a:r>
            <a:r>
              <a:rPr dirty="0" spc="-204"/>
              <a:t> </a:t>
            </a:r>
            <a:r>
              <a:rPr dirty="0" spc="-100"/>
              <a:t>O</a:t>
            </a:r>
            <a:r>
              <a:rPr dirty="0" spc="-105"/>
              <a:t>pp</a:t>
            </a:r>
            <a:r>
              <a:rPr dirty="0" spc="-10"/>
              <a:t>o</a:t>
            </a:r>
            <a:r>
              <a:rPr dirty="0" spc="-65"/>
              <a:t>r</a:t>
            </a:r>
            <a:r>
              <a:rPr dirty="0" spc="-105"/>
              <a:t>t</a:t>
            </a:r>
            <a:r>
              <a:rPr dirty="0" spc="-114"/>
              <a:t>u</a:t>
            </a:r>
            <a:r>
              <a:rPr dirty="0" spc="-110"/>
              <a:t>n</a:t>
            </a:r>
            <a:r>
              <a:rPr dirty="0" spc="-60"/>
              <a:t>i</a:t>
            </a:r>
            <a:r>
              <a:rPr dirty="0" spc="-105"/>
              <a:t>t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0009" y="3191827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787" y="589978"/>
            <a:ext cx="3684904" cy="201422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298450" marR="117475" indent="-286385">
              <a:lnSpc>
                <a:spcPct val="94000"/>
              </a:lnSpc>
              <a:spcBef>
                <a:spcPts val="185"/>
              </a:spcBef>
              <a:buAutoNum type="arabicPeriod"/>
              <a:tabLst>
                <a:tab pos="299085" algn="l"/>
              </a:tabLst>
            </a:pPr>
            <a:r>
              <a:rPr dirty="0" sz="1200" b="1">
                <a:latin typeface="Calibri"/>
                <a:cs typeface="Calibri"/>
              </a:rPr>
              <a:t>Efficient </a:t>
            </a:r>
            <a:r>
              <a:rPr dirty="0" sz="1200" spc="5" b="1">
                <a:latin typeface="Calibri"/>
                <a:cs typeface="Calibri"/>
              </a:rPr>
              <a:t>Data </a:t>
            </a:r>
            <a:r>
              <a:rPr dirty="0" sz="1200" b="1">
                <a:latin typeface="Calibri"/>
                <a:cs typeface="Calibri"/>
              </a:rPr>
              <a:t>Digitization: </a:t>
            </a:r>
            <a:r>
              <a:rPr dirty="0" sz="1200" spc="-15">
                <a:latin typeface="Calibri"/>
                <a:cs typeface="Calibri"/>
              </a:rPr>
              <a:t>Streamline </a:t>
            </a:r>
            <a:r>
              <a:rPr dirty="0" sz="1200" spc="-10">
                <a:latin typeface="Calibri"/>
                <a:cs typeface="Calibri"/>
              </a:rPr>
              <a:t>conversion </a:t>
            </a:r>
            <a:r>
              <a:rPr dirty="0" sz="1200" spc="-20">
                <a:latin typeface="Calibri"/>
                <a:cs typeface="Calibri"/>
              </a:rPr>
              <a:t>of 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handwritten </a:t>
            </a:r>
            <a:r>
              <a:rPr dirty="0" sz="1200" spc="-5">
                <a:latin typeface="Calibri"/>
                <a:cs typeface="Calibri"/>
              </a:rPr>
              <a:t>medical </a:t>
            </a:r>
            <a:r>
              <a:rPr dirty="0" sz="1200" spc="-20">
                <a:latin typeface="Calibri"/>
                <a:cs typeface="Calibri"/>
              </a:rPr>
              <a:t>notes </a:t>
            </a:r>
            <a:r>
              <a:rPr dirty="0" sz="1200" spc="-15">
                <a:latin typeface="Calibri"/>
                <a:cs typeface="Calibri"/>
              </a:rPr>
              <a:t>to </a:t>
            </a:r>
            <a:r>
              <a:rPr dirty="0" sz="1200" spc="5">
                <a:latin typeface="Calibri"/>
                <a:cs typeface="Calibri"/>
              </a:rPr>
              <a:t>digital </a:t>
            </a:r>
            <a:r>
              <a:rPr dirty="0" sz="1200" spc="-20">
                <a:latin typeface="Calibri"/>
                <a:cs typeface="Calibri"/>
              </a:rPr>
              <a:t>records </a:t>
            </a:r>
            <a:r>
              <a:rPr dirty="0" sz="1200" spc="-10">
                <a:latin typeface="Calibri"/>
                <a:cs typeface="Calibri"/>
              </a:rPr>
              <a:t>for </a:t>
            </a:r>
            <a:r>
              <a:rPr dirty="0" sz="1200" spc="-20">
                <a:latin typeface="Calibri"/>
                <a:cs typeface="Calibri"/>
              </a:rPr>
              <a:t>time 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 spc="35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du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rr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300">
              <a:latin typeface="Calibri"/>
              <a:cs typeface="Calibri"/>
            </a:endParaRPr>
          </a:p>
          <a:p>
            <a:pPr marL="298450" marR="24130" indent="-286385">
              <a:lnSpc>
                <a:spcPct val="96600"/>
              </a:lnSpc>
              <a:buAutoNum type="arabicPeriod"/>
              <a:tabLst>
                <a:tab pos="298450" algn="l"/>
                <a:tab pos="299085" algn="l"/>
              </a:tabLst>
            </a:pPr>
            <a:r>
              <a:rPr dirty="0" sz="1200" spc="15" b="1">
                <a:latin typeface="Calibri"/>
                <a:cs typeface="Calibri"/>
              </a:rPr>
              <a:t>Enhanced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Decision-Making:</a:t>
            </a:r>
            <a:r>
              <a:rPr dirty="0" sz="1200" spc="-75" b="1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Improve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accuracy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facilitate </a:t>
            </a:r>
            <a:r>
              <a:rPr dirty="0" sz="1200" spc="-35">
                <a:latin typeface="Calibri"/>
                <a:cs typeface="Calibri"/>
              </a:rPr>
              <a:t>quicker, </a:t>
            </a:r>
            <a:r>
              <a:rPr dirty="0" sz="1200" spc="-20">
                <a:latin typeface="Calibri"/>
                <a:cs typeface="Calibri"/>
              </a:rPr>
              <a:t>informed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healthcare </a:t>
            </a:r>
            <a:r>
              <a:rPr dirty="0" sz="1200" spc="5">
                <a:latin typeface="Calibri"/>
                <a:cs typeface="Calibri"/>
              </a:rPr>
              <a:t>decisions, 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ultimately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enhancing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patient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1250">
              <a:latin typeface="Calibri"/>
              <a:cs typeface="Calibri"/>
            </a:endParaRPr>
          </a:p>
          <a:p>
            <a:pPr marL="298450" marR="5080" indent="-286385">
              <a:lnSpc>
                <a:spcPct val="96600"/>
              </a:lnSpc>
              <a:buAutoNum type="arabicPeriod"/>
              <a:tabLst>
                <a:tab pos="298450" algn="l"/>
                <a:tab pos="299085" algn="l"/>
              </a:tabLst>
            </a:pPr>
            <a:r>
              <a:rPr dirty="0" sz="1200" b="1">
                <a:latin typeface="Calibri"/>
                <a:cs typeface="Calibri"/>
              </a:rPr>
              <a:t>Research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10" b="1">
                <a:latin typeface="Calibri"/>
                <a:cs typeface="Calibri"/>
              </a:rPr>
              <a:t>and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Efficiency: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Utilize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biomedical knowledge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graphs </a:t>
            </a:r>
            <a:r>
              <a:rPr dirty="0" sz="1200" spc="-15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enable advanced </a:t>
            </a:r>
            <a:r>
              <a:rPr dirty="0" sz="1200">
                <a:latin typeface="Calibri"/>
                <a:cs typeface="Calibri"/>
              </a:rPr>
              <a:t>research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 spc="5">
                <a:latin typeface="Calibri"/>
                <a:cs typeface="Calibri"/>
              </a:rPr>
              <a:t>analytics, 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d</a:t>
            </a:r>
            <a:r>
              <a:rPr dirty="0" sz="1200" spc="-50">
                <a:latin typeface="Calibri"/>
                <a:cs typeface="Calibri"/>
              </a:rPr>
              <a:t>r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nno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6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d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10">
                <a:latin typeface="Calibri"/>
                <a:cs typeface="Calibri"/>
              </a:rPr>
              <a:t>c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 spc="-3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787" y="2767647"/>
            <a:ext cx="3659504" cy="56261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298450" marR="5080" indent="-286385">
              <a:lnSpc>
                <a:spcPct val="96600"/>
              </a:lnSpc>
              <a:spcBef>
                <a:spcPts val="150"/>
              </a:spcBef>
              <a:tabLst>
                <a:tab pos="298450" algn="l"/>
              </a:tabLst>
            </a:pPr>
            <a:r>
              <a:rPr dirty="0" sz="1200" spc="-10" b="1">
                <a:latin typeface="Calibri"/>
                <a:cs typeface="Calibri"/>
              </a:rPr>
              <a:t>4</a:t>
            </a:r>
            <a:r>
              <a:rPr dirty="0" sz="1200" b="1">
                <a:latin typeface="Calibri"/>
                <a:cs typeface="Calibri"/>
              </a:rPr>
              <a:t>.</a:t>
            </a:r>
            <a:r>
              <a:rPr dirty="0" sz="1200" b="1">
                <a:latin typeface="Calibri"/>
                <a:cs typeface="Calibri"/>
              </a:rPr>
              <a:t>	</a:t>
            </a:r>
            <a:r>
              <a:rPr dirty="0" sz="1200" spc="-35" b="1">
                <a:latin typeface="Calibri"/>
                <a:cs typeface="Calibri"/>
              </a:rPr>
              <a:t>C</a:t>
            </a:r>
            <a:r>
              <a:rPr dirty="0" sz="1200" spc="25" b="1">
                <a:latin typeface="Calibri"/>
                <a:cs typeface="Calibri"/>
              </a:rPr>
              <a:t>o</a:t>
            </a:r>
            <a:r>
              <a:rPr dirty="0" sz="1200" spc="-30" b="1">
                <a:latin typeface="Calibri"/>
                <a:cs typeface="Calibri"/>
              </a:rPr>
              <a:t>s</a:t>
            </a:r>
            <a:r>
              <a:rPr dirty="0" sz="1200" b="1">
                <a:latin typeface="Calibri"/>
                <a:cs typeface="Calibri"/>
              </a:rPr>
              <a:t>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30" b="1">
                <a:latin typeface="Calibri"/>
                <a:cs typeface="Calibri"/>
              </a:rPr>
              <a:t>S</a:t>
            </a:r>
            <a:r>
              <a:rPr dirty="0" sz="1200" spc="5" b="1">
                <a:latin typeface="Calibri"/>
                <a:cs typeface="Calibri"/>
              </a:rPr>
              <a:t>a</a:t>
            </a:r>
            <a:r>
              <a:rPr dirty="0" sz="1200" spc="30" b="1">
                <a:latin typeface="Calibri"/>
                <a:cs typeface="Calibri"/>
              </a:rPr>
              <a:t>v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spc="30" b="1">
                <a:latin typeface="Calibri"/>
                <a:cs typeface="Calibri"/>
              </a:rPr>
              <a:t>ng</a:t>
            </a:r>
            <a:r>
              <a:rPr dirty="0" sz="1200" b="1">
                <a:latin typeface="Calibri"/>
                <a:cs typeface="Calibri"/>
              </a:rPr>
              <a:t>s</a:t>
            </a:r>
            <a:r>
              <a:rPr dirty="0" sz="1200" spc="-80" b="1">
                <a:latin typeface="Calibri"/>
                <a:cs typeface="Calibri"/>
              </a:rPr>
              <a:t> </a:t>
            </a:r>
            <a:r>
              <a:rPr dirty="0" sz="1200" spc="20" b="1">
                <a:latin typeface="Calibri"/>
                <a:cs typeface="Calibri"/>
              </a:rPr>
              <a:t>A</a:t>
            </a:r>
            <a:r>
              <a:rPr dirty="0" sz="1200" spc="30" b="1">
                <a:latin typeface="Calibri"/>
                <a:cs typeface="Calibri"/>
              </a:rPr>
              <a:t>ut</a:t>
            </a:r>
            <a:r>
              <a:rPr dirty="0" sz="1200" spc="25" b="1">
                <a:latin typeface="Calibri"/>
                <a:cs typeface="Calibri"/>
              </a:rPr>
              <a:t>o</a:t>
            </a:r>
            <a:r>
              <a:rPr dirty="0" sz="1200" spc="-5" b="1">
                <a:latin typeface="Calibri"/>
                <a:cs typeface="Calibri"/>
              </a:rPr>
              <a:t>m</a:t>
            </a:r>
            <a:r>
              <a:rPr dirty="0" sz="1200" spc="5" b="1">
                <a:latin typeface="Calibri"/>
                <a:cs typeface="Calibri"/>
              </a:rPr>
              <a:t>a</a:t>
            </a:r>
            <a:r>
              <a:rPr dirty="0" sz="1200" spc="30" b="1">
                <a:latin typeface="Calibri"/>
                <a:cs typeface="Calibri"/>
              </a:rPr>
              <a:t>t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b="1">
                <a:latin typeface="Calibri"/>
                <a:cs typeface="Calibri"/>
              </a:rPr>
              <a:t>: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spc="-55">
                <a:latin typeface="Calibri"/>
                <a:cs typeface="Calibri"/>
              </a:rPr>
              <a:t>M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nu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d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nt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-9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d</a:t>
            </a:r>
            <a:r>
              <a:rPr dirty="0" sz="1200" spc="25">
                <a:latin typeface="Calibri"/>
                <a:cs typeface="Calibri"/>
              </a:rPr>
              <a:t>i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  </a:t>
            </a:r>
            <a:r>
              <a:rPr dirty="0" sz="1200" spc="10">
                <a:latin typeface="Calibri"/>
                <a:cs typeface="Calibri"/>
              </a:rPr>
              <a:t>significant </a:t>
            </a:r>
            <a:r>
              <a:rPr dirty="0" sz="1200" spc="-15">
                <a:latin typeface="Calibri"/>
                <a:cs typeface="Calibri"/>
              </a:rPr>
              <a:t>operational </a:t>
            </a:r>
            <a:r>
              <a:rPr dirty="0" sz="1200" spc="5">
                <a:latin typeface="Calibri"/>
                <a:cs typeface="Calibri"/>
              </a:rPr>
              <a:t>cost </a:t>
            </a:r>
            <a:r>
              <a:rPr dirty="0" sz="1200" spc="-20">
                <a:latin typeface="Calibri"/>
                <a:cs typeface="Calibri"/>
              </a:rPr>
              <a:t>reductions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 </a:t>
            </a:r>
            <a:r>
              <a:rPr dirty="0" sz="1200" spc="-5">
                <a:latin typeface="Calibri"/>
                <a:cs typeface="Calibri"/>
              </a:rPr>
              <a:t>healthcare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institutions.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09" y="1453578"/>
            <a:ext cx="14719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Pr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je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9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Sco</a:t>
            </a:r>
            <a:r>
              <a:rPr dirty="0" sz="1400" spc="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71687"/>
            <a:ext cx="3047365" cy="9525"/>
            <a:chOff x="781050" y="1771687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71687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71687"/>
              <a:ext cx="1523365" cy="9525"/>
            </a:xfrm>
            <a:custGeom>
              <a:avLst/>
              <a:gdLst/>
              <a:ahLst/>
              <a:cxnLst/>
              <a:rect l="l" t="t" r="r" b="b"/>
              <a:pathLst>
                <a:path w="1523364" h="9525">
                  <a:moveTo>
                    <a:pt x="1523364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1523364" y="9487"/>
                  </a:lnTo>
                  <a:lnTo>
                    <a:pt x="152336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9042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0" b="1">
                <a:solidFill>
                  <a:srgbClr val="F8F8F8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spc="-10" b="1">
                <a:solidFill>
                  <a:srgbClr val="F8F8F8"/>
                </a:solidFill>
                <a:latin typeface="Trebuchet MS"/>
                <a:cs typeface="Trebuchet MS"/>
              </a:rPr>
              <a:t>o</a:t>
            </a:r>
            <a:r>
              <a:rPr dirty="0" sz="1200" spc="-70" b="1">
                <a:solidFill>
                  <a:srgbClr val="F8F8F8"/>
                </a:solidFill>
                <a:latin typeface="Trebuchet MS"/>
                <a:cs typeface="Trebuchet MS"/>
              </a:rPr>
              <a:t>j</a:t>
            </a:r>
            <a:r>
              <a:rPr dirty="0" sz="1200" spc="-95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spc="-20" b="1">
                <a:solidFill>
                  <a:srgbClr val="F8F8F8"/>
                </a:solidFill>
                <a:latin typeface="Trebuchet MS"/>
                <a:cs typeface="Trebuchet MS"/>
              </a:rPr>
              <a:t>c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r>
              <a:rPr dirty="0" sz="1200" spc="-240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-90" b="1">
                <a:solidFill>
                  <a:srgbClr val="F8F8F8"/>
                </a:solidFill>
                <a:latin typeface="Trebuchet MS"/>
                <a:cs typeface="Trebuchet MS"/>
              </a:rPr>
              <a:t>S</a:t>
            </a:r>
            <a:r>
              <a:rPr dirty="0" sz="1200" spc="-20" b="1">
                <a:solidFill>
                  <a:srgbClr val="F8F8F8"/>
                </a:solidFill>
                <a:latin typeface="Trebuchet MS"/>
                <a:cs typeface="Trebuchet MS"/>
              </a:rPr>
              <a:t>c</a:t>
            </a:r>
            <a:r>
              <a:rPr dirty="0" sz="1200" spc="-85" b="1">
                <a:solidFill>
                  <a:srgbClr val="F8F8F8"/>
                </a:solidFill>
                <a:latin typeface="Trebuchet MS"/>
                <a:cs typeface="Trebuchet MS"/>
              </a:rPr>
              <a:t>o</a:t>
            </a:r>
            <a:r>
              <a:rPr dirty="0" sz="1200" spc="-105" b="1">
                <a:solidFill>
                  <a:srgbClr val="F8F8F8"/>
                </a:solidFill>
                <a:latin typeface="Trebuchet MS"/>
                <a:cs typeface="Trebuchet MS"/>
              </a:rPr>
              <a:t>p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787" y="468312"/>
            <a:ext cx="4197985" cy="2875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98450" marR="441959" indent="-286385">
              <a:lnSpc>
                <a:spcPct val="95000"/>
              </a:lnSpc>
              <a:spcBef>
                <a:spcPts val="1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5" b="1">
                <a:latin typeface="Calibri"/>
                <a:cs typeface="Calibri"/>
              </a:rPr>
              <a:t>Global Market </a:t>
            </a:r>
            <a:r>
              <a:rPr dirty="0" sz="1200" spc="10" b="1">
                <a:latin typeface="Calibri"/>
                <a:cs typeface="Calibri"/>
              </a:rPr>
              <a:t>Growth: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5">
                <a:latin typeface="Calibri"/>
                <a:cs typeface="Calibri"/>
              </a:rPr>
              <a:t>global </a:t>
            </a:r>
            <a:r>
              <a:rPr dirty="0" sz="1100" spc="10">
                <a:latin typeface="Calibri"/>
                <a:cs typeface="Calibri"/>
              </a:rPr>
              <a:t>OCR </a:t>
            </a:r>
            <a:r>
              <a:rPr dirty="0" sz="1100" spc="15">
                <a:latin typeface="Calibri"/>
                <a:cs typeface="Calibri"/>
              </a:rPr>
              <a:t>market </a:t>
            </a:r>
            <a:r>
              <a:rPr dirty="0" sz="1100" spc="25">
                <a:latin typeface="Calibri"/>
                <a:cs typeface="Calibri"/>
              </a:rPr>
              <a:t>is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experiencing </a:t>
            </a:r>
            <a:r>
              <a:rPr dirty="0" sz="1100" spc="10">
                <a:latin typeface="Calibri"/>
                <a:cs typeface="Calibri"/>
              </a:rPr>
              <a:t>rapid growth, </a:t>
            </a:r>
            <a:r>
              <a:rPr dirty="0" sz="1100" spc="5">
                <a:latin typeface="Calibri"/>
                <a:cs typeface="Calibri"/>
              </a:rPr>
              <a:t>showcasing </a:t>
            </a:r>
            <a:r>
              <a:rPr dirty="0" sz="1100" spc="20">
                <a:latin typeface="Calibri"/>
                <a:cs typeface="Calibri"/>
              </a:rPr>
              <a:t>its </a:t>
            </a:r>
            <a:r>
              <a:rPr dirty="0" sz="1100" spc="-5">
                <a:latin typeface="Calibri"/>
                <a:cs typeface="Calibri"/>
              </a:rPr>
              <a:t>significance </a:t>
            </a:r>
            <a:r>
              <a:rPr dirty="0" sz="1100" spc="30">
                <a:latin typeface="Calibri"/>
                <a:cs typeface="Calibri"/>
              </a:rPr>
              <a:t>in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addressing </a:t>
            </a:r>
            <a:r>
              <a:rPr dirty="0" sz="1100" spc="10">
                <a:latin typeface="Calibri"/>
                <a:cs typeface="Calibri"/>
              </a:rPr>
              <a:t>diverse </a:t>
            </a:r>
            <a:r>
              <a:rPr dirty="0" sz="1100" spc="5">
                <a:latin typeface="Calibri"/>
                <a:cs typeface="Calibri"/>
              </a:rPr>
              <a:t>industry </a:t>
            </a:r>
            <a:r>
              <a:rPr dirty="0" sz="1100">
                <a:latin typeface="Calibri"/>
                <a:cs typeface="Calibri"/>
              </a:rPr>
              <a:t>needs. </a:t>
            </a:r>
            <a:r>
              <a:rPr dirty="0" sz="1100" spc="10">
                <a:latin typeface="Calibri"/>
                <a:cs typeface="Calibri"/>
              </a:rPr>
              <a:t>OCR </a:t>
            </a:r>
            <a:r>
              <a:rPr dirty="0" sz="1100" spc="15">
                <a:latin typeface="Calibri"/>
                <a:cs typeface="Calibri"/>
              </a:rPr>
              <a:t>market was </a:t>
            </a:r>
            <a:r>
              <a:rPr dirty="0" sz="1100" spc="25">
                <a:latin typeface="Calibri"/>
                <a:cs typeface="Calibri"/>
              </a:rPr>
              <a:t>valued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8.93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billion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Compound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Annual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Growth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Rate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(CAGR)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</a:t>
            </a:r>
            <a:r>
              <a:rPr dirty="0" sz="1100" spc="5">
                <a:latin typeface="Calibri"/>
                <a:cs typeface="Calibri"/>
              </a:rPr>
              <a:t>f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15</a:t>
            </a:r>
            <a:r>
              <a:rPr dirty="0" sz="1100" spc="15">
                <a:latin typeface="Calibri"/>
                <a:cs typeface="Calibri"/>
              </a:rPr>
              <a:t>.</a:t>
            </a:r>
            <a:r>
              <a:rPr dirty="0" sz="1100" spc="-35">
                <a:latin typeface="Calibri"/>
                <a:cs typeface="Calibri"/>
              </a:rPr>
              <a:t>4</a:t>
            </a:r>
            <a:r>
              <a:rPr dirty="0" sz="1100" spc="20">
                <a:latin typeface="Calibri"/>
                <a:cs typeface="Calibri"/>
              </a:rPr>
              <a:t>%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p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b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40">
                <a:latin typeface="Calibri"/>
                <a:cs typeface="Calibri"/>
              </a:rPr>
              <a:t>w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202</a:t>
            </a:r>
            <a:r>
              <a:rPr dirty="0" sz="1100" spc="15">
                <a:latin typeface="Calibri"/>
                <a:cs typeface="Calibri"/>
              </a:rPr>
              <a:t>2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n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203</a:t>
            </a:r>
            <a:r>
              <a:rPr dirty="0" sz="1100" spc="15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200">
              <a:latin typeface="Calibri"/>
              <a:cs typeface="Calibri"/>
            </a:endParaRPr>
          </a:p>
          <a:p>
            <a:pPr marL="298450" marR="552450" indent="-286385">
              <a:lnSpc>
                <a:spcPct val="100899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5" b="1">
                <a:latin typeface="Calibri"/>
                <a:cs typeface="Calibri"/>
              </a:rPr>
              <a:t>Recent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5" b="1">
                <a:latin typeface="Calibri"/>
                <a:cs typeface="Calibri"/>
              </a:rPr>
              <a:t>Projects:</a:t>
            </a:r>
            <a:r>
              <a:rPr dirty="0" sz="1200" spc="-65" b="1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Automated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doctor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prescription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by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Nano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N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hno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g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c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d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N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ta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G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up</a:t>
            </a:r>
            <a:r>
              <a:rPr dirty="0" sz="1100" spc="5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300">
              <a:latin typeface="Calibri"/>
              <a:cs typeface="Calibri"/>
            </a:endParaRPr>
          </a:p>
          <a:p>
            <a:pPr marL="298450" marR="635635" indent="-286385">
              <a:lnSpc>
                <a:spcPct val="94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10" b="1">
                <a:latin typeface="Calibri"/>
                <a:cs typeface="Calibri"/>
              </a:rPr>
              <a:t>O</a:t>
            </a:r>
            <a:r>
              <a:rPr dirty="0" sz="1200" spc="-40" b="1">
                <a:latin typeface="Calibri"/>
                <a:cs typeface="Calibri"/>
              </a:rPr>
              <a:t>C</a:t>
            </a:r>
            <a:r>
              <a:rPr dirty="0" sz="1200" b="1">
                <a:latin typeface="Calibri"/>
                <a:cs typeface="Calibri"/>
              </a:rPr>
              <a:t>R</a:t>
            </a:r>
            <a:r>
              <a:rPr dirty="0" sz="1200" spc="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H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spc="5" b="1">
                <a:latin typeface="Calibri"/>
                <a:cs typeface="Calibri"/>
              </a:rPr>
              <a:t>a</a:t>
            </a:r>
            <a:r>
              <a:rPr dirty="0" sz="1200" b="1">
                <a:latin typeface="Calibri"/>
                <a:cs typeface="Calibri"/>
              </a:rPr>
              <a:t>l</a:t>
            </a:r>
            <a:r>
              <a:rPr dirty="0" sz="1200" spc="30" b="1">
                <a:latin typeface="Calibri"/>
                <a:cs typeface="Calibri"/>
              </a:rPr>
              <a:t>t</a:t>
            </a:r>
            <a:r>
              <a:rPr dirty="0" sz="1200" spc="25" b="1">
                <a:latin typeface="Calibri"/>
                <a:cs typeface="Calibri"/>
              </a:rPr>
              <a:t>h</a:t>
            </a:r>
            <a:r>
              <a:rPr dirty="0" sz="1200" spc="15" b="1">
                <a:latin typeface="Calibri"/>
                <a:cs typeface="Calibri"/>
              </a:rPr>
              <a:t>c</a:t>
            </a:r>
            <a:r>
              <a:rPr dirty="0" sz="1200" spc="5" b="1">
                <a:latin typeface="Calibri"/>
                <a:cs typeface="Calibri"/>
              </a:rPr>
              <a:t>a</a:t>
            </a:r>
            <a:r>
              <a:rPr dirty="0" sz="1200" spc="15" b="1">
                <a:latin typeface="Calibri"/>
                <a:cs typeface="Calibri"/>
              </a:rPr>
              <a:t>r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30" b="1">
                <a:latin typeface="Calibri"/>
                <a:cs typeface="Calibri"/>
              </a:rPr>
              <a:t>P</a:t>
            </a:r>
            <a:r>
              <a:rPr dirty="0" sz="1200" spc="5" b="1">
                <a:latin typeface="Calibri"/>
                <a:cs typeface="Calibri"/>
              </a:rPr>
              <a:t>a</a:t>
            </a:r>
            <a:r>
              <a:rPr dirty="0" sz="1200" spc="20" b="1">
                <a:latin typeface="Calibri"/>
                <a:cs typeface="Calibri"/>
              </a:rPr>
              <a:t>k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spc="-30" b="1">
                <a:latin typeface="Calibri"/>
                <a:cs typeface="Calibri"/>
              </a:rPr>
              <a:t>s</a:t>
            </a:r>
            <a:r>
              <a:rPr dirty="0" sz="1200" spc="30" b="1">
                <a:latin typeface="Calibri"/>
                <a:cs typeface="Calibri"/>
              </a:rPr>
              <a:t>t</a:t>
            </a:r>
            <a:r>
              <a:rPr dirty="0" sz="1200" spc="5" b="1">
                <a:latin typeface="Calibri"/>
                <a:cs typeface="Calibri"/>
              </a:rPr>
              <a:t>a</a:t>
            </a:r>
            <a:r>
              <a:rPr dirty="0" sz="1200" spc="25" b="1">
                <a:latin typeface="Calibri"/>
                <a:cs typeface="Calibri"/>
              </a:rPr>
              <a:t>n</a:t>
            </a:r>
            <a:r>
              <a:rPr dirty="0" sz="1200" b="1">
                <a:latin typeface="Calibri"/>
                <a:cs typeface="Calibri"/>
              </a:rPr>
              <a:t>:</a:t>
            </a:r>
            <a:r>
              <a:rPr dirty="0" sz="1200" spc="-65" b="1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c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50">
                <a:latin typeface="Calibri"/>
                <a:cs typeface="Calibri"/>
              </a:rPr>
              <a:t>r</a:t>
            </a:r>
            <a:r>
              <a:rPr dirty="0" sz="1200" spc="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y 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ee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R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h</a:t>
            </a:r>
            <a:r>
              <a:rPr dirty="0" sz="1200" spc="-60">
                <a:latin typeface="Calibri"/>
                <a:cs typeface="Calibri"/>
              </a:rPr>
              <a:t>m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ee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5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65">
                <a:latin typeface="Calibri"/>
                <a:cs typeface="Calibri"/>
              </a:rPr>
              <a:t>Y</a:t>
            </a:r>
            <a:r>
              <a:rPr dirty="0" sz="1200" spc="-35">
                <a:latin typeface="Calibri"/>
                <a:cs typeface="Calibri"/>
              </a:rPr>
              <a:t>ou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7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z  </a:t>
            </a:r>
            <a:r>
              <a:rPr dirty="0" sz="1200" spc="-65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yy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Ra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-7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E</a:t>
            </a:r>
            <a:r>
              <a:rPr dirty="0" sz="1200" spc="-60">
                <a:latin typeface="Calibri"/>
                <a:cs typeface="Calibri"/>
              </a:rPr>
              <a:t>m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 spc="-40">
                <a:latin typeface="Calibri"/>
                <a:cs typeface="Calibri"/>
              </a:rPr>
              <a:t>o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el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1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d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d</a:t>
            </a:r>
            <a:r>
              <a:rPr dirty="0" sz="1200" spc="-50">
                <a:latin typeface="Calibri"/>
                <a:cs typeface="Calibri"/>
              </a:rPr>
              <a:t>r</a:t>
            </a:r>
            <a:r>
              <a:rPr dirty="0" sz="1200" spc="-100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8450" marR="868044" indent="-286385">
              <a:lnSpc>
                <a:spcPts val="135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10" b="1">
                <a:latin typeface="Calibri"/>
                <a:cs typeface="Calibri"/>
              </a:rPr>
              <a:t>Summary: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OCR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enhancing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healthcare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Pakistan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through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innovation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integration.</a:t>
            </a:r>
            <a:endParaRPr sz="12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7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1541"/>
            <a:ext cx="84772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2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-1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71687"/>
            <a:ext cx="3047365" cy="9525"/>
            <a:chOff x="781050" y="1771687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71687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71687"/>
              <a:ext cx="1523365" cy="9525"/>
            </a:xfrm>
            <a:custGeom>
              <a:avLst/>
              <a:gdLst/>
              <a:ahLst/>
              <a:cxnLst/>
              <a:rect l="l" t="t" r="r" b="b"/>
              <a:pathLst>
                <a:path w="1523364" h="9525">
                  <a:moveTo>
                    <a:pt x="1523364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1523364" y="9487"/>
                  </a:lnTo>
                  <a:lnTo>
                    <a:pt x="152336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" y="0"/>
            <a:ext cx="3295650" cy="345757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1541"/>
            <a:ext cx="10858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3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1400" spc="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71687"/>
            <a:ext cx="3047365" cy="9525"/>
            <a:chOff x="781050" y="1771687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71687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71687"/>
              <a:ext cx="1523365" cy="9525"/>
            </a:xfrm>
            <a:custGeom>
              <a:avLst/>
              <a:gdLst/>
              <a:ahLst/>
              <a:cxnLst/>
              <a:rect l="l" t="t" r="r" b="b"/>
              <a:pathLst>
                <a:path w="1523364" h="9525">
                  <a:moveTo>
                    <a:pt x="1523364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1523364" y="9487"/>
                  </a:lnTo>
                  <a:lnTo>
                    <a:pt x="152336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1541"/>
            <a:ext cx="15303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1400" spc="-65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-65" b="1">
                <a:solidFill>
                  <a:srgbClr val="213739"/>
                </a:solidFill>
                <a:latin typeface="Trebuchet MS"/>
                <a:cs typeface="Trebuchet MS"/>
              </a:rPr>
              <a:t>je</a:t>
            </a:r>
            <a:r>
              <a:rPr dirty="0" sz="1400" spc="-50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90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b</a:t>
            </a:r>
            <a:r>
              <a:rPr dirty="0" sz="1400" spc="-65" b="1">
                <a:solidFill>
                  <a:srgbClr val="213739"/>
                </a:solidFill>
                <a:latin typeface="Trebuchet MS"/>
                <a:cs typeface="Trebuchet MS"/>
              </a:rPr>
              <a:t>je</a:t>
            </a:r>
            <a:r>
              <a:rPr dirty="0" sz="1400" spc="-50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-3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5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ve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71687"/>
            <a:ext cx="3047365" cy="9525"/>
            <a:chOff x="781050" y="1771687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71687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71687"/>
              <a:ext cx="609600" cy="9525"/>
            </a:xfrm>
            <a:custGeom>
              <a:avLst/>
              <a:gdLst/>
              <a:ahLst/>
              <a:cxnLst/>
              <a:rect l="l" t="t" r="r" b="b"/>
              <a:pathLst>
                <a:path w="609600" h="9525">
                  <a:moveTo>
                    <a:pt x="60960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609600" y="948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0525"/>
            <a:ext cx="4610099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10100" cy="34576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1541"/>
            <a:ext cx="12814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4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an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16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h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ar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71687"/>
            <a:ext cx="3047365" cy="9525"/>
            <a:chOff x="781050" y="1771687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71687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71687"/>
              <a:ext cx="1523365" cy="9525"/>
            </a:xfrm>
            <a:custGeom>
              <a:avLst/>
              <a:gdLst/>
              <a:ahLst/>
              <a:cxnLst/>
              <a:rect l="l" t="t" r="r" b="b"/>
              <a:pathLst>
                <a:path w="1523364" h="9525">
                  <a:moveTo>
                    <a:pt x="1523364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1523364" y="9487"/>
                  </a:lnTo>
                  <a:lnTo>
                    <a:pt x="152336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8305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G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-30" b="1">
                <a:solidFill>
                  <a:srgbClr val="F8F8F8"/>
                </a:solidFill>
                <a:latin typeface="Trebuchet MS"/>
                <a:cs typeface="Trebuchet MS"/>
              </a:rPr>
              <a:t>n</a:t>
            </a:r>
            <a:r>
              <a:rPr dirty="0" sz="1200" spc="-100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r>
              <a:rPr dirty="0" sz="1200" spc="-165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C</a:t>
            </a:r>
            <a:r>
              <a:rPr dirty="0" sz="1200" spc="-40" b="1">
                <a:solidFill>
                  <a:srgbClr val="F8F8F8"/>
                </a:solidFill>
                <a:latin typeface="Trebuchet MS"/>
                <a:cs typeface="Trebuchet MS"/>
              </a:rPr>
              <a:t>h</a:t>
            </a:r>
            <a:r>
              <a:rPr dirty="0" sz="1200" spc="35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10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425" y="1219200"/>
            <a:ext cx="4200525" cy="857250"/>
            <a:chOff x="352425" y="1219200"/>
            <a:chExt cx="4200525" cy="857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1219200"/>
              <a:ext cx="4200525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90800" y="1524063"/>
              <a:ext cx="219075" cy="523875"/>
            </a:xfrm>
            <a:custGeom>
              <a:avLst/>
              <a:gdLst/>
              <a:ahLst/>
              <a:cxnLst/>
              <a:rect l="l" t="t" r="r" b="b"/>
              <a:pathLst>
                <a:path w="219075" h="523875">
                  <a:moveTo>
                    <a:pt x="218770" y="0"/>
                  </a:moveTo>
                  <a:lnTo>
                    <a:pt x="0" y="0"/>
                  </a:lnTo>
                  <a:lnTo>
                    <a:pt x="0" y="523303"/>
                  </a:lnTo>
                  <a:lnTo>
                    <a:pt x="218770" y="523303"/>
                  </a:lnTo>
                  <a:lnTo>
                    <a:pt x="218770" y="0"/>
                  </a:lnTo>
                  <a:close/>
                </a:path>
              </a:pathLst>
            </a:custGeom>
            <a:solidFill>
              <a:srgbClr val="FF9052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95626" y="1528762"/>
              <a:ext cx="219075" cy="523875"/>
            </a:xfrm>
            <a:custGeom>
              <a:avLst/>
              <a:gdLst/>
              <a:ahLst/>
              <a:cxnLst/>
              <a:rect l="l" t="t" r="r" b="b"/>
              <a:pathLst>
                <a:path w="219075" h="523875">
                  <a:moveTo>
                    <a:pt x="0" y="523303"/>
                  </a:moveTo>
                  <a:lnTo>
                    <a:pt x="218770" y="523303"/>
                  </a:lnTo>
                  <a:lnTo>
                    <a:pt x="218770" y="0"/>
                  </a:lnTo>
                  <a:lnTo>
                    <a:pt x="0" y="0"/>
                  </a:lnTo>
                  <a:lnTo>
                    <a:pt x="0" y="523303"/>
                  </a:lnTo>
                  <a:close/>
                </a:path>
              </a:pathLst>
            </a:custGeom>
            <a:ln w="3175">
              <a:solidFill>
                <a:srgbClr val="3638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13864" y="2229485"/>
            <a:ext cx="11728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5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5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95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50">
                <a:solidFill>
                  <a:srgbClr val="213739"/>
                </a:solidFill>
                <a:latin typeface="Trebuchet MS"/>
                <a:cs typeface="Trebuchet MS"/>
              </a:rPr>
              <a:t>Ga</a:t>
            </a:r>
            <a:r>
              <a:rPr dirty="0" sz="950" spc="-70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950" spc="-8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75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h</a:t>
            </a:r>
            <a:r>
              <a:rPr dirty="0" sz="950" spc="20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5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10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0009" y="3193097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776" y="1268475"/>
            <a:ext cx="796925" cy="2159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600" spc="-10" b="1">
                <a:latin typeface="Calibri"/>
                <a:cs typeface="Calibri"/>
              </a:rPr>
              <a:t>FYP-1</a:t>
            </a:r>
            <a:r>
              <a:rPr dirty="0" sz="600" spc="-20" b="1">
                <a:latin typeface="Calibri"/>
                <a:cs typeface="Calibri"/>
              </a:rPr>
              <a:t> </a:t>
            </a:r>
            <a:r>
              <a:rPr dirty="0" sz="600" spc="-10" b="1">
                <a:latin typeface="Calibri"/>
                <a:cs typeface="Calibri"/>
              </a:rPr>
              <a:t>:Fall-2023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76148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5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19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50" b="1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3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5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15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27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4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-13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80" b="1">
                <a:solidFill>
                  <a:srgbClr val="213739"/>
                </a:solidFill>
                <a:latin typeface="Trebuchet MS"/>
                <a:cs typeface="Trebuchet MS"/>
              </a:rPr>
              <a:t>v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6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304800" cy="9525"/>
            </a:xfrm>
            <a:custGeom>
              <a:avLst/>
              <a:gdLst/>
              <a:ahLst/>
              <a:cxnLst/>
              <a:rect l="l" t="t" r="r" b="b"/>
              <a:pathLst>
                <a:path w="304800" h="9525">
                  <a:moveTo>
                    <a:pt x="30419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190" y="9487"/>
                  </a:lnTo>
                  <a:lnTo>
                    <a:pt x="30419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25"/>
          <a:ext cx="4655820" cy="345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"/>
                <a:gridCol w="222884"/>
                <a:gridCol w="1092834"/>
                <a:gridCol w="933450"/>
                <a:gridCol w="1134110"/>
                <a:gridCol w="1066164"/>
              </a:tblGrid>
              <a:tr h="266706">
                <a:tc>
                  <a:txBody>
                    <a:bodyPr/>
                    <a:lstStyle/>
                    <a:p>
                      <a:pPr marL="81280">
                        <a:lnSpc>
                          <a:spcPts val="1635"/>
                        </a:lnSpc>
                      </a:pPr>
                      <a:r>
                        <a:rPr dirty="0" sz="1400" spc="-5">
                          <a:solidFill>
                            <a:srgbClr val="F8F8F8"/>
                          </a:solidFill>
                          <a:latin typeface="Calibri"/>
                          <a:cs typeface="Calibri"/>
                        </a:rPr>
                        <a:t>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9AACB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35"/>
                        </a:lnSpc>
                      </a:pPr>
                      <a:r>
                        <a:rPr dirty="0" sz="1400" spc="-15">
                          <a:solidFill>
                            <a:srgbClr val="F8F8F8"/>
                          </a:solidFill>
                          <a:latin typeface="Calibri"/>
                          <a:cs typeface="Calibri"/>
                        </a:rPr>
                        <a:t>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9AACB6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35"/>
                        </a:lnSpc>
                      </a:pPr>
                      <a:r>
                        <a:rPr dirty="0" sz="1400" spc="5">
                          <a:solidFill>
                            <a:srgbClr val="F8F8F8"/>
                          </a:solidFill>
                          <a:latin typeface="Calibri"/>
                          <a:cs typeface="Calibri"/>
                        </a:rPr>
                        <a:t>ature</a:t>
                      </a:r>
                      <a:r>
                        <a:rPr dirty="0" sz="1400" spc="70">
                          <a:solidFill>
                            <a:srgbClr val="F8F8F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solidFill>
                            <a:srgbClr val="F8F8F8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9AAC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9AACB6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9AACB6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9AACB6"/>
                    </a:solidFill>
                  </a:tcPr>
                </a:tc>
              </a:tr>
              <a:tr h="107283">
                <a:tc>
                  <a:txBody>
                    <a:bodyPr/>
                    <a:lstStyle/>
                    <a:p>
                      <a:pPr marL="10160" marR="12065">
                        <a:lnSpc>
                          <a:spcPts val="395"/>
                        </a:lnSpc>
                      </a:pPr>
                      <a:r>
                        <a:rPr dirty="0" sz="350" spc="-1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Sr.</a:t>
                      </a:r>
                      <a:r>
                        <a:rPr dirty="0" sz="350" spc="5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" spc="1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25">
                        <a:lnSpc>
                          <a:spcPts val="395"/>
                        </a:lnSpc>
                      </a:pPr>
                      <a:r>
                        <a:rPr dirty="0" sz="350" spc="15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395"/>
                        </a:lnSpc>
                      </a:pPr>
                      <a:r>
                        <a:rPr dirty="0" sz="35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350" spc="2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350" spc="-15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350" spc="-4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35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350" spc="5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" spc="-3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350" spc="5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35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395"/>
                        </a:lnSpc>
                      </a:pPr>
                      <a:r>
                        <a:rPr dirty="0" sz="350" spc="1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Methodologies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395"/>
                        </a:lnSpc>
                      </a:pPr>
                      <a:r>
                        <a:rPr dirty="0" sz="35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Results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3175">
                        <a:lnSpc>
                          <a:spcPts val="395"/>
                        </a:lnSpc>
                      </a:pPr>
                      <a:r>
                        <a:rPr dirty="0" sz="350" b="1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Limitations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1068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7785" marR="12065">
                        <a:lnSpc>
                          <a:spcPct val="100000"/>
                        </a:lnSpc>
                      </a:pPr>
                      <a:r>
                        <a:rPr dirty="0" u="sng" sz="350" spc="20">
                          <a:solidFill>
                            <a:srgbClr val="213739"/>
                          </a:solidFill>
                          <a:uFill>
                            <a:solidFill>
                              <a:srgbClr val="213739"/>
                            </a:solidFill>
                          </a:uFill>
                          <a:latin typeface="Trebuchet MS"/>
                          <a:cs typeface="Trebuchet MS"/>
                          <a:hlinkClick r:id="rId2" action="ppaction://hlinksldjump"/>
                        </a:rPr>
                        <a:t>[1</a:t>
                      </a:r>
                      <a:r>
                        <a:rPr dirty="0" sz="350" spc="20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  <a:hlinkClick r:id="rId2" action="ppaction://hlinksldjump"/>
                        </a:rPr>
                        <a:t>]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r" marR="52069">
                        <a:lnSpc>
                          <a:spcPct val="100000"/>
                        </a:lnSpc>
                      </a:pPr>
                      <a:r>
                        <a:rPr dirty="0" sz="350" spc="35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2023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32384" indent="3175">
                        <a:lnSpc>
                          <a:spcPct val="97400"/>
                        </a:lnSpc>
                      </a:pP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 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 spc="-6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hon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 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pre-processing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for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optimal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results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0005">
                        <a:lnSpc>
                          <a:spcPts val="420"/>
                        </a:lnSpc>
                        <a:spcBef>
                          <a:spcPts val="65"/>
                        </a:spcBef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components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53340" marR="13970">
                        <a:lnSpc>
                          <a:spcPct val="97400"/>
                        </a:lnSpc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Achieved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satisfactory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OCR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accuracy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with well- </a:t>
                      </a:r>
                      <a:r>
                        <a:rPr dirty="0" sz="450" spc="-9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preprocessed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images.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However, Tesseract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struggled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complex backgrounds and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artifacts,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yielding</a:t>
                      </a:r>
                      <a:r>
                        <a:rPr dirty="0" sz="450" spc="5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suboptimal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outputs.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45720" marR="15240" indent="11430">
                        <a:lnSpc>
                          <a:spcPct val="97500"/>
                        </a:lnSpc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Tesseracts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accuracy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is hindered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by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poor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preprocessing</a:t>
                      </a:r>
                      <a:r>
                        <a:rPr dirty="0" sz="450" spc="1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arise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handling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6195">
                        <a:lnSpc>
                          <a:spcPts val="525"/>
                        </a:lnSpc>
                      </a:pP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5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21590" marR="3175">
                        <a:lnSpc>
                          <a:spcPts val="420"/>
                        </a:lnSpc>
                        <a:spcBef>
                          <a:spcPts val="60"/>
                        </a:spcBef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703516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57785" marR="12065">
                        <a:lnSpc>
                          <a:spcPct val="100000"/>
                        </a:lnSpc>
                      </a:pPr>
                      <a:r>
                        <a:rPr dirty="0" u="sng" sz="350" spc="20">
                          <a:solidFill>
                            <a:srgbClr val="213739"/>
                          </a:solidFill>
                          <a:uFill>
                            <a:solidFill>
                              <a:srgbClr val="213739"/>
                            </a:solidFill>
                          </a:uFill>
                          <a:latin typeface="Trebuchet MS"/>
                          <a:cs typeface="Trebuchet MS"/>
                          <a:hlinkClick r:id="rId2" action="ppaction://hlinksldjump"/>
                        </a:rPr>
                        <a:t>[2</a:t>
                      </a:r>
                      <a:r>
                        <a:rPr dirty="0" sz="350" spc="20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  <a:hlinkClick r:id="rId2" action="ppaction://hlinksldjump"/>
                        </a:rPr>
                        <a:t>]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r" marR="52069">
                        <a:lnSpc>
                          <a:spcPct val="100000"/>
                        </a:lnSpc>
                      </a:pPr>
                      <a:r>
                        <a:rPr dirty="0" sz="350" spc="35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2021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 marL="22225">
                        <a:lnSpc>
                          <a:spcPts val="535"/>
                        </a:lnSpc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6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28575">
                        <a:lnSpc>
                          <a:spcPts val="535"/>
                        </a:lnSpc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TensorFlow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 indent="3810">
                        <a:lnSpc>
                          <a:spcPts val="530"/>
                        </a:lnSpc>
                        <a:spcBef>
                          <a:spcPts val="335"/>
                        </a:spcBef>
                      </a:pP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  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nh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obu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ta 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augmentation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technique.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3180">
                        <a:lnSpc>
                          <a:spcPts val="495"/>
                        </a:lnSpc>
                      </a:pP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 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et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29845">
                        <a:lnSpc>
                          <a:spcPts val="535"/>
                        </a:lnSpc>
                      </a:pP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showcase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marL="33655" marR="3175">
                        <a:lnSpc>
                          <a:spcPts val="525"/>
                        </a:lnSpc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marL="33655" marR="527050">
                        <a:lnSpc>
                          <a:spcPts val="530"/>
                        </a:lnSpc>
                        <a:spcBef>
                          <a:spcPts val="20"/>
                        </a:spcBef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ff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5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 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model,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marL="33655" marR="3175">
                        <a:lnSpc>
                          <a:spcPts val="505"/>
                        </a:lnSpc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particularly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accurately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marL="33655" marR="513080">
                        <a:lnSpc>
                          <a:spcPct val="97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recognizing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characters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 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demonstrating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robustness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suitability </a:t>
                      </a:r>
                      <a:r>
                        <a:rPr dirty="0" sz="450" spc="-9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 marL="28575" marR="3175">
                        <a:lnSpc>
                          <a:spcPts val="535"/>
                        </a:lnSpc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Mod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6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ex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5560" marR="3175">
                        <a:lnSpc>
                          <a:spcPts val="525"/>
                        </a:lnSpc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450" spc="-5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450" spc="-5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8260" marR="3175">
                        <a:lnSpc>
                          <a:spcPts val="525"/>
                        </a:lnSpc>
                      </a:pP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Continous</a:t>
                      </a:r>
                      <a:r>
                        <a:rPr dirty="0" sz="450" spc="7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Characters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5720">
                        <a:lnSpc>
                          <a:spcPts val="535"/>
                        </a:lnSpc>
                      </a:pP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Currently</a:t>
                      </a:r>
                      <a:r>
                        <a:rPr dirty="0" sz="450" spc="6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trained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on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digits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4925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556577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57785" marR="12065">
                        <a:lnSpc>
                          <a:spcPct val="100000"/>
                        </a:lnSpc>
                      </a:pPr>
                      <a:r>
                        <a:rPr dirty="0" u="sng" sz="350" spc="20">
                          <a:solidFill>
                            <a:srgbClr val="213739"/>
                          </a:solidFill>
                          <a:uFill>
                            <a:solidFill>
                              <a:srgbClr val="213739"/>
                            </a:solidFill>
                          </a:uFill>
                          <a:latin typeface="Trebuchet MS"/>
                          <a:cs typeface="Trebuchet MS"/>
                          <a:hlinkClick r:id="rId3" action="ppaction://hlinksldjump"/>
                        </a:rPr>
                        <a:t>[3</a:t>
                      </a:r>
                      <a:r>
                        <a:rPr dirty="0" sz="350" spc="20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  <a:hlinkClick r:id="rId3" action="ppaction://hlinksldjump"/>
                        </a:rPr>
                        <a:t>]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350" spc="35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2021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46355">
                        <a:lnSpc>
                          <a:spcPts val="535"/>
                        </a:lnSpc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Construct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Bio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Medical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Graph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6195">
                        <a:lnSpc>
                          <a:spcPts val="535"/>
                        </a:lnSpc>
                      </a:pP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NLP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99060" marR="63500" indent="12065">
                        <a:lnSpc>
                          <a:spcPct val="97500"/>
                        </a:lnSpc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 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iliz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extractor.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81280" marR="33020">
                        <a:lnSpc>
                          <a:spcPct val="97500"/>
                        </a:lnSpc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Successfully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Neo4j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knowledge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graph,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showcasing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versatility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through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ted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 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engine,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co-occurrence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3180" marR="17145" indent="15875">
                        <a:lnSpc>
                          <a:spcPct val="97400"/>
                        </a:lnSpc>
                        <a:spcBef>
                          <a:spcPts val="60"/>
                        </a:spcBef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expertise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inspection.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emphasizing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its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utility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diverse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biomedical machine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learning </a:t>
                      </a:r>
                      <a:r>
                        <a:rPr dirty="0" sz="450" spc="-9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applications.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6830" marR="3175">
                        <a:lnSpc>
                          <a:spcPts val="535"/>
                        </a:lnSpc>
                        <a:spcBef>
                          <a:spcPts val="325"/>
                        </a:spcBef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Limitations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include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persistent</a:t>
                      </a:r>
                      <a:r>
                        <a:rPr dirty="0" sz="450" spc="1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NER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6195" marR="4445">
                        <a:lnSpc>
                          <a:spcPct val="97500"/>
                        </a:lnSpc>
                        <a:spcBef>
                          <a:spcPts val="5"/>
                        </a:spcBef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challenges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BERN, potential</a:t>
                      </a:r>
                      <a:r>
                        <a:rPr dirty="0" sz="450" spc="8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inaccuracie </a:t>
                      </a:r>
                      <a:r>
                        <a:rPr dirty="0" sz="450" spc="-9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 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eed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3815" marR="3175">
                        <a:lnSpc>
                          <a:spcPts val="525"/>
                        </a:lnSpc>
                      </a:pP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450" spc="1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450" spc="9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enrichment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reliant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1275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sis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792797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57785" marR="12065">
                        <a:lnSpc>
                          <a:spcPct val="100000"/>
                        </a:lnSpc>
                      </a:pPr>
                      <a:r>
                        <a:rPr dirty="0" u="sng" sz="350" spc="20">
                          <a:solidFill>
                            <a:srgbClr val="213739"/>
                          </a:solidFill>
                          <a:uFill>
                            <a:solidFill>
                              <a:srgbClr val="213739"/>
                            </a:solidFill>
                          </a:uFill>
                          <a:latin typeface="Trebuchet MS"/>
                          <a:cs typeface="Trebuchet MS"/>
                          <a:hlinkClick r:id="rId3" action="ppaction://hlinksldjump"/>
                        </a:rPr>
                        <a:t>[4</a:t>
                      </a:r>
                      <a:r>
                        <a:rPr dirty="0" sz="350" spc="20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  <a:hlinkClick r:id="rId3" action="ppaction://hlinksldjump"/>
                        </a:rPr>
                        <a:t>]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350" spc="35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2018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ctr" marR="90170">
                        <a:lnSpc>
                          <a:spcPct val="100000"/>
                        </a:lnSpc>
                      </a:pP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R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using</a:t>
                      </a:r>
                      <a:r>
                        <a:rPr dirty="0" sz="450" spc="1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TensorFlow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384" marR="23495" indent="-6350">
                        <a:lnSpc>
                          <a:spcPct val="125400"/>
                        </a:lnSpc>
                        <a:spcBef>
                          <a:spcPts val="140"/>
                        </a:spcBef>
                      </a:pP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 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I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d- 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ud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TC 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 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izi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liz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augmentation.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Utilized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RMSProp for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450" spc="5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explored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enhancements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npu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siz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 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ts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ctr" marL="31115" marR="3175">
                        <a:lnSpc>
                          <a:spcPts val="535"/>
                        </a:lnSpc>
                        <a:spcBef>
                          <a:spcPts val="270"/>
                        </a:spcBef>
                      </a:pP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6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3020" marR="3175">
                        <a:lnSpc>
                          <a:spcPts val="535"/>
                        </a:lnSpc>
                      </a:pP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3180">
                        <a:lnSpc>
                          <a:spcPts val="535"/>
                        </a:lnSpc>
                        <a:spcBef>
                          <a:spcPts val="60"/>
                        </a:spcBef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flexible</a:t>
                      </a:r>
                      <a:r>
                        <a:rPr dirty="0" sz="450" spc="114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NN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customization</a:t>
                      </a:r>
                      <a:r>
                        <a:rPr dirty="0" sz="450" spc="1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450" spc="10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identifying</a:t>
                      </a:r>
                      <a:r>
                        <a:rPr dirty="0" sz="450" spc="20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ar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6830" marR="3175">
                        <a:lnSpc>
                          <a:spcPts val="535"/>
                        </a:lnSpc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5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L="34925" marR="3175">
                        <a:lnSpc>
                          <a:spcPts val="535"/>
                        </a:lnSpc>
                      </a:pP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ty 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26670" marR="3175">
                        <a:lnSpc>
                          <a:spcPts val="525"/>
                        </a:lnSpc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dataset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32384" marR="3175">
                        <a:lnSpc>
                          <a:spcPts val="535"/>
                        </a:lnSpc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Potential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dirty="0" sz="450" spc="19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errors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0005" marR="3175">
                        <a:lnSpc>
                          <a:spcPts val="535"/>
                        </a:lnSpc>
                        <a:spcBef>
                          <a:spcPts val="65"/>
                        </a:spcBef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450" spc="1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3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non-dictionary</a:t>
                      </a:r>
                      <a:r>
                        <a:rPr dirty="0" sz="450" spc="17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words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49530" marR="3175">
                        <a:lnSpc>
                          <a:spcPts val="525"/>
                        </a:lnSpc>
                      </a:pP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20320" marR="3175">
                        <a:lnSpc>
                          <a:spcPts val="535"/>
                        </a:lnSpc>
                      </a:pP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recommended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lnB w="3175">
                      <a:solidFill>
                        <a:srgbClr val="213739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09598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7785" marR="12065">
                        <a:lnSpc>
                          <a:spcPct val="100000"/>
                        </a:lnSpc>
                      </a:pPr>
                      <a:r>
                        <a:rPr dirty="0" u="sng" sz="350" spc="20">
                          <a:solidFill>
                            <a:srgbClr val="213739"/>
                          </a:solidFill>
                          <a:uFill>
                            <a:solidFill>
                              <a:srgbClr val="213739"/>
                            </a:solidFill>
                          </a:uFill>
                          <a:latin typeface="Trebuchet MS"/>
                          <a:cs typeface="Trebuchet MS"/>
                          <a:hlinkClick r:id="rId3" action="ppaction://hlinksldjump"/>
                        </a:rPr>
                        <a:t>[5</a:t>
                      </a:r>
                      <a:r>
                        <a:rPr dirty="0" sz="350" spc="20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  <a:hlinkClick r:id="rId3" action="ppaction://hlinksldjump"/>
                        </a:rPr>
                        <a:t>]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350" spc="35">
                          <a:solidFill>
                            <a:srgbClr val="213739"/>
                          </a:solidFill>
                          <a:latin typeface="Trebuchet MS"/>
                          <a:cs typeface="Trebuchet MS"/>
                        </a:rPr>
                        <a:t>2022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ctr" marL="38735" marR="257175" indent="20320">
                        <a:lnSpc>
                          <a:spcPct val="125200"/>
                        </a:lnSpc>
                      </a:pPr>
                      <a:r>
                        <a:rPr dirty="0" sz="450" spc="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tten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2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450" spc="8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multilanguage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450" spc="6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deep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22860" marR="14604" indent="5080">
                        <a:lnSpc>
                          <a:spcPct val="97400"/>
                        </a:lnSpc>
                      </a:pP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ted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tem 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machine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techniques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as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,L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izi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</a:t>
                      </a:r>
                      <a:r>
                        <a:rPr dirty="0" sz="450" spc="-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 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translating</a:t>
                      </a:r>
                      <a:r>
                        <a:rPr dirty="0" sz="450" spc="4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handwritten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prescription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diverse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ctr" marL="33655" marR="170180" indent="4445">
                        <a:lnSpc>
                          <a:spcPct val="125299"/>
                        </a:lnSpc>
                      </a:pP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Successfulrecognition</a:t>
                      </a:r>
                      <a:r>
                        <a:rPr dirty="0" sz="450" spc="18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450" spc="19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translation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of handwritten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prescriptions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various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ff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y 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C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450" spc="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450" spc="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L</a:t>
                      </a: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multilingual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handwritten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endParaRPr sz="450">
                        <a:latin typeface="Calibri"/>
                        <a:cs typeface="Calibri"/>
                      </a:endParaRPr>
                    </a:p>
                    <a:p>
                      <a:pPr algn="ctr" marR="1358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processing.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64769" marR="34925">
                        <a:lnSpc>
                          <a:spcPct val="97500"/>
                        </a:lnSpc>
                        <a:spcBef>
                          <a:spcPts val="5"/>
                        </a:spcBef>
                      </a:pPr>
                      <a:r>
                        <a:rPr dirty="0" sz="450" spc="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ty </a:t>
                      </a:r>
                      <a:r>
                        <a:rPr dirty="0" sz="450" spc="-3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 spc="-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450" spc="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450" spc="-3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45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g 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styles.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Reliance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diversity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dirty="0" sz="450" spc="-9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450" spc="6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450" spc="-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450" spc="4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1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optimal</a:t>
                      </a:r>
                      <a:r>
                        <a:rPr dirty="0" sz="450" spc="20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50" spc="-5">
                          <a:solidFill>
                            <a:srgbClr val="213739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3175">
                      <a:solidFill>
                        <a:srgbClr val="213739"/>
                      </a:solidFill>
                      <a:prstDash val="solid"/>
                    </a:lnL>
                    <a:lnR w="3175">
                      <a:solidFill>
                        <a:srgbClr val="213739"/>
                      </a:solidFill>
                      <a:prstDash val="solid"/>
                    </a:lnR>
                    <a:lnT w="3175">
                      <a:solidFill>
                        <a:srgbClr val="213739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974725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R</a:t>
            </a:r>
            <a:r>
              <a:rPr dirty="0" spc="-90"/>
              <a:t>e</a:t>
            </a:r>
            <a:r>
              <a:rPr dirty="0" spc="-70"/>
              <a:t>f</a:t>
            </a:r>
            <a:r>
              <a:rPr dirty="0" spc="-90"/>
              <a:t>e</a:t>
            </a:r>
            <a:r>
              <a:rPr dirty="0" spc="-65"/>
              <a:t>r</a:t>
            </a:r>
            <a:r>
              <a:rPr dirty="0" spc="-95"/>
              <a:t>e</a:t>
            </a:r>
            <a:r>
              <a:rPr dirty="0" spc="-110"/>
              <a:t>n</a:t>
            </a:r>
            <a:r>
              <a:rPr dirty="0" spc="-20"/>
              <a:t>c</a:t>
            </a:r>
            <a:r>
              <a:rPr dirty="0" spc="-15"/>
              <a:t>e</a:t>
            </a:r>
            <a:r>
              <a:rPr dirty="0"/>
              <a:t>s</a:t>
            </a:r>
            <a:r>
              <a:rPr dirty="0" spc="-130"/>
              <a:t> </a:t>
            </a:r>
            <a:r>
              <a:rPr dirty="0" spc="-110"/>
              <a:t>[</a:t>
            </a:r>
            <a:r>
              <a:rPr dirty="0" spc="-105"/>
              <a:t>1</a:t>
            </a:r>
            <a:r>
              <a:rPr dirty="0"/>
              <a:t>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1050" y="990637"/>
            <a:ext cx="3047365" cy="9525"/>
            <a:chOff x="781050" y="990637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990637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990637"/>
              <a:ext cx="1828164" cy="9525"/>
            </a:xfrm>
            <a:custGeom>
              <a:avLst/>
              <a:gdLst/>
              <a:ahLst/>
              <a:cxnLst/>
              <a:rect l="l" t="t" r="r" b="b"/>
              <a:pathLst>
                <a:path w="1828164" h="9525">
                  <a:moveTo>
                    <a:pt x="1828164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1828164" y="9487"/>
                  </a:lnTo>
                  <a:lnTo>
                    <a:pt x="182816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04495" y="899477"/>
            <a:ext cx="32321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5" b="1">
                <a:latin typeface="Calibri"/>
                <a:cs typeface="Calibri"/>
              </a:rPr>
              <a:t>1</a:t>
            </a:r>
            <a:r>
              <a:rPr dirty="0" sz="1100" spc="-15">
                <a:latin typeface="Calibri"/>
                <a:cs typeface="Calibri"/>
              </a:rPr>
              <a:t>.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Filip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Zelic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and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Anuj</a:t>
            </a:r>
            <a:r>
              <a:rPr dirty="0" sz="900" spc="10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Sable.</a:t>
            </a:r>
            <a:r>
              <a:rPr dirty="0" sz="900" spc="9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17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review</a:t>
            </a:r>
            <a:r>
              <a:rPr dirty="0" sz="900" spc="135">
                <a:latin typeface="Calibri"/>
                <a:cs typeface="Calibri"/>
              </a:rPr>
              <a:t> </a:t>
            </a:r>
            <a:r>
              <a:rPr dirty="0" sz="900" spc="-15">
                <a:latin typeface="Calibri"/>
                <a:cs typeface="Calibri"/>
              </a:rPr>
              <a:t>on</a:t>
            </a:r>
            <a:r>
              <a:rPr dirty="0" sz="900" spc="14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on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-15">
                <a:latin typeface="Calibri"/>
                <a:cs typeface="Calibri"/>
              </a:rPr>
              <a:t>OCR</a:t>
            </a:r>
            <a:r>
              <a:rPr dirty="0" sz="900" spc="13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with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Tesseract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5229" y="928052"/>
            <a:ext cx="4051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OpenCV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495" y="1071181"/>
            <a:ext cx="3749675" cy="63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90">
                <a:latin typeface="Calibri"/>
                <a:cs typeface="Calibri"/>
              </a:rPr>
              <a:t>a</a:t>
            </a:r>
            <a:r>
              <a:rPr dirty="0" sz="900" spc="50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d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P</a:t>
            </a:r>
            <a:r>
              <a:rPr dirty="0" sz="900" spc="-35">
                <a:latin typeface="Calibri"/>
                <a:cs typeface="Calibri"/>
              </a:rPr>
              <a:t>y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45">
                <a:latin typeface="Calibri"/>
                <a:cs typeface="Calibri"/>
              </a:rPr>
              <a:t>ho</a:t>
            </a:r>
            <a:r>
              <a:rPr dirty="0" sz="900" spc="5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.</a:t>
            </a:r>
            <a:r>
              <a:rPr dirty="0" sz="900" spc="-5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Na</a:t>
            </a:r>
            <a:r>
              <a:rPr dirty="0" sz="900" spc="-25">
                <a:latin typeface="Calibri"/>
                <a:cs typeface="Calibri"/>
              </a:rPr>
              <a:t>n</a:t>
            </a:r>
            <a:r>
              <a:rPr dirty="0" sz="900" spc="-30">
                <a:latin typeface="Calibri"/>
                <a:cs typeface="Calibri"/>
              </a:rPr>
              <a:t>o</a:t>
            </a:r>
            <a:r>
              <a:rPr dirty="0" sz="900" spc="50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80">
                <a:latin typeface="Calibri"/>
                <a:cs typeface="Calibri"/>
              </a:rPr>
              <a:t>t</a:t>
            </a:r>
            <a:r>
              <a:rPr dirty="0" sz="900" spc="2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,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202</a:t>
            </a:r>
            <a:r>
              <a:rPr dirty="0" sz="900" spc="-5">
                <a:latin typeface="Calibri"/>
                <a:cs typeface="Calibri"/>
              </a:rPr>
              <a:t>3</a:t>
            </a:r>
            <a:r>
              <a:rPr dirty="0" sz="90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100" spc="-15" b="1">
                <a:latin typeface="Calibri"/>
                <a:cs typeface="Calibri"/>
              </a:rPr>
              <a:t>2.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Kamlesh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Solanki</a:t>
            </a:r>
            <a:r>
              <a:rPr dirty="0" sz="900">
                <a:latin typeface="Calibri"/>
                <a:cs typeface="Calibri"/>
              </a:rPr>
              <a:t> .</a:t>
            </a:r>
            <a:r>
              <a:rPr dirty="0" sz="900" spc="17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17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review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 spc="-15">
                <a:latin typeface="Calibri"/>
                <a:cs typeface="Calibri"/>
              </a:rPr>
              <a:t>on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optical</a:t>
            </a:r>
            <a:r>
              <a:rPr dirty="0" sz="900" spc="19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character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recognition</a:t>
            </a:r>
            <a:r>
              <a:rPr dirty="0" sz="900" spc="13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using</a:t>
            </a:r>
            <a:r>
              <a:rPr dirty="0" sz="900" spc="20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tensor </a:t>
            </a:r>
            <a:r>
              <a:rPr dirty="0" sz="900" spc="-19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flow.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Medium,</a:t>
            </a:r>
            <a:r>
              <a:rPr dirty="0" sz="900" spc="16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10:39154–39176,</a:t>
            </a:r>
            <a:r>
              <a:rPr dirty="0" sz="900" spc="-5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2021.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1915" y="1873567"/>
            <a:ext cx="761365" cy="440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171450">
              <a:lnSpc>
                <a:spcPct val="101000"/>
              </a:lnSpc>
              <a:spcBef>
                <a:spcPts val="90"/>
              </a:spcBef>
              <a:tabLst>
                <a:tab pos="346075" algn="l"/>
              </a:tabLst>
            </a:pPr>
            <a:r>
              <a:rPr dirty="0" sz="900" spc="-40">
                <a:latin typeface="Calibri"/>
                <a:cs typeface="Calibri"/>
              </a:rPr>
              <a:t>R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c</a:t>
            </a:r>
            <a:r>
              <a:rPr dirty="0" sz="900" spc="-25">
                <a:latin typeface="Calibri"/>
                <a:cs typeface="Calibri"/>
              </a:rPr>
              <a:t>o</a:t>
            </a:r>
            <a:r>
              <a:rPr dirty="0" sz="900" spc="25">
                <a:latin typeface="Calibri"/>
                <a:cs typeface="Calibri"/>
              </a:rPr>
              <a:t>g</a:t>
            </a:r>
            <a:r>
              <a:rPr dirty="0" sz="900" spc="-25">
                <a:latin typeface="Calibri"/>
                <a:cs typeface="Calibri"/>
              </a:rPr>
              <a:t>n</a:t>
            </a:r>
            <a:r>
              <a:rPr dirty="0" sz="900" spc="90">
                <a:latin typeface="Calibri"/>
                <a:cs typeface="Calibri"/>
              </a:rPr>
              <a:t>i</a:t>
            </a:r>
            <a:r>
              <a:rPr dirty="0" sz="900" spc="-75">
                <a:latin typeface="Calibri"/>
                <a:cs typeface="Calibri"/>
              </a:rPr>
              <a:t>t</a:t>
            </a:r>
            <a:r>
              <a:rPr dirty="0" sz="900" spc="15">
                <a:latin typeface="Calibri"/>
                <a:cs typeface="Calibri"/>
              </a:rPr>
              <a:t>i</a:t>
            </a:r>
            <a:r>
              <a:rPr dirty="0" sz="900" spc="-25">
                <a:latin typeface="Calibri"/>
                <a:cs typeface="Calibri"/>
              </a:rPr>
              <a:t>o</a:t>
            </a:r>
            <a:r>
              <a:rPr dirty="0" sz="900">
                <a:latin typeface="Calibri"/>
                <a:cs typeface="Calibri"/>
              </a:rPr>
              <a:t>n  </a:t>
            </a:r>
            <a:r>
              <a:rPr dirty="0" sz="900" spc="-65">
                <a:latin typeface="Calibri"/>
                <a:cs typeface="Calibri"/>
              </a:rPr>
              <a:t>T</a:t>
            </a:r>
            <a:r>
              <a:rPr dirty="0" sz="900" spc="75">
                <a:latin typeface="Calibri"/>
                <a:cs typeface="Calibri"/>
              </a:rPr>
              <a:t>e</a:t>
            </a:r>
            <a:r>
              <a:rPr dirty="0" sz="900" spc="-15">
                <a:latin typeface="Calibri"/>
                <a:cs typeface="Calibri"/>
              </a:rPr>
              <a:t>x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95">
                <a:latin typeface="Calibri"/>
                <a:cs typeface="Calibri"/>
              </a:rPr>
              <a:t>M</a:t>
            </a:r>
            <a:r>
              <a:rPr dirty="0" sz="900" spc="15">
                <a:latin typeface="Calibri"/>
                <a:cs typeface="Calibri"/>
              </a:rPr>
              <a:t>i</a:t>
            </a:r>
            <a:r>
              <a:rPr dirty="0" sz="900" spc="-25">
                <a:latin typeface="Calibri"/>
                <a:cs typeface="Calibri"/>
              </a:rPr>
              <a:t>n</a:t>
            </a:r>
            <a:r>
              <a:rPr dirty="0" sz="900" spc="15">
                <a:latin typeface="Calibri"/>
                <a:cs typeface="Calibri"/>
              </a:rPr>
              <a:t>i</a:t>
            </a:r>
            <a:r>
              <a:rPr dirty="0" sz="900" spc="50">
                <a:latin typeface="Calibri"/>
                <a:cs typeface="Calibri"/>
              </a:rPr>
              <a:t>n</a:t>
            </a:r>
            <a:r>
              <a:rPr dirty="0" sz="900" spc="25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,”  </a:t>
            </a:r>
            <a:r>
              <a:rPr dirty="0" sz="900" spc="-10">
                <a:latin typeface="Calibri"/>
                <a:cs typeface="Calibri"/>
              </a:rPr>
              <a:t>73729–73740,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495" y="1844675"/>
            <a:ext cx="2999105" cy="612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  <a:tabLst>
                <a:tab pos="327025" algn="l"/>
                <a:tab pos="966469" algn="l"/>
                <a:tab pos="1758950" algn="l"/>
                <a:tab pos="2083435" algn="l"/>
              </a:tabLst>
            </a:pPr>
            <a:r>
              <a:rPr dirty="0" sz="1100" spc="-15" b="1">
                <a:latin typeface="Calibri"/>
                <a:cs typeface="Calibri"/>
              </a:rPr>
              <a:t>3.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Tomaz</a:t>
            </a:r>
            <a:r>
              <a:rPr dirty="0" sz="900" spc="19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Bratanic</a:t>
            </a:r>
            <a:r>
              <a:rPr dirty="0" sz="900" spc="17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,</a:t>
            </a:r>
            <a:r>
              <a:rPr dirty="0" sz="900" spc="14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D.</a:t>
            </a:r>
            <a:r>
              <a:rPr dirty="0" sz="900" spc="170">
                <a:latin typeface="Calibri"/>
                <a:cs typeface="Calibri"/>
              </a:rPr>
              <a:t> </a:t>
            </a:r>
            <a:r>
              <a:rPr dirty="0" sz="900" spc="-30">
                <a:latin typeface="Calibri"/>
                <a:cs typeface="Calibri"/>
              </a:rPr>
              <a:t>Kim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10" i="1">
                <a:latin typeface="Calibri"/>
                <a:cs typeface="Calibri"/>
              </a:rPr>
              <a:t>et</a:t>
            </a:r>
            <a:r>
              <a:rPr dirty="0" sz="900" spc="165" i="1">
                <a:latin typeface="Calibri"/>
                <a:cs typeface="Calibri"/>
              </a:rPr>
              <a:t> </a:t>
            </a:r>
            <a:r>
              <a:rPr dirty="0" sz="900" i="1">
                <a:latin typeface="Calibri"/>
                <a:cs typeface="Calibri"/>
              </a:rPr>
              <a:t>al</a:t>
            </a:r>
            <a:r>
              <a:rPr dirty="0" sz="900">
                <a:latin typeface="Calibri"/>
                <a:cs typeface="Calibri"/>
              </a:rPr>
              <a:t>.,</a:t>
            </a:r>
            <a:r>
              <a:rPr dirty="0" sz="900" spc="17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“A</a:t>
            </a:r>
            <a:r>
              <a:rPr dirty="0" sz="900" spc="170">
                <a:latin typeface="Calibri"/>
                <a:cs typeface="Calibri"/>
              </a:rPr>
              <a:t> </a:t>
            </a:r>
            <a:r>
              <a:rPr dirty="0" sz="900" spc="-15">
                <a:latin typeface="Calibri"/>
                <a:cs typeface="Calibri"/>
              </a:rPr>
              <a:t>Neural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Named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Entity </a:t>
            </a:r>
            <a:r>
              <a:rPr dirty="0" sz="900" spc="-19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and	Multi-Type	</a:t>
            </a:r>
            <a:r>
              <a:rPr dirty="0" sz="900" spc="-10">
                <a:latin typeface="Calibri"/>
                <a:cs typeface="Calibri"/>
              </a:rPr>
              <a:t>Normalization	</a:t>
            </a:r>
            <a:r>
              <a:rPr dirty="0" sz="900" spc="-35">
                <a:latin typeface="Calibri"/>
                <a:cs typeface="Calibri"/>
              </a:rPr>
              <a:t>Tool	</a:t>
            </a:r>
            <a:r>
              <a:rPr dirty="0" sz="900" spc="20">
                <a:latin typeface="Calibri"/>
                <a:cs typeface="Calibri"/>
              </a:rPr>
              <a:t>for   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Biomedical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060"/>
              </a:lnSpc>
              <a:tabLst>
                <a:tab pos="384175" algn="l"/>
                <a:tab pos="852169" algn="l"/>
                <a:tab pos="1854200" algn="l"/>
                <a:tab pos="2293620" algn="l"/>
                <a:tab pos="2646680" algn="l"/>
              </a:tabLst>
            </a:pPr>
            <a:r>
              <a:rPr dirty="0" sz="900" spc="5">
                <a:latin typeface="Calibri"/>
                <a:cs typeface="Calibri"/>
              </a:rPr>
              <a:t>in	</a:t>
            </a:r>
            <a:r>
              <a:rPr dirty="0" sz="900" spc="-20" i="1">
                <a:latin typeface="Calibri"/>
                <a:cs typeface="Calibri"/>
              </a:rPr>
              <a:t>IEEE	</a:t>
            </a:r>
            <a:r>
              <a:rPr dirty="0" sz="900" spc="-5" i="1">
                <a:latin typeface="Calibri"/>
                <a:cs typeface="Calibri"/>
              </a:rPr>
              <a:t>Access</a:t>
            </a:r>
            <a:r>
              <a:rPr dirty="0" sz="900" spc="-5">
                <a:latin typeface="Calibri"/>
                <a:cs typeface="Calibri"/>
              </a:rPr>
              <a:t>,Medium	</a:t>
            </a:r>
            <a:r>
              <a:rPr dirty="0" sz="900" spc="5">
                <a:latin typeface="Calibri"/>
                <a:cs typeface="Calibri"/>
              </a:rPr>
              <a:t>vol.	</a:t>
            </a:r>
            <a:r>
              <a:rPr dirty="0" sz="900" spc="-5">
                <a:latin typeface="Calibri"/>
                <a:cs typeface="Calibri"/>
              </a:rPr>
              <a:t>7,	</a:t>
            </a:r>
            <a:r>
              <a:rPr dirty="0" sz="900" spc="30">
                <a:latin typeface="Calibri"/>
                <a:cs typeface="Calibri"/>
              </a:rPr>
              <a:t>pp.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10">
                <a:latin typeface="Calibri"/>
                <a:cs typeface="Calibri"/>
              </a:rPr>
              <a:t>2019,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 spc="45">
                <a:latin typeface="Calibri"/>
                <a:cs typeface="Calibri"/>
              </a:rPr>
              <a:t>doi:</a:t>
            </a:r>
            <a:r>
              <a:rPr dirty="0" sz="900" spc="-7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10.1109/ACCESS.2019.2920708.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,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0009" y="3193097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974725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R</a:t>
            </a:r>
            <a:r>
              <a:rPr dirty="0" spc="-90"/>
              <a:t>e</a:t>
            </a:r>
            <a:r>
              <a:rPr dirty="0" spc="-70"/>
              <a:t>f</a:t>
            </a:r>
            <a:r>
              <a:rPr dirty="0" spc="-90"/>
              <a:t>e</a:t>
            </a:r>
            <a:r>
              <a:rPr dirty="0" spc="-65"/>
              <a:t>r</a:t>
            </a:r>
            <a:r>
              <a:rPr dirty="0" spc="-95"/>
              <a:t>e</a:t>
            </a:r>
            <a:r>
              <a:rPr dirty="0" spc="-110"/>
              <a:t>n</a:t>
            </a:r>
            <a:r>
              <a:rPr dirty="0" spc="-20"/>
              <a:t>c</a:t>
            </a:r>
            <a:r>
              <a:rPr dirty="0" spc="-15"/>
              <a:t>e</a:t>
            </a:r>
            <a:r>
              <a:rPr dirty="0"/>
              <a:t>s</a:t>
            </a:r>
            <a:r>
              <a:rPr dirty="0" spc="-130"/>
              <a:t> </a:t>
            </a:r>
            <a:r>
              <a:rPr dirty="0" spc="-110"/>
              <a:t>[</a:t>
            </a:r>
            <a:r>
              <a:rPr dirty="0" spc="-105"/>
              <a:t>3</a:t>
            </a:r>
            <a:r>
              <a:rPr dirty="0"/>
              <a:t>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050" y="704993"/>
            <a:ext cx="3961129" cy="18827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13335">
              <a:lnSpc>
                <a:spcPct val="146100"/>
              </a:lnSpc>
              <a:spcBef>
                <a:spcPts val="270"/>
              </a:spcBef>
              <a:buSzPct val="122222"/>
              <a:buFont typeface="Calibri"/>
              <a:buAutoNum type="arabicPeriod" startAt="4"/>
              <a:tabLst>
                <a:tab pos="232410" algn="l"/>
                <a:tab pos="1863725" algn="l"/>
                <a:tab pos="3037840" algn="l"/>
              </a:tabLst>
            </a:pP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Harald  </a:t>
            </a:r>
            <a:r>
              <a:rPr dirty="0" sz="900" spc="18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Scheidl.  </a:t>
            </a:r>
            <a:r>
              <a:rPr dirty="0" sz="900" spc="20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Article</a:t>
            </a:r>
            <a:r>
              <a:rPr dirty="0" sz="900" spc="21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22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on	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Build</a:t>
            </a:r>
            <a:r>
              <a:rPr dirty="0" sz="900" spc="21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21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Trebuchet MS"/>
                <a:cs typeface="Trebuchet MS"/>
              </a:rPr>
              <a:t>handwritten	</a:t>
            </a:r>
            <a:r>
              <a:rPr dirty="0" sz="900" spc="10">
                <a:solidFill>
                  <a:srgbClr val="213739"/>
                </a:solidFill>
                <a:latin typeface="Trebuchet MS"/>
                <a:cs typeface="Trebuchet MS"/>
              </a:rPr>
              <a:t>text</a:t>
            </a:r>
            <a:r>
              <a:rPr dirty="0" sz="900" spc="17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13739"/>
                </a:solidFill>
                <a:latin typeface="Trebuchet MS"/>
                <a:cs typeface="Trebuchet MS"/>
              </a:rPr>
              <a:t>recognition </a:t>
            </a:r>
            <a:r>
              <a:rPr dirty="0" sz="900" spc="-26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213739"/>
                </a:solidFill>
                <a:latin typeface="Trebuchet MS"/>
                <a:cs typeface="Trebuchet MS"/>
              </a:rPr>
              <a:t>using</a:t>
            </a:r>
            <a:r>
              <a:rPr dirty="0" sz="900" spc="180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tensorflow.</a:t>
            </a:r>
            <a:r>
              <a:rPr dirty="0" sz="900" spc="-5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Medium,</a:t>
            </a:r>
            <a:r>
              <a:rPr dirty="0" sz="900" spc="-4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9:87643–87662,</a:t>
            </a:r>
            <a:r>
              <a:rPr dirty="0" sz="900" spc="-5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2018.</a:t>
            </a:r>
            <a:endParaRPr sz="9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600"/>
              </a:spcBef>
              <a:buSzPct val="122222"/>
              <a:buFont typeface="Calibri"/>
              <a:buAutoNum type="arabicPeriod" startAt="4"/>
              <a:tabLst>
                <a:tab pos="184785" algn="l"/>
              </a:tabLst>
            </a:pP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Kamalanaban,</a:t>
            </a:r>
            <a:r>
              <a:rPr dirty="0" sz="900" spc="254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E.,</a:t>
            </a:r>
            <a:r>
              <a:rPr dirty="0" sz="900" spc="18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M.</a:t>
            </a:r>
            <a:r>
              <a:rPr dirty="0" sz="900" spc="254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Gopinath,</a:t>
            </a:r>
            <a:r>
              <a:rPr dirty="0" sz="900" spc="1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and</a:t>
            </a:r>
            <a:r>
              <a:rPr dirty="0" sz="900" spc="229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S.</a:t>
            </a:r>
            <a:r>
              <a:rPr dirty="0" sz="900" spc="17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Premkumar.</a:t>
            </a:r>
            <a:r>
              <a:rPr dirty="0" sz="900" spc="17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"Medicine</a:t>
            </a:r>
            <a:r>
              <a:rPr dirty="0" sz="900" spc="26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box:</a:t>
            </a:r>
            <a:r>
              <a:rPr dirty="0" sz="900" spc="16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Doctor’s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ts val="1880"/>
              </a:lnSpc>
              <a:spcBef>
                <a:spcPts val="10"/>
              </a:spcBef>
            </a:pP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prescription</a:t>
            </a:r>
            <a:r>
              <a:rPr dirty="0" sz="900" spc="114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recognition</a:t>
            </a:r>
            <a:r>
              <a:rPr dirty="0" sz="900" spc="4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using</a:t>
            </a:r>
            <a:r>
              <a:rPr dirty="0" sz="900" spc="8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deep</a:t>
            </a:r>
            <a:r>
              <a:rPr dirty="0" sz="900" spc="3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machine</a:t>
            </a:r>
            <a:r>
              <a:rPr dirty="0" sz="900" spc="18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learning."</a:t>
            </a:r>
            <a:r>
              <a:rPr dirty="0" sz="900" spc="19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International</a:t>
            </a:r>
            <a:r>
              <a:rPr dirty="0" sz="900" spc="8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Journal</a:t>
            </a:r>
            <a:r>
              <a:rPr dirty="0" sz="900" spc="8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13739"/>
                </a:solidFill>
                <a:latin typeface="Calibri"/>
                <a:cs typeface="Calibri"/>
              </a:rPr>
              <a:t>of </a:t>
            </a:r>
            <a:r>
              <a:rPr dirty="0" sz="900" spc="-19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Engineering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and</a:t>
            </a:r>
            <a:r>
              <a:rPr dirty="0" sz="900" spc="-7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Technology</a:t>
            </a:r>
            <a:r>
              <a:rPr dirty="0" sz="900" spc="-7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(UAE)</a:t>
            </a:r>
            <a:r>
              <a:rPr dirty="0" sz="900" spc="-2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7</a:t>
            </a:r>
            <a:r>
              <a:rPr dirty="0" sz="900" spc="-6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(2018):</a:t>
            </a:r>
            <a:r>
              <a:rPr dirty="0" sz="900" spc="-7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114-117.</a:t>
            </a:r>
            <a:endParaRPr sz="9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spcBef>
                <a:spcPts val="480"/>
              </a:spcBef>
              <a:buSzPct val="122222"/>
              <a:buFont typeface="Calibri"/>
              <a:buAutoNum type="arabicPeriod" startAt="6"/>
              <a:tabLst>
                <a:tab pos="165735" algn="l"/>
              </a:tabLst>
            </a:pP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Sandhya</a:t>
            </a:r>
            <a:r>
              <a:rPr dirty="0" sz="900" spc="-114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,</a:t>
            </a:r>
            <a:r>
              <a:rPr dirty="0" sz="900" spc="3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P.,</a:t>
            </a:r>
            <a:r>
              <a:rPr dirty="0" sz="900" spc="2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and</a:t>
            </a:r>
            <a:r>
              <a:rPr dirty="0" sz="900" spc="15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K.</a:t>
            </a:r>
            <a:r>
              <a:rPr dirty="0" sz="900" spc="10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P.</a:t>
            </a:r>
            <a:r>
              <a:rPr dirty="0" sz="900" spc="2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13739"/>
                </a:solidFill>
                <a:latin typeface="Calibri"/>
                <a:cs typeface="Calibri"/>
              </a:rPr>
              <a:t>Rama</a:t>
            </a:r>
            <a:r>
              <a:rPr dirty="0" sz="900" spc="19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Prabha.</a:t>
            </a:r>
            <a:r>
              <a:rPr dirty="0" sz="900" spc="9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13739"/>
                </a:solidFill>
                <a:latin typeface="Calibri"/>
                <a:cs typeface="Calibri"/>
              </a:rPr>
              <a:t>"Compa</a:t>
            </a:r>
            <a:r>
              <a:rPr dirty="0" sz="900" spc="-1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rison</a:t>
            </a:r>
            <a:r>
              <a:rPr dirty="0" sz="900" spc="15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213739"/>
                </a:solidFill>
                <a:latin typeface="Calibri"/>
                <a:cs typeface="Calibri"/>
              </a:rPr>
              <a:t>Of 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Various</a:t>
            </a:r>
            <a:r>
              <a:rPr dirty="0" sz="900" spc="19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13739"/>
                </a:solidFill>
                <a:latin typeface="Calibri"/>
                <a:cs typeface="Calibri"/>
              </a:rPr>
              <a:t>Machine</a:t>
            </a:r>
            <a:r>
              <a:rPr dirty="0" sz="900" spc="18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Learning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53000"/>
              </a:lnSpc>
              <a:spcBef>
                <a:spcPts val="35"/>
              </a:spcBef>
            </a:pP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Algorithms</a:t>
            </a:r>
            <a:r>
              <a:rPr dirty="0" sz="900" spc="3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13739"/>
                </a:solidFill>
                <a:latin typeface="Calibri"/>
                <a:cs typeface="Calibri"/>
              </a:rPr>
              <a:t>For</a:t>
            </a:r>
            <a:r>
              <a:rPr dirty="0" sz="900" spc="8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Recognizing</a:t>
            </a:r>
            <a:r>
              <a:rPr dirty="0" sz="900" spc="3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Text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On</a:t>
            </a:r>
            <a:r>
              <a:rPr dirty="0" sz="900" spc="4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213739"/>
                </a:solidFill>
                <a:latin typeface="Calibri"/>
                <a:cs typeface="Calibri"/>
              </a:rPr>
              <a:t>The</a:t>
            </a:r>
            <a:r>
              <a:rPr dirty="0" sz="900" spc="13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Medical</a:t>
            </a:r>
            <a:r>
              <a:rPr dirty="0" sz="900" spc="9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Prescriptions."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Journal</a:t>
            </a:r>
            <a:r>
              <a:rPr dirty="0" sz="900" spc="3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13739"/>
                </a:solidFill>
                <a:latin typeface="Calibri"/>
                <a:cs typeface="Calibri"/>
              </a:rPr>
              <a:t>of </a:t>
            </a:r>
            <a:r>
              <a:rPr dirty="0" sz="900" spc="-19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Pharmaceutical</a:t>
            </a:r>
            <a:r>
              <a:rPr dirty="0" sz="900" spc="-2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Negative</a:t>
            </a:r>
            <a:r>
              <a:rPr dirty="0" sz="900" spc="-4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Results</a:t>
            </a:r>
            <a:r>
              <a:rPr dirty="0" sz="900" spc="-3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(2022):</a:t>
            </a:r>
            <a:r>
              <a:rPr dirty="0" sz="900" spc="-7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2083-2091.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0009" y="3193097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974725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R</a:t>
            </a:r>
            <a:r>
              <a:rPr dirty="0" spc="-90"/>
              <a:t>e</a:t>
            </a:r>
            <a:r>
              <a:rPr dirty="0" spc="-70"/>
              <a:t>f</a:t>
            </a:r>
            <a:r>
              <a:rPr dirty="0" spc="-90"/>
              <a:t>e</a:t>
            </a:r>
            <a:r>
              <a:rPr dirty="0" spc="-65"/>
              <a:t>r</a:t>
            </a:r>
            <a:r>
              <a:rPr dirty="0" spc="-95"/>
              <a:t>e</a:t>
            </a:r>
            <a:r>
              <a:rPr dirty="0" spc="-110"/>
              <a:t>n</a:t>
            </a:r>
            <a:r>
              <a:rPr dirty="0" spc="-20"/>
              <a:t>c</a:t>
            </a:r>
            <a:r>
              <a:rPr dirty="0" spc="-15"/>
              <a:t>e</a:t>
            </a:r>
            <a:r>
              <a:rPr dirty="0"/>
              <a:t>s</a:t>
            </a:r>
            <a:r>
              <a:rPr dirty="0" spc="-130"/>
              <a:t> </a:t>
            </a:r>
            <a:r>
              <a:rPr dirty="0" spc="-110"/>
              <a:t>[</a:t>
            </a:r>
            <a:r>
              <a:rPr dirty="0" spc="-105"/>
              <a:t>2</a:t>
            </a:r>
            <a:r>
              <a:rPr dirty="0"/>
              <a:t>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184" y="484743"/>
            <a:ext cx="4192904" cy="28587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239395">
              <a:lnSpc>
                <a:spcPct val="148600"/>
              </a:lnSpc>
              <a:spcBef>
                <a:spcPts val="240"/>
              </a:spcBef>
              <a:buSzPct val="122222"/>
              <a:buFont typeface="Calibri"/>
              <a:buAutoNum type="arabicPeriod" startAt="7"/>
              <a:tabLst>
                <a:tab pos="156210" algn="l"/>
              </a:tabLst>
            </a:pP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Tabassum,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Shaira,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Nuren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Abedin,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Md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Mahmudur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Rahman,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Md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Moshiur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Rahman,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Mostafa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Taufiq</a:t>
            </a:r>
            <a:r>
              <a:rPr dirty="0" sz="900" spc="18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Ahmed,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Rafiqul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Islam,</a:t>
            </a: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and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Ashir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Ahmed.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"An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 online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cursive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 handwritten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medical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words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 recognition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s </a:t>
            </a:r>
            <a:r>
              <a:rPr dirty="0" sz="900" spc="-55">
                <a:solidFill>
                  <a:srgbClr val="213739"/>
                </a:solidFill>
                <a:latin typeface="Calibri"/>
                <a:cs typeface="Calibri"/>
              </a:rPr>
              <a:t>ys </a:t>
            </a:r>
            <a:r>
              <a:rPr dirty="0" sz="900" spc="-30">
                <a:solidFill>
                  <a:srgbClr val="213739"/>
                </a:solidFill>
                <a:latin typeface="Calibri"/>
                <a:cs typeface="Calibri"/>
              </a:rPr>
              <a:t>tem</a:t>
            </a:r>
            <a:r>
              <a:rPr dirty="0" sz="900" spc="-2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for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busy</a:t>
            </a: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doctors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in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developing 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countries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for</a:t>
            </a:r>
            <a:r>
              <a:rPr dirty="0" sz="900" spc="9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ensuring</a:t>
            </a:r>
            <a:r>
              <a:rPr dirty="0" sz="900" spc="14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efficient</a:t>
            </a:r>
            <a:r>
              <a:rPr dirty="0" sz="900" spc="114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healthcare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servi</a:t>
            </a:r>
            <a:r>
              <a:rPr dirty="0" sz="900" spc="-1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213739"/>
                </a:solidFill>
                <a:latin typeface="Calibri"/>
                <a:cs typeface="Calibri"/>
              </a:rPr>
              <a:t>ce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deli</a:t>
            </a:r>
            <a:r>
              <a:rPr dirty="0" sz="900" spc="-1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very."</a:t>
            </a: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Scientific</a:t>
            </a:r>
            <a:r>
              <a:rPr dirty="0" sz="900" spc="19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213739"/>
                </a:solidFill>
                <a:latin typeface="Calibri"/>
                <a:cs typeface="Calibri"/>
              </a:rPr>
              <a:t>reports</a:t>
            </a:r>
            <a:r>
              <a:rPr dirty="0" sz="900" spc="1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12,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800"/>
              </a:spcBef>
            </a:pPr>
            <a:r>
              <a:rPr dirty="0" sz="900" spc="50">
                <a:solidFill>
                  <a:srgbClr val="213739"/>
                </a:solidFill>
                <a:latin typeface="Calibri"/>
                <a:cs typeface="Calibri"/>
              </a:rPr>
              <a:t>no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.</a:t>
            </a:r>
            <a:r>
              <a:rPr dirty="0" sz="900" spc="-6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1</a:t>
            </a:r>
            <a:r>
              <a:rPr dirty="0" sz="900" spc="-6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13739"/>
                </a:solidFill>
                <a:latin typeface="Calibri"/>
                <a:cs typeface="Calibri"/>
              </a:rPr>
              <a:t>(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202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2</a:t>
            </a:r>
            <a:r>
              <a:rPr dirty="0" sz="900" spc="25">
                <a:solidFill>
                  <a:srgbClr val="213739"/>
                </a:solidFill>
                <a:latin typeface="Calibri"/>
                <a:cs typeface="Calibri"/>
              </a:rPr>
              <a:t>)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:</a:t>
            </a:r>
            <a:r>
              <a:rPr dirty="0" sz="900" spc="-7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1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-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13</a:t>
            </a:r>
            <a:endParaRPr sz="900">
              <a:latin typeface="Calibri"/>
              <a:cs typeface="Calibri"/>
            </a:endParaRPr>
          </a:p>
          <a:p>
            <a:pPr algn="just" marL="12700" marR="236854">
              <a:lnSpc>
                <a:spcPct val="148600"/>
              </a:lnSpc>
              <a:spcBef>
                <a:spcPts val="35"/>
              </a:spcBef>
              <a:buSzPct val="122222"/>
              <a:buFont typeface="Calibri"/>
              <a:buAutoNum type="arabicPeriod" startAt="8"/>
              <a:tabLst>
                <a:tab pos="165735" algn="l"/>
              </a:tabLst>
            </a:pP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Hassan,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Esraa,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Habiba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Tarek, </a:t>
            </a:r>
            <a:r>
              <a:rPr dirty="0" sz="900" spc="-30">
                <a:solidFill>
                  <a:srgbClr val="213739"/>
                </a:solidFill>
                <a:latin typeface="Calibri"/>
                <a:cs typeface="Calibri"/>
              </a:rPr>
              <a:t>Mai</a:t>
            </a:r>
            <a:r>
              <a:rPr dirty="0" sz="900" spc="-2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Hazem,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Shaza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Bahnacy,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Lobna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Shaheen, 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Walaa </a:t>
            </a: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H.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Elashmwai. "Medical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prescription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recognition using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machine 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learning." </a:t>
            </a:r>
            <a:r>
              <a:rPr dirty="0" sz="900" spc="70">
                <a:solidFill>
                  <a:srgbClr val="213739"/>
                </a:solidFill>
                <a:latin typeface="Calibri"/>
                <a:cs typeface="Calibri"/>
              </a:rPr>
              <a:t>In </a:t>
            </a:r>
            <a:r>
              <a:rPr dirty="0" sz="900" spc="7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2021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IEEE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11th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Annual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 Computing 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and </a:t>
            </a:r>
            <a:r>
              <a:rPr dirty="0" sz="900" spc="-20">
                <a:solidFill>
                  <a:srgbClr val="213739"/>
                </a:solidFill>
                <a:latin typeface="Calibri"/>
                <a:cs typeface="Calibri"/>
              </a:rPr>
              <a:t>Communi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cation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Workshop 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and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Conference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(CCWC),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13739"/>
                </a:solidFill>
                <a:latin typeface="Calibri"/>
                <a:cs typeface="Calibri"/>
              </a:rPr>
              <a:t>pp.</a:t>
            </a:r>
            <a:r>
              <a:rPr dirty="0" sz="900" spc="-5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0973-0979.</a:t>
            </a:r>
            <a:r>
              <a:rPr dirty="0" sz="900" spc="-6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IEEE,</a:t>
            </a:r>
            <a:r>
              <a:rPr dirty="0" sz="900" spc="-5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2021.</a:t>
            </a:r>
            <a:endParaRPr sz="900">
              <a:latin typeface="Calibri"/>
              <a:cs typeface="Calibri"/>
            </a:endParaRPr>
          </a:p>
          <a:p>
            <a:pPr algn="just" marL="12700" marR="245110">
              <a:lnSpc>
                <a:spcPct val="140500"/>
              </a:lnSpc>
              <a:spcBef>
                <a:spcPts val="140"/>
              </a:spcBef>
              <a:buSzPct val="122222"/>
              <a:buFont typeface="Calibri"/>
              <a:buAutoNum type="arabicPeriod" startAt="8"/>
              <a:tabLst>
                <a:tab pos="175260" algn="l"/>
              </a:tabLst>
            </a:pPr>
            <a:r>
              <a:rPr dirty="0" sz="900" spc="10">
                <a:solidFill>
                  <a:srgbClr val="213739"/>
                </a:solidFill>
                <a:latin typeface="Calibri"/>
                <a:cs typeface="Calibri"/>
              </a:rPr>
              <a:t>Wijewardena, W. </a:t>
            </a:r>
            <a:r>
              <a:rPr dirty="0" sz="900" spc="15">
                <a:solidFill>
                  <a:srgbClr val="213739"/>
                </a:solidFill>
                <a:latin typeface="Calibri"/>
                <a:cs typeface="Calibri"/>
              </a:rPr>
              <a:t>R.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A. </a:t>
            </a:r>
            <a:r>
              <a:rPr dirty="0" sz="900" spc="20">
                <a:solidFill>
                  <a:srgbClr val="213739"/>
                </a:solidFill>
                <a:latin typeface="Calibri"/>
                <a:cs typeface="Calibri"/>
              </a:rPr>
              <a:t>D.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"Medical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Prescription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Identification</a:t>
            </a:r>
            <a:r>
              <a:rPr dirty="0" sz="900" spc="5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13739"/>
                </a:solidFill>
                <a:latin typeface="Calibri"/>
                <a:cs typeface="Calibri"/>
              </a:rPr>
              <a:t>Solution." </a:t>
            </a:r>
            <a:r>
              <a:rPr dirty="0" sz="900" spc="-15">
                <a:solidFill>
                  <a:srgbClr val="213739"/>
                </a:solidFill>
                <a:latin typeface="Calibri"/>
                <a:cs typeface="Calibri"/>
              </a:rPr>
              <a:t>PhD </a:t>
            </a:r>
            <a:r>
              <a:rPr dirty="0" sz="900" spc="-1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13739"/>
                </a:solidFill>
                <a:latin typeface="Calibri"/>
                <a:cs typeface="Calibri"/>
              </a:rPr>
              <a:t>diss.,</a:t>
            </a:r>
            <a:r>
              <a:rPr dirty="0" sz="900" spc="-60">
                <a:solidFill>
                  <a:srgbClr val="21373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13739"/>
                </a:solidFill>
                <a:latin typeface="Calibri"/>
                <a:cs typeface="Calibri"/>
              </a:rPr>
              <a:t>2021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805"/>
              </a:spcBef>
            </a:pPr>
            <a:r>
              <a:rPr dirty="0" sz="800" spc="25">
                <a:solidFill>
                  <a:srgbClr val="213739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1268730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</a:t>
            </a:r>
            <a:r>
              <a:rPr dirty="0" spc="10"/>
              <a:t>r</a:t>
            </a:r>
            <a:r>
              <a:rPr dirty="0" spc="65"/>
              <a:t>o</a:t>
            </a:r>
            <a:r>
              <a:rPr dirty="0" spc="10"/>
              <a:t>j</a:t>
            </a:r>
            <a:r>
              <a:rPr dirty="0" spc="-15"/>
              <a:t>e</a:t>
            </a:r>
            <a:r>
              <a:rPr dirty="0" spc="60"/>
              <a:t>c</a:t>
            </a:r>
            <a:r>
              <a:rPr dirty="0"/>
              <a:t>t</a:t>
            </a:r>
            <a:r>
              <a:rPr dirty="0" spc="-165"/>
              <a:t> </a:t>
            </a:r>
            <a:r>
              <a:rPr dirty="0" spc="-20"/>
              <a:t>O</a:t>
            </a:r>
            <a:r>
              <a:rPr dirty="0" spc="-25"/>
              <a:t>b</a:t>
            </a:r>
            <a:r>
              <a:rPr dirty="0" spc="10"/>
              <a:t>j</a:t>
            </a:r>
            <a:r>
              <a:rPr dirty="0" spc="-15"/>
              <a:t>ec</a:t>
            </a:r>
            <a:r>
              <a:rPr dirty="0" spc="-25"/>
              <a:t>t</a:t>
            </a:r>
            <a:r>
              <a:rPr dirty="0" spc="15"/>
              <a:t>i</a:t>
            </a:r>
            <a:r>
              <a:rPr dirty="0" spc="-35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859" y="599630"/>
            <a:ext cx="3736340" cy="21844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reduce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error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percentage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in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prescriptions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readability.</a:t>
            </a:r>
            <a:endParaRPr sz="1100">
              <a:latin typeface="Calibri"/>
              <a:cs typeface="Calibri"/>
            </a:endParaRPr>
          </a:p>
          <a:p>
            <a:pPr marL="184150" marR="342265" indent="-172085">
              <a:lnSpc>
                <a:spcPct val="102400"/>
              </a:lnSpc>
              <a:spcBef>
                <a:spcPts val="455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create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improved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OCR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system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which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could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later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d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0">
                <a:latin typeface="Calibri"/>
                <a:cs typeface="Calibri"/>
              </a:rPr>
              <a:t>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30">
                <a:latin typeface="Calibri"/>
                <a:cs typeface="Calibri"/>
              </a:rPr>
              <a:t>l</a:t>
            </a:r>
            <a:r>
              <a:rPr dirty="0" sz="1100" spc="35">
                <a:latin typeface="Calibri"/>
                <a:cs typeface="Calibri"/>
              </a:rPr>
              <a:t>-</a:t>
            </a:r>
            <a:r>
              <a:rPr dirty="0" sz="1100" spc="-30">
                <a:latin typeface="Calibri"/>
                <a:cs typeface="Calibri"/>
              </a:rPr>
              <a:t>li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-25">
                <a:latin typeface="Calibri"/>
                <a:cs typeface="Calibri"/>
              </a:rPr>
              <a:t>e</a:t>
            </a:r>
            <a:r>
              <a:rPr dirty="0" sz="1100" spc="30">
                <a:latin typeface="Calibri"/>
                <a:cs typeface="Calibri"/>
              </a:rPr>
              <a:t>-</a:t>
            </a:r>
            <a:r>
              <a:rPr dirty="0" sz="1100" spc="-60">
                <a:latin typeface="Calibri"/>
                <a:cs typeface="Calibri"/>
              </a:rPr>
              <a:t>d</a:t>
            </a:r>
            <a:r>
              <a:rPr dirty="0" sz="1100" spc="15">
                <a:latin typeface="Calibri"/>
                <a:cs typeface="Calibri"/>
              </a:rPr>
              <a:t>om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30">
                <a:latin typeface="Calibri"/>
                <a:cs typeface="Calibri"/>
              </a:rPr>
              <a:t>l</a:t>
            </a:r>
            <a:r>
              <a:rPr dirty="0" sz="1100" spc="5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84150" marR="377190" indent="-172085">
              <a:lnSpc>
                <a:spcPts val="1280"/>
              </a:lnSpc>
              <a:spcBef>
                <a:spcPts val="56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100" spc="-15">
                <a:latin typeface="Calibri"/>
                <a:cs typeface="Calibri"/>
              </a:rPr>
              <a:t>T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ll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w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cc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50">
                <a:latin typeface="Calibri"/>
                <a:cs typeface="Calibri"/>
              </a:rPr>
              <a:t>ei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0">
                <a:latin typeface="Calibri"/>
                <a:cs typeface="Calibri"/>
              </a:rPr>
              <a:t>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ta  </a:t>
            </a:r>
            <a:r>
              <a:rPr dirty="0" sz="1100" spc="10">
                <a:latin typeface="Calibri"/>
                <a:cs typeface="Calibri"/>
              </a:rPr>
              <a:t>conveniently.</a:t>
            </a:r>
            <a:endParaRPr sz="1100">
              <a:latin typeface="Calibri"/>
              <a:cs typeface="Calibri"/>
            </a:endParaRPr>
          </a:p>
          <a:p>
            <a:pPr marL="184150" marR="83820" indent="-172085">
              <a:lnSpc>
                <a:spcPct val="99700"/>
              </a:lnSpc>
              <a:spcBef>
                <a:spcPts val="525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100" spc="15">
                <a:latin typeface="Calibri"/>
                <a:cs typeface="Calibri"/>
              </a:rPr>
              <a:t>Generate </a:t>
            </a:r>
            <a:r>
              <a:rPr dirty="0" sz="1100" spc="10">
                <a:latin typeface="Calibri"/>
                <a:cs typeface="Calibri"/>
              </a:rPr>
              <a:t>a user-friendly </a:t>
            </a:r>
            <a:r>
              <a:rPr dirty="0" sz="1100">
                <a:latin typeface="Calibri"/>
                <a:cs typeface="Calibri"/>
              </a:rPr>
              <a:t>output </a:t>
            </a:r>
            <a:r>
              <a:rPr dirty="0" sz="1100" spc="5">
                <a:latin typeface="Calibri"/>
                <a:cs typeface="Calibri"/>
              </a:rPr>
              <a:t>that </a:t>
            </a:r>
            <a:r>
              <a:rPr dirty="0" sz="1100" spc="20">
                <a:latin typeface="Calibri"/>
                <a:cs typeface="Calibri"/>
              </a:rPr>
              <a:t>provides </a:t>
            </a:r>
            <a:r>
              <a:rPr dirty="0" sz="1100" spc="10">
                <a:latin typeface="Calibri"/>
                <a:cs typeface="Calibri"/>
              </a:rPr>
              <a:t>a </a:t>
            </a:r>
            <a:r>
              <a:rPr dirty="0" sz="1100" spc="15">
                <a:latin typeface="Calibri"/>
                <a:cs typeface="Calibri"/>
              </a:rPr>
              <a:t>clear </a:t>
            </a:r>
            <a:r>
              <a:rPr dirty="0" sz="1100" spc="10">
                <a:latin typeface="Calibri"/>
                <a:cs typeface="Calibri"/>
              </a:rPr>
              <a:t>and </a:t>
            </a:r>
            <a:r>
              <a:rPr dirty="0" sz="1100" spc="15">
                <a:latin typeface="Calibri"/>
                <a:cs typeface="Calibri"/>
              </a:rPr>
              <a:t> organized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list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of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recognized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medications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with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recommended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dosages.</a:t>
            </a:r>
            <a:endParaRPr sz="1100">
              <a:latin typeface="Calibri"/>
              <a:cs typeface="Calibri"/>
            </a:endParaRPr>
          </a:p>
          <a:p>
            <a:pPr marL="184150" marR="5080" indent="-172085">
              <a:lnSpc>
                <a:spcPct val="99600"/>
              </a:lnSpc>
              <a:spcBef>
                <a:spcPts val="495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100" spc="20">
                <a:latin typeface="Calibri"/>
                <a:cs typeface="Calibri"/>
              </a:rPr>
              <a:t>Utilize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deep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learning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techniques,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including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TensorFlow,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Keras,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OpenCV, </a:t>
            </a:r>
            <a:r>
              <a:rPr dirty="0" sz="1100" spc="10">
                <a:latin typeface="Calibri"/>
                <a:cs typeface="Calibri"/>
              </a:rPr>
              <a:t>to process and </a:t>
            </a:r>
            <a:r>
              <a:rPr dirty="0" sz="1100" spc="20">
                <a:latin typeface="Calibri"/>
                <a:cs typeface="Calibri"/>
              </a:rPr>
              <a:t>detect </a:t>
            </a:r>
            <a:r>
              <a:rPr dirty="0" sz="1100">
                <a:latin typeface="Calibri"/>
                <a:cs typeface="Calibri"/>
              </a:rPr>
              <a:t>characters </a:t>
            </a:r>
            <a:r>
              <a:rPr dirty="0" sz="1100" spc="30">
                <a:latin typeface="Calibri"/>
                <a:cs typeface="Calibri"/>
              </a:rPr>
              <a:t>in </a:t>
            </a:r>
            <a:r>
              <a:rPr dirty="0" sz="1100" spc="15">
                <a:latin typeface="Calibri"/>
                <a:cs typeface="Calibri"/>
              </a:rPr>
              <a:t>illegible </a:t>
            </a:r>
            <a:r>
              <a:rPr dirty="0" sz="1100" spc="20">
                <a:latin typeface="Calibri"/>
                <a:cs typeface="Calibri"/>
              </a:rPr>
              <a:t> handwritten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texts.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0554" y="319182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66052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2</a:t>
            </a:r>
            <a:r>
              <a:rPr dirty="0" sz="1400" spc="-65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P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1400" spc="-70" b="1">
                <a:solidFill>
                  <a:srgbClr val="213739"/>
                </a:solidFill>
                <a:latin typeface="Trebuchet MS"/>
                <a:cs typeface="Trebuchet MS"/>
              </a:rPr>
              <a:t>b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l</a:t>
            </a:r>
            <a:r>
              <a:rPr dirty="0" sz="1400" spc="-6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1400" spc="-22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45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-3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-3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6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m</a:t>
            </a:r>
            <a:r>
              <a:rPr dirty="0" sz="1400" spc="-6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80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762000" cy="9525"/>
            </a:xfrm>
            <a:custGeom>
              <a:avLst/>
              <a:gdLst/>
              <a:ahLst/>
              <a:cxnLst/>
              <a:rect l="l" t="t" r="r" b="b"/>
              <a:pathLst>
                <a:path w="762000" h="9525">
                  <a:moveTo>
                    <a:pt x="761377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761377" y="9487"/>
                  </a:lnTo>
                  <a:lnTo>
                    <a:pt x="761377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4" y="68262"/>
            <a:ext cx="1346200" cy="208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</a:t>
            </a:r>
            <a:r>
              <a:rPr dirty="0" spc="10"/>
              <a:t>r</a:t>
            </a:r>
            <a:r>
              <a:rPr dirty="0" spc="70"/>
              <a:t>o</a:t>
            </a:r>
            <a:r>
              <a:rPr dirty="0" spc="-25"/>
              <a:t>b</a:t>
            </a:r>
            <a:r>
              <a:rPr dirty="0" spc="-60"/>
              <a:t>l</a:t>
            </a:r>
            <a:r>
              <a:rPr dirty="0" spc="-15"/>
              <a:t>e</a:t>
            </a:r>
            <a:r>
              <a:rPr dirty="0"/>
              <a:t>m</a:t>
            </a:r>
            <a:r>
              <a:rPr dirty="0" spc="-195"/>
              <a:t> </a:t>
            </a:r>
            <a:r>
              <a:rPr dirty="0" spc="-15"/>
              <a:t>S</a:t>
            </a:r>
            <a:r>
              <a:rPr dirty="0" spc="-105"/>
              <a:t>t</a:t>
            </a:r>
            <a:r>
              <a:rPr dirty="0" spc="35"/>
              <a:t>a</a:t>
            </a:r>
            <a:r>
              <a:rPr dirty="0" spc="-105"/>
              <a:t>t</a:t>
            </a:r>
            <a:r>
              <a:rPr dirty="0" spc="-15"/>
              <a:t>e</a:t>
            </a:r>
            <a:r>
              <a:rPr dirty="0" spc="15"/>
              <a:t>m</a:t>
            </a:r>
            <a:r>
              <a:rPr dirty="0" spc="-15"/>
              <a:t>e</a:t>
            </a:r>
            <a:r>
              <a:rPr dirty="0" spc="-35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830" y="855281"/>
            <a:ext cx="3562350" cy="204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ts val="1395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10" b="1">
                <a:solidFill>
                  <a:srgbClr val="252525"/>
                </a:solidFill>
                <a:latin typeface="Calibri"/>
                <a:cs typeface="Calibri"/>
              </a:rPr>
              <a:t>Problem</a:t>
            </a:r>
            <a:r>
              <a:rPr dirty="0" sz="1200" spc="1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1200" spc="-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Inefficient</a:t>
            </a:r>
            <a:r>
              <a:rPr dirty="0" sz="1200" spc="-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52525"/>
                </a:solidFill>
                <a:latin typeface="Calibri"/>
                <a:cs typeface="Calibri"/>
              </a:rPr>
              <a:t>healthcare</a:t>
            </a:r>
            <a:r>
              <a:rPr dirty="0" sz="120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120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52525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  <a:p>
            <a:pPr marL="299085">
              <a:lnSpc>
                <a:spcPts val="1395"/>
              </a:lnSpc>
            </a:pPr>
            <a:r>
              <a:rPr dirty="0" sz="1200" spc="-1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20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52525"/>
                </a:solidFill>
                <a:latin typeface="Calibri"/>
                <a:cs typeface="Calibri"/>
              </a:rPr>
              <a:t>prescriptions.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299085" marR="5080" indent="-286385">
              <a:lnSpc>
                <a:spcPts val="135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5" b="1">
                <a:solidFill>
                  <a:srgbClr val="252525"/>
                </a:solidFill>
                <a:latin typeface="Calibri"/>
                <a:cs typeface="Calibri"/>
              </a:rPr>
              <a:t>Challenge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1200" spc="-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Illegible</a:t>
            </a:r>
            <a:r>
              <a:rPr dirty="0" sz="120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252525"/>
                </a:solidFill>
                <a:latin typeface="Calibri"/>
                <a:cs typeface="Calibri"/>
              </a:rPr>
              <a:t>handwriting</a:t>
            </a:r>
            <a:r>
              <a:rPr dirty="0" sz="1200" spc="10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2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52525"/>
                </a:solidFill>
                <a:latin typeface="Calibri"/>
                <a:cs typeface="Calibri"/>
              </a:rPr>
              <a:t>medical</a:t>
            </a:r>
            <a:r>
              <a:rPr dirty="0" sz="12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52525"/>
                </a:solidFill>
                <a:latin typeface="Calibri"/>
                <a:cs typeface="Calibri"/>
              </a:rPr>
              <a:t>jargon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dirty="0" sz="1200" spc="-25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52525"/>
                </a:solidFill>
                <a:latin typeface="Calibri"/>
                <a:cs typeface="Calibri"/>
              </a:rPr>
              <a:t>Knowledge</a:t>
            </a:r>
            <a:r>
              <a:rPr dirty="0" sz="12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52525"/>
                </a:solidFill>
                <a:latin typeface="Calibri"/>
                <a:cs typeface="Calibri"/>
              </a:rPr>
              <a:t>Graph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marR="16510" indent="-286385">
              <a:lnSpc>
                <a:spcPts val="135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5" b="1">
                <a:solidFill>
                  <a:srgbClr val="252525"/>
                </a:solidFill>
                <a:latin typeface="Calibri"/>
                <a:cs typeface="Calibri"/>
              </a:rPr>
              <a:t>Consequence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1200" spc="-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30">
                <a:solidFill>
                  <a:srgbClr val="252525"/>
                </a:solidFill>
                <a:latin typeface="Calibri"/>
                <a:cs typeface="Calibri"/>
              </a:rPr>
              <a:t>Errors</a:t>
            </a:r>
            <a:r>
              <a:rPr dirty="0" sz="120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52525"/>
                </a:solidFill>
                <a:latin typeface="Calibri"/>
                <a:cs typeface="Calibri"/>
              </a:rPr>
              <a:t>healthcare</a:t>
            </a:r>
            <a:r>
              <a:rPr dirty="0" sz="1200" spc="-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252525"/>
                </a:solidFill>
                <a:latin typeface="Calibri"/>
                <a:cs typeface="Calibri"/>
              </a:rPr>
              <a:t>due</a:t>
            </a:r>
            <a:r>
              <a:rPr dirty="0" sz="12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52525"/>
                </a:solidFill>
                <a:latin typeface="Calibri"/>
                <a:cs typeface="Calibri"/>
              </a:rPr>
              <a:t>traditional </a:t>
            </a:r>
            <a:r>
              <a:rPr dirty="0" sz="1200" spc="-25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15">
                <a:solidFill>
                  <a:srgbClr val="252525"/>
                </a:solidFill>
                <a:latin typeface="Calibri"/>
                <a:cs typeface="Calibri"/>
              </a:rPr>
              <a:t>OCR</a:t>
            </a:r>
            <a:r>
              <a:rPr dirty="0" sz="1200" spc="-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systems.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25252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6385">
              <a:lnSpc>
                <a:spcPts val="1435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200" spc="-20" b="1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dirty="0" sz="1200" spc="25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20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200" spc="10" b="1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200" spc="-2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200" spc="2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200" spc="-4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200" spc="-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3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200" spc="15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200" spc="-5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dirty="0" sz="1200" spc="-35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200" spc="2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200" spc="5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ed</a:t>
            </a:r>
            <a:r>
              <a:rPr dirty="0" sz="1200" spc="-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200" spc="-2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dirty="0" sz="1200" spc="5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200" spc="-3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em</a:t>
            </a:r>
            <a:r>
              <a:rPr dirty="0" sz="1200" spc="-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200" spc="-4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200" spc="10">
                <a:solidFill>
                  <a:srgbClr val="252525"/>
                </a:solidFill>
                <a:latin typeface="Calibri"/>
                <a:cs typeface="Calibri"/>
              </a:rPr>
              <a:t>cc</a:t>
            </a:r>
            <a:r>
              <a:rPr dirty="0" sz="1200" spc="-35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200" spc="-5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200" spc="2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200" spc="-3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299085">
              <a:lnSpc>
                <a:spcPts val="1435"/>
              </a:lnSpc>
            </a:pPr>
            <a:r>
              <a:rPr dirty="0" sz="1200" spc="-10">
                <a:solidFill>
                  <a:srgbClr val="252525"/>
                </a:solidFill>
                <a:latin typeface="Calibri"/>
                <a:cs typeface="Calibri"/>
              </a:rPr>
              <a:t>prescription</a:t>
            </a:r>
            <a:r>
              <a:rPr dirty="0" sz="12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52525"/>
                </a:solidFill>
                <a:latin typeface="Calibri"/>
                <a:cs typeface="Calibri"/>
              </a:rPr>
              <a:t>transcription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0554" y="319182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98373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3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27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85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105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65" b="1">
                <a:solidFill>
                  <a:srgbClr val="213739"/>
                </a:solidFill>
                <a:latin typeface="Trebuchet MS"/>
                <a:cs typeface="Trebuchet MS"/>
              </a:rPr>
              <a:t>h</a:t>
            </a:r>
            <a:r>
              <a:rPr dirty="0" sz="1400" spc="10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4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30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4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1400" spc="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18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2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1400" spc="-10" b="1">
                <a:solidFill>
                  <a:srgbClr val="213739"/>
                </a:solidFill>
                <a:latin typeface="Trebuchet MS"/>
                <a:cs typeface="Trebuchet MS"/>
              </a:rPr>
              <a:t>s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15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762000" cy="9525"/>
            </a:xfrm>
            <a:custGeom>
              <a:avLst/>
              <a:gdLst/>
              <a:ahLst/>
              <a:cxnLst/>
              <a:rect l="l" t="t" r="r" b="b"/>
              <a:pathLst>
                <a:path w="762000" h="9525">
                  <a:moveTo>
                    <a:pt x="761377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761377" y="9487"/>
                  </a:lnTo>
                  <a:lnTo>
                    <a:pt x="761377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71475"/>
          </a:xfrm>
          <a:custGeom>
            <a:avLst/>
            <a:gdLst/>
            <a:ahLst/>
            <a:cxnLst/>
            <a:rect l="l" t="t" r="r" b="b"/>
            <a:pathLst>
              <a:path w="4610100" h="371475">
                <a:moveTo>
                  <a:pt x="4609846" y="0"/>
                </a:moveTo>
                <a:lnTo>
                  <a:pt x="0" y="0"/>
                </a:lnTo>
                <a:lnTo>
                  <a:pt x="0" y="371094"/>
                </a:lnTo>
                <a:lnTo>
                  <a:pt x="4609846" y="371094"/>
                </a:lnTo>
                <a:lnTo>
                  <a:pt x="4609846" y="0"/>
                </a:lnTo>
                <a:close/>
              </a:path>
            </a:pathLst>
          </a:custGeom>
          <a:solidFill>
            <a:srgbClr val="9A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014" y="68262"/>
            <a:ext cx="11442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F8F8F8"/>
                </a:solidFill>
                <a:latin typeface="Trebuchet MS"/>
                <a:cs typeface="Trebuchet MS"/>
              </a:rPr>
              <a:t>S</a:t>
            </a:r>
            <a:r>
              <a:rPr dirty="0" sz="1200" spc="-40" b="1">
                <a:solidFill>
                  <a:srgbClr val="F8F8F8"/>
                </a:solidFill>
                <a:latin typeface="Trebuchet MS"/>
                <a:cs typeface="Trebuchet MS"/>
              </a:rPr>
              <a:t>y</a:t>
            </a:r>
            <a:r>
              <a:rPr dirty="0" sz="1200" spc="5" b="1">
                <a:solidFill>
                  <a:srgbClr val="F8F8F8"/>
                </a:solidFill>
                <a:latin typeface="Trebuchet MS"/>
                <a:cs typeface="Trebuchet MS"/>
              </a:rPr>
              <a:t>s</a:t>
            </a:r>
            <a:r>
              <a:rPr dirty="0" sz="1200" spc="-105" b="1">
                <a:solidFill>
                  <a:srgbClr val="F8F8F8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F8F8F8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F8F8F8"/>
                </a:solidFill>
                <a:latin typeface="Trebuchet MS"/>
                <a:cs typeface="Trebuchet MS"/>
              </a:rPr>
              <a:t>m</a:t>
            </a:r>
            <a:r>
              <a:rPr dirty="0" sz="1200" spc="-45" b="1">
                <a:solidFill>
                  <a:srgbClr val="F8F8F8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8F8F8"/>
                </a:solidFill>
                <a:latin typeface="Trebuchet MS"/>
                <a:cs typeface="Trebuchet MS"/>
              </a:rPr>
              <a:t>D</a:t>
            </a:r>
            <a:r>
              <a:rPr dirty="0" sz="1200" spc="15" b="1">
                <a:solidFill>
                  <a:srgbClr val="F8F8F8"/>
                </a:solidFill>
                <a:latin typeface="Trebuchet MS"/>
                <a:cs typeface="Trebuchet MS"/>
              </a:rPr>
              <a:t>i</a:t>
            </a:r>
            <a:r>
              <a:rPr dirty="0" sz="1200" spc="35" b="1">
                <a:solidFill>
                  <a:srgbClr val="F8F8F8"/>
                </a:solidFill>
                <a:latin typeface="Trebuchet MS"/>
                <a:cs typeface="Trebuchet MS"/>
              </a:rPr>
              <a:t>a</a:t>
            </a:r>
            <a:r>
              <a:rPr dirty="0" sz="1200" spc="70" b="1">
                <a:solidFill>
                  <a:srgbClr val="F8F8F8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F8F8F8"/>
                </a:solidFill>
                <a:latin typeface="Trebuchet MS"/>
                <a:cs typeface="Trebuchet MS"/>
              </a:rPr>
              <a:t>r</a:t>
            </a:r>
            <a:r>
              <a:rPr dirty="0" sz="1200" spc="30" b="1">
                <a:solidFill>
                  <a:srgbClr val="F8F8F8"/>
                </a:solidFill>
                <a:latin typeface="Trebuchet MS"/>
                <a:cs typeface="Trebuchet MS"/>
              </a:rPr>
              <a:t>am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325" y="1704975"/>
            <a:ext cx="247650" cy="295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6288" y="3048635"/>
            <a:ext cx="1708150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65"/>
              </a:spcBef>
            </a:pP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5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1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:</a:t>
            </a:r>
            <a:r>
              <a:rPr dirty="0" sz="950" spc="-20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8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-40" b="1">
                <a:solidFill>
                  <a:srgbClr val="213739"/>
                </a:solidFill>
                <a:latin typeface="Trebuchet MS"/>
                <a:cs typeface="Trebuchet MS"/>
              </a:rPr>
              <a:t>ch</a:t>
            </a:r>
            <a:r>
              <a:rPr dirty="0" sz="950" spc="-6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-8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-100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-45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-80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u</a:t>
            </a:r>
            <a:r>
              <a:rPr dirty="0" sz="950" spc="-3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5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1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50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am  </a:t>
            </a:r>
            <a:r>
              <a:rPr dirty="0" sz="950" spc="-90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10" b="1">
                <a:solidFill>
                  <a:srgbClr val="213739"/>
                </a:solidFill>
                <a:latin typeface="Trebuchet MS"/>
                <a:cs typeface="Trebuchet MS"/>
              </a:rPr>
              <a:t>f</a:t>
            </a:r>
            <a:r>
              <a:rPr dirty="0" sz="950" spc="-4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950" spc="-1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950" spc="-2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r>
              <a:rPr dirty="0" sz="950" spc="15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950" spc="-15" b="1">
                <a:solidFill>
                  <a:srgbClr val="213739"/>
                </a:solidFill>
                <a:latin typeface="Trebuchet MS"/>
                <a:cs typeface="Trebuchet MS"/>
              </a:rPr>
              <a:t>o</a:t>
            </a:r>
            <a:r>
              <a:rPr dirty="0" sz="950" spc="4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950" spc="35" b="1">
                <a:solidFill>
                  <a:srgbClr val="213739"/>
                </a:solidFill>
                <a:latin typeface="Trebuchet MS"/>
                <a:cs typeface="Trebuchet MS"/>
              </a:rPr>
              <a:t>n</a:t>
            </a:r>
            <a:r>
              <a:rPr dirty="0" sz="950" spc="15" b="1">
                <a:solidFill>
                  <a:srgbClr val="213739"/>
                </a:solidFill>
                <a:latin typeface="Trebuchet MS"/>
                <a:cs typeface="Trebuchet MS"/>
              </a:rPr>
              <a:t>iz</a:t>
            </a:r>
            <a:r>
              <a:rPr dirty="0" sz="950" spc="15" b="1">
                <a:solidFill>
                  <a:srgbClr val="213739"/>
                </a:solidFill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0554" y="3191827"/>
            <a:ext cx="806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213739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447675"/>
            <a:ext cx="35814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1414716"/>
            <a:ext cx="15925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4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.</a:t>
            </a:r>
            <a:r>
              <a:rPr dirty="0" sz="1400" spc="-27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c</a:t>
            </a:r>
            <a:r>
              <a:rPr dirty="0" sz="1400" spc="4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v</a:t>
            </a:r>
            <a:r>
              <a:rPr dirty="0" sz="1400" spc="-275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35" b="1">
                <a:solidFill>
                  <a:srgbClr val="213739"/>
                </a:solidFill>
                <a:latin typeface="Trebuchet MS"/>
                <a:cs typeface="Trebuchet MS"/>
              </a:rPr>
              <a:t>t</a:t>
            </a:r>
            <a:r>
              <a:rPr dirty="0" sz="1400" spc="10" b="1">
                <a:solidFill>
                  <a:srgbClr val="213739"/>
                </a:solidFill>
                <a:latin typeface="Trebuchet MS"/>
                <a:cs typeface="Trebuchet MS"/>
              </a:rPr>
              <a:t>y</a:t>
            </a:r>
            <a:r>
              <a:rPr dirty="0" sz="1400" spc="-200" b="1">
                <a:solidFill>
                  <a:srgbClr val="213739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D</a:t>
            </a:r>
            <a:r>
              <a:rPr dirty="0" sz="1400" spc="25" b="1">
                <a:solidFill>
                  <a:srgbClr val="213739"/>
                </a:solidFill>
                <a:latin typeface="Trebuchet MS"/>
                <a:cs typeface="Trebuchet MS"/>
              </a:rPr>
              <a:t>i</a:t>
            </a:r>
            <a:r>
              <a:rPr dirty="0" sz="1400" spc="-5" b="1">
                <a:solidFill>
                  <a:srgbClr val="213739"/>
                </a:solidFill>
                <a:latin typeface="Trebuchet MS"/>
                <a:cs typeface="Trebuchet MS"/>
              </a:rPr>
              <a:t>a</a:t>
            </a:r>
            <a:r>
              <a:rPr dirty="0" sz="1400" spc="50" b="1">
                <a:solidFill>
                  <a:srgbClr val="213739"/>
                </a:solidFill>
                <a:latin typeface="Trebuchet MS"/>
                <a:cs typeface="Trebuchet MS"/>
              </a:rPr>
              <a:t>g</a:t>
            </a:r>
            <a:r>
              <a:rPr dirty="0" sz="1400" spc="-75" b="1">
                <a:solidFill>
                  <a:srgbClr val="213739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213739"/>
                </a:solidFill>
                <a:latin typeface="Trebuchet MS"/>
                <a:cs typeface="Trebuchet MS"/>
              </a:rPr>
              <a:t>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050" y="1781212"/>
            <a:ext cx="3047365" cy="9525"/>
            <a:chOff x="781050" y="1781212"/>
            <a:chExt cx="3047365" cy="9525"/>
          </a:xfrm>
        </p:grpSpPr>
        <p:sp>
          <p:nvSpPr>
            <p:cNvPr id="4" name="object 4"/>
            <p:cNvSpPr/>
            <p:nvPr/>
          </p:nvSpPr>
          <p:spPr>
            <a:xfrm>
              <a:off x="781050" y="1781212"/>
              <a:ext cx="3047365" cy="9525"/>
            </a:xfrm>
            <a:custGeom>
              <a:avLst/>
              <a:gdLst/>
              <a:ahLst/>
              <a:cxnLst/>
              <a:rect l="l" t="t" r="r" b="b"/>
              <a:pathLst>
                <a:path w="3047365" h="9525">
                  <a:moveTo>
                    <a:pt x="3047365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3047365" y="9487"/>
                  </a:lnTo>
                  <a:lnTo>
                    <a:pt x="3047365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050" y="1781212"/>
              <a:ext cx="914400" cy="9525"/>
            </a:xfrm>
            <a:custGeom>
              <a:avLst/>
              <a:gdLst/>
              <a:ahLst/>
              <a:cxnLst/>
              <a:rect l="l" t="t" r="r" b="b"/>
              <a:pathLst>
                <a:path w="914400" h="9525">
                  <a:moveTo>
                    <a:pt x="913790" y="0"/>
                  </a:moveTo>
                  <a:lnTo>
                    <a:pt x="0" y="0"/>
                  </a:lnTo>
                  <a:lnTo>
                    <a:pt x="0" y="9487"/>
                  </a:lnTo>
                  <a:lnTo>
                    <a:pt x="913790" y="9487"/>
                  </a:lnTo>
                  <a:lnTo>
                    <a:pt x="91379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373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Group Members: Supervisor:Muhammad Abeer(P19-0061) Mr. Muhammad Amin  Aitzaz Tahir(P19-0012),  Najam Aqeel(P19-0035)</dc:creator>
  <dc:title>AutoCon: Automated Smart Contracts Generation via GUI</dc:title>
  <dcterms:created xsi:type="dcterms:W3CDTF">2024-03-17T18:14:01Z</dcterms:created>
  <dcterms:modified xsi:type="dcterms:W3CDTF">2024-03-17T18:14:01Z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2024-03-17T00:00:00Z</vt:filetime>
  </property>
</Properties>
</file>