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sldIdLst>
    <p:sldId id="256" r:id="rId2"/>
    <p:sldId id="257" r:id="rId3"/>
    <p:sldId id="258" r:id="rId4"/>
    <p:sldId id="259" r:id="rId5"/>
    <p:sldId id="267" r:id="rId6"/>
    <p:sldId id="268" r:id="rId7"/>
    <p:sldId id="269" r:id="rId8"/>
    <p:sldId id="270" r:id="rId9"/>
    <p:sldId id="271" r:id="rId10"/>
    <p:sldId id="272" r:id="rId11"/>
    <p:sldId id="273" r:id="rId12"/>
    <p:sldId id="279" r:id="rId13"/>
    <p:sldId id="281" r:id="rId14"/>
    <p:sldId id="280" r:id="rId15"/>
    <p:sldId id="274" r:id="rId16"/>
    <p:sldId id="275" r:id="rId17"/>
    <p:sldId id="276" r:id="rId18"/>
    <p:sldId id="262" r:id="rId19"/>
    <p:sldId id="277" r:id="rId20"/>
    <p:sldId id="278" r:id="rId21"/>
    <p:sldId id="283" r:id="rId22"/>
    <p:sldId id="284" r:id="rId23"/>
    <p:sldId id="285" r:id="rId24"/>
    <p:sldId id="286" r:id="rId25"/>
    <p:sldId id="287" r:id="rId26"/>
    <p:sldId id="288" r:id="rId27"/>
    <p:sldId id="289" r:id="rId28"/>
    <p:sldId id="290" r:id="rId29"/>
    <p:sldId id="291" r:id="rId30"/>
    <p:sldId id="292" r:id="rId31"/>
    <p:sldId id="293" r:id="rId32"/>
    <p:sldId id="282"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93" autoAdjust="0"/>
    <p:restoredTop sz="80464" autoAdjust="0"/>
  </p:normalViewPr>
  <p:slideViewPr>
    <p:cSldViewPr snapToGrid="0">
      <p:cViewPr varScale="1">
        <p:scale>
          <a:sx n="91" d="100"/>
          <a:sy n="91" d="100"/>
        </p:scale>
        <p:origin x="696" y="44"/>
      </p:cViewPr>
      <p:guideLst/>
    </p:cSldViewPr>
  </p:slideViewPr>
  <p:notesTextViewPr>
    <p:cViewPr>
      <p:scale>
        <a:sx n="1" d="1"/>
        <a:sy n="1" d="1"/>
      </p:scale>
      <p:origin x="0" y="-108"/>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8C0016D-0FE0-42DB-AE15-0B14AD1711AB}" type="datetimeFigureOut">
              <a:rPr lang="en-US" smtClean="0"/>
              <a:t>2/22/2024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AE9A817-9AE9-4A73-9138-07DB8E1A8EBC}" type="slidenum">
              <a:rPr lang="en-US" smtClean="0"/>
              <a:t>‹#›</a:t>
            </a:fld>
            <a:endParaRPr lang="en-US"/>
          </a:p>
        </p:txBody>
      </p:sp>
    </p:spTree>
    <p:extLst>
      <p:ext uri="{BB962C8B-B14F-4D97-AF65-F5344CB8AC3E}">
        <p14:creationId xmlns:p14="http://schemas.microsoft.com/office/powerpoint/2010/main" val="35140356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CDN server are Netlify and </a:t>
            </a:r>
            <a:r>
              <a:rPr lang="en-US" dirty="0" err="1"/>
              <a:t>Vercel</a:t>
            </a:r>
            <a:r>
              <a:rPr lang="en-US" dirty="0"/>
              <a:t> (there can be other server). Static server and CDN are used interchangeably.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0D0D0D"/>
                </a:solidFill>
                <a:effectLst/>
                <a:latin typeface="Söhne"/>
              </a:rPr>
              <a:t>CDN in the context of the MERN stack typically stands for "Content Delivery Network." </a:t>
            </a:r>
            <a:endParaRPr lang="en-US" dirty="0"/>
          </a:p>
          <a:p>
            <a:r>
              <a:rPr lang="en-US" dirty="0"/>
              <a:t>API server and </a:t>
            </a:r>
            <a:r>
              <a:rPr lang="en-US" dirty="0" err="1"/>
              <a:t>DataBase</a:t>
            </a:r>
            <a:br>
              <a:rPr lang="en-US" dirty="0"/>
            </a:br>
            <a:r>
              <a:rPr lang="en-US" b="0" i="0" dirty="0">
                <a:solidFill>
                  <a:srgbClr val="0D0D0D"/>
                </a:solidFill>
                <a:effectLst/>
                <a:latin typeface="Söhne"/>
              </a:rPr>
              <a:t>Express.js is a web application framework for Node.js, designed to build web applications and APIs quickly and efficiently. It provides a middleware support for handling requests and responses, routing, template engines, and much more.</a:t>
            </a:r>
            <a:endParaRPr lang="en-US" dirty="0"/>
          </a:p>
        </p:txBody>
      </p:sp>
      <p:sp>
        <p:nvSpPr>
          <p:cNvPr id="4" name="Slide Number Placeholder 3"/>
          <p:cNvSpPr>
            <a:spLocks noGrp="1"/>
          </p:cNvSpPr>
          <p:nvPr>
            <p:ph type="sldNum" sz="quarter" idx="5"/>
          </p:nvPr>
        </p:nvSpPr>
        <p:spPr/>
        <p:txBody>
          <a:bodyPr/>
          <a:lstStyle/>
          <a:p>
            <a:fld id="{AAE9A817-9AE9-4A73-9138-07DB8E1A8EBC}" type="slidenum">
              <a:rPr lang="en-US" smtClean="0"/>
              <a:t>2</a:t>
            </a:fld>
            <a:endParaRPr lang="en-US"/>
          </a:p>
        </p:txBody>
      </p:sp>
    </p:spTree>
    <p:extLst>
      <p:ext uri="{BB962C8B-B14F-4D97-AF65-F5344CB8AC3E}">
        <p14:creationId xmlns:p14="http://schemas.microsoft.com/office/powerpoint/2010/main" val="15733233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E9A817-9AE9-4A73-9138-07DB8E1A8EBC}" type="slidenum">
              <a:rPr lang="en-US" smtClean="0"/>
              <a:t>22</a:t>
            </a:fld>
            <a:endParaRPr lang="en-US"/>
          </a:p>
        </p:txBody>
      </p:sp>
    </p:spTree>
    <p:extLst>
      <p:ext uri="{BB962C8B-B14F-4D97-AF65-F5344CB8AC3E}">
        <p14:creationId xmlns:p14="http://schemas.microsoft.com/office/powerpoint/2010/main" val="18894646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E9A817-9AE9-4A73-9138-07DB8E1A8EBC}" type="slidenum">
              <a:rPr lang="en-US" smtClean="0"/>
              <a:t>23</a:t>
            </a:fld>
            <a:endParaRPr lang="en-US"/>
          </a:p>
        </p:txBody>
      </p:sp>
    </p:spTree>
    <p:extLst>
      <p:ext uri="{BB962C8B-B14F-4D97-AF65-F5344CB8AC3E}">
        <p14:creationId xmlns:p14="http://schemas.microsoft.com/office/powerpoint/2010/main" val="20399887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E9A817-9AE9-4A73-9138-07DB8E1A8EBC}" type="slidenum">
              <a:rPr lang="en-US" smtClean="0"/>
              <a:t>24</a:t>
            </a:fld>
            <a:endParaRPr lang="en-US"/>
          </a:p>
        </p:txBody>
      </p:sp>
    </p:spTree>
    <p:extLst>
      <p:ext uri="{BB962C8B-B14F-4D97-AF65-F5344CB8AC3E}">
        <p14:creationId xmlns:p14="http://schemas.microsoft.com/office/powerpoint/2010/main" val="28105472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E9A817-9AE9-4A73-9138-07DB8E1A8EBC}" type="slidenum">
              <a:rPr lang="en-US" smtClean="0"/>
              <a:t>25</a:t>
            </a:fld>
            <a:endParaRPr lang="en-US"/>
          </a:p>
        </p:txBody>
      </p:sp>
    </p:spTree>
    <p:extLst>
      <p:ext uri="{BB962C8B-B14F-4D97-AF65-F5344CB8AC3E}">
        <p14:creationId xmlns:p14="http://schemas.microsoft.com/office/powerpoint/2010/main" val="33462109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E9A817-9AE9-4A73-9138-07DB8E1A8EBC}" type="slidenum">
              <a:rPr lang="en-US" smtClean="0"/>
              <a:t>26</a:t>
            </a:fld>
            <a:endParaRPr lang="en-US"/>
          </a:p>
        </p:txBody>
      </p:sp>
    </p:spTree>
    <p:extLst>
      <p:ext uri="{BB962C8B-B14F-4D97-AF65-F5344CB8AC3E}">
        <p14:creationId xmlns:p14="http://schemas.microsoft.com/office/powerpoint/2010/main" val="11222980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E9A817-9AE9-4A73-9138-07DB8E1A8EBC}" type="slidenum">
              <a:rPr lang="en-US" smtClean="0"/>
              <a:t>27</a:t>
            </a:fld>
            <a:endParaRPr lang="en-US"/>
          </a:p>
        </p:txBody>
      </p:sp>
    </p:spTree>
    <p:extLst>
      <p:ext uri="{BB962C8B-B14F-4D97-AF65-F5344CB8AC3E}">
        <p14:creationId xmlns:p14="http://schemas.microsoft.com/office/powerpoint/2010/main" val="1500894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E9A817-9AE9-4A73-9138-07DB8E1A8EBC}" type="slidenum">
              <a:rPr lang="en-US" smtClean="0"/>
              <a:t>28</a:t>
            </a:fld>
            <a:endParaRPr lang="en-US"/>
          </a:p>
        </p:txBody>
      </p:sp>
    </p:spTree>
    <p:extLst>
      <p:ext uri="{BB962C8B-B14F-4D97-AF65-F5344CB8AC3E}">
        <p14:creationId xmlns:p14="http://schemas.microsoft.com/office/powerpoint/2010/main" val="319843884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E9A817-9AE9-4A73-9138-07DB8E1A8EBC}" type="slidenum">
              <a:rPr lang="en-US" smtClean="0"/>
              <a:t>29</a:t>
            </a:fld>
            <a:endParaRPr lang="en-US"/>
          </a:p>
        </p:txBody>
      </p:sp>
    </p:spTree>
    <p:extLst>
      <p:ext uri="{BB962C8B-B14F-4D97-AF65-F5344CB8AC3E}">
        <p14:creationId xmlns:p14="http://schemas.microsoft.com/office/powerpoint/2010/main" val="345675689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E9A817-9AE9-4A73-9138-07DB8E1A8EBC}" type="slidenum">
              <a:rPr lang="en-US" smtClean="0"/>
              <a:t>30</a:t>
            </a:fld>
            <a:endParaRPr lang="en-US"/>
          </a:p>
        </p:txBody>
      </p:sp>
    </p:spTree>
    <p:extLst>
      <p:ext uri="{BB962C8B-B14F-4D97-AF65-F5344CB8AC3E}">
        <p14:creationId xmlns:p14="http://schemas.microsoft.com/office/powerpoint/2010/main" val="380023604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D0D0D"/>
                </a:solidFill>
                <a:effectLst/>
                <a:latin typeface="Söhne"/>
              </a:rPr>
              <a:t>Navigation and routing are related concepts often used in web development, especially in the context of single-page applications (SPAs), but they serve different purposes:</a:t>
            </a:r>
          </a:p>
          <a:p>
            <a:pPr algn="l">
              <a:buFont typeface="Arial" panose="020B0604020202020204" pitchFamily="34" charset="0"/>
              <a:buChar char="•"/>
            </a:pPr>
            <a:r>
              <a:rPr lang="en-US" b="0" i="0" dirty="0">
                <a:solidFill>
                  <a:srgbClr val="0D0D0D"/>
                </a:solidFill>
                <a:effectLst/>
                <a:latin typeface="Söhne"/>
              </a:rPr>
              <a:t>Navigation refers to the action of moving between different pages or views within a web application. It involves user interaction, such as clicking on links, buttons, or other UI elements to transition between different sections or views of the application. Navigation can occur within the same page (e.g., scrolling to a different section) or between different pages of the application. It focuses on the user experience and how users interact with and explore the content of the application.</a:t>
            </a:r>
          </a:p>
          <a:p>
            <a:pPr algn="l">
              <a:buFont typeface="Arial" panose="020B0604020202020204" pitchFamily="34" charset="0"/>
              <a:buChar char="•"/>
            </a:pPr>
            <a:r>
              <a:rPr lang="en-US" b="0" i="0" dirty="0">
                <a:solidFill>
                  <a:srgbClr val="0D0D0D"/>
                </a:solidFill>
                <a:effectLst/>
                <a:latin typeface="Söhne"/>
              </a:rPr>
              <a:t>Routing, on the other hand, is the mechanism that determines which component or view to render based on the current URL or location within the application.</a:t>
            </a:r>
          </a:p>
          <a:p>
            <a:pPr algn="l">
              <a:buFont typeface="Arial" panose="020B0604020202020204" pitchFamily="34" charset="0"/>
              <a:buChar char="•"/>
            </a:pPr>
            <a:r>
              <a:rPr lang="en-US" b="0" i="0" dirty="0">
                <a:solidFill>
                  <a:srgbClr val="0D0D0D"/>
                </a:solidFill>
                <a:effectLst/>
                <a:latin typeface="Söhne"/>
              </a:rPr>
              <a:t>It involves defining routes that map specific URLs or paths to corresponding components or views in the application.</a:t>
            </a:r>
          </a:p>
          <a:p>
            <a:pPr algn="l">
              <a:buFont typeface="Arial" panose="020B0604020202020204" pitchFamily="34" charset="0"/>
              <a:buChar char="•"/>
            </a:pPr>
            <a:r>
              <a:rPr lang="en-US" b="0" i="0" dirty="0">
                <a:solidFill>
                  <a:srgbClr val="0D0D0D"/>
                </a:solidFill>
                <a:effectLst/>
                <a:latin typeface="Söhne"/>
              </a:rPr>
              <a:t>Routing is typically managed by a routing library or framework (such as React Router for React applications or Vue Router for Vue.js applications).</a:t>
            </a:r>
          </a:p>
          <a:p>
            <a:pPr algn="l">
              <a:buFont typeface="Arial" panose="020B0604020202020204" pitchFamily="34" charset="0"/>
              <a:buChar char="•"/>
            </a:pPr>
            <a:r>
              <a:rPr lang="en-US" b="0" i="0" dirty="0">
                <a:solidFill>
                  <a:srgbClr val="0D0D0D"/>
                </a:solidFill>
                <a:effectLst/>
                <a:latin typeface="Söhne"/>
              </a:rPr>
              <a:t>It enables the application to handle dynamic content rendering and maintain a consistent UI state as users navigate through different sections of the application.</a:t>
            </a:r>
          </a:p>
          <a:p>
            <a:pPr algn="l">
              <a:buFont typeface="Arial" panose="020B0604020202020204" pitchFamily="34" charset="0"/>
              <a:buChar char="•"/>
            </a:pPr>
            <a:r>
              <a:rPr lang="en-US" b="0" i="0" dirty="0">
                <a:solidFill>
                  <a:srgbClr val="0D0D0D"/>
                </a:solidFill>
                <a:effectLst/>
                <a:latin typeface="Söhne"/>
              </a:rPr>
              <a:t>Routing is essential for SPAs, where the entire application is loaded initially, and subsequent navigation occurs without full page reloads.</a:t>
            </a:r>
          </a:p>
          <a:p>
            <a:pPr algn="l">
              <a:buFont typeface="Arial" panose="020B0604020202020204" pitchFamily="34" charset="0"/>
              <a:buChar char="•"/>
            </a:pPr>
            <a:endParaRPr lang="en-US" b="0" i="0" dirty="0">
              <a:solidFill>
                <a:srgbClr val="0D0D0D"/>
              </a:solidFill>
              <a:effectLst/>
              <a:latin typeface="Söhne"/>
            </a:endParaRPr>
          </a:p>
          <a:p>
            <a:endParaRPr lang="en-US" dirty="0"/>
          </a:p>
        </p:txBody>
      </p:sp>
      <p:sp>
        <p:nvSpPr>
          <p:cNvPr id="4" name="Slide Number Placeholder 3"/>
          <p:cNvSpPr>
            <a:spLocks noGrp="1"/>
          </p:cNvSpPr>
          <p:nvPr>
            <p:ph type="sldNum" sz="quarter" idx="5"/>
          </p:nvPr>
        </p:nvSpPr>
        <p:spPr/>
        <p:txBody>
          <a:bodyPr/>
          <a:lstStyle/>
          <a:p>
            <a:fld id="{AAE9A817-9AE9-4A73-9138-07DB8E1A8EBC}" type="slidenum">
              <a:rPr lang="en-US" smtClean="0"/>
              <a:t>31</a:t>
            </a:fld>
            <a:endParaRPr lang="en-US"/>
          </a:p>
        </p:txBody>
      </p:sp>
    </p:spTree>
    <p:extLst>
      <p:ext uri="{BB962C8B-B14F-4D97-AF65-F5344CB8AC3E}">
        <p14:creationId xmlns:p14="http://schemas.microsoft.com/office/powerpoint/2010/main" val="23930448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000000"/>
                </a:solidFill>
                <a:effectLst/>
                <a:latin typeface="Verdana" panose="020B0604030504040204" pitchFamily="34" charset="0"/>
              </a:rPr>
              <a:t>React is a JavaScript library created by Facebook.</a:t>
            </a:r>
          </a:p>
          <a:p>
            <a:pPr algn="l"/>
            <a:r>
              <a:rPr lang="en-US" b="0" i="0" dirty="0">
                <a:solidFill>
                  <a:srgbClr val="000000"/>
                </a:solidFill>
                <a:effectLst/>
                <a:latin typeface="Verdana" panose="020B0604030504040204" pitchFamily="34" charset="0"/>
              </a:rPr>
              <a:t>React is a tool for building UI components.</a:t>
            </a:r>
          </a:p>
          <a:p>
            <a:r>
              <a:rPr lang="en-US" b="0" i="0" dirty="0">
                <a:solidFill>
                  <a:srgbClr val="000000"/>
                </a:solidFill>
                <a:effectLst/>
                <a:latin typeface="Verdana" panose="020B0604030504040204" pitchFamily="34" charset="0"/>
              </a:rPr>
              <a:t>React creates a VIRTUAL DOM in memory.</a:t>
            </a:r>
          </a:p>
          <a:p>
            <a:r>
              <a:rPr lang="en-US" b="0" i="0">
                <a:solidFill>
                  <a:srgbClr val="000000"/>
                </a:solidFill>
                <a:effectLst/>
                <a:latin typeface="Verdana" panose="020B0604030504040204" pitchFamily="34" charset="0"/>
              </a:rPr>
              <a:t>React only changes what needs to be changed!</a:t>
            </a:r>
            <a:endParaRPr lang="en-US" dirty="0"/>
          </a:p>
        </p:txBody>
      </p:sp>
      <p:sp>
        <p:nvSpPr>
          <p:cNvPr id="4" name="Slide Number Placeholder 3"/>
          <p:cNvSpPr>
            <a:spLocks noGrp="1"/>
          </p:cNvSpPr>
          <p:nvPr>
            <p:ph type="sldNum" sz="quarter" idx="5"/>
          </p:nvPr>
        </p:nvSpPr>
        <p:spPr/>
        <p:txBody>
          <a:bodyPr/>
          <a:lstStyle/>
          <a:p>
            <a:fld id="{AAE9A817-9AE9-4A73-9138-07DB8E1A8EBC}" type="slidenum">
              <a:rPr lang="en-US" smtClean="0"/>
              <a:t>3</a:t>
            </a:fld>
            <a:endParaRPr lang="en-US"/>
          </a:p>
        </p:txBody>
      </p:sp>
    </p:spTree>
    <p:extLst>
      <p:ext uri="{BB962C8B-B14F-4D97-AF65-F5344CB8AC3E}">
        <p14:creationId xmlns:p14="http://schemas.microsoft.com/office/powerpoint/2010/main" val="16643169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0" dirty="0" err="1">
                <a:solidFill>
                  <a:srgbClr val="0D0D0D"/>
                </a:solidFill>
                <a:effectLst/>
                <a:latin typeface="Söhne"/>
              </a:rPr>
              <a:t>ReactDOM</a:t>
            </a:r>
            <a:r>
              <a:rPr lang="en-US" b="0" i="0" dirty="0">
                <a:solidFill>
                  <a:srgbClr val="0D0D0D"/>
                </a:solidFill>
                <a:effectLst/>
                <a:latin typeface="Söhne"/>
              </a:rPr>
              <a:t>: </a:t>
            </a:r>
            <a:r>
              <a:rPr lang="en-US" b="0" i="0" dirty="0" err="1">
                <a:solidFill>
                  <a:srgbClr val="0D0D0D"/>
                </a:solidFill>
                <a:effectLst/>
                <a:latin typeface="Söhne"/>
              </a:rPr>
              <a:t>ReactDOM</a:t>
            </a:r>
            <a:r>
              <a:rPr lang="en-US" b="0" i="0" dirty="0">
                <a:solidFill>
                  <a:srgbClr val="0D0D0D"/>
                </a:solidFill>
                <a:effectLst/>
                <a:latin typeface="Söhne"/>
              </a:rPr>
              <a:t> is a package in React responsible for rendering React components into the DOM (Document Object Model). It provides methods for interacting with the DOM, such as rendering components, updating component states, and handling events.</a:t>
            </a:r>
          </a:p>
          <a:p>
            <a:r>
              <a:rPr lang="en-US" b="1" i="0" dirty="0" err="1">
                <a:solidFill>
                  <a:srgbClr val="0D0D0D"/>
                </a:solidFill>
                <a:effectLst/>
                <a:latin typeface="Söhne"/>
              </a:rPr>
              <a:t>createRoot</a:t>
            </a:r>
            <a:r>
              <a:rPr lang="en-US" b="0" i="0" dirty="0">
                <a:solidFill>
                  <a:srgbClr val="0D0D0D"/>
                </a:solidFill>
                <a:effectLst/>
                <a:latin typeface="Söhne"/>
              </a:rPr>
              <a:t>: </a:t>
            </a:r>
            <a:r>
              <a:rPr lang="en-US" dirty="0" err="1"/>
              <a:t>createRoot</a:t>
            </a:r>
            <a:r>
              <a:rPr lang="en-US" b="0" i="0" dirty="0">
                <a:solidFill>
                  <a:srgbClr val="0D0D0D"/>
                </a:solidFill>
                <a:effectLst/>
                <a:latin typeface="Söhne"/>
              </a:rPr>
              <a:t> is a method introduced in React 18. It allows you to create a root for rendering React components inside a browser DOM node. This method initializes a new React root and returns an object representing it.</a:t>
            </a:r>
          </a:p>
          <a:p>
            <a:r>
              <a:rPr lang="en-US" dirty="0" err="1"/>
              <a:t>ReactDOM.createRoot</a:t>
            </a:r>
            <a:r>
              <a:rPr lang="en-US" dirty="0"/>
              <a:t>(container)</a:t>
            </a:r>
            <a:r>
              <a:rPr lang="en-US" b="0" i="0" dirty="0">
                <a:solidFill>
                  <a:srgbClr val="0D0D0D"/>
                </a:solidFill>
                <a:effectLst/>
                <a:latin typeface="Söhne"/>
              </a:rPr>
              <a:t> creates a new React root in the specified container (DOM node), enabling the rendering of React components within that container.</a:t>
            </a:r>
            <a:endParaRPr lang="en-US" dirty="0"/>
          </a:p>
          <a:p>
            <a:endParaRPr lang="en-US" dirty="0"/>
          </a:p>
        </p:txBody>
      </p:sp>
      <p:sp>
        <p:nvSpPr>
          <p:cNvPr id="4" name="Slide Number Placeholder 3"/>
          <p:cNvSpPr>
            <a:spLocks noGrp="1"/>
          </p:cNvSpPr>
          <p:nvPr>
            <p:ph type="sldNum" sz="quarter" idx="5"/>
          </p:nvPr>
        </p:nvSpPr>
        <p:spPr/>
        <p:txBody>
          <a:bodyPr/>
          <a:lstStyle/>
          <a:p>
            <a:fld id="{AAE9A817-9AE9-4A73-9138-07DB8E1A8EBC}" type="slidenum">
              <a:rPr lang="en-US" smtClean="0"/>
              <a:t>4</a:t>
            </a:fld>
            <a:endParaRPr lang="en-US"/>
          </a:p>
        </p:txBody>
      </p:sp>
    </p:spTree>
    <p:extLst>
      <p:ext uri="{BB962C8B-B14F-4D97-AF65-F5344CB8AC3E}">
        <p14:creationId xmlns:p14="http://schemas.microsoft.com/office/powerpoint/2010/main" val="36307344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000000"/>
                </a:solidFill>
                <a:effectLst/>
                <a:latin typeface="Verdana" panose="020B0604030504040204" pitchFamily="34" charset="0"/>
              </a:rPr>
              <a:t>JSX stands for JavaScript XML.</a:t>
            </a:r>
          </a:p>
          <a:p>
            <a:pPr algn="l"/>
            <a:r>
              <a:rPr lang="en-US" b="0" i="0" dirty="0">
                <a:solidFill>
                  <a:srgbClr val="000000"/>
                </a:solidFill>
                <a:effectLst/>
                <a:latin typeface="Verdana" panose="020B0604030504040204" pitchFamily="34" charset="0"/>
              </a:rPr>
              <a:t>JSX allows us to write HTML in React.</a:t>
            </a:r>
          </a:p>
          <a:p>
            <a:pPr algn="l"/>
            <a:r>
              <a:rPr lang="en-US" b="0" i="0" dirty="0">
                <a:solidFill>
                  <a:srgbClr val="000000"/>
                </a:solidFill>
                <a:effectLst/>
                <a:latin typeface="Verdana" panose="020B0604030504040204" pitchFamily="34" charset="0"/>
              </a:rPr>
              <a:t>JSX makes it easier to write and add HTML in React</a:t>
            </a:r>
          </a:p>
          <a:p>
            <a:endParaRPr lang="en-US" dirty="0"/>
          </a:p>
        </p:txBody>
      </p:sp>
      <p:sp>
        <p:nvSpPr>
          <p:cNvPr id="4" name="Slide Number Placeholder 3"/>
          <p:cNvSpPr>
            <a:spLocks noGrp="1"/>
          </p:cNvSpPr>
          <p:nvPr>
            <p:ph type="sldNum" sz="quarter" idx="5"/>
          </p:nvPr>
        </p:nvSpPr>
        <p:spPr/>
        <p:txBody>
          <a:bodyPr/>
          <a:lstStyle/>
          <a:p>
            <a:fld id="{AAE9A817-9AE9-4A73-9138-07DB8E1A8EBC}" type="slidenum">
              <a:rPr lang="en-US" smtClean="0"/>
              <a:t>5</a:t>
            </a:fld>
            <a:endParaRPr lang="en-US"/>
          </a:p>
        </p:txBody>
      </p:sp>
    </p:spTree>
    <p:extLst>
      <p:ext uri="{BB962C8B-B14F-4D97-AF65-F5344CB8AC3E}">
        <p14:creationId xmlns:p14="http://schemas.microsoft.com/office/powerpoint/2010/main" val="23184201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Rendering content dynamically </a:t>
            </a:r>
          </a:p>
        </p:txBody>
      </p:sp>
      <p:sp>
        <p:nvSpPr>
          <p:cNvPr id="4" name="Slide Number Placeholder 3"/>
          <p:cNvSpPr>
            <a:spLocks noGrp="1"/>
          </p:cNvSpPr>
          <p:nvPr>
            <p:ph type="sldNum" sz="quarter" idx="5"/>
          </p:nvPr>
        </p:nvSpPr>
        <p:spPr/>
        <p:txBody>
          <a:bodyPr/>
          <a:lstStyle/>
          <a:p>
            <a:fld id="{AAE9A817-9AE9-4A73-9138-07DB8E1A8EBC}" type="slidenum">
              <a:rPr lang="en-US" smtClean="0"/>
              <a:t>15</a:t>
            </a:fld>
            <a:endParaRPr lang="en-US"/>
          </a:p>
        </p:txBody>
      </p:sp>
    </p:spTree>
    <p:extLst>
      <p:ext uri="{BB962C8B-B14F-4D97-AF65-F5344CB8AC3E}">
        <p14:creationId xmlns:p14="http://schemas.microsoft.com/office/powerpoint/2010/main" val="12121428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E9A817-9AE9-4A73-9138-07DB8E1A8EBC}" type="slidenum">
              <a:rPr lang="en-US" smtClean="0"/>
              <a:t>18</a:t>
            </a:fld>
            <a:endParaRPr lang="en-US"/>
          </a:p>
        </p:txBody>
      </p:sp>
    </p:spTree>
    <p:extLst>
      <p:ext uri="{BB962C8B-B14F-4D97-AF65-F5344CB8AC3E}">
        <p14:creationId xmlns:p14="http://schemas.microsoft.com/office/powerpoint/2010/main" val="1759716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E9A817-9AE9-4A73-9138-07DB8E1A8EBC}" type="slidenum">
              <a:rPr lang="en-US" smtClean="0"/>
              <a:t>19</a:t>
            </a:fld>
            <a:endParaRPr lang="en-US"/>
          </a:p>
        </p:txBody>
      </p:sp>
    </p:spTree>
    <p:extLst>
      <p:ext uri="{BB962C8B-B14F-4D97-AF65-F5344CB8AC3E}">
        <p14:creationId xmlns:p14="http://schemas.microsoft.com/office/powerpoint/2010/main" val="11609848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E9A817-9AE9-4A73-9138-07DB8E1A8EBC}" type="slidenum">
              <a:rPr lang="en-US" smtClean="0"/>
              <a:t>20</a:t>
            </a:fld>
            <a:endParaRPr lang="en-US"/>
          </a:p>
        </p:txBody>
      </p:sp>
    </p:spTree>
    <p:extLst>
      <p:ext uri="{BB962C8B-B14F-4D97-AF65-F5344CB8AC3E}">
        <p14:creationId xmlns:p14="http://schemas.microsoft.com/office/powerpoint/2010/main" val="26289494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E9A817-9AE9-4A73-9138-07DB8E1A8EBC}" type="slidenum">
              <a:rPr lang="en-US" smtClean="0"/>
              <a:t>21</a:t>
            </a:fld>
            <a:endParaRPr lang="en-US"/>
          </a:p>
        </p:txBody>
      </p:sp>
    </p:spTree>
    <p:extLst>
      <p:ext uri="{BB962C8B-B14F-4D97-AF65-F5344CB8AC3E}">
        <p14:creationId xmlns:p14="http://schemas.microsoft.com/office/powerpoint/2010/main" val="720646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2F3250-03F4-473E-A42C-F756A5F2B61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93D2FFB-C9F7-42F9-A035-1A8D5745C9A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E727D48-C6FB-41B5-AF7C-11D0FCAB6C52}"/>
              </a:ext>
            </a:extLst>
          </p:cNvPr>
          <p:cNvSpPr>
            <a:spLocks noGrp="1"/>
          </p:cNvSpPr>
          <p:nvPr>
            <p:ph type="dt" sz="half" idx="10"/>
          </p:nvPr>
        </p:nvSpPr>
        <p:spPr/>
        <p:txBody>
          <a:bodyPr/>
          <a:lstStyle/>
          <a:p>
            <a:fld id="{45BFB224-6473-4EC1-9C21-607EBC866144}" type="datetimeFigureOut">
              <a:rPr lang="en-US" smtClean="0"/>
              <a:t>2/22/2024</a:t>
            </a:fld>
            <a:endParaRPr lang="en-US"/>
          </a:p>
        </p:txBody>
      </p:sp>
      <p:sp>
        <p:nvSpPr>
          <p:cNvPr id="5" name="Footer Placeholder 4">
            <a:extLst>
              <a:ext uri="{FF2B5EF4-FFF2-40B4-BE49-F238E27FC236}">
                <a16:creationId xmlns:a16="http://schemas.microsoft.com/office/drawing/2014/main" id="{9878EA80-29BC-4EA4-ADF9-E25928897E1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A12E0FB-280F-4E39-8C55-BB4149952EAD}"/>
              </a:ext>
            </a:extLst>
          </p:cNvPr>
          <p:cNvSpPr>
            <a:spLocks noGrp="1"/>
          </p:cNvSpPr>
          <p:nvPr>
            <p:ph type="sldNum" sz="quarter" idx="12"/>
          </p:nvPr>
        </p:nvSpPr>
        <p:spPr/>
        <p:txBody>
          <a:bodyPr/>
          <a:lstStyle/>
          <a:p>
            <a:fld id="{87B2933C-C3BD-41C3-A56B-95242C031C61}" type="slidenum">
              <a:rPr lang="en-US" smtClean="0"/>
              <a:t>‹#›</a:t>
            </a:fld>
            <a:endParaRPr lang="en-US"/>
          </a:p>
        </p:txBody>
      </p:sp>
    </p:spTree>
    <p:extLst>
      <p:ext uri="{BB962C8B-B14F-4D97-AF65-F5344CB8AC3E}">
        <p14:creationId xmlns:p14="http://schemas.microsoft.com/office/powerpoint/2010/main" val="1318517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9758ED-95D1-4938-AEA0-19546AA8928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1886360-9389-463F-8000-B4A33D32E23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DC43593-26A4-4171-9EA4-62FC06FC0D9D}"/>
              </a:ext>
            </a:extLst>
          </p:cNvPr>
          <p:cNvSpPr>
            <a:spLocks noGrp="1"/>
          </p:cNvSpPr>
          <p:nvPr>
            <p:ph type="dt" sz="half" idx="10"/>
          </p:nvPr>
        </p:nvSpPr>
        <p:spPr/>
        <p:txBody>
          <a:bodyPr/>
          <a:lstStyle/>
          <a:p>
            <a:fld id="{45BFB224-6473-4EC1-9C21-607EBC866144}" type="datetimeFigureOut">
              <a:rPr lang="en-US" smtClean="0"/>
              <a:t>2/22/2024</a:t>
            </a:fld>
            <a:endParaRPr lang="en-US"/>
          </a:p>
        </p:txBody>
      </p:sp>
      <p:sp>
        <p:nvSpPr>
          <p:cNvPr id="5" name="Footer Placeholder 4">
            <a:extLst>
              <a:ext uri="{FF2B5EF4-FFF2-40B4-BE49-F238E27FC236}">
                <a16:creationId xmlns:a16="http://schemas.microsoft.com/office/drawing/2014/main" id="{D2040B2B-6190-46D9-9456-49572E7A89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286983-A8EE-4171-BC65-BACF2638E183}"/>
              </a:ext>
            </a:extLst>
          </p:cNvPr>
          <p:cNvSpPr>
            <a:spLocks noGrp="1"/>
          </p:cNvSpPr>
          <p:nvPr>
            <p:ph type="sldNum" sz="quarter" idx="12"/>
          </p:nvPr>
        </p:nvSpPr>
        <p:spPr/>
        <p:txBody>
          <a:bodyPr/>
          <a:lstStyle/>
          <a:p>
            <a:fld id="{87B2933C-C3BD-41C3-A56B-95242C031C61}" type="slidenum">
              <a:rPr lang="en-US" smtClean="0"/>
              <a:t>‹#›</a:t>
            </a:fld>
            <a:endParaRPr lang="en-US"/>
          </a:p>
        </p:txBody>
      </p:sp>
    </p:spTree>
    <p:extLst>
      <p:ext uri="{BB962C8B-B14F-4D97-AF65-F5344CB8AC3E}">
        <p14:creationId xmlns:p14="http://schemas.microsoft.com/office/powerpoint/2010/main" val="14707804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6027D8F-8017-46D4-9765-959D3560442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D42F742-12BB-4196-8E08-B4372D99741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659BADA-FBF0-41BA-BD9E-DA7B1C7F464E}"/>
              </a:ext>
            </a:extLst>
          </p:cNvPr>
          <p:cNvSpPr>
            <a:spLocks noGrp="1"/>
          </p:cNvSpPr>
          <p:nvPr>
            <p:ph type="dt" sz="half" idx="10"/>
          </p:nvPr>
        </p:nvSpPr>
        <p:spPr/>
        <p:txBody>
          <a:bodyPr/>
          <a:lstStyle/>
          <a:p>
            <a:fld id="{45BFB224-6473-4EC1-9C21-607EBC866144}" type="datetimeFigureOut">
              <a:rPr lang="en-US" smtClean="0"/>
              <a:t>2/22/2024</a:t>
            </a:fld>
            <a:endParaRPr lang="en-US"/>
          </a:p>
        </p:txBody>
      </p:sp>
      <p:sp>
        <p:nvSpPr>
          <p:cNvPr id="5" name="Footer Placeholder 4">
            <a:extLst>
              <a:ext uri="{FF2B5EF4-FFF2-40B4-BE49-F238E27FC236}">
                <a16:creationId xmlns:a16="http://schemas.microsoft.com/office/drawing/2014/main" id="{BF085C55-4779-462D-ACB1-C49815C3D3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6A62A1-2796-49F4-8A9A-EBCE2E1608E3}"/>
              </a:ext>
            </a:extLst>
          </p:cNvPr>
          <p:cNvSpPr>
            <a:spLocks noGrp="1"/>
          </p:cNvSpPr>
          <p:nvPr>
            <p:ph type="sldNum" sz="quarter" idx="12"/>
          </p:nvPr>
        </p:nvSpPr>
        <p:spPr/>
        <p:txBody>
          <a:bodyPr/>
          <a:lstStyle/>
          <a:p>
            <a:fld id="{87B2933C-C3BD-41C3-A56B-95242C031C61}" type="slidenum">
              <a:rPr lang="en-US" smtClean="0"/>
              <a:t>‹#›</a:t>
            </a:fld>
            <a:endParaRPr lang="en-US"/>
          </a:p>
        </p:txBody>
      </p:sp>
    </p:spTree>
    <p:extLst>
      <p:ext uri="{BB962C8B-B14F-4D97-AF65-F5344CB8AC3E}">
        <p14:creationId xmlns:p14="http://schemas.microsoft.com/office/powerpoint/2010/main" val="5170175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F258B8-28BC-48B6-BA8C-1DB61CE45E7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1C3C53E-6828-4D57-B118-3E52F1BE5A9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9BC9992-D529-454C-962D-508FB0622704}"/>
              </a:ext>
            </a:extLst>
          </p:cNvPr>
          <p:cNvSpPr>
            <a:spLocks noGrp="1"/>
          </p:cNvSpPr>
          <p:nvPr>
            <p:ph type="dt" sz="half" idx="10"/>
          </p:nvPr>
        </p:nvSpPr>
        <p:spPr/>
        <p:txBody>
          <a:bodyPr/>
          <a:lstStyle/>
          <a:p>
            <a:fld id="{45BFB224-6473-4EC1-9C21-607EBC866144}" type="datetimeFigureOut">
              <a:rPr lang="en-US" smtClean="0"/>
              <a:t>2/22/2024</a:t>
            </a:fld>
            <a:endParaRPr lang="en-US"/>
          </a:p>
        </p:txBody>
      </p:sp>
      <p:sp>
        <p:nvSpPr>
          <p:cNvPr id="5" name="Footer Placeholder 4">
            <a:extLst>
              <a:ext uri="{FF2B5EF4-FFF2-40B4-BE49-F238E27FC236}">
                <a16:creationId xmlns:a16="http://schemas.microsoft.com/office/drawing/2014/main" id="{4192958C-B771-46E9-B117-14B94F6BA43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96B9D65-D55B-46ED-BCF0-B4E49A5634B4}"/>
              </a:ext>
            </a:extLst>
          </p:cNvPr>
          <p:cNvSpPr>
            <a:spLocks noGrp="1"/>
          </p:cNvSpPr>
          <p:nvPr>
            <p:ph type="sldNum" sz="quarter" idx="12"/>
          </p:nvPr>
        </p:nvSpPr>
        <p:spPr/>
        <p:txBody>
          <a:bodyPr/>
          <a:lstStyle/>
          <a:p>
            <a:fld id="{87B2933C-C3BD-41C3-A56B-95242C031C61}" type="slidenum">
              <a:rPr lang="en-US" smtClean="0"/>
              <a:t>‹#›</a:t>
            </a:fld>
            <a:endParaRPr lang="en-US"/>
          </a:p>
        </p:txBody>
      </p:sp>
    </p:spTree>
    <p:extLst>
      <p:ext uri="{BB962C8B-B14F-4D97-AF65-F5344CB8AC3E}">
        <p14:creationId xmlns:p14="http://schemas.microsoft.com/office/powerpoint/2010/main" val="37861267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39708C-ADED-42CC-BE13-912242D29CC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FB611AF-B8A6-4355-A13F-2E73B869A0C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1C1CAE4-543C-4FA9-BF43-39EDF4986C8A}"/>
              </a:ext>
            </a:extLst>
          </p:cNvPr>
          <p:cNvSpPr>
            <a:spLocks noGrp="1"/>
          </p:cNvSpPr>
          <p:nvPr>
            <p:ph type="dt" sz="half" idx="10"/>
          </p:nvPr>
        </p:nvSpPr>
        <p:spPr/>
        <p:txBody>
          <a:bodyPr/>
          <a:lstStyle/>
          <a:p>
            <a:fld id="{45BFB224-6473-4EC1-9C21-607EBC866144}" type="datetimeFigureOut">
              <a:rPr lang="en-US" smtClean="0"/>
              <a:t>2/22/2024</a:t>
            </a:fld>
            <a:endParaRPr lang="en-US"/>
          </a:p>
        </p:txBody>
      </p:sp>
      <p:sp>
        <p:nvSpPr>
          <p:cNvPr id="5" name="Footer Placeholder 4">
            <a:extLst>
              <a:ext uri="{FF2B5EF4-FFF2-40B4-BE49-F238E27FC236}">
                <a16:creationId xmlns:a16="http://schemas.microsoft.com/office/drawing/2014/main" id="{9CAC7CFD-E992-4BF5-8171-3EF3D620B9F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8EB74EB-E89D-4973-AE58-BE992A144D46}"/>
              </a:ext>
            </a:extLst>
          </p:cNvPr>
          <p:cNvSpPr>
            <a:spLocks noGrp="1"/>
          </p:cNvSpPr>
          <p:nvPr>
            <p:ph type="sldNum" sz="quarter" idx="12"/>
          </p:nvPr>
        </p:nvSpPr>
        <p:spPr/>
        <p:txBody>
          <a:bodyPr/>
          <a:lstStyle/>
          <a:p>
            <a:fld id="{87B2933C-C3BD-41C3-A56B-95242C031C61}" type="slidenum">
              <a:rPr lang="en-US" smtClean="0"/>
              <a:t>‹#›</a:t>
            </a:fld>
            <a:endParaRPr lang="en-US"/>
          </a:p>
        </p:txBody>
      </p:sp>
    </p:spTree>
    <p:extLst>
      <p:ext uri="{BB962C8B-B14F-4D97-AF65-F5344CB8AC3E}">
        <p14:creationId xmlns:p14="http://schemas.microsoft.com/office/powerpoint/2010/main" val="7051416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10F3B0-89FA-4835-85B4-94735B82F92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84B9A68-29CA-4279-B692-012278798E8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1620485-B4D0-417E-A39F-8E8BDEC4A89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74ECB75-DDF0-4B6C-95F7-070157D1AEFC}"/>
              </a:ext>
            </a:extLst>
          </p:cNvPr>
          <p:cNvSpPr>
            <a:spLocks noGrp="1"/>
          </p:cNvSpPr>
          <p:nvPr>
            <p:ph type="dt" sz="half" idx="10"/>
          </p:nvPr>
        </p:nvSpPr>
        <p:spPr/>
        <p:txBody>
          <a:bodyPr/>
          <a:lstStyle/>
          <a:p>
            <a:fld id="{45BFB224-6473-4EC1-9C21-607EBC866144}" type="datetimeFigureOut">
              <a:rPr lang="en-US" smtClean="0"/>
              <a:t>2/22/2024</a:t>
            </a:fld>
            <a:endParaRPr lang="en-US"/>
          </a:p>
        </p:txBody>
      </p:sp>
      <p:sp>
        <p:nvSpPr>
          <p:cNvPr id="6" name="Footer Placeholder 5">
            <a:extLst>
              <a:ext uri="{FF2B5EF4-FFF2-40B4-BE49-F238E27FC236}">
                <a16:creationId xmlns:a16="http://schemas.microsoft.com/office/drawing/2014/main" id="{FCCC4C50-CD37-44E8-BD89-D3F7EA58CB4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299CA9-BAEF-4D8D-ACC3-777C11DEDD8B}"/>
              </a:ext>
            </a:extLst>
          </p:cNvPr>
          <p:cNvSpPr>
            <a:spLocks noGrp="1"/>
          </p:cNvSpPr>
          <p:nvPr>
            <p:ph type="sldNum" sz="quarter" idx="12"/>
          </p:nvPr>
        </p:nvSpPr>
        <p:spPr/>
        <p:txBody>
          <a:bodyPr/>
          <a:lstStyle/>
          <a:p>
            <a:fld id="{87B2933C-C3BD-41C3-A56B-95242C031C61}" type="slidenum">
              <a:rPr lang="en-US" smtClean="0"/>
              <a:t>‹#›</a:t>
            </a:fld>
            <a:endParaRPr lang="en-US"/>
          </a:p>
        </p:txBody>
      </p:sp>
    </p:spTree>
    <p:extLst>
      <p:ext uri="{BB962C8B-B14F-4D97-AF65-F5344CB8AC3E}">
        <p14:creationId xmlns:p14="http://schemas.microsoft.com/office/powerpoint/2010/main" val="5864300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4F94B-F8DB-459C-AB85-BB1101FF319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294B7F4-680A-4F8D-9084-0F82DDA4176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ADC3210-6D5B-478A-9400-9D5AF224C4C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6790166-2410-4FFB-8232-0880034C7E0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762ECA5-0A8A-456D-AA4C-DB8CDB01EF3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DE3150C-DCF9-4E7B-97D8-B2021164D20A}"/>
              </a:ext>
            </a:extLst>
          </p:cNvPr>
          <p:cNvSpPr>
            <a:spLocks noGrp="1"/>
          </p:cNvSpPr>
          <p:nvPr>
            <p:ph type="dt" sz="half" idx="10"/>
          </p:nvPr>
        </p:nvSpPr>
        <p:spPr/>
        <p:txBody>
          <a:bodyPr/>
          <a:lstStyle/>
          <a:p>
            <a:fld id="{45BFB224-6473-4EC1-9C21-607EBC866144}" type="datetimeFigureOut">
              <a:rPr lang="en-US" smtClean="0"/>
              <a:t>2/22/2024</a:t>
            </a:fld>
            <a:endParaRPr lang="en-US"/>
          </a:p>
        </p:txBody>
      </p:sp>
      <p:sp>
        <p:nvSpPr>
          <p:cNvPr id="8" name="Footer Placeholder 7">
            <a:extLst>
              <a:ext uri="{FF2B5EF4-FFF2-40B4-BE49-F238E27FC236}">
                <a16:creationId xmlns:a16="http://schemas.microsoft.com/office/drawing/2014/main" id="{56F3EDCA-A167-40E0-99AF-29FD4B308A3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62A4F1D-617A-4B95-B28D-181A585E4998}"/>
              </a:ext>
            </a:extLst>
          </p:cNvPr>
          <p:cNvSpPr>
            <a:spLocks noGrp="1"/>
          </p:cNvSpPr>
          <p:nvPr>
            <p:ph type="sldNum" sz="quarter" idx="12"/>
          </p:nvPr>
        </p:nvSpPr>
        <p:spPr/>
        <p:txBody>
          <a:bodyPr/>
          <a:lstStyle/>
          <a:p>
            <a:fld id="{87B2933C-C3BD-41C3-A56B-95242C031C61}" type="slidenum">
              <a:rPr lang="en-US" smtClean="0"/>
              <a:t>‹#›</a:t>
            </a:fld>
            <a:endParaRPr lang="en-US"/>
          </a:p>
        </p:txBody>
      </p:sp>
    </p:spTree>
    <p:extLst>
      <p:ext uri="{BB962C8B-B14F-4D97-AF65-F5344CB8AC3E}">
        <p14:creationId xmlns:p14="http://schemas.microsoft.com/office/powerpoint/2010/main" val="22363874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5306C4-38AB-4D9C-BD88-55C0E7D2DD1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2C5DC22-8D36-4483-88C2-56C56988EE37}"/>
              </a:ext>
            </a:extLst>
          </p:cNvPr>
          <p:cNvSpPr>
            <a:spLocks noGrp="1"/>
          </p:cNvSpPr>
          <p:nvPr>
            <p:ph type="dt" sz="half" idx="10"/>
          </p:nvPr>
        </p:nvSpPr>
        <p:spPr/>
        <p:txBody>
          <a:bodyPr/>
          <a:lstStyle/>
          <a:p>
            <a:fld id="{45BFB224-6473-4EC1-9C21-607EBC866144}" type="datetimeFigureOut">
              <a:rPr lang="en-US" smtClean="0"/>
              <a:t>2/22/2024</a:t>
            </a:fld>
            <a:endParaRPr lang="en-US"/>
          </a:p>
        </p:txBody>
      </p:sp>
      <p:sp>
        <p:nvSpPr>
          <p:cNvPr id="4" name="Footer Placeholder 3">
            <a:extLst>
              <a:ext uri="{FF2B5EF4-FFF2-40B4-BE49-F238E27FC236}">
                <a16:creationId xmlns:a16="http://schemas.microsoft.com/office/drawing/2014/main" id="{0DEEDD42-09F7-48C9-968D-4F62C8085DF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0EA1F71-EC43-4414-820D-D892507017C6}"/>
              </a:ext>
            </a:extLst>
          </p:cNvPr>
          <p:cNvSpPr>
            <a:spLocks noGrp="1"/>
          </p:cNvSpPr>
          <p:nvPr>
            <p:ph type="sldNum" sz="quarter" idx="12"/>
          </p:nvPr>
        </p:nvSpPr>
        <p:spPr/>
        <p:txBody>
          <a:bodyPr/>
          <a:lstStyle/>
          <a:p>
            <a:fld id="{87B2933C-C3BD-41C3-A56B-95242C031C61}" type="slidenum">
              <a:rPr lang="en-US" smtClean="0"/>
              <a:t>‹#›</a:t>
            </a:fld>
            <a:endParaRPr lang="en-US"/>
          </a:p>
        </p:txBody>
      </p:sp>
    </p:spTree>
    <p:extLst>
      <p:ext uri="{BB962C8B-B14F-4D97-AF65-F5344CB8AC3E}">
        <p14:creationId xmlns:p14="http://schemas.microsoft.com/office/powerpoint/2010/main" val="13330528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35CA59-6E79-4B56-B9C1-C17C2C8087FD}"/>
              </a:ext>
            </a:extLst>
          </p:cNvPr>
          <p:cNvSpPr>
            <a:spLocks noGrp="1"/>
          </p:cNvSpPr>
          <p:nvPr>
            <p:ph type="dt" sz="half" idx="10"/>
          </p:nvPr>
        </p:nvSpPr>
        <p:spPr/>
        <p:txBody>
          <a:bodyPr/>
          <a:lstStyle/>
          <a:p>
            <a:fld id="{45BFB224-6473-4EC1-9C21-607EBC866144}" type="datetimeFigureOut">
              <a:rPr lang="en-US" smtClean="0"/>
              <a:t>2/22/2024</a:t>
            </a:fld>
            <a:endParaRPr lang="en-US"/>
          </a:p>
        </p:txBody>
      </p:sp>
      <p:sp>
        <p:nvSpPr>
          <p:cNvPr id="3" name="Footer Placeholder 2">
            <a:extLst>
              <a:ext uri="{FF2B5EF4-FFF2-40B4-BE49-F238E27FC236}">
                <a16:creationId xmlns:a16="http://schemas.microsoft.com/office/drawing/2014/main" id="{3EEBFAE2-0B80-44C0-B9CA-7E84E63BC9C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9A6AC2D-AFE5-43CD-939F-81E3C8C6E2F6}"/>
              </a:ext>
            </a:extLst>
          </p:cNvPr>
          <p:cNvSpPr>
            <a:spLocks noGrp="1"/>
          </p:cNvSpPr>
          <p:nvPr>
            <p:ph type="sldNum" sz="quarter" idx="12"/>
          </p:nvPr>
        </p:nvSpPr>
        <p:spPr/>
        <p:txBody>
          <a:bodyPr/>
          <a:lstStyle/>
          <a:p>
            <a:fld id="{87B2933C-C3BD-41C3-A56B-95242C031C61}" type="slidenum">
              <a:rPr lang="en-US" smtClean="0"/>
              <a:t>‹#›</a:t>
            </a:fld>
            <a:endParaRPr lang="en-US"/>
          </a:p>
        </p:txBody>
      </p:sp>
    </p:spTree>
    <p:extLst>
      <p:ext uri="{BB962C8B-B14F-4D97-AF65-F5344CB8AC3E}">
        <p14:creationId xmlns:p14="http://schemas.microsoft.com/office/powerpoint/2010/main" val="6010047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33985-29D2-407F-9ED0-110F95F45E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A57D1F7-0123-45B4-8DA5-7B74056DB26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EB5F624-89AC-4C2C-9E7C-C9A2F6128A3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3252AF9-9185-4A55-B421-B430DE34595F}"/>
              </a:ext>
            </a:extLst>
          </p:cNvPr>
          <p:cNvSpPr>
            <a:spLocks noGrp="1"/>
          </p:cNvSpPr>
          <p:nvPr>
            <p:ph type="dt" sz="half" idx="10"/>
          </p:nvPr>
        </p:nvSpPr>
        <p:spPr/>
        <p:txBody>
          <a:bodyPr/>
          <a:lstStyle/>
          <a:p>
            <a:fld id="{45BFB224-6473-4EC1-9C21-607EBC866144}" type="datetimeFigureOut">
              <a:rPr lang="en-US" smtClean="0"/>
              <a:t>2/22/2024</a:t>
            </a:fld>
            <a:endParaRPr lang="en-US"/>
          </a:p>
        </p:txBody>
      </p:sp>
      <p:sp>
        <p:nvSpPr>
          <p:cNvPr id="6" name="Footer Placeholder 5">
            <a:extLst>
              <a:ext uri="{FF2B5EF4-FFF2-40B4-BE49-F238E27FC236}">
                <a16:creationId xmlns:a16="http://schemas.microsoft.com/office/drawing/2014/main" id="{231A04E9-0D8E-41B3-B983-8552C140BF0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3DC7F4-99D6-4BEE-A90C-9258897CB3A5}"/>
              </a:ext>
            </a:extLst>
          </p:cNvPr>
          <p:cNvSpPr>
            <a:spLocks noGrp="1"/>
          </p:cNvSpPr>
          <p:nvPr>
            <p:ph type="sldNum" sz="quarter" idx="12"/>
          </p:nvPr>
        </p:nvSpPr>
        <p:spPr/>
        <p:txBody>
          <a:bodyPr/>
          <a:lstStyle/>
          <a:p>
            <a:fld id="{87B2933C-C3BD-41C3-A56B-95242C031C61}" type="slidenum">
              <a:rPr lang="en-US" smtClean="0"/>
              <a:t>‹#›</a:t>
            </a:fld>
            <a:endParaRPr lang="en-US"/>
          </a:p>
        </p:txBody>
      </p:sp>
    </p:spTree>
    <p:extLst>
      <p:ext uri="{BB962C8B-B14F-4D97-AF65-F5344CB8AC3E}">
        <p14:creationId xmlns:p14="http://schemas.microsoft.com/office/powerpoint/2010/main" val="19916491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FEF7D1-B353-4AF7-BB67-2F629A667B1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751136F-401A-434F-A54C-71D5E166668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EF9BD4E-6828-4FFE-88B3-33A9FB252B1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36AD42E-FA0E-4E2E-95D8-3E00CC8D3430}"/>
              </a:ext>
            </a:extLst>
          </p:cNvPr>
          <p:cNvSpPr>
            <a:spLocks noGrp="1"/>
          </p:cNvSpPr>
          <p:nvPr>
            <p:ph type="dt" sz="half" idx="10"/>
          </p:nvPr>
        </p:nvSpPr>
        <p:spPr/>
        <p:txBody>
          <a:bodyPr/>
          <a:lstStyle/>
          <a:p>
            <a:fld id="{45BFB224-6473-4EC1-9C21-607EBC866144}" type="datetimeFigureOut">
              <a:rPr lang="en-US" smtClean="0"/>
              <a:t>2/22/2024</a:t>
            </a:fld>
            <a:endParaRPr lang="en-US"/>
          </a:p>
        </p:txBody>
      </p:sp>
      <p:sp>
        <p:nvSpPr>
          <p:cNvPr id="6" name="Footer Placeholder 5">
            <a:extLst>
              <a:ext uri="{FF2B5EF4-FFF2-40B4-BE49-F238E27FC236}">
                <a16:creationId xmlns:a16="http://schemas.microsoft.com/office/drawing/2014/main" id="{A463E4F8-0BBE-4BE3-B0F0-AF9D8244365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47C5630-228C-4C6D-B05E-4C4E02D20105}"/>
              </a:ext>
            </a:extLst>
          </p:cNvPr>
          <p:cNvSpPr>
            <a:spLocks noGrp="1"/>
          </p:cNvSpPr>
          <p:nvPr>
            <p:ph type="sldNum" sz="quarter" idx="12"/>
          </p:nvPr>
        </p:nvSpPr>
        <p:spPr/>
        <p:txBody>
          <a:bodyPr/>
          <a:lstStyle/>
          <a:p>
            <a:fld id="{87B2933C-C3BD-41C3-A56B-95242C031C61}" type="slidenum">
              <a:rPr lang="en-US" smtClean="0"/>
              <a:t>‹#›</a:t>
            </a:fld>
            <a:endParaRPr lang="en-US"/>
          </a:p>
        </p:txBody>
      </p:sp>
    </p:spTree>
    <p:extLst>
      <p:ext uri="{BB962C8B-B14F-4D97-AF65-F5344CB8AC3E}">
        <p14:creationId xmlns:p14="http://schemas.microsoft.com/office/powerpoint/2010/main" val="9225652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E9F8B04-963C-489C-A903-B4FF3E3FF3C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A3298FC-95E0-4802-AE20-B0599944867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C5D0971-12D3-46CB-B221-579F29515D9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5BFB224-6473-4EC1-9C21-607EBC866144}" type="datetimeFigureOut">
              <a:rPr lang="en-US" smtClean="0"/>
              <a:t>2/22/2024</a:t>
            </a:fld>
            <a:endParaRPr lang="en-US"/>
          </a:p>
        </p:txBody>
      </p:sp>
      <p:sp>
        <p:nvSpPr>
          <p:cNvPr id="5" name="Footer Placeholder 4">
            <a:extLst>
              <a:ext uri="{FF2B5EF4-FFF2-40B4-BE49-F238E27FC236}">
                <a16:creationId xmlns:a16="http://schemas.microsoft.com/office/drawing/2014/main" id="{F17A6B20-177A-4844-923F-0252CDBC955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2AD1982-0584-4308-A703-A990671BC58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7B2933C-C3BD-41C3-A56B-95242C031C61}" type="slidenum">
              <a:rPr lang="en-US" smtClean="0"/>
              <a:t>‹#›</a:t>
            </a:fld>
            <a:endParaRPr lang="en-US"/>
          </a:p>
        </p:txBody>
      </p:sp>
    </p:spTree>
    <p:extLst>
      <p:ext uri="{BB962C8B-B14F-4D97-AF65-F5344CB8AC3E}">
        <p14:creationId xmlns:p14="http://schemas.microsoft.com/office/powerpoint/2010/main" val="639756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0.png"/></Relationships>
</file>

<file path=ppt/slides/_rels/slide2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2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36.png"/><Relationship Id="rId4" Type="http://schemas.openxmlformats.org/officeDocument/2006/relationships/image" Target="../media/image35.png"/></Relationships>
</file>

<file path=ppt/slides/_rels/slide2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2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36.png"/><Relationship Id="rId4" Type="http://schemas.openxmlformats.org/officeDocument/2006/relationships/image" Target="../media/image35.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png"/></Relationships>
</file>

<file path=ppt/slides/_rels/slide2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46.png"/><Relationship Id="rId4" Type="http://schemas.openxmlformats.org/officeDocument/2006/relationships/image" Target="../media/image45.png"/></Relationships>
</file>

<file path=ppt/slides/_rels/slide31.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60651-EA23-49D8-A0ED-DF25253992C7}"/>
              </a:ext>
            </a:extLst>
          </p:cNvPr>
          <p:cNvSpPr>
            <a:spLocks noGrp="1"/>
          </p:cNvSpPr>
          <p:nvPr>
            <p:ph type="ctrTitle"/>
          </p:nvPr>
        </p:nvSpPr>
        <p:spPr/>
        <p:txBody>
          <a:bodyPr/>
          <a:lstStyle/>
          <a:p>
            <a:r>
              <a:rPr lang="en-US" dirty="0"/>
              <a:t>MERN STACK</a:t>
            </a:r>
          </a:p>
        </p:txBody>
      </p:sp>
      <p:sp>
        <p:nvSpPr>
          <p:cNvPr id="3" name="Subtitle 2">
            <a:extLst>
              <a:ext uri="{FF2B5EF4-FFF2-40B4-BE49-F238E27FC236}">
                <a16:creationId xmlns:a16="http://schemas.microsoft.com/office/drawing/2014/main" id="{A782519D-7659-45EA-A8D4-9C9FB75D31EF}"/>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3022664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BBF5D7-075A-4754-9BCB-9261AE122971}"/>
              </a:ext>
            </a:extLst>
          </p:cNvPr>
          <p:cNvSpPr>
            <a:spLocks noGrp="1"/>
          </p:cNvSpPr>
          <p:nvPr>
            <p:ph type="title"/>
          </p:nvPr>
        </p:nvSpPr>
        <p:spPr>
          <a:xfrm>
            <a:off x="838200" y="365126"/>
            <a:ext cx="10515600" cy="507394"/>
          </a:xfrm>
        </p:spPr>
        <p:txBody>
          <a:bodyPr>
            <a:normAutofit fontScale="90000"/>
          </a:bodyPr>
          <a:lstStyle/>
          <a:p>
            <a:pPr algn="ctr"/>
            <a:r>
              <a:rPr lang="en-US" sz="3200" b="1" dirty="0">
                <a:solidFill>
                  <a:srgbClr val="C00000"/>
                </a:solidFill>
              </a:rPr>
              <a:t>React </a:t>
            </a:r>
            <a:r>
              <a:rPr lang="en-US" sz="3200" b="1" dirty="0">
                <a:solidFill>
                  <a:srgbClr val="7030A0"/>
                </a:solidFill>
              </a:rPr>
              <a:t>Components</a:t>
            </a:r>
          </a:p>
        </p:txBody>
      </p:sp>
      <p:sp>
        <p:nvSpPr>
          <p:cNvPr id="3" name="TextBox 2">
            <a:extLst>
              <a:ext uri="{FF2B5EF4-FFF2-40B4-BE49-F238E27FC236}">
                <a16:creationId xmlns:a16="http://schemas.microsoft.com/office/drawing/2014/main" id="{20FABF80-B7AE-41DC-B110-083E4E558DD8}"/>
              </a:ext>
            </a:extLst>
          </p:cNvPr>
          <p:cNvSpPr txBox="1"/>
          <p:nvPr/>
        </p:nvSpPr>
        <p:spPr>
          <a:xfrm>
            <a:off x="718956" y="1123805"/>
            <a:ext cx="10791316" cy="369332"/>
          </a:xfrm>
          <a:prstGeom prst="rect">
            <a:avLst/>
          </a:prstGeom>
          <a:noFill/>
        </p:spPr>
        <p:txBody>
          <a:bodyPr wrap="square" rtlCol="0">
            <a:spAutoFit/>
          </a:bodyPr>
          <a:lstStyle/>
          <a:p>
            <a:pPr marL="285750" indent="-285750">
              <a:buFont typeface="Wingdings" panose="05000000000000000000" pitchFamily="2" charset="2"/>
              <a:buChar char="Ø"/>
            </a:pPr>
            <a:endParaRPr lang="en-US" dirty="0"/>
          </a:p>
        </p:txBody>
      </p:sp>
      <p:sp>
        <p:nvSpPr>
          <p:cNvPr id="7" name="TextBox 6">
            <a:extLst>
              <a:ext uri="{FF2B5EF4-FFF2-40B4-BE49-F238E27FC236}">
                <a16:creationId xmlns:a16="http://schemas.microsoft.com/office/drawing/2014/main" id="{D1B8AD2A-CDDD-467A-936E-1FB849B2DA91}"/>
              </a:ext>
            </a:extLst>
          </p:cNvPr>
          <p:cNvSpPr txBox="1"/>
          <p:nvPr/>
        </p:nvSpPr>
        <p:spPr>
          <a:xfrm>
            <a:off x="989436" y="907422"/>
            <a:ext cx="10791315" cy="2352952"/>
          </a:xfrm>
          <a:prstGeom prst="rect">
            <a:avLst/>
          </a:prstGeom>
          <a:noFill/>
        </p:spPr>
        <p:txBody>
          <a:bodyPr wrap="square">
            <a:spAutoFit/>
          </a:bodyPr>
          <a:lstStyle/>
          <a:p>
            <a:pPr marL="285750" indent="-285750">
              <a:lnSpc>
                <a:spcPct val="150000"/>
              </a:lnSpc>
              <a:buFont typeface="Wingdings" panose="05000000000000000000" pitchFamily="2" charset="2"/>
              <a:buChar char="Ø"/>
            </a:pPr>
            <a:r>
              <a:rPr lang="en-US" sz="2000" dirty="0">
                <a:solidFill>
                  <a:srgbClr val="7030A0"/>
                </a:solidFill>
              </a:rPr>
              <a:t>Components</a:t>
            </a:r>
            <a:r>
              <a:rPr lang="en-US" sz="2000" dirty="0"/>
              <a:t> are like functions that return HTML elements.</a:t>
            </a:r>
          </a:p>
          <a:p>
            <a:pPr marL="285750" indent="-285750">
              <a:lnSpc>
                <a:spcPct val="150000"/>
              </a:lnSpc>
              <a:buFont typeface="Wingdings" panose="05000000000000000000" pitchFamily="2" charset="2"/>
              <a:buChar char="Ø"/>
            </a:pPr>
            <a:r>
              <a:rPr lang="en-US" sz="2000" dirty="0">
                <a:solidFill>
                  <a:srgbClr val="7030A0"/>
                </a:solidFill>
              </a:rPr>
              <a:t>Components</a:t>
            </a:r>
            <a:r>
              <a:rPr lang="en-US" sz="2000" dirty="0"/>
              <a:t> are independent and reusable.</a:t>
            </a:r>
          </a:p>
          <a:p>
            <a:pPr marL="285750" indent="-285750">
              <a:lnSpc>
                <a:spcPct val="150000"/>
              </a:lnSpc>
              <a:buFont typeface="Wingdings" panose="05000000000000000000" pitchFamily="2" charset="2"/>
              <a:buChar char="Ø"/>
            </a:pPr>
            <a:r>
              <a:rPr lang="en-US" sz="2000" dirty="0">
                <a:solidFill>
                  <a:srgbClr val="7030A0"/>
                </a:solidFill>
              </a:rPr>
              <a:t>Components</a:t>
            </a:r>
            <a:r>
              <a:rPr lang="en-US" sz="2000" dirty="0"/>
              <a:t> come in two types.</a:t>
            </a:r>
          </a:p>
          <a:p>
            <a:pPr marL="742950" lvl="1" indent="-285750">
              <a:lnSpc>
                <a:spcPct val="150000"/>
              </a:lnSpc>
              <a:buFont typeface="Wingdings" panose="05000000000000000000" pitchFamily="2" charset="2"/>
              <a:buChar char="Ø"/>
            </a:pPr>
            <a:r>
              <a:rPr lang="en-US" sz="2000" dirty="0"/>
              <a:t>Class components</a:t>
            </a:r>
          </a:p>
          <a:p>
            <a:pPr marL="742950" lvl="1" indent="-285750">
              <a:lnSpc>
                <a:spcPct val="150000"/>
              </a:lnSpc>
              <a:buFont typeface="Wingdings" panose="05000000000000000000" pitchFamily="2" charset="2"/>
              <a:buChar char="Ø"/>
            </a:pPr>
            <a:r>
              <a:rPr lang="en-US" sz="2000" dirty="0"/>
              <a:t>Function components</a:t>
            </a:r>
          </a:p>
        </p:txBody>
      </p:sp>
      <p:pic>
        <p:nvPicPr>
          <p:cNvPr id="5" name="Picture 4">
            <a:extLst>
              <a:ext uri="{FF2B5EF4-FFF2-40B4-BE49-F238E27FC236}">
                <a16:creationId xmlns:a16="http://schemas.microsoft.com/office/drawing/2014/main" id="{0290FA5F-422D-4CAF-B855-5C8B31000C87}"/>
              </a:ext>
            </a:extLst>
          </p:cNvPr>
          <p:cNvPicPr>
            <a:picLocks noChangeAspect="1"/>
          </p:cNvPicPr>
          <p:nvPr/>
        </p:nvPicPr>
        <p:blipFill>
          <a:blip r:embed="rId2"/>
          <a:stretch>
            <a:fillRect/>
          </a:stretch>
        </p:blipFill>
        <p:spPr>
          <a:xfrm>
            <a:off x="489193" y="3814101"/>
            <a:ext cx="4983065" cy="1849698"/>
          </a:xfrm>
          <a:prstGeom prst="rect">
            <a:avLst/>
          </a:prstGeom>
        </p:spPr>
      </p:pic>
      <p:pic>
        <p:nvPicPr>
          <p:cNvPr id="10" name="Picture 9">
            <a:extLst>
              <a:ext uri="{FF2B5EF4-FFF2-40B4-BE49-F238E27FC236}">
                <a16:creationId xmlns:a16="http://schemas.microsoft.com/office/drawing/2014/main" id="{8C1E2C10-9D0E-43C9-974A-6F66950CB44F}"/>
              </a:ext>
            </a:extLst>
          </p:cNvPr>
          <p:cNvPicPr>
            <a:picLocks noChangeAspect="1"/>
          </p:cNvPicPr>
          <p:nvPr/>
        </p:nvPicPr>
        <p:blipFill>
          <a:blip r:embed="rId3"/>
          <a:stretch>
            <a:fillRect/>
          </a:stretch>
        </p:blipFill>
        <p:spPr>
          <a:xfrm>
            <a:off x="6096000" y="2352484"/>
            <a:ext cx="5773294" cy="1545987"/>
          </a:xfrm>
          <a:prstGeom prst="rect">
            <a:avLst/>
          </a:prstGeom>
        </p:spPr>
      </p:pic>
      <p:sp>
        <p:nvSpPr>
          <p:cNvPr id="12" name="TextBox 11">
            <a:extLst>
              <a:ext uri="{FF2B5EF4-FFF2-40B4-BE49-F238E27FC236}">
                <a16:creationId xmlns:a16="http://schemas.microsoft.com/office/drawing/2014/main" id="{21E47DBB-C5C4-406B-AE49-97E4779C0E11}"/>
              </a:ext>
            </a:extLst>
          </p:cNvPr>
          <p:cNvSpPr txBox="1"/>
          <p:nvPr/>
        </p:nvSpPr>
        <p:spPr>
          <a:xfrm>
            <a:off x="1102865" y="5828428"/>
            <a:ext cx="10055491" cy="707886"/>
          </a:xfrm>
          <a:prstGeom prst="rect">
            <a:avLst/>
          </a:prstGeom>
          <a:noFill/>
        </p:spPr>
        <p:txBody>
          <a:bodyPr wrap="square" rtlCol="0">
            <a:spAutoFit/>
          </a:bodyPr>
          <a:lstStyle/>
          <a:p>
            <a:r>
              <a:rPr lang="en-US" sz="2000" dirty="0"/>
              <a:t>A class component must include the </a:t>
            </a:r>
            <a:r>
              <a:rPr lang="en-US" sz="2000" dirty="0">
                <a:solidFill>
                  <a:srgbClr val="C00000"/>
                </a:solidFill>
              </a:rPr>
              <a:t>extends</a:t>
            </a:r>
            <a:r>
              <a:rPr lang="en-US" sz="2000" dirty="0"/>
              <a:t> </a:t>
            </a:r>
            <a:r>
              <a:rPr lang="en-US" sz="2000" dirty="0" err="1">
                <a:solidFill>
                  <a:srgbClr val="C00000"/>
                </a:solidFill>
              </a:rPr>
              <a:t>React.Component</a:t>
            </a:r>
            <a:r>
              <a:rPr lang="en-US" sz="2000" dirty="0">
                <a:solidFill>
                  <a:srgbClr val="C00000"/>
                </a:solidFill>
              </a:rPr>
              <a:t> </a:t>
            </a:r>
            <a:r>
              <a:rPr lang="en-US" sz="2000" dirty="0"/>
              <a:t>statement.</a:t>
            </a:r>
          </a:p>
          <a:p>
            <a:r>
              <a:rPr lang="en-US" sz="2000" dirty="0"/>
              <a:t>The component also </a:t>
            </a:r>
            <a:r>
              <a:rPr lang="en-US" sz="2000" dirty="0">
                <a:solidFill>
                  <a:srgbClr val="C00000"/>
                </a:solidFill>
              </a:rPr>
              <a:t>requires</a:t>
            </a:r>
            <a:r>
              <a:rPr lang="en-US" sz="2000" dirty="0"/>
              <a:t> a </a:t>
            </a:r>
            <a:r>
              <a:rPr lang="en-US" sz="2000" dirty="0">
                <a:solidFill>
                  <a:srgbClr val="C00000"/>
                </a:solidFill>
              </a:rPr>
              <a:t>render() method</a:t>
            </a:r>
            <a:r>
              <a:rPr lang="en-US" sz="2000" dirty="0"/>
              <a:t>, this method </a:t>
            </a:r>
            <a:r>
              <a:rPr lang="en-US" sz="2000" dirty="0">
                <a:solidFill>
                  <a:srgbClr val="C00000"/>
                </a:solidFill>
              </a:rPr>
              <a:t>returns HTML</a:t>
            </a:r>
            <a:r>
              <a:rPr lang="en-US" sz="2000" dirty="0"/>
              <a:t>.</a:t>
            </a:r>
          </a:p>
        </p:txBody>
      </p:sp>
    </p:spTree>
    <p:extLst>
      <p:ext uri="{BB962C8B-B14F-4D97-AF65-F5344CB8AC3E}">
        <p14:creationId xmlns:p14="http://schemas.microsoft.com/office/powerpoint/2010/main" val="34258794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BBF5D7-075A-4754-9BCB-9261AE122971}"/>
              </a:ext>
            </a:extLst>
          </p:cNvPr>
          <p:cNvSpPr>
            <a:spLocks noGrp="1"/>
          </p:cNvSpPr>
          <p:nvPr>
            <p:ph type="title"/>
          </p:nvPr>
        </p:nvSpPr>
        <p:spPr>
          <a:xfrm>
            <a:off x="838200" y="365126"/>
            <a:ext cx="10515600" cy="507394"/>
          </a:xfrm>
        </p:spPr>
        <p:txBody>
          <a:bodyPr>
            <a:normAutofit fontScale="90000"/>
          </a:bodyPr>
          <a:lstStyle/>
          <a:p>
            <a:pPr algn="ctr"/>
            <a:r>
              <a:rPr lang="en-US" sz="3200" b="1" dirty="0">
                <a:solidFill>
                  <a:srgbClr val="C00000"/>
                </a:solidFill>
              </a:rPr>
              <a:t>Install </a:t>
            </a:r>
            <a:r>
              <a:rPr lang="en-US" sz="3200" b="1" dirty="0">
                <a:solidFill>
                  <a:srgbClr val="7030A0"/>
                </a:solidFill>
              </a:rPr>
              <a:t>Bootstrap </a:t>
            </a:r>
          </a:p>
        </p:txBody>
      </p:sp>
      <p:sp>
        <p:nvSpPr>
          <p:cNvPr id="3" name="TextBox 2">
            <a:extLst>
              <a:ext uri="{FF2B5EF4-FFF2-40B4-BE49-F238E27FC236}">
                <a16:creationId xmlns:a16="http://schemas.microsoft.com/office/drawing/2014/main" id="{20FABF80-B7AE-41DC-B110-083E4E558DD8}"/>
              </a:ext>
            </a:extLst>
          </p:cNvPr>
          <p:cNvSpPr txBox="1"/>
          <p:nvPr/>
        </p:nvSpPr>
        <p:spPr>
          <a:xfrm>
            <a:off x="718956" y="1123805"/>
            <a:ext cx="10791316" cy="369332"/>
          </a:xfrm>
          <a:prstGeom prst="rect">
            <a:avLst/>
          </a:prstGeom>
          <a:noFill/>
        </p:spPr>
        <p:txBody>
          <a:bodyPr wrap="square" rtlCol="0">
            <a:spAutoFit/>
          </a:bodyPr>
          <a:lstStyle/>
          <a:p>
            <a:pPr marL="285750" indent="-285750">
              <a:buFont typeface="Wingdings" panose="05000000000000000000" pitchFamily="2" charset="2"/>
              <a:buChar char="Ø"/>
            </a:pPr>
            <a:endParaRPr lang="en-US" dirty="0"/>
          </a:p>
        </p:txBody>
      </p:sp>
      <p:sp>
        <p:nvSpPr>
          <p:cNvPr id="7" name="TextBox 6">
            <a:extLst>
              <a:ext uri="{FF2B5EF4-FFF2-40B4-BE49-F238E27FC236}">
                <a16:creationId xmlns:a16="http://schemas.microsoft.com/office/drawing/2014/main" id="{D1B8AD2A-CDDD-467A-936E-1FB849B2DA91}"/>
              </a:ext>
            </a:extLst>
          </p:cNvPr>
          <p:cNvSpPr txBox="1"/>
          <p:nvPr/>
        </p:nvSpPr>
        <p:spPr>
          <a:xfrm>
            <a:off x="989436" y="907422"/>
            <a:ext cx="10791315" cy="2352952"/>
          </a:xfrm>
          <a:prstGeom prst="rect">
            <a:avLst/>
          </a:prstGeom>
          <a:noFill/>
        </p:spPr>
        <p:txBody>
          <a:bodyPr wrap="square">
            <a:spAutoFit/>
          </a:bodyPr>
          <a:lstStyle/>
          <a:p>
            <a:pPr marL="285750" indent="-285750">
              <a:lnSpc>
                <a:spcPct val="150000"/>
              </a:lnSpc>
              <a:buFont typeface="Wingdings" panose="05000000000000000000" pitchFamily="2" charset="2"/>
              <a:buChar char="Ø"/>
            </a:pPr>
            <a:r>
              <a:rPr lang="en-US" sz="2000" dirty="0" err="1">
                <a:solidFill>
                  <a:srgbClr val="7030A0"/>
                </a:solidFill>
              </a:rPr>
              <a:t>Npm</a:t>
            </a:r>
            <a:r>
              <a:rPr lang="en-US" sz="2000" dirty="0">
                <a:solidFill>
                  <a:srgbClr val="7030A0"/>
                </a:solidFill>
              </a:rPr>
              <a:t> </a:t>
            </a:r>
            <a:r>
              <a:rPr lang="en-US" sz="2000" dirty="0" err="1">
                <a:solidFill>
                  <a:srgbClr val="7030A0"/>
                </a:solidFill>
              </a:rPr>
              <a:t>i</a:t>
            </a:r>
            <a:r>
              <a:rPr lang="en-US" sz="2000" dirty="0">
                <a:solidFill>
                  <a:srgbClr val="7030A0"/>
                </a:solidFill>
              </a:rPr>
              <a:t> </a:t>
            </a:r>
            <a:r>
              <a:rPr lang="en-US" sz="2000" dirty="0" err="1">
                <a:solidFill>
                  <a:srgbClr val="7030A0"/>
                </a:solidFill>
              </a:rPr>
              <a:t>bootstrap@latest</a:t>
            </a:r>
            <a:endParaRPr lang="en-US" sz="2000" dirty="0">
              <a:solidFill>
                <a:srgbClr val="7030A0"/>
              </a:solidFill>
            </a:endParaRPr>
          </a:p>
          <a:p>
            <a:pPr>
              <a:lnSpc>
                <a:spcPct val="150000"/>
              </a:lnSpc>
            </a:pPr>
            <a:r>
              <a:rPr lang="en-US" sz="2000" dirty="0">
                <a:solidFill>
                  <a:srgbClr val="7030A0"/>
                </a:solidFill>
              </a:rPr>
              <a:t>Now how to import </a:t>
            </a:r>
          </a:p>
          <a:p>
            <a:pPr>
              <a:lnSpc>
                <a:spcPct val="150000"/>
              </a:lnSpc>
            </a:pPr>
            <a:r>
              <a:rPr lang="en-US" sz="2000" dirty="0">
                <a:solidFill>
                  <a:srgbClr val="7030A0"/>
                </a:solidFill>
              </a:rPr>
              <a:t>	</a:t>
            </a:r>
            <a:r>
              <a:rPr lang="en-US" sz="2000" b="0" dirty="0">
                <a:solidFill>
                  <a:srgbClr val="0000FF"/>
                </a:solidFill>
                <a:effectLst/>
                <a:latin typeface="Consolas" panose="020B0609020204030204" pitchFamily="49" charset="0"/>
              </a:rPr>
              <a:t>import</a:t>
            </a:r>
            <a:r>
              <a:rPr lang="en-US" sz="2000" b="0" dirty="0">
                <a:solidFill>
                  <a:srgbClr val="000000"/>
                </a:solidFill>
                <a:effectLst/>
                <a:latin typeface="Consolas" panose="020B0609020204030204" pitchFamily="49" charset="0"/>
              </a:rPr>
              <a:t> </a:t>
            </a:r>
            <a:r>
              <a:rPr lang="en-US" sz="2000" b="0" dirty="0">
                <a:solidFill>
                  <a:srgbClr val="A31515"/>
                </a:solidFill>
                <a:effectLst/>
                <a:latin typeface="Consolas" panose="020B0609020204030204" pitchFamily="49" charset="0"/>
              </a:rPr>
              <a:t>"bootstrap/</a:t>
            </a:r>
            <a:r>
              <a:rPr lang="en-US" sz="2000" b="0" dirty="0" err="1">
                <a:solidFill>
                  <a:srgbClr val="A31515"/>
                </a:solidFill>
                <a:effectLst/>
                <a:latin typeface="Consolas" panose="020B0609020204030204" pitchFamily="49" charset="0"/>
              </a:rPr>
              <a:t>dist</a:t>
            </a:r>
            <a:r>
              <a:rPr lang="en-US" sz="2000" b="0" dirty="0">
                <a:solidFill>
                  <a:srgbClr val="A31515"/>
                </a:solidFill>
                <a:effectLst/>
                <a:latin typeface="Consolas" panose="020B0609020204030204" pitchFamily="49" charset="0"/>
              </a:rPr>
              <a:t>/</a:t>
            </a:r>
            <a:r>
              <a:rPr lang="en-US" sz="2000" b="0" dirty="0" err="1">
                <a:solidFill>
                  <a:srgbClr val="A31515"/>
                </a:solidFill>
                <a:effectLst/>
                <a:latin typeface="Consolas" panose="020B0609020204030204" pitchFamily="49" charset="0"/>
              </a:rPr>
              <a:t>css</a:t>
            </a:r>
            <a:r>
              <a:rPr lang="en-US" sz="2000" b="0" dirty="0">
                <a:solidFill>
                  <a:srgbClr val="A31515"/>
                </a:solidFill>
                <a:effectLst/>
                <a:latin typeface="Consolas" panose="020B0609020204030204" pitchFamily="49" charset="0"/>
              </a:rPr>
              <a:t>/bootstrap.css"</a:t>
            </a:r>
            <a:r>
              <a:rPr lang="en-US" sz="2000" b="0" dirty="0">
                <a:solidFill>
                  <a:srgbClr val="000000"/>
                </a:solidFill>
                <a:effectLst/>
                <a:latin typeface="Consolas" panose="020B0609020204030204" pitchFamily="49" charset="0"/>
              </a:rPr>
              <a:t>;</a:t>
            </a:r>
          </a:p>
          <a:p>
            <a:pPr>
              <a:lnSpc>
                <a:spcPct val="150000"/>
              </a:lnSpc>
            </a:pPr>
            <a:endParaRPr lang="en-US" sz="2000" dirty="0">
              <a:solidFill>
                <a:srgbClr val="7030A0"/>
              </a:solidFill>
            </a:endParaRPr>
          </a:p>
          <a:p>
            <a:pPr marL="285750" indent="-285750">
              <a:lnSpc>
                <a:spcPct val="150000"/>
              </a:lnSpc>
              <a:buFont typeface="Wingdings" panose="05000000000000000000" pitchFamily="2" charset="2"/>
              <a:buChar char="Ø"/>
            </a:pPr>
            <a:endParaRPr lang="en-US" sz="2000" dirty="0"/>
          </a:p>
        </p:txBody>
      </p:sp>
    </p:spTree>
    <p:extLst>
      <p:ext uri="{BB962C8B-B14F-4D97-AF65-F5344CB8AC3E}">
        <p14:creationId xmlns:p14="http://schemas.microsoft.com/office/powerpoint/2010/main" val="17641746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BBF5D7-075A-4754-9BCB-9261AE122971}"/>
              </a:ext>
            </a:extLst>
          </p:cNvPr>
          <p:cNvSpPr>
            <a:spLocks noGrp="1"/>
          </p:cNvSpPr>
          <p:nvPr>
            <p:ph type="title"/>
          </p:nvPr>
        </p:nvSpPr>
        <p:spPr>
          <a:xfrm>
            <a:off x="838200" y="365126"/>
            <a:ext cx="10515600" cy="507394"/>
          </a:xfrm>
        </p:spPr>
        <p:txBody>
          <a:bodyPr>
            <a:normAutofit fontScale="90000"/>
          </a:bodyPr>
          <a:lstStyle/>
          <a:p>
            <a:pPr algn="ctr"/>
            <a:r>
              <a:rPr lang="en-US" sz="3200" b="1" dirty="0">
                <a:solidFill>
                  <a:srgbClr val="C00000"/>
                </a:solidFill>
              </a:rPr>
              <a:t>React </a:t>
            </a:r>
            <a:r>
              <a:rPr lang="en-US" sz="3200" b="1" dirty="0">
                <a:solidFill>
                  <a:srgbClr val="7030A0"/>
                </a:solidFill>
              </a:rPr>
              <a:t>Props</a:t>
            </a:r>
          </a:p>
        </p:txBody>
      </p:sp>
      <p:sp>
        <p:nvSpPr>
          <p:cNvPr id="3" name="TextBox 2">
            <a:extLst>
              <a:ext uri="{FF2B5EF4-FFF2-40B4-BE49-F238E27FC236}">
                <a16:creationId xmlns:a16="http://schemas.microsoft.com/office/drawing/2014/main" id="{20FABF80-B7AE-41DC-B110-083E4E558DD8}"/>
              </a:ext>
            </a:extLst>
          </p:cNvPr>
          <p:cNvSpPr txBox="1"/>
          <p:nvPr/>
        </p:nvSpPr>
        <p:spPr>
          <a:xfrm>
            <a:off x="718956" y="1123805"/>
            <a:ext cx="10791316" cy="369332"/>
          </a:xfrm>
          <a:prstGeom prst="rect">
            <a:avLst/>
          </a:prstGeom>
          <a:noFill/>
        </p:spPr>
        <p:txBody>
          <a:bodyPr wrap="square" rtlCol="0">
            <a:spAutoFit/>
          </a:bodyPr>
          <a:lstStyle/>
          <a:p>
            <a:pPr marL="285750" indent="-285750">
              <a:buFont typeface="Wingdings" panose="05000000000000000000" pitchFamily="2" charset="2"/>
              <a:buChar char="Ø"/>
            </a:pPr>
            <a:endParaRPr lang="en-US" dirty="0"/>
          </a:p>
        </p:txBody>
      </p:sp>
      <p:sp>
        <p:nvSpPr>
          <p:cNvPr id="7" name="TextBox 6">
            <a:extLst>
              <a:ext uri="{FF2B5EF4-FFF2-40B4-BE49-F238E27FC236}">
                <a16:creationId xmlns:a16="http://schemas.microsoft.com/office/drawing/2014/main" id="{D1B8AD2A-CDDD-467A-936E-1FB849B2DA91}"/>
              </a:ext>
            </a:extLst>
          </p:cNvPr>
          <p:cNvSpPr txBox="1"/>
          <p:nvPr/>
        </p:nvSpPr>
        <p:spPr>
          <a:xfrm>
            <a:off x="989436" y="907422"/>
            <a:ext cx="10791315" cy="967957"/>
          </a:xfrm>
          <a:prstGeom prst="rect">
            <a:avLst/>
          </a:prstGeom>
          <a:noFill/>
        </p:spPr>
        <p:txBody>
          <a:bodyPr wrap="square">
            <a:spAutoFit/>
          </a:bodyPr>
          <a:lstStyle/>
          <a:p>
            <a:pPr marL="285750" indent="-285750">
              <a:lnSpc>
                <a:spcPct val="150000"/>
              </a:lnSpc>
              <a:buFont typeface="Wingdings" panose="05000000000000000000" pitchFamily="2" charset="2"/>
              <a:buChar char="Ø"/>
            </a:pPr>
            <a:r>
              <a:rPr lang="en-US" sz="2000" dirty="0">
                <a:solidFill>
                  <a:srgbClr val="7030A0"/>
                </a:solidFill>
              </a:rPr>
              <a:t>Components</a:t>
            </a:r>
            <a:r>
              <a:rPr lang="en-US" sz="2000" dirty="0"/>
              <a:t> can be passed as props, which stands for properties.</a:t>
            </a:r>
          </a:p>
          <a:p>
            <a:pPr marL="285750" indent="-285750">
              <a:lnSpc>
                <a:spcPct val="150000"/>
              </a:lnSpc>
              <a:buFont typeface="Wingdings" panose="05000000000000000000" pitchFamily="2" charset="2"/>
              <a:buChar char="Ø"/>
            </a:pPr>
            <a:r>
              <a:rPr lang="en-US" sz="2000" dirty="0">
                <a:solidFill>
                  <a:srgbClr val="7030A0"/>
                </a:solidFill>
              </a:rPr>
              <a:t>Props</a:t>
            </a:r>
            <a:r>
              <a:rPr lang="en-US" sz="2000" dirty="0"/>
              <a:t> are like </a:t>
            </a:r>
            <a:r>
              <a:rPr lang="en-US" sz="2000" dirty="0">
                <a:solidFill>
                  <a:srgbClr val="7030A0"/>
                </a:solidFill>
              </a:rPr>
              <a:t>function</a:t>
            </a:r>
            <a:r>
              <a:rPr lang="en-US" sz="2000" dirty="0"/>
              <a:t> </a:t>
            </a:r>
            <a:r>
              <a:rPr lang="en-US" sz="2000" dirty="0">
                <a:solidFill>
                  <a:srgbClr val="7030A0"/>
                </a:solidFill>
              </a:rPr>
              <a:t>arguments</a:t>
            </a:r>
            <a:r>
              <a:rPr lang="en-US" sz="2000" dirty="0"/>
              <a:t>, and we send them into the component as attributes</a:t>
            </a:r>
          </a:p>
        </p:txBody>
      </p:sp>
      <p:pic>
        <p:nvPicPr>
          <p:cNvPr id="6" name="Picture 5">
            <a:extLst>
              <a:ext uri="{FF2B5EF4-FFF2-40B4-BE49-F238E27FC236}">
                <a16:creationId xmlns:a16="http://schemas.microsoft.com/office/drawing/2014/main" id="{56167C49-7417-4B17-AACC-3631CC4B8F34}"/>
              </a:ext>
            </a:extLst>
          </p:cNvPr>
          <p:cNvPicPr>
            <a:picLocks noChangeAspect="1"/>
          </p:cNvPicPr>
          <p:nvPr/>
        </p:nvPicPr>
        <p:blipFill>
          <a:blip r:embed="rId2"/>
          <a:stretch>
            <a:fillRect/>
          </a:stretch>
        </p:blipFill>
        <p:spPr>
          <a:xfrm>
            <a:off x="838200" y="2628320"/>
            <a:ext cx="8376954" cy="1794097"/>
          </a:xfrm>
          <a:prstGeom prst="rect">
            <a:avLst/>
          </a:prstGeom>
        </p:spPr>
      </p:pic>
      <p:pic>
        <p:nvPicPr>
          <p:cNvPr id="9" name="Picture 8">
            <a:extLst>
              <a:ext uri="{FF2B5EF4-FFF2-40B4-BE49-F238E27FC236}">
                <a16:creationId xmlns:a16="http://schemas.microsoft.com/office/drawing/2014/main" id="{33C20CFE-1E41-496D-9495-F7FBBCA6815C}"/>
              </a:ext>
            </a:extLst>
          </p:cNvPr>
          <p:cNvPicPr>
            <a:picLocks noChangeAspect="1"/>
          </p:cNvPicPr>
          <p:nvPr/>
        </p:nvPicPr>
        <p:blipFill>
          <a:blip r:embed="rId3"/>
          <a:stretch>
            <a:fillRect/>
          </a:stretch>
        </p:blipFill>
        <p:spPr>
          <a:xfrm>
            <a:off x="3472352" y="4450079"/>
            <a:ext cx="4045007" cy="900854"/>
          </a:xfrm>
          <a:prstGeom prst="rect">
            <a:avLst/>
          </a:prstGeom>
        </p:spPr>
      </p:pic>
    </p:spTree>
    <p:extLst>
      <p:ext uri="{BB962C8B-B14F-4D97-AF65-F5344CB8AC3E}">
        <p14:creationId xmlns:p14="http://schemas.microsoft.com/office/powerpoint/2010/main" val="13474444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BBF5D7-075A-4754-9BCB-9261AE122971}"/>
              </a:ext>
            </a:extLst>
          </p:cNvPr>
          <p:cNvSpPr>
            <a:spLocks noGrp="1"/>
          </p:cNvSpPr>
          <p:nvPr>
            <p:ph type="title"/>
          </p:nvPr>
        </p:nvSpPr>
        <p:spPr>
          <a:xfrm>
            <a:off x="838200" y="365126"/>
            <a:ext cx="10515600" cy="507394"/>
          </a:xfrm>
        </p:spPr>
        <p:txBody>
          <a:bodyPr>
            <a:normAutofit fontScale="90000"/>
          </a:bodyPr>
          <a:lstStyle/>
          <a:p>
            <a:pPr algn="ctr"/>
            <a:r>
              <a:rPr lang="en-US" sz="3200" b="1" dirty="0">
                <a:solidFill>
                  <a:srgbClr val="C00000"/>
                </a:solidFill>
              </a:rPr>
              <a:t>React </a:t>
            </a:r>
            <a:r>
              <a:rPr lang="en-US" sz="3200" b="1" dirty="0">
                <a:solidFill>
                  <a:srgbClr val="7030A0"/>
                </a:solidFill>
              </a:rPr>
              <a:t>Props</a:t>
            </a:r>
          </a:p>
        </p:txBody>
      </p:sp>
      <p:sp>
        <p:nvSpPr>
          <p:cNvPr id="3" name="TextBox 2">
            <a:extLst>
              <a:ext uri="{FF2B5EF4-FFF2-40B4-BE49-F238E27FC236}">
                <a16:creationId xmlns:a16="http://schemas.microsoft.com/office/drawing/2014/main" id="{20FABF80-B7AE-41DC-B110-083E4E558DD8}"/>
              </a:ext>
            </a:extLst>
          </p:cNvPr>
          <p:cNvSpPr txBox="1"/>
          <p:nvPr/>
        </p:nvSpPr>
        <p:spPr>
          <a:xfrm>
            <a:off x="718956" y="1123805"/>
            <a:ext cx="10791316" cy="369332"/>
          </a:xfrm>
          <a:prstGeom prst="rect">
            <a:avLst/>
          </a:prstGeom>
          <a:noFill/>
        </p:spPr>
        <p:txBody>
          <a:bodyPr wrap="square" rtlCol="0">
            <a:spAutoFit/>
          </a:bodyPr>
          <a:lstStyle/>
          <a:p>
            <a:pPr marL="285750" indent="-285750">
              <a:buFont typeface="Wingdings" panose="05000000000000000000" pitchFamily="2" charset="2"/>
              <a:buChar char="Ø"/>
            </a:pPr>
            <a:endParaRPr lang="en-US" dirty="0"/>
          </a:p>
        </p:txBody>
      </p:sp>
      <p:pic>
        <p:nvPicPr>
          <p:cNvPr id="5" name="Picture 4">
            <a:extLst>
              <a:ext uri="{FF2B5EF4-FFF2-40B4-BE49-F238E27FC236}">
                <a16:creationId xmlns:a16="http://schemas.microsoft.com/office/drawing/2014/main" id="{DAB8068D-DA22-4DDF-8A33-1ACD58413489}"/>
              </a:ext>
            </a:extLst>
          </p:cNvPr>
          <p:cNvPicPr>
            <a:picLocks noChangeAspect="1"/>
          </p:cNvPicPr>
          <p:nvPr/>
        </p:nvPicPr>
        <p:blipFill>
          <a:blip r:embed="rId2"/>
          <a:stretch>
            <a:fillRect/>
          </a:stretch>
        </p:blipFill>
        <p:spPr>
          <a:xfrm>
            <a:off x="681728" y="1308471"/>
            <a:ext cx="7160512" cy="4921395"/>
          </a:xfrm>
          <a:prstGeom prst="rect">
            <a:avLst/>
          </a:prstGeom>
        </p:spPr>
      </p:pic>
      <p:pic>
        <p:nvPicPr>
          <p:cNvPr id="10" name="Picture 9">
            <a:extLst>
              <a:ext uri="{FF2B5EF4-FFF2-40B4-BE49-F238E27FC236}">
                <a16:creationId xmlns:a16="http://schemas.microsoft.com/office/drawing/2014/main" id="{CF1337DE-D525-434C-8FB0-17E2561BC069}"/>
              </a:ext>
            </a:extLst>
          </p:cNvPr>
          <p:cNvPicPr>
            <a:picLocks noChangeAspect="1"/>
          </p:cNvPicPr>
          <p:nvPr/>
        </p:nvPicPr>
        <p:blipFill>
          <a:blip r:embed="rId3"/>
          <a:stretch>
            <a:fillRect/>
          </a:stretch>
        </p:blipFill>
        <p:spPr>
          <a:xfrm>
            <a:off x="6393284" y="2272919"/>
            <a:ext cx="5519046" cy="3461276"/>
          </a:xfrm>
          <a:prstGeom prst="rect">
            <a:avLst/>
          </a:prstGeom>
        </p:spPr>
      </p:pic>
    </p:spTree>
    <p:extLst>
      <p:ext uri="{BB962C8B-B14F-4D97-AF65-F5344CB8AC3E}">
        <p14:creationId xmlns:p14="http://schemas.microsoft.com/office/powerpoint/2010/main" val="38422485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BBF5D7-075A-4754-9BCB-9261AE122971}"/>
              </a:ext>
            </a:extLst>
          </p:cNvPr>
          <p:cNvSpPr>
            <a:spLocks noGrp="1"/>
          </p:cNvSpPr>
          <p:nvPr>
            <p:ph type="title"/>
          </p:nvPr>
        </p:nvSpPr>
        <p:spPr>
          <a:xfrm>
            <a:off x="838200" y="365126"/>
            <a:ext cx="10515600" cy="507394"/>
          </a:xfrm>
        </p:spPr>
        <p:txBody>
          <a:bodyPr>
            <a:normAutofit fontScale="90000"/>
          </a:bodyPr>
          <a:lstStyle/>
          <a:p>
            <a:pPr algn="ctr"/>
            <a:r>
              <a:rPr lang="en-US" sz="3200" b="1" dirty="0">
                <a:solidFill>
                  <a:srgbClr val="7030A0"/>
                </a:solidFill>
              </a:rPr>
              <a:t>Components </a:t>
            </a:r>
            <a:r>
              <a:rPr lang="en-US" sz="3200" b="1" dirty="0"/>
              <a:t>in</a:t>
            </a:r>
            <a:r>
              <a:rPr lang="en-US" sz="3200" b="1" dirty="0">
                <a:solidFill>
                  <a:srgbClr val="7030A0"/>
                </a:solidFill>
              </a:rPr>
              <a:t> </a:t>
            </a:r>
            <a:r>
              <a:rPr lang="en-US" sz="3200" b="1" dirty="0">
                <a:solidFill>
                  <a:srgbClr val="C00000"/>
                </a:solidFill>
              </a:rPr>
              <a:t>Components</a:t>
            </a:r>
          </a:p>
        </p:txBody>
      </p:sp>
      <p:sp>
        <p:nvSpPr>
          <p:cNvPr id="3" name="TextBox 2">
            <a:extLst>
              <a:ext uri="{FF2B5EF4-FFF2-40B4-BE49-F238E27FC236}">
                <a16:creationId xmlns:a16="http://schemas.microsoft.com/office/drawing/2014/main" id="{20FABF80-B7AE-41DC-B110-083E4E558DD8}"/>
              </a:ext>
            </a:extLst>
          </p:cNvPr>
          <p:cNvSpPr txBox="1"/>
          <p:nvPr/>
        </p:nvSpPr>
        <p:spPr>
          <a:xfrm>
            <a:off x="718956" y="1123805"/>
            <a:ext cx="10791316" cy="369332"/>
          </a:xfrm>
          <a:prstGeom prst="rect">
            <a:avLst/>
          </a:prstGeom>
          <a:noFill/>
        </p:spPr>
        <p:txBody>
          <a:bodyPr wrap="square" rtlCol="0">
            <a:spAutoFit/>
          </a:bodyPr>
          <a:lstStyle/>
          <a:p>
            <a:pPr marL="285750" indent="-285750">
              <a:buFont typeface="Wingdings" panose="05000000000000000000" pitchFamily="2" charset="2"/>
              <a:buChar char="Ø"/>
            </a:pPr>
            <a:endParaRPr lang="en-US" dirty="0"/>
          </a:p>
        </p:txBody>
      </p:sp>
      <p:sp>
        <p:nvSpPr>
          <p:cNvPr id="7" name="TextBox 6">
            <a:extLst>
              <a:ext uri="{FF2B5EF4-FFF2-40B4-BE49-F238E27FC236}">
                <a16:creationId xmlns:a16="http://schemas.microsoft.com/office/drawing/2014/main" id="{D1B8AD2A-CDDD-467A-936E-1FB849B2DA91}"/>
              </a:ext>
            </a:extLst>
          </p:cNvPr>
          <p:cNvSpPr txBox="1"/>
          <p:nvPr/>
        </p:nvSpPr>
        <p:spPr>
          <a:xfrm>
            <a:off x="989436" y="907422"/>
            <a:ext cx="10791315" cy="967957"/>
          </a:xfrm>
          <a:prstGeom prst="rect">
            <a:avLst/>
          </a:prstGeom>
          <a:noFill/>
        </p:spPr>
        <p:txBody>
          <a:bodyPr wrap="square">
            <a:spAutoFit/>
          </a:bodyPr>
          <a:lstStyle/>
          <a:p>
            <a:pPr marL="285750" indent="-285750">
              <a:lnSpc>
                <a:spcPct val="150000"/>
              </a:lnSpc>
              <a:buFont typeface="Wingdings" panose="05000000000000000000" pitchFamily="2" charset="2"/>
              <a:buChar char="Ø"/>
            </a:pPr>
            <a:r>
              <a:rPr lang="en-US" sz="2000" dirty="0"/>
              <a:t>We can refer to </a:t>
            </a:r>
            <a:r>
              <a:rPr lang="en-US" sz="2000" dirty="0">
                <a:solidFill>
                  <a:srgbClr val="7030A0"/>
                </a:solidFill>
              </a:rPr>
              <a:t>components</a:t>
            </a:r>
            <a:r>
              <a:rPr lang="en-US" sz="2000" dirty="0"/>
              <a:t> inside other components.</a:t>
            </a:r>
          </a:p>
          <a:p>
            <a:pPr marL="285750" indent="-285750">
              <a:lnSpc>
                <a:spcPct val="150000"/>
              </a:lnSpc>
              <a:buFont typeface="Wingdings" panose="05000000000000000000" pitchFamily="2" charset="2"/>
              <a:buChar char="Ø"/>
            </a:pPr>
            <a:r>
              <a:rPr lang="en-US" sz="2000" dirty="0">
                <a:solidFill>
                  <a:srgbClr val="C00000"/>
                </a:solidFill>
              </a:rPr>
              <a:t>React</a:t>
            </a:r>
            <a:r>
              <a:rPr lang="en-US" sz="2000" dirty="0"/>
              <a:t> is all about re-using code.</a:t>
            </a:r>
          </a:p>
        </p:txBody>
      </p:sp>
      <p:pic>
        <p:nvPicPr>
          <p:cNvPr id="5" name="Picture 4">
            <a:extLst>
              <a:ext uri="{FF2B5EF4-FFF2-40B4-BE49-F238E27FC236}">
                <a16:creationId xmlns:a16="http://schemas.microsoft.com/office/drawing/2014/main" id="{4D9DAD52-ED54-4198-8FD8-77A8E12E6E74}"/>
              </a:ext>
            </a:extLst>
          </p:cNvPr>
          <p:cNvPicPr>
            <a:picLocks noChangeAspect="1"/>
          </p:cNvPicPr>
          <p:nvPr/>
        </p:nvPicPr>
        <p:blipFill>
          <a:blip r:embed="rId2"/>
          <a:stretch>
            <a:fillRect/>
          </a:stretch>
        </p:blipFill>
        <p:spPr>
          <a:xfrm>
            <a:off x="2959608" y="1875379"/>
            <a:ext cx="7390383" cy="4915301"/>
          </a:xfrm>
          <a:prstGeom prst="rect">
            <a:avLst/>
          </a:prstGeom>
        </p:spPr>
      </p:pic>
    </p:spTree>
    <p:extLst>
      <p:ext uri="{BB962C8B-B14F-4D97-AF65-F5344CB8AC3E}">
        <p14:creationId xmlns:p14="http://schemas.microsoft.com/office/powerpoint/2010/main" val="16577863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BBF5D7-075A-4754-9BCB-9261AE122971}"/>
              </a:ext>
            </a:extLst>
          </p:cNvPr>
          <p:cNvSpPr>
            <a:spLocks noGrp="1"/>
          </p:cNvSpPr>
          <p:nvPr>
            <p:ph type="title"/>
          </p:nvPr>
        </p:nvSpPr>
        <p:spPr>
          <a:xfrm>
            <a:off x="838200" y="365126"/>
            <a:ext cx="10515600" cy="507394"/>
          </a:xfrm>
        </p:spPr>
        <p:txBody>
          <a:bodyPr>
            <a:normAutofit fontScale="90000"/>
          </a:bodyPr>
          <a:lstStyle/>
          <a:p>
            <a:pPr algn="ctr"/>
            <a:r>
              <a:rPr lang="en-US" sz="3200" b="1" dirty="0">
                <a:solidFill>
                  <a:srgbClr val="C00000"/>
                </a:solidFill>
              </a:rPr>
              <a:t>Map </a:t>
            </a:r>
            <a:r>
              <a:rPr lang="en-US" sz="3200" b="1" dirty="0">
                <a:solidFill>
                  <a:srgbClr val="7030A0"/>
                </a:solidFill>
              </a:rPr>
              <a:t>function </a:t>
            </a:r>
          </a:p>
        </p:txBody>
      </p:sp>
      <p:sp>
        <p:nvSpPr>
          <p:cNvPr id="3" name="TextBox 2">
            <a:extLst>
              <a:ext uri="{FF2B5EF4-FFF2-40B4-BE49-F238E27FC236}">
                <a16:creationId xmlns:a16="http://schemas.microsoft.com/office/drawing/2014/main" id="{20FABF80-B7AE-41DC-B110-083E4E558DD8}"/>
              </a:ext>
            </a:extLst>
          </p:cNvPr>
          <p:cNvSpPr txBox="1"/>
          <p:nvPr/>
        </p:nvSpPr>
        <p:spPr>
          <a:xfrm>
            <a:off x="718956" y="1123805"/>
            <a:ext cx="10791316" cy="369332"/>
          </a:xfrm>
          <a:prstGeom prst="rect">
            <a:avLst/>
          </a:prstGeom>
          <a:noFill/>
        </p:spPr>
        <p:txBody>
          <a:bodyPr wrap="square" rtlCol="0">
            <a:spAutoFit/>
          </a:bodyPr>
          <a:lstStyle/>
          <a:p>
            <a:pPr marL="285750" indent="-285750">
              <a:buFont typeface="Wingdings" panose="05000000000000000000" pitchFamily="2" charset="2"/>
              <a:buChar char="Ø"/>
            </a:pPr>
            <a:endParaRPr lang="en-US" dirty="0"/>
          </a:p>
        </p:txBody>
      </p:sp>
      <p:pic>
        <p:nvPicPr>
          <p:cNvPr id="5" name="Picture 4">
            <a:extLst>
              <a:ext uri="{FF2B5EF4-FFF2-40B4-BE49-F238E27FC236}">
                <a16:creationId xmlns:a16="http://schemas.microsoft.com/office/drawing/2014/main" id="{6CC14FB6-432F-496C-974A-7F442A091184}"/>
              </a:ext>
            </a:extLst>
          </p:cNvPr>
          <p:cNvPicPr>
            <a:picLocks noChangeAspect="1"/>
          </p:cNvPicPr>
          <p:nvPr/>
        </p:nvPicPr>
        <p:blipFill>
          <a:blip r:embed="rId3"/>
          <a:stretch>
            <a:fillRect/>
          </a:stretch>
        </p:blipFill>
        <p:spPr>
          <a:xfrm>
            <a:off x="314107" y="1597575"/>
            <a:ext cx="10428348" cy="482125"/>
          </a:xfrm>
          <a:prstGeom prst="rect">
            <a:avLst/>
          </a:prstGeom>
        </p:spPr>
      </p:pic>
      <p:pic>
        <p:nvPicPr>
          <p:cNvPr id="10" name="Picture 9">
            <a:extLst>
              <a:ext uri="{FF2B5EF4-FFF2-40B4-BE49-F238E27FC236}">
                <a16:creationId xmlns:a16="http://schemas.microsoft.com/office/drawing/2014/main" id="{D0F0DBA5-C711-41AD-ABF0-A8878A9E17AC}"/>
              </a:ext>
            </a:extLst>
          </p:cNvPr>
          <p:cNvPicPr>
            <a:picLocks noChangeAspect="1"/>
          </p:cNvPicPr>
          <p:nvPr/>
        </p:nvPicPr>
        <p:blipFill>
          <a:blip r:embed="rId4"/>
          <a:stretch>
            <a:fillRect/>
          </a:stretch>
        </p:blipFill>
        <p:spPr>
          <a:xfrm>
            <a:off x="1915585" y="2869171"/>
            <a:ext cx="6562461" cy="2024409"/>
          </a:xfrm>
          <a:prstGeom prst="rect">
            <a:avLst/>
          </a:prstGeom>
        </p:spPr>
      </p:pic>
    </p:spTree>
    <p:extLst>
      <p:ext uri="{BB962C8B-B14F-4D97-AF65-F5344CB8AC3E}">
        <p14:creationId xmlns:p14="http://schemas.microsoft.com/office/powerpoint/2010/main" val="33347878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6FBB22-99B2-4A9F-A5B7-D9F0D5E75B2E}"/>
              </a:ext>
            </a:extLst>
          </p:cNvPr>
          <p:cNvSpPr>
            <a:spLocks noGrp="1"/>
          </p:cNvSpPr>
          <p:nvPr>
            <p:ph type="title"/>
          </p:nvPr>
        </p:nvSpPr>
        <p:spPr>
          <a:xfrm>
            <a:off x="838200" y="204585"/>
            <a:ext cx="10515600" cy="989025"/>
          </a:xfrm>
        </p:spPr>
        <p:txBody>
          <a:bodyPr/>
          <a:lstStyle/>
          <a:p>
            <a:pPr algn="ctr"/>
            <a:r>
              <a:rPr lang="en-US" sz="2900" b="1" dirty="0">
                <a:solidFill>
                  <a:srgbClr val="C00000"/>
                </a:solidFill>
              </a:rPr>
              <a:t>Conditional </a:t>
            </a:r>
            <a:r>
              <a:rPr lang="en-US" sz="2900" b="1" dirty="0">
                <a:solidFill>
                  <a:srgbClr val="7030A0"/>
                </a:solidFill>
              </a:rPr>
              <a:t>rendering</a:t>
            </a:r>
            <a:r>
              <a:rPr lang="en-US" sz="2900" b="1" dirty="0">
                <a:solidFill>
                  <a:srgbClr val="C00000"/>
                </a:solidFill>
              </a:rPr>
              <a:t> </a:t>
            </a:r>
          </a:p>
        </p:txBody>
      </p:sp>
      <p:pic>
        <p:nvPicPr>
          <p:cNvPr id="5" name="Picture 4">
            <a:extLst>
              <a:ext uri="{FF2B5EF4-FFF2-40B4-BE49-F238E27FC236}">
                <a16:creationId xmlns:a16="http://schemas.microsoft.com/office/drawing/2014/main" id="{4BF998C7-A732-4427-8184-B1C584A8981B}"/>
              </a:ext>
            </a:extLst>
          </p:cNvPr>
          <p:cNvPicPr>
            <a:picLocks noChangeAspect="1"/>
          </p:cNvPicPr>
          <p:nvPr/>
        </p:nvPicPr>
        <p:blipFill>
          <a:blip r:embed="rId2"/>
          <a:stretch>
            <a:fillRect/>
          </a:stretch>
        </p:blipFill>
        <p:spPr>
          <a:xfrm>
            <a:off x="592042" y="1157284"/>
            <a:ext cx="7944686" cy="1694274"/>
          </a:xfrm>
          <a:prstGeom prst="rect">
            <a:avLst/>
          </a:prstGeom>
        </p:spPr>
      </p:pic>
      <p:pic>
        <p:nvPicPr>
          <p:cNvPr id="7" name="Picture 6">
            <a:extLst>
              <a:ext uri="{FF2B5EF4-FFF2-40B4-BE49-F238E27FC236}">
                <a16:creationId xmlns:a16="http://schemas.microsoft.com/office/drawing/2014/main" id="{99947A2F-1040-415F-84A7-EAC72AE4EB2B}"/>
              </a:ext>
            </a:extLst>
          </p:cNvPr>
          <p:cNvPicPr>
            <a:picLocks noChangeAspect="1"/>
          </p:cNvPicPr>
          <p:nvPr/>
        </p:nvPicPr>
        <p:blipFill>
          <a:blip r:embed="rId3"/>
          <a:stretch>
            <a:fillRect/>
          </a:stretch>
        </p:blipFill>
        <p:spPr>
          <a:xfrm>
            <a:off x="655182" y="3017539"/>
            <a:ext cx="7002046" cy="1545907"/>
          </a:xfrm>
          <a:prstGeom prst="rect">
            <a:avLst/>
          </a:prstGeom>
        </p:spPr>
      </p:pic>
      <p:pic>
        <p:nvPicPr>
          <p:cNvPr id="9" name="Picture 8">
            <a:extLst>
              <a:ext uri="{FF2B5EF4-FFF2-40B4-BE49-F238E27FC236}">
                <a16:creationId xmlns:a16="http://schemas.microsoft.com/office/drawing/2014/main" id="{65551E0F-E979-4386-AB94-BA7143B97151}"/>
              </a:ext>
            </a:extLst>
          </p:cNvPr>
          <p:cNvPicPr>
            <a:picLocks noChangeAspect="1"/>
          </p:cNvPicPr>
          <p:nvPr/>
        </p:nvPicPr>
        <p:blipFill>
          <a:blip r:embed="rId4"/>
          <a:stretch>
            <a:fillRect/>
          </a:stretch>
        </p:blipFill>
        <p:spPr>
          <a:xfrm>
            <a:off x="383091" y="4811962"/>
            <a:ext cx="8034974" cy="1841453"/>
          </a:xfrm>
          <a:prstGeom prst="rect">
            <a:avLst/>
          </a:prstGeom>
        </p:spPr>
      </p:pic>
    </p:spTree>
    <p:extLst>
      <p:ext uri="{BB962C8B-B14F-4D97-AF65-F5344CB8AC3E}">
        <p14:creationId xmlns:p14="http://schemas.microsoft.com/office/powerpoint/2010/main" val="2390731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1000"/>
                                        <p:tgtEl>
                                          <p:spTgt spid="9"/>
                                        </p:tgtEl>
                                      </p:cBhvr>
                                    </p:animEffect>
                                    <p:anim calcmode="lin" valueType="num">
                                      <p:cBhvr>
                                        <p:cTn id="15" dur="1000" fill="hold"/>
                                        <p:tgtEl>
                                          <p:spTgt spid="9"/>
                                        </p:tgtEl>
                                        <p:attrNameLst>
                                          <p:attrName>ppt_x</p:attrName>
                                        </p:attrNameLst>
                                      </p:cBhvr>
                                      <p:tavLst>
                                        <p:tav tm="0">
                                          <p:val>
                                            <p:strVal val="#ppt_x"/>
                                          </p:val>
                                        </p:tav>
                                        <p:tav tm="100000">
                                          <p:val>
                                            <p:strVal val="#ppt_x"/>
                                          </p:val>
                                        </p:tav>
                                      </p:tavLst>
                                    </p:anim>
                                    <p:anim calcmode="lin" valueType="num">
                                      <p:cBhvr>
                                        <p:cTn id="16"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6FBB22-99B2-4A9F-A5B7-D9F0D5E75B2E}"/>
              </a:ext>
            </a:extLst>
          </p:cNvPr>
          <p:cNvSpPr>
            <a:spLocks noGrp="1"/>
          </p:cNvSpPr>
          <p:nvPr>
            <p:ph type="title"/>
          </p:nvPr>
        </p:nvSpPr>
        <p:spPr>
          <a:xfrm>
            <a:off x="838200" y="204585"/>
            <a:ext cx="10515600" cy="989025"/>
          </a:xfrm>
        </p:spPr>
        <p:txBody>
          <a:bodyPr/>
          <a:lstStyle/>
          <a:p>
            <a:pPr algn="ctr"/>
            <a:r>
              <a:rPr lang="en-US" sz="2900" b="1" dirty="0">
                <a:solidFill>
                  <a:srgbClr val="C00000"/>
                </a:solidFill>
              </a:rPr>
              <a:t>Conditional </a:t>
            </a:r>
            <a:r>
              <a:rPr lang="en-US" sz="2900" b="1" dirty="0">
                <a:solidFill>
                  <a:srgbClr val="7030A0"/>
                </a:solidFill>
              </a:rPr>
              <a:t>rendering</a:t>
            </a:r>
            <a:r>
              <a:rPr lang="en-US" sz="2900" b="1" dirty="0">
                <a:solidFill>
                  <a:srgbClr val="C00000"/>
                </a:solidFill>
              </a:rPr>
              <a:t> </a:t>
            </a:r>
          </a:p>
        </p:txBody>
      </p:sp>
      <p:pic>
        <p:nvPicPr>
          <p:cNvPr id="3" name="Picture 2">
            <a:extLst>
              <a:ext uri="{FF2B5EF4-FFF2-40B4-BE49-F238E27FC236}">
                <a16:creationId xmlns:a16="http://schemas.microsoft.com/office/drawing/2014/main" id="{4A471E25-7D9A-4034-8674-3BAA2C3FA1E9}"/>
              </a:ext>
            </a:extLst>
          </p:cNvPr>
          <p:cNvPicPr>
            <a:picLocks noChangeAspect="1"/>
          </p:cNvPicPr>
          <p:nvPr/>
        </p:nvPicPr>
        <p:blipFill>
          <a:blip r:embed="rId2"/>
          <a:stretch>
            <a:fillRect/>
          </a:stretch>
        </p:blipFill>
        <p:spPr>
          <a:xfrm>
            <a:off x="2121610" y="1393157"/>
            <a:ext cx="8616545" cy="3039240"/>
          </a:xfrm>
          <a:prstGeom prst="rect">
            <a:avLst/>
          </a:prstGeom>
        </p:spPr>
      </p:pic>
    </p:spTree>
    <p:extLst>
      <p:ext uri="{BB962C8B-B14F-4D97-AF65-F5344CB8AC3E}">
        <p14:creationId xmlns:p14="http://schemas.microsoft.com/office/powerpoint/2010/main" val="4549354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9034E5-9C66-4662-BAFA-AD50B3C293F1}"/>
              </a:ext>
            </a:extLst>
          </p:cNvPr>
          <p:cNvSpPr>
            <a:spLocks noGrp="1"/>
          </p:cNvSpPr>
          <p:nvPr>
            <p:ph type="title"/>
          </p:nvPr>
        </p:nvSpPr>
        <p:spPr>
          <a:xfrm>
            <a:off x="838200" y="365126"/>
            <a:ext cx="9429605" cy="762718"/>
          </a:xfrm>
        </p:spPr>
        <p:txBody>
          <a:bodyPr>
            <a:normAutofit/>
          </a:bodyPr>
          <a:lstStyle/>
          <a:p>
            <a:pPr algn="ctr"/>
            <a:r>
              <a:rPr lang="en-US" sz="3200" b="1" dirty="0"/>
              <a:t>More concise and better way of</a:t>
            </a:r>
            <a:r>
              <a:rPr lang="en-US" sz="3200" b="1" dirty="0">
                <a:solidFill>
                  <a:srgbClr val="C00000"/>
                </a:solidFill>
              </a:rPr>
              <a:t> Conditional </a:t>
            </a:r>
            <a:r>
              <a:rPr lang="en-US" sz="3200" b="1" dirty="0">
                <a:solidFill>
                  <a:srgbClr val="7030A0"/>
                </a:solidFill>
              </a:rPr>
              <a:t>rendering</a:t>
            </a:r>
            <a:r>
              <a:rPr lang="en-US" sz="3200" b="1" dirty="0">
                <a:solidFill>
                  <a:srgbClr val="C00000"/>
                </a:solidFill>
              </a:rPr>
              <a:t> </a:t>
            </a:r>
            <a:endParaRPr lang="en-US" sz="3200" dirty="0"/>
          </a:p>
        </p:txBody>
      </p:sp>
      <p:pic>
        <p:nvPicPr>
          <p:cNvPr id="5" name="Picture 4">
            <a:extLst>
              <a:ext uri="{FF2B5EF4-FFF2-40B4-BE49-F238E27FC236}">
                <a16:creationId xmlns:a16="http://schemas.microsoft.com/office/drawing/2014/main" id="{30396179-5877-4192-8F85-C752CA5915DC}"/>
              </a:ext>
            </a:extLst>
          </p:cNvPr>
          <p:cNvPicPr>
            <a:picLocks noChangeAspect="1"/>
          </p:cNvPicPr>
          <p:nvPr/>
        </p:nvPicPr>
        <p:blipFill>
          <a:blip r:embed="rId3"/>
          <a:stretch>
            <a:fillRect/>
          </a:stretch>
        </p:blipFill>
        <p:spPr>
          <a:xfrm>
            <a:off x="1262827" y="1463245"/>
            <a:ext cx="8801972" cy="2780352"/>
          </a:xfrm>
          <a:prstGeom prst="rect">
            <a:avLst/>
          </a:prstGeom>
        </p:spPr>
      </p:pic>
      <p:pic>
        <p:nvPicPr>
          <p:cNvPr id="6" name="Picture 5">
            <a:extLst>
              <a:ext uri="{FF2B5EF4-FFF2-40B4-BE49-F238E27FC236}">
                <a16:creationId xmlns:a16="http://schemas.microsoft.com/office/drawing/2014/main" id="{94FF8FD0-0BC2-4DA6-A336-C00990F9AC30}"/>
              </a:ext>
            </a:extLst>
          </p:cNvPr>
          <p:cNvPicPr>
            <a:picLocks noChangeAspect="1"/>
          </p:cNvPicPr>
          <p:nvPr/>
        </p:nvPicPr>
        <p:blipFill>
          <a:blip r:embed="rId4"/>
          <a:stretch>
            <a:fillRect/>
          </a:stretch>
        </p:blipFill>
        <p:spPr>
          <a:xfrm>
            <a:off x="1262827" y="4718756"/>
            <a:ext cx="2739478" cy="1630946"/>
          </a:xfrm>
          <a:prstGeom prst="rect">
            <a:avLst/>
          </a:prstGeom>
        </p:spPr>
      </p:pic>
    </p:spTree>
    <p:extLst>
      <p:ext uri="{BB962C8B-B14F-4D97-AF65-F5344CB8AC3E}">
        <p14:creationId xmlns:p14="http://schemas.microsoft.com/office/powerpoint/2010/main" val="14889981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9034E5-9C66-4662-BAFA-AD50B3C293F1}"/>
              </a:ext>
            </a:extLst>
          </p:cNvPr>
          <p:cNvSpPr>
            <a:spLocks noGrp="1"/>
          </p:cNvSpPr>
          <p:nvPr>
            <p:ph type="title"/>
          </p:nvPr>
        </p:nvSpPr>
        <p:spPr>
          <a:xfrm>
            <a:off x="838200" y="365126"/>
            <a:ext cx="9429605" cy="762718"/>
          </a:xfrm>
        </p:spPr>
        <p:txBody>
          <a:bodyPr>
            <a:normAutofit/>
          </a:bodyPr>
          <a:lstStyle/>
          <a:p>
            <a:pPr algn="ctr"/>
            <a:r>
              <a:rPr lang="en-US" sz="3200" b="1" dirty="0">
                <a:solidFill>
                  <a:srgbClr val="C00000"/>
                </a:solidFill>
              </a:rPr>
              <a:t>Handling </a:t>
            </a:r>
            <a:r>
              <a:rPr lang="en-US" sz="3200" b="1" dirty="0">
                <a:solidFill>
                  <a:srgbClr val="7030A0"/>
                </a:solidFill>
              </a:rPr>
              <a:t>events</a:t>
            </a:r>
            <a:endParaRPr lang="en-US" sz="3200" dirty="0"/>
          </a:p>
        </p:txBody>
      </p:sp>
      <p:pic>
        <p:nvPicPr>
          <p:cNvPr id="4" name="Picture 3">
            <a:extLst>
              <a:ext uri="{FF2B5EF4-FFF2-40B4-BE49-F238E27FC236}">
                <a16:creationId xmlns:a16="http://schemas.microsoft.com/office/drawing/2014/main" id="{01B9E4FB-6E7B-4AFB-86BB-83C2596BAED2}"/>
              </a:ext>
            </a:extLst>
          </p:cNvPr>
          <p:cNvPicPr>
            <a:picLocks noChangeAspect="1"/>
          </p:cNvPicPr>
          <p:nvPr/>
        </p:nvPicPr>
        <p:blipFill>
          <a:blip r:embed="rId3"/>
          <a:stretch>
            <a:fillRect/>
          </a:stretch>
        </p:blipFill>
        <p:spPr>
          <a:xfrm>
            <a:off x="2228995" y="1127844"/>
            <a:ext cx="7413871" cy="3825838"/>
          </a:xfrm>
          <a:prstGeom prst="rect">
            <a:avLst/>
          </a:prstGeom>
        </p:spPr>
      </p:pic>
      <p:pic>
        <p:nvPicPr>
          <p:cNvPr id="8" name="Picture 7">
            <a:extLst>
              <a:ext uri="{FF2B5EF4-FFF2-40B4-BE49-F238E27FC236}">
                <a16:creationId xmlns:a16="http://schemas.microsoft.com/office/drawing/2014/main" id="{F01E3E16-62D1-4485-A4B7-CEB5D244A2B4}"/>
              </a:ext>
            </a:extLst>
          </p:cNvPr>
          <p:cNvPicPr>
            <a:picLocks noChangeAspect="1"/>
          </p:cNvPicPr>
          <p:nvPr/>
        </p:nvPicPr>
        <p:blipFill>
          <a:blip r:embed="rId4"/>
          <a:stretch>
            <a:fillRect/>
          </a:stretch>
        </p:blipFill>
        <p:spPr>
          <a:xfrm>
            <a:off x="2870066" y="5421850"/>
            <a:ext cx="6121535" cy="616611"/>
          </a:xfrm>
          <a:prstGeom prst="rect">
            <a:avLst/>
          </a:prstGeom>
        </p:spPr>
      </p:pic>
    </p:spTree>
    <p:extLst>
      <p:ext uri="{BB962C8B-B14F-4D97-AF65-F5344CB8AC3E}">
        <p14:creationId xmlns:p14="http://schemas.microsoft.com/office/powerpoint/2010/main" val="9255246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F1B424-E618-421F-A51D-EE4CB125050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5ABED00-4815-461F-A2D6-ADDDCEF6ED3B}"/>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AE122507-5CB5-4472-B02E-69D72858AB05}"/>
              </a:ext>
            </a:extLst>
          </p:cNvPr>
          <p:cNvPicPr>
            <a:picLocks noChangeAspect="1"/>
          </p:cNvPicPr>
          <p:nvPr/>
        </p:nvPicPr>
        <p:blipFill>
          <a:blip r:embed="rId3"/>
          <a:stretch>
            <a:fillRect/>
          </a:stretch>
        </p:blipFill>
        <p:spPr>
          <a:xfrm>
            <a:off x="1648062" y="196471"/>
            <a:ext cx="8864046" cy="6189358"/>
          </a:xfrm>
          <a:prstGeom prst="rect">
            <a:avLst/>
          </a:prstGeom>
        </p:spPr>
      </p:pic>
    </p:spTree>
    <p:extLst>
      <p:ext uri="{BB962C8B-B14F-4D97-AF65-F5344CB8AC3E}">
        <p14:creationId xmlns:p14="http://schemas.microsoft.com/office/powerpoint/2010/main" val="19886244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9034E5-9C66-4662-BAFA-AD50B3C293F1}"/>
              </a:ext>
            </a:extLst>
          </p:cNvPr>
          <p:cNvSpPr>
            <a:spLocks noGrp="1"/>
          </p:cNvSpPr>
          <p:nvPr>
            <p:ph type="title"/>
          </p:nvPr>
        </p:nvSpPr>
        <p:spPr>
          <a:xfrm>
            <a:off x="838200" y="365126"/>
            <a:ext cx="9429605" cy="762718"/>
          </a:xfrm>
        </p:spPr>
        <p:txBody>
          <a:bodyPr>
            <a:normAutofit/>
          </a:bodyPr>
          <a:lstStyle/>
          <a:p>
            <a:pPr algn="ctr"/>
            <a:r>
              <a:rPr lang="en-US" sz="3200" b="1" dirty="0">
                <a:solidFill>
                  <a:srgbClr val="C00000"/>
                </a:solidFill>
              </a:rPr>
              <a:t>Handling </a:t>
            </a:r>
            <a:r>
              <a:rPr lang="en-US" sz="3200" b="1" dirty="0">
                <a:solidFill>
                  <a:srgbClr val="7030A0"/>
                </a:solidFill>
              </a:rPr>
              <a:t>events</a:t>
            </a:r>
            <a:endParaRPr lang="en-US" sz="3200" dirty="0"/>
          </a:p>
        </p:txBody>
      </p:sp>
      <p:pic>
        <p:nvPicPr>
          <p:cNvPr id="5" name="Picture 4">
            <a:extLst>
              <a:ext uri="{FF2B5EF4-FFF2-40B4-BE49-F238E27FC236}">
                <a16:creationId xmlns:a16="http://schemas.microsoft.com/office/drawing/2014/main" id="{C3BD2B9B-CDDD-46EC-9BE6-35EBBF848BF3}"/>
              </a:ext>
            </a:extLst>
          </p:cNvPr>
          <p:cNvPicPr>
            <a:picLocks noChangeAspect="1"/>
          </p:cNvPicPr>
          <p:nvPr/>
        </p:nvPicPr>
        <p:blipFill>
          <a:blip r:embed="rId3"/>
          <a:stretch>
            <a:fillRect/>
          </a:stretch>
        </p:blipFill>
        <p:spPr>
          <a:xfrm>
            <a:off x="2398338" y="1228726"/>
            <a:ext cx="7395324" cy="3376423"/>
          </a:xfrm>
          <a:prstGeom prst="rect">
            <a:avLst/>
          </a:prstGeom>
        </p:spPr>
      </p:pic>
      <p:pic>
        <p:nvPicPr>
          <p:cNvPr id="7" name="Picture 6">
            <a:extLst>
              <a:ext uri="{FF2B5EF4-FFF2-40B4-BE49-F238E27FC236}">
                <a16:creationId xmlns:a16="http://schemas.microsoft.com/office/drawing/2014/main" id="{8C4B85FD-032F-42B7-9708-347744E7B0B5}"/>
              </a:ext>
            </a:extLst>
          </p:cNvPr>
          <p:cNvPicPr>
            <a:picLocks noChangeAspect="1"/>
          </p:cNvPicPr>
          <p:nvPr/>
        </p:nvPicPr>
        <p:blipFill>
          <a:blip r:embed="rId4"/>
          <a:stretch>
            <a:fillRect/>
          </a:stretch>
        </p:blipFill>
        <p:spPr>
          <a:xfrm>
            <a:off x="1874068" y="5478978"/>
            <a:ext cx="9152600" cy="762717"/>
          </a:xfrm>
          <a:prstGeom prst="rect">
            <a:avLst/>
          </a:prstGeom>
        </p:spPr>
      </p:pic>
    </p:spTree>
    <p:extLst>
      <p:ext uri="{BB962C8B-B14F-4D97-AF65-F5344CB8AC3E}">
        <p14:creationId xmlns:p14="http://schemas.microsoft.com/office/powerpoint/2010/main" val="3596105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9034E5-9C66-4662-BAFA-AD50B3C293F1}"/>
              </a:ext>
            </a:extLst>
          </p:cNvPr>
          <p:cNvSpPr>
            <a:spLocks noGrp="1"/>
          </p:cNvSpPr>
          <p:nvPr>
            <p:ph type="title"/>
          </p:nvPr>
        </p:nvSpPr>
        <p:spPr>
          <a:xfrm>
            <a:off x="838200" y="365126"/>
            <a:ext cx="9429605" cy="762718"/>
          </a:xfrm>
        </p:spPr>
        <p:txBody>
          <a:bodyPr>
            <a:normAutofit/>
          </a:bodyPr>
          <a:lstStyle/>
          <a:p>
            <a:pPr algn="ctr"/>
            <a:r>
              <a:rPr lang="en-US" sz="3200" b="1" dirty="0">
                <a:solidFill>
                  <a:srgbClr val="FF0000"/>
                </a:solidFill>
              </a:rPr>
              <a:t>React</a:t>
            </a:r>
            <a:r>
              <a:rPr lang="en-US" sz="3200" b="1" dirty="0">
                <a:solidFill>
                  <a:srgbClr val="7030A0"/>
                </a:solidFill>
              </a:rPr>
              <a:t> Events</a:t>
            </a:r>
            <a:endParaRPr lang="en-US" sz="3200" dirty="0"/>
          </a:p>
        </p:txBody>
      </p:sp>
      <p:sp>
        <p:nvSpPr>
          <p:cNvPr id="3" name="TextBox 2">
            <a:extLst>
              <a:ext uri="{FF2B5EF4-FFF2-40B4-BE49-F238E27FC236}">
                <a16:creationId xmlns:a16="http://schemas.microsoft.com/office/drawing/2014/main" id="{9C02B34F-ADA9-49A5-964D-E66CF93C9F21}"/>
              </a:ext>
            </a:extLst>
          </p:cNvPr>
          <p:cNvSpPr txBox="1"/>
          <p:nvPr/>
        </p:nvSpPr>
        <p:spPr>
          <a:xfrm>
            <a:off x="956282" y="1319249"/>
            <a:ext cx="10840176" cy="1323439"/>
          </a:xfrm>
          <a:prstGeom prst="rect">
            <a:avLst/>
          </a:prstGeom>
          <a:noFill/>
        </p:spPr>
        <p:txBody>
          <a:bodyPr wrap="square" rtlCol="0">
            <a:spAutoFit/>
          </a:bodyPr>
          <a:lstStyle/>
          <a:p>
            <a:pPr marL="285750" indent="-285750">
              <a:buFont typeface="Wingdings" panose="05000000000000000000" pitchFamily="2" charset="2"/>
              <a:buChar char="Ø"/>
            </a:pPr>
            <a:r>
              <a:rPr lang="en-US" sz="2000" dirty="0"/>
              <a:t>Just like HTML DOM events, </a:t>
            </a:r>
            <a:r>
              <a:rPr lang="en-US" sz="2000" dirty="0">
                <a:solidFill>
                  <a:srgbClr val="FF0000"/>
                </a:solidFill>
              </a:rPr>
              <a:t>React</a:t>
            </a:r>
            <a:r>
              <a:rPr lang="en-US" sz="2000" dirty="0"/>
              <a:t> can perform actions based on user events.</a:t>
            </a:r>
          </a:p>
          <a:p>
            <a:pPr marL="285750" indent="-285750">
              <a:buFont typeface="Wingdings" panose="05000000000000000000" pitchFamily="2" charset="2"/>
              <a:buChar char="Ø"/>
            </a:pPr>
            <a:r>
              <a:rPr lang="en-US" sz="2000" dirty="0">
                <a:solidFill>
                  <a:srgbClr val="C00000"/>
                </a:solidFill>
              </a:rPr>
              <a:t>React events </a:t>
            </a:r>
            <a:r>
              <a:rPr lang="en-US" sz="2000" dirty="0"/>
              <a:t>are written in </a:t>
            </a:r>
            <a:r>
              <a:rPr lang="en-US" sz="2000" dirty="0">
                <a:solidFill>
                  <a:srgbClr val="C00000"/>
                </a:solidFill>
              </a:rPr>
              <a:t>camelCase</a:t>
            </a:r>
            <a:r>
              <a:rPr lang="en-US" sz="2000" dirty="0"/>
              <a:t> syntax:</a:t>
            </a:r>
          </a:p>
          <a:p>
            <a:pPr marL="742950" lvl="1" indent="-285750">
              <a:buFont typeface="Wingdings" panose="05000000000000000000" pitchFamily="2" charset="2"/>
              <a:buChar char="Ø"/>
            </a:pPr>
            <a:r>
              <a:rPr lang="en-US" sz="2000" dirty="0" err="1">
                <a:solidFill>
                  <a:srgbClr val="C00000"/>
                </a:solidFill>
              </a:rPr>
              <a:t>onClick</a:t>
            </a:r>
            <a:r>
              <a:rPr lang="en-US" sz="2000" dirty="0"/>
              <a:t> instead of </a:t>
            </a:r>
            <a:r>
              <a:rPr lang="en-US" sz="2000" dirty="0">
                <a:solidFill>
                  <a:srgbClr val="C00000"/>
                </a:solidFill>
              </a:rPr>
              <a:t>onclick</a:t>
            </a:r>
            <a:r>
              <a:rPr lang="en-US" sz="2000" dirty="0"/>
              <a:t>.</a:t>
            </a:r>
          </a:p>
          <a:p>
            <a:pPr marL="742950" lvl="1" indent="-285750">
              <a:buFont typeface="Wingdings" panose="05000000000000000000" pitchFamily="2" charset="2"/>
              <a:buChar char="Ø"/>
            </a:pPr>
            <a:r>
              <a:rPr lang="en-US" sz="2000" b="1" dirty="0"/>
              <a:t>React event </a:t>
            </a:r>
            <a:r>
              <a:rPr lang="en-US" sz="2000" dirty="0"/>
              <a:t>handlers are written </a:t>
            </a:r>
            <a:r>
              <a:rPr lang="en-US" sz="2000" b="1" dirty="0"/>
              <a:t>inside curly braces</a:t>
            </a:r>
            <a:r>
              <a:rPr lang="en-US" sz="2000" dirty="0"/>
              <a:t>:</a:t>
            </a:r>
          </a:p>
        </p:txBody>
      </p:sp>
      <p:pic>
        <p:nvPicPr>
          <p:cNvPr id="8" name="Picture 7">
            <a:extLst>
              <a:ext uri="{FF2B5EF4-FFF2-40B4-BE49-F238E27FC236}">
                <a16:creationId xmlns:a16="http://schemas.microsoft.com/office/drawing/2014/main" id="{2EC8B729-E65D-4A3D-AE80-97FCF77E2846}"/>
              </a:ext>
            </a:extLst>
          </p:cNvPr>
          <p:cNvPicPr>
            <a:picLocks noChangeAspect="1"/>
          </p:cNvPicPr>
          <p:nvPr/>
        </p:nvPicPr>
        <p:blipFill>
          <a:blip r:embed="rId3"/>
          <a:stretch>
            <a:fillRect/>
          </a:stretch>
        </p:blipFill>
        <p:spPr>
          <a:xfrm>
            <a:off x="1637450" y="2642688"/>
            <a:ext cx="5155609" cy="530341"/>
          </a:xfrm>
          <a:prstGeom prst="rect">
            <a:avLst/>
          </a:prstGeom>
        </p:spPr>
      </p:pic>
      <p:pic>
        <p:nvPicPr>
          <p:cNvPr id="10" name="Picture 9">
            <a:extLst>
              <a:ext uri="{FF2B5EF4-FFF2-40B4-BE49-F238E27FC236}">
                <a16:creationId xmlns:a16="http://schemas.microsoft.com/office/drawing/2014/main" id="{7BCBF0AA-4B81-418C-BABB-DA10B3EA50EA}"/>
              </a:ext>
            </a:extLst>
          </p:cNvPr>
          <p:cNvPicPr>
            <a:picLocks noChangeAspect="1"/>
          </p:cNvPicPr>
          <p:nvPr/>
        </p:nvPicPr>
        <p:blipFill>
          <a:blip r:embed="rId4"/>
          <a:stretch>
            <a:fillRect/>
          </a:stretch>
        </p:blipFill>
        <p:spPr>
          <a:xfrm>
            <a:off x="1347751" y="3459379"/>
            <a:ext cx="7955844" cy="1323439"/>
          </a:xfrm>
          <a:prstGeom prst="rect">
            <a:avLst/>
          </a:prstGeom>
        </p:spPr>
      </p:pic>
      <p:pic>
        <p:nvPicPr>
          <p:cNvPr id="12" name="Picture 11">
            <a:extLst>
              <a:ext uri="{FF2B5EF4-FFF2-40B4-BE49-F238E27FC236}">
                <a16:creationId xmlns:a16="http://schemas.microsoft.com/office/drawing/2014/main" id="{E537E32E-E53E-4CEC-B825-C46F71BE2AA5}"/>
              </a:ext>
            </a:extLst>
          </p:cNvPr>
          <p:cNvPicPr>
            <a:picLocks noChangeAspect="1"/>
          </p:cNvPicPr>
          <p:nvPr/>
        </p:nvPicPr>
        <p:blipFill>
          <a:blip r:embed="rId5"/>
          <a:stretch>
            <a:fillRect/>
          </a:stretch>
        </p:blipFill>
        <p:spPr>
          <a:xfrm>
            <a:off x="727866" y="5176376"/>
            <a:ext cx="9715935" cy="666012"/>
          </a:xfrm>
          <a:prstGeom prst="rect">
            <a:avLst/>
          </a:prstGeom>
        </p:spPr>
      </p:pic>
    </p:spTree>
    <p:extLst>
      <p:ext uri="{BB962C8B-B14F-4D97-AF65-F5344CB8AC3E}">
        <p14:creationId xmlns:p14="http://schemas.microsoft.com/office/powerpoint/2010/main" val="16453228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fade">
                                      <p:cBhvr>
                                        <p:cTn id="14" dur="1000"/>
                                        <p:tgtEl>
                                          <p:spTgt spid="12"/>
                                        </p:tgtEl>
                                      </p:cBhvr>
                                    </p:animEffect>
                                    <p:anim calcmode="lin" valueType="num">
                                      <p:cBhvr>
                                        <p:cTn id="15" dur="1000" fill="hold"/>
                                        <p:tgtEl>
                                          <p:spTgt spid="12"/>
                                        </p:tgtEl>
                                        <p:attrNameLst>
                                          <p:attrName>ppt_x</p:attrName>
                                        </p:attrNameLst>
                                      </p:cBhvr>
                                      <p:tavLst>
                                        <p:tav tm="0">
                                          <p:val>
                                            <p:strVal val="#ppt_x"/>
                                          </p:val>
                                        </p:tav>
                                        <p:tav tm="100000">
                                          <p:val>
                                            <p:strVal val="#ppt_x"/>
                                          </p:val>
                                        </p:tav>
                                      </p:tavLst>
                                    </p:anim>
                                    <p:anim calcmode="lin" valueType="num">
                                      <p:cBhvr>
                                        <p:cTn id="16" dur="1000" fill="hold"/>
                                        <p:tgtEl>
                                          <p:spTgt spid="12"/>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1000"/>
                                        <p:tgtEl>
                                          <p:spTgt spid="10"/>
                                        </p:tgtEl>
                                      </p:cBhvr>
                                    </p:animEffect>
                                    <p:anim calcmode="lin" valueType="num">
                                      <p:cBhvr>
                                        <p:cTn id="20" dur="1000" fill="hold"/>
                                        <p:tgtEl>
                                          <p:spTgt spid="10"/>
                                        </p:tgtEl>
                                        <p:attrNameLst>
                                          <p:attrName>ppt_x</p:attrName>
                                        </p:attrNameLst>
                                      </p:cBhvr>
                                      <p:tavLst>
                                        <p:tav tm="0">
                                          <p:val>
                                            <p:strVal val="#ppt_x"/>
                                          </p:val>
                                        </p:tav>
                                        <p:tav tm="100000">
                                          <p:val>
                                            <p:strVal val="#ppt_x"/>
                                          </p:val>
                                        </p:tav>
                                      </p:tavLst>
                                    </p:anim>
                                    <p:anim calcmode="lin" valueType="num">
                                      <p:cBhvr>
                                        <p:cTn id="21"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9034E5-9C66-4662-BAFA-AD50B3C293F1}"/>
              </a:ext>
            </a:extLst>
          </p:cNvPr>
          <p:cNvSpPr>
            <a:spLocks noGrp="1"/>
          </p:cNvSpPr>
          <p:nvPr>
            <p:ph type="title"/>
          </p:nvPr>
        </p:nvSpPr>
        <p:spPr>
          <a:xfrm>
            <a:off x="838200" y="365126"/>
            <a:ext cx="9429605" cy="762718"/>
          </a:xfrm>
        </p:spPr>
        <p:txBody>
          <a:bodyPr>
            <a:normAutofit/>
          </a:bodyPr>
          <a:lstStyle/>
          <a:p>
            <a:pPr algn="ctr"/>
            <a:r>
              <a:rPr lang="en-US" sz="3200" b="1" dirty="0"/>
              <a:t>Passing Arguments </a:t>
            </a:r>
            <a:r>
              <a:rPr lang="en-US" sz="3200" b="1" dirty="0">
                <a:solidFill>
                  <a:srgbClr val="FF0000"/>
                </a:solidFill>
              </a:rPr>
              <a:t>to React</a:t>
            </a:r>
            <a:r>
              <a:rPr lang="en-US" sz="3200" b="1" dirty="0">
                <a:solidFill>
                  <a:srgbClr val="7030A0"/>
                </a:solidFill>
              </a:rPr>
              <a:t> Events</a:t>
            </a:r>
            <a:endParaRPr lang="en-US" sz="3200" dirty="0"/>
          </a:p>
        </p:txBody>
      </p:sp>
      <p:pic>
        <p:nvPicPr>
          <p:cNvPr id="14" name="Picture 13">
            <a:extLst>
              <a:ext uri="{FF2B5EF4-FFF2-40B4-BE49-F238E27FC236}">
                <a16:creationId xmlns:a16="http://schemas.microsoft.com/office/drawing/2014/main" id="{6AF3C63B-75E3-4D37-8787-10313FC6F1CB}"/>
              </a:ext>
            </a:extLst>
          </p:cNvPr>
          <p:cNvPicPr>
            <a:picLocks noChangeAspect="1"/>
          </p:cNvPicPr>
          <p:nvPr/>
        </p:nvPicPr>
        <p:blipFill>
          <a:blip r:embed="rId3"/>
          <a:stretch>
            <a:fillRect/>
          </a:stretch>
        </p:blipFill>
        <p:spPr>
          <a:xfrm>
            <a:off x="2974769" y="1617418"/>
            <a:ext cx="5156465" cy="1473276"/>
          </a:xfrm>
          <a:prstGeom prst="rect">
            <a:avLst/>
          </a:prstGeom>
        </p:spPr>
      </p:pic>
      <p:pic>
        <p:nvPicPr>
          <p:cNvPr id="16" name="Picture 15">
            <a:extLst>
              <a:ext uri="{FF2B5EF4-FFF2-40B4-BE49-F238E27FC236}">
                <a16:creationId xmlns:a16="http://schemas.microsoft.com/office/drawing/2014/main" id="{6B3A5C8C-8BB9-4D58-8F42-D19FD757FF78}"/>
              </a:ext>
            </a:extLst>
          </p:cNvPr>
          <p:cNvPicPr>
            <a:picLocks noChangeAspect="1"/>
          </p:cNvPicPr>
          <p:nvPr/>
        </p:nvPicPr>
        <p:blipFill>
          <a:blip r:embed="rId4"/>
          <a:stretch>
            <a:fillRect/>
          </a:stretch>
        </p:blipFill>
        <p:spPr>
          <a:xfrm>
            <a:off x="1170639" y="3767307"/>
            <a:ext cx="9976363" cy="558829"/>
          </a:xfrm>
          <a:prstGeom prst="rect">
            <a:avLst/>
          </a:prstGeom>
        </p:spPr>
      </p:pic>
    </p:spTree>
    <p:extLst>
      <p:ext uri="{BB962C8B-B14F-4D97-AF65-F5344CB8AC3E}">
        <p14:creationId xmlns:p14="http://schemas.microsoft.com/office/powerpoint/2010/main" val="18006593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9034E5-9C66-4662-BAFA-AD50B3C293F1}"/>
              </a:ext>
            </a:extLst>
          </p:cNvPr>
          <p:cNvSpPr>
            <a:spLocks noGrp="1"/>
          </p:cNvSpPr>
          <p:nvPr>
            <p:ph type="title"/>
          </p:nvPr>
        </p:nvSpPr>
        <p:spPr>
          <a:xfrm>
            <a:off x="838200" y="365126"/>
            <a:ext cx="9429605" cy="762718"/>
          </a:xfrm>
        </p:spPr>
        <p:txBody>
          <a:bodyPr>
            <a:normAutofit/>
          </a:bodyPr>
          <a:lstStyle/>
          <a:p>
            <a:pPr algn="ctr"/>
            <a:r>
              <a:rPr lang="en-US" sz="3200" b="1" dirty="0">
                <a:solidFill>
                  <a:srgbClr val="FF0000"/>
                </a:solidFill>
              </a:rPr>
              <a:t>React</a:t>
            </a:r>
            <a:r>
              <a:rPr lang="en-US" sz="3200" b="1" dirty="0">
                <a:solidFill>
                  <a:srgbClr val="7030A0"/>
                </a:solidFill>
              </a:rPr>
              <a:t> List</a:t>
            </a:r>
            <a:endParaRPr lang="en-US" sz="3200" dirty="0"/>
          </a:p>
        </p:txBody>
      </p:sp>
      <p:pic>
        <p:nvPicPr>
          <p:cNvPr id="8" name="Picture 7">
            <a:extLst>
              <a:ext uri="{FF2B5EF4-FFF2-40B4-BE49-F238E27FC236}">
                <a16:creationId xmlns:a16="http://schemas.microsoft.com/office/drawing/2014/main" id="{8D35D7EA-E55D-4531-AC7B-B05C428D851E}"/>
              </a:ext>
            </a:extLst>
          </p:cNvPr>
          <p:cNvPicPr>
            <a:picLocks noChangeAspect="1"/>
          </p:cNvPicPr>
          <p:nvPr/>
        </p:nvPicPr>
        <p:blipFill>
          <a:blip r:embed="rId3"/>
          <a:stretch>
            <a:fillRect/>
          </a:stretch>
        </p:blipFill>
        <p:spPr>
          <a:xfrm>
            <a:off x="257407" y="1314726"/>
            <a:ext cx="5143764" cy="1492327"/>
          </a:xfrm>
          <a:prstGeom prst="rect">
            <a:avLst/>
          </a:prstGeom>
        </p:spPr>
      </p:pic>
      <p:pic>
        <p:nvPicPr>
          <p:cNvPr id="10" name="Picture 9">
            <a:extLst>
              <a:ext uri="{FF2B5EF4-FFF2-40B4-BE49-F238E27FC236}">
                <a16:creationId xmlns:a16="http://schemas.microsoft.com/office/drawing/2014/main" id="{5CC8CCD1-8F77-43BE-9036-57DACC5FE504}"/>
              </a:ext>
            </a:extLst>
          </p:cNvPr>
          <p:cNvPicPr>
            <a:picLocks noChangeAspect="1"/>
          </p:cNvPicPr>
          <p:nvPr/>
        </p:nvPicPr>
        <p:blipFill>
          <a:blip r:embed="rId4"/>
          <a:stretch>
            <a:fillRect/>
          </a:stretch>
        </p:blipFill>
        <p:spPr>
          <a:xfrm>
            <a:off x="6712840" y="1413475"/>
            <a:ext cx="4978656" cy="2146410"/>
          </a:xfrm>
          <a:prstGeom prst="rect">
            <a:avLst/>
          </a:prstGeom>
        </p:spPr>
      </p:pic>
      <p:pic>
        <p:nvPicPr>
          <p:cNvPr id="12" name="Picture 11">
            <a:extLst>
              <a:ext uri="{FF2B5EF4-FFF2-40B4-BE49-F238E27FC236}">
                <a16:creationId xmlns:a16="http://schemas.microsoft.com/office/drawing/2014/main" id="{A065C8D3-3BA5-495D-94A5-E3401F3AE625}"/>
              </a:ext>
            </a:extLst>
          </p:cNvPr>
          <p:cNvPicPr>
            <a:picLocks noChangeAspect="1"/>
          </p:cNvPicPr>
          <p:nvPr/>
        </p:nvPicPr>
        <p:blipFill>
          <a:blip r:embed="rId5"/>
          <a:stretch>
            <a:fillRect/>
          </a:stretch>
        </p:blipFill>
        <p:spPr>
          <a:xfrm>
            <a:off x="1516802" y="3845516"/>
            <a:ext cx="8072399" cy="2843339"/>
          </a:xfrm>
          <a:prstGeom prst="rect">
            <a:avLst/>
          </a:prstGeom>
        </p:spPr>
      </p:pic>
    </p:spTree>
    <p:extLst>
      <p:ext uri="{BB962C8B-B14F-4D97-AF65-F5344CB8AC3E}">
        <p14:creationId xmlns:p14="http://schemas.microsoft.com/office/powerpoint/2010/main" val="3318412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9034E5-9C66-4662-BAFA-AD50B3C293F1}"/>
              </a:ext>
            </a:extLst>
          </p:cNvPr>
          <p:cNvSpPr>
            <a:spLocks noGrp="1"/>
          </p:cNvSpPr>
          <p:nvPr>
            <p:ph type="title"/>
          </p:nvPr>
        </p:nvSpPr>
        <p:spPr>
          <a:xfrm>
            <a:off x="838200" y="365126"/>
            <a:ext cx="9429605" cy="762718"/>
          </a:xfrm>
        </p:spPr>
        <p:txBody>
          <a:bodyPr>
            <a:normAutofit/>
          </a:bodyPr>
          <a:lstStyle/>
          <a:p>
            <a:pPr algn="ctr"/>
            <a:r>
              <a:rPr lang="en-US" sz="3200" b="1" dirty="0">
                <a:solidFill>
                  <a:srgbClr val="FF0000"/>
                </a:solidFill>
              </a:rPr>
              <a:t>React</a:t>
            </a:r>
            <a:r>
              <a:rPr lang="en-US" sz="3200" b="1" dirty="0">
                <a:solidFill>
                  <a:srgbClr val="7030A0"/>
                </a:solidFill>
              </a:rPr>
              <a:t> </a:t>
            </a:r>
            <a:r>
              <a:rPr lang="en-US" sz="3200" b="1" dirty="0"/>
              <a:t>Event Object</a:t>
            </a:r>
            <a:endParaRPr lang="en-US" sz="3200" dirty="0"/>
          </a:p>
        </p:txBody>
      </p:sp>
      <p:pic>
        <p:nvPicPr>
          <p:cNvPr id="4" name="Picture 3">
            <a:extLst>
              <a:ext uri="{FF2B5EF4-FFF2-40B4-BE49-F238E27FC236}">
                <a16:creationId xmlns:a16="http://schemas.microsoft.com/office/drawing/2014/main" id="{0CFE65E0-50E9-4E28-9364-41A7A9382144}"/>
              </a:ext>
            </a:extLst>
          </p:cNvPr>
          <p:cNvPicPr>
            <a:picLocks noChangeAspect="1"/>
          </p:cNvPicPr>
          <p:nvPr/>
        </p:nvPicPr>
        <p:blipFill>
          <a:blip r:embed="rId3"/>
          <a:stretch>
            <a:fillRect/>
          </a:stretch>
        </p:blipFill>
        <p:spPr>
          <a:xfrm>
            <a:off x="1107818" y="1504659"/>
            <a:ext cx="9976363" cy="958899"/>
          </a:xfrm>
          <a:prstGeom prst="rect">
            <a:avLst/>
          </a:prstGeom>
        </p:spPr>
      </p:pic>
      <p:pic>
        <p:nvPicPr>
          <p:cNvPr id="6" name="Picture 5">
            <a:extLst>
              <a:ext uri="{FF2B5EF4-FFF2-40B4-BE49-F238E27FC236}">
                <a16:creationId xmlns:a16="http://schemas.microsoft.com/office/drawing/2014/main" id="{92A20F6C-36B9-483D-87EE-C7BD17526AF8}"/>
              </a:ext>
            </a:extLst>
          </p:cNvPr>
          <p:cNvPicPr>
            <a:picLocks noChangeAspect="1"/>
          </p:cNvPicPr>
          <p:nvPr/>
        </p:nvPicPr>
        <p:blipFill>
          <a:blip r:embed="rId4"/>
          <a:stretch>
            <a:fillRect/>
          </a:stretch>
        </p:blipFill>
        <p:spPr>
          <a:xfrm>
            <a:off x="838200" y="3367230"/>
            <a:ext cx="10541542" cy="584230"/>
          </a:xfrm>
          <a:prstGeom prst="rect">
            <a:avLst/>
          </a:prstGeom>
        </p:spPr>
      </p:pic>
    </p:spTree>
    <p:extLst>
      <p:ext uri="{BB962C8B-B14F-4D97-AF65-F5344CB8AC3E}">
        <p14:creationId xmlns:p14="http://schemas.microsoft.com/office/powerpoint/2010/main" val="24821968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9034E5-9C66-4662-BAFA-AD50B3C293F1}"/>
              </a:ext>
            </a:extLst>
          </p:cNvPr>
          <p:cNvSpPr>
            <a:spLocks noGrp="1"/>
          </p:cNvSpPr>
          <p:nvPr>
            <p:ph type="title"/>
          </p:nvPr>
        </p:nvSpPr>
        <p:spPr>
          <a:xfrm>
            <a:off x="838200" y="365126"/>
            <a:ext cx="9429605" cy="762718"/>
          </a:xfrm>
        </p:spPr>
        <p:txBody>
          <a:bodyPr>
            <a:normAutofit/>
          </a:bodyPr>
          <a:lstStyle/>
          <a:p>
            <a:pPr algn="ctr"/>
            <a:r>
              <a:rPr lang="en-US" sz="3200" b="1" dirty="0">
                <a:solidFill>
                  <a:srgbClr val="FF0000"/>
                </a:solidFill>
              </a:rPr>
              <a:t>React</a:t>
            </a:r>
            <a:r>
              <a:rPr lang="en-US" sz="3200" b="1" dirty="0">
                <a:solidFill>
                  <a:srgbClr val="7030A0"/>
                </a:solidFill>
              </a:rPr>
              <a:t> List</a:t>
            </a:r>
            <a:endParaRPr lang="en-US" sz="3200" dirty="0"/>
          </a:p>
        </p:txBody>
      </p:sp>
      <p:pic>
        <p:nvPicPr>
          <p:cNvPr id="8" name="Picture 7">
            <a:extLst>
              <a:ext uri="{FF2B5EF4-FFF2-40B4-BE49-F238E27FC236}">
                <a16:creationId xmlns:a16="http://schemas.microsoft.com/office/drawing/2014/main" id="{8D35D7EA-E55D-4531-AC7B-B05C428D851E}"/>
              </a:ext>
            </a:extLst>
          </p:cNvPr>
          <p:cNvPicPr>
            <a:picLocks noChangeAspect="1"/>
          </p:cNvPicPr>
          <p:nvPr/>
        </p:nvPicPr>
        <p:blipFill>
          <a:blip r:embed="rId3"/>
          <a:stretch>
            <a:fillRect/>
          </a:stretch>
        </p:blipFill>
        <p:spPr>
          <a:xfrm>
            <a:off x="257407" y="1314726"/>
            <a:ext cx="5143764" cy="1492327"/>
          </a:xfrm>
          <a:prstGeom prst="rect">
            <a:avLst/>
          </a:prstGeom>
        </p:spPr>
      </p:pic>
      <p:pic>
        <p:nvPicPr>
          <p:cNvPr id="10" name="Picture 9">
            <a:extLst>
              <a:ext uri="{FF2B5EF4-FFF2-40B4-BE49-F238E27FC236}">
                <a16:creationId xmlns:a16="http://schemas.microsoft.com/office/drawing/2014/main" id="{5CC8CCD1-8F77-43BE-9036-57DACC5FE504}"/>
              </a:ext>
            </a:extLst>
          </p:cNvPr>
          <p:cNvPicPr>
            <a:picLocks noChangeAspect="1"/>
          </p:cNvPicPr>
          <p:nvPr/>
        </p:nvPicPr>
        <p:blipFill>
          <a:blip r:embed="rId4"/>
          <a:stretch>
            <a:fillRect/>
          </a:stretch>
        </p:blipFill>
        <p:spPr>
          <a:xfrm>
            <a:off x="6712840" y="1413475"/>
            <a:ext cx="4978656" cy="2146410"/>
          </a:xfrm>
          <a:prstGeom prst="rect">
            <a:avLst/>
          </a:prstGeom>
        </p:spPr>
      </p:pic>
      <p:pic>
        <p:nvPicPr>
          <p:cNvPr id="12" name="Picture 11">
            <a:extLst>
              <a:ext uri="{FF2B5EF4-FFF2-40B4-BE49-F238E27FC236}">
                <a16:creationId xmlns:a16="http://schemas.microsoft.com/office/drawing/2014/main" id="{A065C8D3-3BA5-495D-94A5-E3401F3AE625}"/>
              </a:ext>
            </a:extLst>
          </p:cNvPr>
          <p:cNvPicPr>
            <a:picLocks noChangeAspect="1"/>
          </p:cNvPicPr>
          <p:nvPr/>
        </p:nvPicPr>
        <p:blipFill>
          <a:blip r:embed="rId5"/>
          <a:stretch>
            <a:fillRect/>
          </a:stretch>
        </p:blipFill>
        <p:spPr>
          <a:xfrm>
            <a:off x="1516802" y="3845516"/>
            <a:ext cx="8072399" cy="2843339"/>
          </a:xfrm>
          <a:prstGeom prst="rect">
            <a:avLst/>
          </a:prstGeom>
        </p:spPr>
      </p:pic>
    </p:spTree>
    <p:extLst>
      <p:ext uri="{BB962C8B-B14F-4D97-AF65-F5344CB8AC3E}">
        <p14:creationId xmlns:p14="http://schemas.microsoft.com/office/powerpoint/2010/main" val="24100153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fade">
                                      <p:cBhvr>
                                        <p:cTn id="14" dur="1000"/>
                                        <p:tgtEl>
                                          <p:spTgt spid="10"/>
                                        </p:tgtEl>
                                      </p:cBhvr>
                                    </p:animEffect>
                                    <p:anim calcmode="lin" valueType="num">
                                      <p:cBhvr>
                                        <p:cTn id="15" dur="1000" fill="hold"/>
                                        <p:tgtEl>
                                          <p:spTgt spid="10"/>
                                        </p:tgtEl>
                                        <p:attrNameLst>
                                          <p:attrName>ppt_x</p:attrName>
                                        </p:attrNameLst>
                                      </p:cBhvr>
                                      <p:tavLst>
                                        <p:tav tm="0">
                                          <p:val>
                                            <p:strVal val="#ppt_x"/>
                                          </p:val>
                                        </p:tav>
                                        <p:tav tm="100000">
                                          <p:val>
                                            <p:strVal val="#ppt_x"/>
                                          </p:val>
                                        </p:tav>
                                      </p:tavLst>
                                    </p:anim>
                                    <p:anim calcmode="lin" valueType="num">
                                      <p:cBhvr>
                                        <p:cTn id="16" dur="1000" fill="hold"/>
                                        <p:tgtEl>
                                          <p:spTgt spid="10"/>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fade">
                                      <p:cBhvr>
                                        <p:cTn id="19" dur="1000"/>
                                        <p:tgtEl>
                                          <p:spTgt spid="12"/>
                                        </p:tgtEl>
                                      </p:cBhvr>
                                    </p:animEffect>
                                    <p:anim calcmode="lin" valueType="num">
                                      <p:cBhvr>
                                        <p:cTn id="20" dur="1000" fill="hold"/>
                                        <p:tgtEl>
                                          <p:spTgt spid="12"/>
                                        </p:tgtEl>
                                        <p:attrNameLst>
                                          <p:attrName>ppt_x</p:attrName>
                                        </p:attrNameLst>
                                      </p:cBhvr>
                                      <p:tavLst>
                                        <p:tav tm="0">
                                          <p:val>
                                            <p:strVal val="#ppt_x"/>
                                          </p:val>
                                        </p:tav>
                                        <p:tav tm="100000">
                                          <p:val>
                                            <p:strVal val="#ppt_x"/>
                                          </p:val>
                                        </p:tav>
                                      </p:tavLst>
                                    </p:anim>
                                    <p:anim calcmode="lin" valueType="num">
                                      <p:cBhvr>
                                        <p:cTn id="21"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9034E5-9C66-4662-BAFA-AD50B3C293F1}"/>
              </a:ext>
            </a:extLst>
          </p:cNvPr>
          <p:cNvSpPr>
            <a:spLocks noGrp="1"/>
          </p:cNvSpPr>
          <p:nvPr>
            <p:ph type="title"/>
          </p:nvPr>
        </p:nvSpPr>
        <p:spPr>
          <a:xfrm>
            <a:off x="838200" y="365126"/>
            <a:ext cx="9429605" cy="762718"/>
          </a:xfrm>
        </p:spPr>
        <p:txBody>
          <a:bodyPr>
            <a:normAutofit/>
          </a:bodyPr>
          <a:lstStyle/>
          <a:p>
            <a:pPr algn="ctr"/>
            <a:r>
              <a:rPr lang="en-US" sz="3200" b="1" dirty="0">
                <a:solidFill>
                  <a:srgbClr val="C00000"/>
                </a:solidFill>
              </a:rPr>
              <a:t>Adding Forms </a:t>
            </a:r>
            <a:r>
              <a:rPr lang="en-US" sz="3200" b="1" dirty="0">
                <a:solidFill>
                  <a:srgbClr val="7030A0"/>
                </a:solidFill>
              </a:rPr>
              <a:t>in React</a:t>
            </a:r>
            <a:endParaRPr lang="en-US" sz="3200" dirty="0"/>
          </a:p>
        </p:txBody>
      </p:sp>
      <p:sp>
        <p:nvSpPr>
          <p:cNvPr id="9" name="TextBox 8">
            <a:extLst>
              <a:ext uri="{FF2B5EF4-FFF2-40B4-BE49-F238E27FC236}">
                <a16:creationId xmlns:a16="http://schemas.microsoft.com/office/drawing/2014/main" id="{3EFBA43D-B7A2-4021-9C6F-E0DA27634EE7}"/>
              </a:ext>
            </a:extLst>
          </p:cNvPr>
          <p:cNvSpPr txBox="1"/>
          <p:nvPr/>
        </p:nvSpPr>
        <p:spPr>
          <a:xfrm>
            <a:off x="1031317" y="1196121"/>
            <a:ext cx="10646477" cy="2126864"/>
          </a:xfrm>
          <a:prstGeom prst="rect">
            <a:avLst/>
          </a:prstGeom>
          <a:noFill/>
        </p:spPr>
        <p:txBody>
          <a:bodyPr wrap="square">
            <a:spAutoFit/>
          </a:bodyPr>
          <a:lstStyle/>
          <a:p>
            <a:pPr marL="285750" indent="-285750">
              <a:lnSpc>
                <a:spcPct val="150000"/>
              </a:lnSpc>
              <a:buFont typeface="Wingdings" panose="05000000000000000000" pitchFamily="2" charset="2"/>
              <a:buChar char="Ø"/>
            </a:pPr>
            <a:r>
              <a:rPr lang="en-US" dirty="0">
                <a:solidFill>
                  <a:srgbClr val="C00000"/>
                </a:solidFill>
              </a:rPr>
              <a:t>In HTML</a:t>
            </a:r>
            <a:r>
              <a:rPr lang="en-US" dirty="0"/>
              <a:t>, form data is usually handled </a:t>
            </a:r>
            <a:r>
              <a:rPr lang="en-US" dirty="0">
                <a:solidFill>
                  <a:srgbClr val="C00000"/>
                </a:solidFill>
              </a:rPr>
              <a:t>by the DOM.</a:t>
            </a:r>
          </a:p>
          <a:p>
            <a:pPr marL="285750" indent="-285750">
              <a:lnSpc>
                <a:spcPct val="150000"/>
              </a:lnSpc>
              <a:buFont typeface="Wingdings" panose="05000000000000000000" pitchFamily="2" charset="2"/>
              <a:buChar char="Ø"/>
            </a:pPr>
            <a:r>
              <a:rPr lang="en-US" dirty="0">
                <a:solidFill>
                  <a:srgbClr val="C00000"/>
                </a:solidFill>
              </a:rPr>
              <a:t>In React</a:t>
            </a:r>
            <a:r>
              <a:rPr lang="en-US" dirty="0"/>
              <a:t>, form data is usually handled </a:t>
            </a:r>
            <a:r>
              <a:rPr lang="en-US" dirty="0">
                <a:solidFill>
                  <a:srgbClr val="C00000"/>
                </a:solidFill>
              </a:rPr>
              <a:t>by the components.</a:t>
            </a:r>
          </a:p>
          <a:p>
            <a:pPr marL="285750" indent="-285750">
              <a:lnSpc>
                <a:spcPct val="150000"/>
              </a:lnSpc>
              <a:buFont typeface="Wingdings" panose="05000000000000000000" pitchFamily="2" charset="2"/>
              <a:buChar char="Ø"/>
            </a:pPr>
            <a:r>
              <a:rPr lang="en-US" dirty="0"/>
              <a:t>When the data is </a:t>
            </a:r>
            <a:r>
              <a:rPr lang="en-US" dirty="0">
                <a:solidFill>
                  <a:srgbClr val="C00000"/>
                </a:solidFill>
              </a:rPr>
              <a:t>handled by the components</a:t>
            </a:r>
            <a:r>
              <a:rPr lang="en-US" dirty="0"/>
              <a:t>, all the data is stored in the </a:t>
            </a:r>
            <a:r>
              <a:rPr lang="en-US" dirty="0">
                <a:solidFill>
                  <a:srgbClr val="C00000"/>
                </a:solidFill>
              </a:rPr>
              <a:t>component state.</a:t>
            </a:r>
          </a:p>
          <a:p>
            <a:pPr marL="285750" indent="-285750">
              <a:lnSpc>
                <a:spcPct val="150000"/>
              </a:lnSpc>
              <a:buFont typeface="Wingdings" panose="05000000000000000000" pitchFamily="2" charset="2"/>
              <a:buChar char="Ø"/>
            </a:pPr>
            <a:r>
              <a:rPr lang="en-US" dirty="0"/>
              <a:t>We can control changes by </a:t>
            </a:r>
            <a:r>
              <a:rPr lang="en-US" dirty="0">
                <a:solidFill>
                  <a:srgbClr val="C00000"/>
                </a:solidFill>
              </a:rPr>
              <a:t>adding event handlers </a:t>
            </a:r>
            <a:r>
              <a:rPr lang="en-US" dirty="0"/>
              <a:t>in the </a:t>
            </a:r>
            <a:r>
              <a:rPr lang="en-US" dirty="0" err="1">
                <a:solidFill>
                  <a:srgbClr val="C00000"/>
                </a:solidFill>
              </a:rPr>
              <a:t>onChange</a:t>
            </a:r>
            <a:r>
              <a:rPr lang="en-US" dirty="0">
                <a:solidFill>
                  <a:srgbClr val="C00000"/>
                </a:solidFill>
              </a:rPr>
              <a:t> attribute</a:t>
            </a:r>
            <a:r>
              <a:rPr lang="en-US" dirty="0"/>
              <a:t>.</a:t>
            </a:r>
          </a:p>
          <a:p>
            <a:pPr marL="285750" indent="-285750">
              <a:lnSpc>
                <a:spcPct val="150000"/>
              </a:lnSpc>
              <a:buFont typeface="Wingdings" panose="05000000000000000000" pitchFamily="2" charset="2"/>
              <a:buChar char="Ø"/>
            </a:pPr>
            <a:r>
              <a:rPr lang="en-US" dirty="0"/>
              <a:t>We can use the </a:t>
            </a:r>
            <a:r>
              <a:rPr lang="en-US" dirty="0" err="1">
                <a:solidFill>
                  <a:srgbClr val="C00000"/>
                </a:solidFill>
              </a:rPr>
              <a:t>useState</a:t>
            </a:r>
            <a:r>
              <a:rPr lang="en-US" dirty="0"/>
              <a:t> </a:t>
            </a:r>
            <a:r>
              <a:rPr lang="en-US" dirty="0">
                <a:solidFill>
                  <a:srgbClr val="C00000"/>
                </a:solidFill>
              </a:rPr>
              <a:t>Hook</a:t>
            </a:r>
            <a:r>
              <a:rPr lang="en-US" dirty="0"/>
              <a:t> to keep track of each inputs value.</a:t>
            </a:r>
          </a:p>
        </p:txBody>
      </p:sp>
    </p:spTree>
    <p:extLst>
      <p:ext uri="{BB962C8B-B14F-4D97-AF65-F5344CB8AC3E}">
        <p14:creationId xmlns:p14="http://schemas.microsoft.com/office/powerpoint/2010/main" val="4242970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9034E5-9C66-4662-BAFA-AD50B3C293F1}"/>
              </a:ext>
            </a:extLst>
          </p:cNvPr>
          <p:cNvSpPr>
            <a:spLocks noGrp="1"/>
          </p:cNvSpPr>
          <p:nvPr>
            <p:ph type="title"/>
          </p:nvPr>
        </p:nvSpPr>
        <p:spPr>
          <a:xfrm>
            <a:off x="838200" y="365126"/>
            <a:ext cx="9429605" cy="762718"/>
          </a:xfrm>
        </p:spPr>
        <p:txBody>
          <a:bodyPr>
            <a:normAutofit/>
          </a:bodyPr>
          <a:lstStyle/>
          <a:p>
            <a:pPr algn="ctr"/>
            <a:r>
              <a:rPr lang="en-US" sz="3200" b="1" dirty="0">
                <a:solidFill>
                  <a:srgbClr val="7030A0"/>
                </a:solidFill>
              </a:rPr>
              <a:t>React Hooks</a:t>
            </a:r>
            <a:endParaRPr lang="en-US" sz="3200" dirty="0"/>
          </a:p>
        </p:txBody>
      </p:sp>
      <p:sp>
        <p:nvSpPr>
          <p:cNvPr id="9" name="TextBox 8">
            <a:extLst>
              <a:ext uri="{FF2B5EF4-FFF2-40B4-BE49-F238E27FC236}">
                <a16:creationId xmlns:a16="http://schemas.microsoft.com/office/drawing/2014/main" id="{3EFBA43D-B7A2-4021-9C6F-E0DA27634EE7}"/>
              </a:ext>
            </a:extLst>
          </p:cNvPr>
          <p:cNvSpPr txBox="1"/>
          <p:nvPr/>
        </p:nvSpPr>
        <p:spPr>
          <a:xfrm>
            <a:off x="1031317" y="1196121"/>
            <a:ext cx="10646477" cy="3004027"/>
          </a:xfrm>
          <a:prstGeom prst="rect">
            <a:avLst/>
          </a:prstGeom>
          <a:noFill/>
        </p:spPr>
        <p:txBody>
          <a:bodyPr wrap="square">
            <a:spAutoFit/>
          </a:bodyPr>
          <a:lstStyle/>
          <a:p>
            <a:pPr marL="285750" indent="-285750">
              <a:lnSpc>
                <a:spcPct val="150000"/>
              </a:lnSpc>
              <a:buFont typeface="Wingdings" panose="05000000000000000000" pitchFamily="2" charset="2"/>
              <a:buChar char="Ø"/>
            </a:pPr>
            <a:r>
              <a:rPr lang="en-US" dirty="0">
                <a:solidFill>
                  <a:srgbClr val="C00000"/>
                </a:solidFill>
              </a:rPr>
              <a:t>Hooks </a:t>
            </a:r>
            <a:r>
              <a:rPr lang="en-US" dirty="0"/>
              <a:t>generally replace class components, there are no plans to remove classes from React.</a:t>
            </a:r>
          </a:p>
          <a:p>
            <a:pPr marL="285750" indent="-285750">
              <a:lnSpc>
                <a:spcPct val="150000"/>
              </a:lnSpc>
              <a:buFont typeface="Wingdings" panose="05000000000000000000" pitchFamily="2" charset="2"/>
              <a:buChar char="Ø"/>
            </a:pPr>
            <a:r>
              <a:rPr lang="en-US" dirty="0">
                <a:solidFill>
                  <a:srgbClr val="C00000"/>
                </a:solidFill>
              </a:rPr>
              <a:t>Hooks allow </a:t>
            </a:r>
            <a:r>
              <a:rPr lang="en-US" dirty="0"/>
              <a:t>function components to have access to state and other React features.</a:t>
            </a:r>
          </a:p>
          <a:p>
            <a:pPr marL="285750" indent="-285750">
              <a:lnSpc>
                <a:spcPct val="150000"/>
              </a:lnSpc>
              <a:buFont typeface="Wingdings" panose="05000000000000000000" pitchFamily="2" charset="2"/>
              <a:buChar char="Ø"/>
            </a:pPr>
            <a:r>
              <a:rPr lang="en-US" dirty="0"/>
              <a:t>We must </a:t>
            </a:r>
            <a:r>
              <a:rPr lang="en-US" dirty="0">
                <a:solidFill>
                  <a:srgbClr val="C00000"/>
                </a:solidFill>
              </a:rPr>
              <a:t>import</a:t>
            </a:r>
            <a:r>
              <a:rPr lang="en-US" dirty="0"/>
              <a:t> </a:t>
            </a:r>
            <a:r>
              <a:rPr lang="en-US" dirty="0">
                <a:solidFill>
                  <a:srgbClr val="C00000"/>
                </a:solidFill>
              </a:rPr>
              <a:t>Hooks</a:t>
            </a:r>
            <a:r>
              <a:rPr lang="en-US" dirty="0"/>
              <a:t> from </a:t>
            </a:r>
            <a:r>
              <a:rPr lang="en-US" dirty="0">
                <a:solidFill>
                  <a:srgbClr val="C00000"/>
                </a:solidFill>
              </a:rPr>
              <a:t>react</a:t>
            </a:r>
            <a:r>
              <a:rPr lang="en-US" dirty="0"/>
              <a:t>.</a:t>
            </a:r>
          </a:p>
          <a:p>
            <a:pPr marL="285750" indent="-285750">
              <a:lnSpc>
                <a:spcPct val="150000"/>
              </a:lnSpc>
              <a:buFont typeface="Wingdings" panose="05000000000000000000" pitchFamily="2" charset="2"/>
              <a:buChar char="Ø"/>
            </a:pPr>
            <a:r>
              <a:rPr lang="en-US" sz="2000" b="1" dirty="0">
                <a:solidFill>
                  <a:srgbClr val="C00000"/>
                </a:solidFill>
              </a:rPr>
              <a:t>Hook Rules</a:t>
            </a:r>
          </a:p>
          <a:p>
            <a:pPr marL="742950" lvl="1" indent="-285750">
              <a:lnSpc>
                <a:spcPct val="150000"/>
              </a:lnSpc>
              <a:buFont typeface="Wingdings" panose="05000000000000000000" pitchFamily="2" charset="2"/>
              <a:buChar char="Ø"/>
            </a:pPr>
            <a:r>
              <a:rPr lang="en-US" dirty="0"/>
              <a:t>Hooks can only be called </a:t>
            </a:r>
            <a:r>
              <a:rPr lang="en-US" dirty="0">
                <a:solidFill>
                  <a:srgbClr val="C00000"/>
                </a:solidFill>
              </a:rPr>
              <a:t>inside React function components</a:t>
            </a:r>
            <a:r>
              <a:rPr lang="en-US" dirty="0"/>
              <a:t>.</a:t>
            </a:r>
          </a:p>
          <a:p>
            <a:pPr marL="742950" lvl="1" indent="-285750">
              <a:lnSpc>
                <a:spcPct val="150000"/>
              </a:lnSpc>
              <a:buFont typeface="Wingdings" panose="05000000000000000000" pitchFamily="2" charset="2"/>
              <a:buChar char="Ø"/>
            </a:pPr>
            <a:r>
              <a:rPr lang="en-US" dirty="0"/>
              <a:t>Hooks can only be called </a:t>
            </a:r>
            <a:r>
              <a:rPr lang="en-US" dirty="0">
                <a:solidFill>
                  <a:srgbClr val="C00000"/>
                </a:solidFill>
              </a:rPr>
              <a:t>at the top level of a component</a:t>
            </a:r>
            <a:r>
              <a:rPr lang="en-US" dirty="0"/>
              <a:t>.</a:t>
            </a:r>
          </a:p>
          <a:p>
            <a:pPr marL="742950" lvl="1" indent="-285750">
              <a:lnSpc>
                <a:spcPct val="150000"/>
              </a:lnSpc>
              <a:buFont typeface="Wingdings" panose="05000000000000000000" pitchFamily="2" charset="2"/>
              <a:buChar char="Ø"/>
            </a:pPr>
            <a:r>
              <a:rPr lang="en-US" dirty="0"/>
              <a:t>Hooks </a:t>
            </a:r>
            <a:r>
              <a:rPr lang="en-US" dirty="0">
                <a:solidFill>
                  <a:srgbClr val="C00000"/>
                </a:solidFill>
              </a:rPr>
              <a:t>cannot be conditional</a:t>
            </a:r>
            <a:r>
              <a:rPr lang="en-US" dirty="0"/>
              <a:t>.</a:t>
            </a:r>
          </a:p>
        </p:txBody>
      </p:sp>
    </p:spTree>
    <p:extLst>
      <p:ext uri="{BB962C8B-B14F-4D97-AF65-F5344CB8AC3E}">
        <p14:creationId xmlns:p14="http://schemas.microsoft.com/office/powerpoint/2010/main" val="200131054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9034E5-9C66-4662-BAFA-AD50B3C293F1}"/>
              </a:ext>
            </a:extLst>
          </p:cNvPr>
          <p:cNvSpPr>
            <a:spLocks noGrp="1"/>
          </p:cNvSpPr>
          <p:nvPr>
            <p:ph type="title"/>
          </p:nvPr>
        </p:nvSpPr>
        <p:spPr>
          <a:xfrm>
            <a:off x="838200" y="30085"/>
            <a:ext cx="9429605" cy="762718"/>
          </a:xfrm>
        </p:spPr>
        <p:txBody>
          <a:bodyPr>
            <a:normAutofit/>
          </a:bodyPr>
          <a:lstStyle/>
          <a:p>
            <a:pPr algn="ctr"/>
            <a:r>
              <a:rPr lang="en-US" sz="3200" b="1" dirty="0">
                <a:solidFill>
                  <a:srgbClr val="7030A0"/>
                </a:solidFill>
              </a:rPr>
              <a:t>React </a:t>
            </a:r>
            <a:r>
              <a:rPr lang="en-US" sz="3200" b="1" dirty="0" err="1">
                <a:solidFill>
                  <a:srgbClr val="C00000"/>
                </a:solidFill>
              </a:rPr>
              <a:t>useState</a:t>
            </a:r>
            <a:r>
              <a:rPr lang="en-US" sz="3200" b="1" dirty="0">
                <a:solidFill>
                  <a:srgbClr val="7030A0"/>
                </a:solidFill>
              </a:rPr>
              <a:t> Hooks</a:t>
            </a:r>
            <a:endParaRPr lang="en-US" sz="3200" dirty="0"/>
          </a:p>
        </p:txBody>
      </p:sp>
      <p:sp>
        <p:nvSpPr>
          <p:cNvPr id="9" name="TextBox 8">
            <a:extLst>
              <a:ext uri="{FF2B5EF4-FFF2-40B4-BE49-F238E27FC236}">
                <a16:creationId xmlns:a16="http://schemas.microsoft.com/office/drawing/2014/main" id="{3EFBA43D-B7A2-4021-9C6F-E0DA27634EE7}"/>
              </a:ext>
            </a:extLst>
          </p:cNvPr>
          <p:cNvSpPr txBox="1"/>
          <p:nvPr/>
        </p:nvSpPr>
        <p:spPr>
          <a:xfrm>
            <a:off x="1031317" y="770340"/>
            <a:ext cx="10646477" cy="880369"/>
          </a:xfrm>
          <a:prstGeom prst="rect">
            <a:avLst/>
          </a:prstGeom>
          <a:noFill/>
        </p:spPr>
        <p:txBody>
          <a:bodyPr wrap="square">
            <a:spAutoFit/>
          </a:bodyPr>
          <a:lstStyle/>
          <a:p>
            <a:pPr marL="285750" indent="-285750">
              <a:lnSpc>
                <a:spcPct val="150000"/>
              </a:lnSpc>
              <a:buFont typeface="Wingdings" panose="05000000000000000000" pitchFamily="2" charset="2"/>
              <a:buChar char="Ø"/>
            </a:pPr>
            <a:r>
              <a:rPr lang="en-US" dirty="0">
                <a:solidFill>
                  <a:srgbClr val="C00000"/>
                </a:solidFill>
              </a:rPr>
              <a:t>React</a:t>
            </a:r>
            <a:r>
              <a:rPr lang="en-US" dirty="0"/>
              <a:t> </a:t>
            </a:r>
            <a:r>
              <a:rPr lang="en-US" dirty="0" err="1">
                <a:solidFill>
                  <a:srgbClr val="C00000"/>
                </a:solidFill>
              </a:rPr>
              <a:t>useState</a:t>
            </a:r>
            <a:r>
              <a:rPr lang="en-US" dirty="0"/>
              <a:t> Hook allows us to </a:t>
            </a:r>
            <a:r>
              <a:rPr lang="en-US" dirty="0">
                <a:solidFill>
                  <a:srgbClr val="C00000"/>
                </a:solidFill>
              </a:rPr>
              <a:t>track state </a:t>
            </a:r>
            <a:r>
              <a:rPr lang="en-US" dirty="0"/>
              <a:t>in a function components.</a:t>
            </a:r>
          </a:p>
          <a:p>
            <a:pPr marL="285750" indent="-285750">
              <a:lnSpc>
                <a:spcPct val="150000"/>
              </a:lnSpc>
              <a:buFont typeface="Wingdings" panose="05000000000000000000" pitchFamily="2" charset="2"/>
              <a:buChar char="Ø"/>
            </a:pPr>
            <a:r>
              <a:rPr lang="en-US" dirty="0"/>
              <a:t>State generally refers to data or properties that need to be tracking in an application.</a:t>
            </a:r>
          </a:p>
        </p:txBody>
      </p:sp>
      <p:pic>
        <p:nvPicPr>
          <p:cNvPr id="4" name="Picture 3">
            <a:extLst>
              <a:ext uri="{FF2B5EF4-FFF2-40B4-BE49-F238E27FC236}">
                <a16:creationId xmlns:a16="http://schemas.microsoft.com/office/drawing/2014/main" id="{F4E0C882-8CE1-4BEE-A4BA-A032AB5908C2}"/>
              </a:ext>
            </a:extLst>
          </p:cNvPr>
          <p:cNvPicPr>
            <a:picLocks noChangeAspect="1"/>
          </p:cNvPicPr>
          <p:nvPr/>
        </p:nvPicPr>
        <p:blipFill>
          <a:blip r:embed="rId3"/>
          <a:stretch>
            <a:fillRect/>
          </a:stretch>
        </p:blipFill>
        <p:spPr>
          <a:xfrm>
            <a:off x="1262070" y="1804493"/>
            <a:ext cx="3022755" cy="508026"/>
          </a:xfrm>
          <a:prstGeom prst="rect">
            <a:avLst/>
          </a:prstGeom>
        </p:spPr>
      </p:pic>
      <p:pic>
        <p:nvPicPr>
          <p:cNvPr id="6" name="Picture 5">
            <a:extLst>
              <a:ext uri="{FF2B5EF4-FFF2-40B4-BE49-F238E27FC236}">
                <a16:creationId xmlns:a16="http://schemas.microsoft.com/office/drawing/2014/main" id="{68561979-9948-47AF-9820-A4C4E263DEEA}"/>
              </a:ext>
            </a:extLst>
          </p:cNvPr>
          <p:cNvPicPr>
            <a:picLocks noChangeAspect="1"/>
          </p:cNvPicPr>
          <p:nvPr/>
        </p:nvPicPr>
        <p:blipFill>
          <a:blip r:embed="rId4"/>
          <a:stretch>
            <a:fillRect/>
          </a:stretch>
        </p:blipFill>
        <p:spPr>
          <a:xfrm>
            <a:off x="1262070" y="2466303"/>
            <a:ext cx="5518434" cy="508026"/>
          </a:xfrm>
          <a:prstGeom prst="rect">
            <a:avLst/>
          </a:prstGeom>
        </p:spPr>
      </p:pic>
      <p:pic>
        <p:nvPicPr>
          <p:cNvPr id="8" name="Picture 7">
            <a:extLst>
              <a:ext uri="{FF2B5EF4-FFF2-40B4-BE49-F238E27FC236}">
                <a16:creationId xmlns:a16="http://schemas.microsoft.com/office/drawing/2014/main" id="{73BFE141-A608-4CDB-8807-7B21E46118AC}"/>
              </a:ext>
            </a:extLst>
          </p:cNvPr>
          <p:cNvPicPr>
            <a:picLocks noChangeAspect="1"/>
          </p:cNvPicPr>
          <p:nvPr/>
        </p:nvPicPr>
        <p:blipFill>
          <a:blip r:embed="rId5"/>
          <a:stretch>
            <a:fillRect/>
          </a:stretch>
        </p:blipFill>
        <p:spPr>
          <a:xfrm>
            <a:off x="1223968" y="2869849"/>
            <a:ext cx="3060857" cy="495325"/>
          </a:xfrm>
          <a:prstGeom prst="rect">
            <a:avLst/>
          </a:prstGeom>
        </p:spPr>
      </p:pic>
      <p:sp>
        <p:nvSpPr>
          <p:cNvPr id="10" name="TextBox 9">
            <a:extLst>
              <a:ext uri="{FF2B5EF4-FFF2-40B4-BE49-F238E27FC236}">
                <a16:creationId xmlns:a16="http://schemas.microsoft.com/office/drawing/2014/main" id="{CE528B9B-1363-4F87-9A42-9026C5E44CBF}"/>
              </a:ext>
            </a:extLst>
          </p:cNvPr>
          <p:cNvSpPr txBox="1"/>
          <p:nvPr/>
        </p:nvSpPr>
        <p:spPr>
          <a:xfrm>
            <a:off x="1072037" y="3372777"/>
            <a:ext cx="10646477" cy="1711366"/>
          </a:xfrm>
          <a:prstGeom prst="rect">
            <a:avLst/>
          </a:prstGeom>
          <a:noFill/>
        </p:spPr>
        <p:txBody>
          <a:bodyPr wrap="square">
            <a:spAutoFit/>
          </a:bodyPr>
          <a:lstStyle/>
          <a:p>
            <a:pPr marL="285750" indent="-285750">
              <a:lnSpc>
                <a:spcPct val="150000"/>
              </a:lnSpc>
              <a:buFont typeface="Wingdings" panose="05000000000000000000" pitchFamily="2" charset="2"/>
              <a:buChar char="Ø"/>
            </a:pPr>
            <a:r>
              <a:rPr lang="en-US" dirty="0" err="1">
                <a:solidFill>
                  <a:srgbClr val="C00000"/>
                </a:solidFill>
              </a:rPr>
              <a:t>useState</a:t>
            </a:r>
            <a:r>
              <a:rPr lang="en-US" dirty="0"/>
              <a:t> accepts an initial state and </a:t>
            </a:r>
            <a:r>
              <a:rPr lang="en-US" dirty="0">
                <a:solidFill>
                  <a:srgbClr val="C00000"/>
                </a:solidFill>
              </a:rPr>
              <a:t>returns two values</a:t>
            </a:r>
            <a:r>
              <a:rPr lang="en-US" dirty="0"/>
              <a:t>:</a:t>
            </a:r>
          </a:p>
          <a:p>
            <a:pPr marL="285750" indent="-285750">
              <a:lnSpc>
                <a:spcPct val="150000"/>
              </a:lnSpc>
              <a:buFont typeface="Wingdings" panose="05000000000000000000" pitchFamily="2" charset="2"/>
              <a:buChar char="Ø"/>
            </a:pPr>
            <a:r>
              <a:rPr lang="en-US" dirty="0"/>
              <a:t>The current state.</a:t>
            </a:r>
          </a:p>
          <a:p>
            <a:pPr marL="742950" lvl="1" indent="-285750">
              <a:lnSpc>
                <a:spcPct val="150000"/>
              </a:lnSpc>
              <a:buFont typeface="Wingdings" panose="05000000000000000000" pitchFamily="2" charset="2"/>
              <a:buChar char="Ø"/>
            </a:pPr>
            <a:r>
              <a:rPr lang="en-US" dirty="0"/>
              <a:t>A </a:t>
            </a:r>
            <a:r>
              <a:rPr lang="en-US" dirty="0">
                <a:solidFill>
                  <a:srgbClr val="C00000"/>
                </a:solidFill>
              </a:rPr>
              <a:t>function that updates the state</a:t>
            </a:r>
            <a:r>
              <a:rPr lang="en-US" dirty="0"/>
              <a:t>. a function components.</a:t>
            </a:r>
          </a:p>
          <a:p>
            <a:pPr marL="742950" lvl="1" indent="-285750">
              <a:lnSpc>
                <a:spcPct val="150000"/>
              </a:lnSpc>
              <a:buFont typeface="Wingdings" panose="05000000000000000000" pitchFamily="2" charset="2"/>
              <a:buChar char="Ø"/>
            </a:pPr>
            <a:r>
              <a:rPr lang="en-US" dirty="0"/>
              <a:t>A </a:t>
            </a:r>
            <a:r>
              <a:rPr lang="en-US" dirty="0">
                <a:solidFill>
                  <a:srgbClr val="C00000"/>
                </a:solidFill>
              </a:rPr>
              <a:t>variable that  generally </a:t>
            </a:r>
            <a:r>
              <a:rPr lang="en-US" dirty="0"/>
              <a:t>refers to data or properties that need to be tracking in an application.</a:t>
            </a:r>
          </a:p>
        </p:txBody>
      </p:sp>
      <p:pic>
        <p:nvPicPr>
          <p:cNvPr id="12" name="Picture 11">
            <a:extLst>
              <a:ext uri="{FF2B5EF4-FFF2-40B4-BE49-F238E27FC236}">
                <a16:creationId xmlns:a16="http://schemas.microsoft.com/office/drawing/2014/main" id="{309B7B35-9CA4-408A-9722-16B7D3DF0D4F}"/>
              </a:ext>
            </a:extLst>
          </p:cNvPr>
          <p:cNvPicPr>
            <a:picLocks noChangeAspect="1"/>
          </p:cNvPicPr>
          <p:nvPr/>
        </p:nvPicPr>
        <p:blipFill>
          <a:blip r:embed="rId6"/>
          <a:stretch>
            <a:fillRect/>
          </a:stretch>
        </p:blipFill>
        <p:spPr>
          <a:xfrm>
            <a:off x="2285286" y="5355216"/>
            <a:ext cx="5401010" cy="1283408"/>
          </a:xfrm>
          <a:prstGeom prst="rect">
            <a:avLst/>
          </a:prstGeom>
        </p:spPr>
      </p:pic>
    </p:spTree>
    <p:extLst>
      <p:ext uri="{BB962C8B-B14F-4D97-AF65-F5344CB8AC3E}">
        <p14:creationId xmlns:p14="http://schemas.microsoft.com/office/powerpoint/2010/main" val="39789899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1000"/>
                                        <p:tgtEl>
                                          <p:spTgt spid="8"/>
                                        </p:tgtEl>
                                      </p:cBhvr>
                                    </p:animEffect>
                                    <p:anim calcmode="lin" valueType="num">
                                      <p:cBhvr>
                                        <p:cTn id="20" dur="1000" fill="hold"/>
                                        <p:tgtEl>
                                          <p:spTgt spid="8"/>
                                        </p:tgtEl>
                                        <p:attrNameLst>
                                          <p:attrName>ppt_x</p:attrName>
                                        </p:attrNameLst>
                                      </p:cBhvr>
                                      <p:tavLst>
                                        <p:tav tm="0">
                                          <p:val>
                                            <p:strVal val="#ppt_x"/>
                                          </p:val>
                                        </p:tav>
                                        <p:tav tm="100000">
                                          <p:val>
                                            <p:strVal val="#ppt_x"/>
                                          </p:val>
                                        </p:tav>
                                      </p:tavLst>
                                    </p:anim>
                                    <p:anim calcmode="lin" valueType="num">
                                      <p:cBhvr>
                                        <p:cTn id="21"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fade">
                                      <p:cBhvr>
                                        <p:cTn id="26" dur="1000"/>
                                        <p:tgtEl>
                                          <p:spTgt spid="10"/>
                                        </p:tgtEl>
                                      </p:cBhvr>
                                    </p:animEffect>
                                    <p:anim calcmode="lin" valueType="num">
                                      <p:cBhvr>
                                        <p:cTn id="27" dur="1000" fill="hold"/>
                                        <p:tgtEl>
                                          <p:spTgt spid="10"/>
                                        </p:tgtEl>
                                        <p:attrNameLst>
                                          <p:attrName>ppt_x</p:attrName>
                                        </p:attrNameLst>
                                      </p:cBhvr>
                                      <p:tavLst>
                                        <p:tav tm="0">
                                          <p:val>
                                            <p:strVal val="#ppt_x"/>
                                          </p:val>
                                        </p:tav>
                                        <p:tav tm="100000">
                                          <p:val>
                                            <p:strVal val="#ppt_x"/>
                                          </p:val>
                                        </p:tav>
                                      </p:tavLst>
                                    </p:anim>
                                    <p:anim calcmode="lin" valueType="num">
                                      <p:cBhvr>
                                        <p:cTn id="28" dur="1000" fill="hold"/>
                                        <p:tgtEl>
                                          <p:spTgt spid="10"/>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fade">
                                      <p:cBhvr>
                                        <p:cTn id="31" dur="1000"/>
                                        <p:tgtEl>
                                          <p:spTgt spid="12"/>
                                        </p:tgtEl>
                                      </p:cBhvr>
                                    </p:animEffect>
                                    <p:anim calcmode="lin" valueType="num">
                                      <p:cBhvr>
                                        <p:cTn id="32" dur="1000" fill="hold"/>
                                        <p:tgtEl>
                                          <p:spTgt spid="12"/>
                                        </p:tgtEl>
                                        <p:attrNameLst>
                                          <p:attrName>ppt_x</p:attrName>
                                        </p:attrNameLst>
                                      </p:cBhvr>
                                      <p:tavLst>
                                        <p:tav tm="0">
                                          <p:val>
                                            <p:strVal val="#ppt_x"/>
                                          </p:val>
                                        </p:tav>
                                        <p:tav tm="100000">
                                          <p:val>
                                            <p:strVal val="#ppt_x"/>
                                          </p:val>
                                        </p:tav>
                                      </p:tavLst>
                                    </p:anim>
                                    <p:anim calcmode="lin" valueType="num">
                                      <p:cBhvr>
                                        <p:cTn id="33"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9034E5-9C66-4662-BAFA-AD50B3C293F1}"/>
              </a:ext>
            </a:extLst>
          </p:cNvPr>
          <p:cNvSpPr>
            <a:spLocks noGrp="1"/>
          </p:cNvSpPr>
          <p:nvPr>
            <p:ph type="title"/>
          </p:nvPr>
        </p:nvSpPr>
        <p:spPr>
          <a:xfrm>
            <a:off x="838200" y="30085"/>
            <a:ext cx="9429605" cy="762718"/>
          </a:xfrm>
        </p:spPr>
        <p:txBody>
          <a:bodyPr>
            <a:normAutofit/>
          </a:bodyPr>
          <a:lstStyle/>
          <a:p>
            <a:pPr algn="ctr"/>
            <a:r>
              <a:rPr lang="en-US" sz="3200" b="1" dirty="0">
                <a:solidFill>
                  <a:srgbClr val="7030A0"/>
                </a:solidFill>
              </a:rPr>
              <a:t>React </a:t>
            </a:r>
            <a:r>
              <a:rPr lang="en-US" sz="3200" b="1" dirty="0" err="1">
                <a:solidFill>
                  <a:srgbClr val="C00000"/>
                </a:solidFill>
              </a:rPr>
              <a:t>useState</a:t>
            </a:r>
            <a:r>
              <a:rPr lang="en-US" sz="3200" b="1" dirty="0">
                <a:solidFill>
                  <a:srgbClr val="7030A0"/>
                </a:solidFill>
              </a:rPr>
              <a:t> Hooks</a:t>
            </a:r>
            <a:endParaRPr lang="en-US" sz="3200" dirty="0"/>
          </a:p>
        </p:txBody>
      </p:sp>
      <p:sp>
        <p:nvSpPr>
          <p:cNvPr id="9" name="TextBox 8">
            <a:extLst>
              <a:ext uri="{FF2B5EF4-FFF2-40B4-BE49-F238E27FC236}">
                <a16:creationId xmlns:a16="http://schemas.microsoft.com/office/drawing/2014/main" id="{3EFBA43D-B7A2-4021-9C6F-E0DA27634EE7}"/>
              </a:ext>
            </a:extLst>
          </p:cNvPr>
          <p:cNvSpPr txBox="1"/>
          <p:nvPr/>
        </p:nvSpPr>
        <p:spPr>
          <a:xfrm>
            <a:off x="947555" y="2298784"/>
            <a:ext cx="10646477" cy="1711366"/>
          </a:xfrm>
          <a:prstGeom prst="rect">
            <a:avLst/>
          </a:prstGeom>
          <a:noFill/>
        </p:spPr>
        <p:txBody>
          <a:bodyPr wrap="square">
            <a:spAutoFit/>
          </a:bodyPr>
          <a:lstStyle/>
          <a:p>
            <a:pPr marL="285750" indent="-285750">
              <a:lnSpc>
                <a:spcPct val="150000"/>
              </a:lnSpc>
              <a:buFont typeface="Wingdings" panose="05000000000000000000" pitchFamily="2" charset="2"/>
              <a:buChar char="Ø"/>
            </a:pPr>
            <a:r>
              <a:rPr lang="en-US" dirty="0"/>
              <a:t>we are </a:t>
            </a:r>
            <a:r>
              <a:rPr lang="en-US" dirty="0" err="1">
                <a:solidFill>
                  <a:srgbClr val="C00000"/>
                </a:solidFill>
              </a:rPr>
              <a:t>destructuring</a:t>
            </a:r>
            <a:r>
              <a:rPr lang="en-US" dirty="0"/>
              <a:t> the returned values from </a:t>
            </a:r>
            <a:r>
              <a:rPr lang="en-US" dirty="0" err="1">
                <a:solidFill>
                  <a:srgbClr val="C00000"/>
                </a:solidFill>
              </a:rPr>
              <a:t>useState</a:t>
            </a:r>
            <a:r>
              <a:rPr lang="en-US" dirty="0">
                <a:solidFill>
                  <a:srgbClr val="C00000"/>
                </a:solidFill>
              </a:rPr>
              <a:t>.</a:t>
            </a:r>
          </a:p>
          <a:p>
            <a:pPr marL="285750" indent="-285750">
              <a:lnSpc>
                <a:spcPct val="150000"/>
              </a:lnSpc>
              <a:buFont typeface="Wingdings" panose="05000000000000000000" pitchFamily="2" charset="2"/>
              <a:buChar char="Ø"/>
            </a:pPr>
            <a:r>
              <a:rPr lang="en-US" dirty="0"/>
              <a:t>The first value, </a:t>
            </a:r>
            <a:r>
              <a:rPr lang="en-US" b="1" dirty="0" err="1">
                <a:solidFill>
                  <a:srgbClr val="C00000"/>
                </a:solidFill>
              </a:rPr>
              <a:t>getcount</a:t>
            </a:r>
            <a:r>
              <a:rPr lang="en-US" dirty="0"/>
              <a:t>, is our </a:t>
            </a:r>
            <a:r>
              <a:rPr lang="en-US" dirty="0">
                <a:solidFill>
                  <a:srgbClr val="C00000"/>
                </a:solidFill>
              </a:rPr>
              <a:t>current state</a:t>
            </a:r>
            <a:r>
              <a:rPr lang="en-US" dirty="0"/>
              <a:t>.</a:t>
            </a:r>
          </a:p>
          <a:p>
            <a:pPr marL="285750" indent="-285750">
              <a:lnSpc>
                <a:spcPct val="150000"/>
              </a:lnSpc>
              <a:buFont typeface="Wingdings" panose="05000000000000000000" pitchFamily="2" charset="2"/>
              <a:buChar char="Ø"/>
            </a:pPr>
            <a:r>
              <a:rPr lang="en-US" dirty="0"/>
              <a:t>The second value, </a:t>
            </a:r>
            <a:r>
              <a:rPr lang="en-US" b="1" dirty="0" err="1">
                <a:solidFill>
                  <a:srgbClr val="C00000"/>
                </a:solidFill>
              </a:rPr>
              <a:t>setCount</a:t>
            </a:r>
            <a:r>
              <a:rPr lang="en-US" dirty="0"/>
              <a:t>, is the </a:t>
            </a:r>
            <a:r>
              <a:rPr lang="en-US" dirty="0">
                <a:solidFill>
                  <a:srgbClr val="7030A0"/>
                </a:solidFill>
              </a:rPr>
              <a:t>function that is used to update our state.</a:t>
            </a:r>
          </a:p>
          <a:p>
            <a:pPr marL="285750" indent="-285750">
              <a:lnSpc>
                <a:spcPct val="150000"/>
              </a:lnSpc>
              <a:buFont typeface="Wingdings" panose="05000000000000000000" pitchFamily="2" charset="2"/>
              <a:buChar char="Ø"/>
            </a:pPr>
            <a:r>
              <a:rPr lang="en-US" dirty="0"/>
              <a:t>We can now include our state anywhere in our component.</a:t>
            </a:r>
          </a:p>
        </p:txBody>
      </p:sp>
      <p:pic>
        <p:nvPicPr>
          <p:cNvPr id="12" name="Picture 11">
            <a:extLst>
              <a:ext uri="{FF2B5EF4-FFF2-40B4-BE49-F238E27FC236}">
                <a16:creationId xmlns:a16="http://schemas.microsoft.com/office/drawing/2014/main" id="{309B7B35-9CA4-408A-9722-16B7D3DF0D4F}"/>
              </a:ext>
            </a:extLst>
          </p:cNvPr>
          <p:cNvPicPr>
            <a:picLocks noChangeAspect="1"/>
          </p:cNvPicPr>
          <p:nvPr/>
        </p:nvPicPr>
        <p:blipFill>
          <a:blip r:embed="rId3"/>
          <a:stretch>
            <a:fillRect/>
          </a:stretch>
        </p:blipFill>
        <p:spPr>
          <a:xfrm>
            <a:off x="1147521" y="853018"/>
            <a:ext cx="5401010" cy="1283408"/>
          </a:xfrm>
          <a:prstGeom prst="rect">
            <a:avLst/>
          </a:prstGeom>
        </p:spPr>
      </p:pic>
      <p:pic>
        <p:nvPicPr>
          <p:cNvPr id="5" name="Picture 4">
            <a:extLst>
              <a:ext uri="{FF2B5EF4-FFF2-40B4-BE49-F238E27FC236}">
                <a16:creationId xmlns:a16="http://schemas.microsoft.com/office/drawing/2014/main" id="{41868FD0-1144-4626-8948-56656DE4A7EC}"/>
              </a:ext>
            </a:extLst>
          </p:cNvPr>
          <p:cNvPicPr>
            <a:picLocks noChangeAspect="1"/>
          </p:cNvPicPr>
          <p:nvPr/>
        </p:nvPicPr>
        <p:blipFill>
          <a:blip r:embed="rId4"/>
          <a:stretch>
            <a:fillRect/>
          </a:stretch>
        </p:blipFill>
        <p:spPr>
          <a:xfrm>
            <a:off x="1147521" y="4442120"/>
            <a:ext cx="6899043" cy="1232744"/>
          </a:xfrm>
          <a:prstGeom prst="rect">
            <a:avLst/>
          </a:prstGeom>
        </p:spPr>
      </p:pic>
    </p:spTree>
    <p:extLst>
      <p:ext uri="{BB962C8B-B14F-4D97-AF65-F5344CB8AC3E}">
        <p14:creationId xmlns:p14="http://schemas.microsoft.com/office/powerpoint/2010/main" val="39988963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7BCB91-F802-417A-AD9B-59F116B7856A}"/>
              </a:ext>
            </a:extLst>
          </p:cNvPr>
          <p:cNvSpPr>
            <a:spLocks noGrp="1"/>
          </p:cNvSpPr>
          <p:nvPr>
            <p:ph type="title"/>
          </p:nvPr>
        </p:nvSpPr>
        <p:spPr/>
        <p:txBody>
          <a:bodyPr/>
          <a:lstStyle/>
          <a:p>
            <a:pPr algn="ctr"/>
            <a:r>
              <a:rPr lang="en-US" b="0" i="0" dirty="0">
                <a:solidFill>
                  <a:srgbClr val="000000"/>
                </a:solidFill>
                <a:effectLst/>
                <a:latin typeface="Segoe UI" panose="020B0502040204020203" pitchFamily="34" charset="0"/>
              </a:rPr>
              <a:t>React Tutorial</a:t>
            </a:r>
            <a:endParaRPr lang="en-US" dirty="0"/>
          </a:p>
        </p:txBody>
      </p:sp>
      <p:sp>
        <p:nvSpPr>
          <p:cNvPr id="3" name="Content Placeholder 2">
            <a:extLst>
              <a:ext uri="{FF2B5EF4-FFF2-40B4-BE49-F238E27FC236}">
                <a16:creationId xmlns:a16="http://schemas.microsoft.com/office/drawing/2014/main" id="{5F535F66-05D6-4372-863B-0D1719D6A57B}"/>
              </a:ext>
            </a:extLst>
          </p:cNvPr>
          <p:cNvSpPr>
            <a:spLocks noGrp="1"/>
          </p:cNvSpPr>
          <p:nvPr>
            <p:ph idx="1"/>
          </p:nvPr>
        </p:nvSpPr>
        <p:spPr/>
        <p:txBody>
          <a:bodyPr/>
          <a:lstStyle/>
          <a:p>
            <a:r>
              <a:rPr lang="en-US" dirty="0"/>
              <a:t>React is a JavaScript library for building user interfaces.</a:t>
            </a:r>
          </a:p>
          <a:p>
            <a:endParaRPr lang="en-US" dirty="0"/>
          </a:p>
          <a:p>
            <a:r>
              <a:rPr lang="en-US" dirty="0"/>
              <a:t>React is used to build single-page applications.</a:t>
            </a:r>
          </a:p>
          <a:p>
            <a:endParaRPr lang="en-US" dirty="0"/>
          </a:p>
          <a:p>
            <a:r>
              <a:rPr lang="en-US" dirty="0"/>
              <a:t>React allows us to create reusable UI components.</a:t>
            </a:r>
          </a:p>
          <a:p>
            <a:r>
              <a:rPr lang="en-US" dirty="0"/>
              <a:t>React, sometimes referred to as a frontend JavaScript framework, is a JavaScript library created by Facebook.</a:t>
            </a:r>
          </a:p>
          <a:p>
            <a:r>
              <a:rPr lang="en-US" dirty="0"/>
              <a:t>React only changes what needs to be changed!</a:t>
            </a:r>
          </a:p>
        </p:txBody>
      </p:sp>
    </p:spTree>
    <p:extLst>
      <p:ext uri="{BB962C8B-B14F-4D97-AF65-F5344CB8AC3E}">
        <p14:creationId xmlns:p14="http://schemas.microsoft.com/office/powerpoint/2010/main" val="409726881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9034E5-9C66-4662-BAFA-AD50B3C293F1}"/>
              </a:ext>
            </a:extLst>
          </p:cNvPr>
          <p:cNvSpPr>
            <a:spLocks noGrp="1"/>
          </p:cNvSpPr>
          <p:nvPr>
            <p:ph type="title"/>
          </p:nvPr>
        </p:nvSpPr>
        <p:spPr>
          <a:xfrm>
            <a:off x="838200" y="30085"/>
            <a:ext cx="9429605" cy="762718"/>
          </a:xfrm>
        </p:spPr>
        <p:txBody>
          <a:bodyPr>
            <a:normAutofit/>
          </a:bodyPr>
          <a:lstStyle/>
          <a:p>
            <a:pPr algn="ctr"/>
            <a:r>
              <a:rPr lang="en-US" sz="3200" b="1" dirty="0">
                <a:solidFill>
                  <a:srgbClr val="7030A0"/>
                </a:solidFill>
              </a:rPr>
              <a:t>Update </a:t>
            </a:r>
            <a:r>
              <a:rPr lang="en-US" sz="3200" b="1" dirty="0">
                <a:solidFill>
                  <a:srgbClr val="C00000"/>
                </a:solidFill>
              </a:rPr>
              <a:t>State</a:t>
            </a:r>
            <a:endParaRPr lang="en-US" sz="3200" dirty="0"/>
          </a:p>
        </p:txBody>
      </p:sp>
      <p:pic>
        <p:nvPicPr>
          <p:cNvPr id="4" name="Picture 3">
            <a:extLst>
              <a:ext uri="{FF2B5EF4-FFF2-40B4-BE49-F238E27FC236}">
                <a16:creationId xmlns:a16="http://schemas.microsoft.com/office/drawing/2014/main" id="{B52B7AD9-2EF5-439F-9ABB-09829997DE17}"/>
              </a:ext>
            </a:extLst>
          </p:cNvPr>
          <p:cNvPicPr>
            <a:picLocks noChangeAspect="1"/>
          </p:cNvPicPr>
          <p:nvPr/>
        </p:nvPicPr>
        <p:blipFill>
          <a:blip r:embed="rId3"/>
          <a:stretch>
            <a:fillRect/>
          </a:stretch>
        </p:blipFill>
        <p:spPr>
          <a:xfrm>
            <a:off x="538626" y="1436478"/>
            <a:ext cx="5085316" cy="1746471"/>
          </a:xfrm>
          <a:prstGeom prst="rect">
            <a:avLst/>
          </a:prstGeom>
        </p:spPr>
      </p:pic>
      <p:pic>
        <p:nvPicPr>
          <p:cNvPr id="7" name="Picture 6">
            <a:extLst>
              <a:ext uri="{FF2B5EF4-FFF2-40B4-BE49-F238E27FC236}">
                <a16:creationId xmlns:a16="http://schemas.microsoft.com/office/drawing/2014/main" id="{0DC0D0E0-08B5-4ED0-A551-4F7DAA381D46}"/>
              </a:ext>
            </a:extLst>
          </p:cNvPr>
          <p:cNvPicPr>
            <a:picLocks noChangeAspect="1"/>
          </p:cNvPicPr>
          <p:nvPr/>
        </p:nvPicPr>
        <p:blipFill>
          <a:blip r:embed="rId4"/>
          <a:stretch>
            <a:fillRect/>
          </a:stretch>
        </p:blipFill>
        <p:spPr>
          <a:xfrm>
            <a:off x="6336776" y="1436478"/>
            <a:ext cx="4799718" cy="1578947"/>
          </a:xfrm>
          <a:prstGeom prst="rect">
            <a:avLst/>
          </a:prstGeom>
        </p:spPr>
      </p:pic>
      <p:pic>
        <p:nvPicPr>
          <p:cNvPr id="10" name="Picture 9">
            <a:extLst>
              <a:ext uri="{FF2B5EF4-FFF2-40B4-BE49-F238E27FC236}">
                <a16:creationId xmlns:a16="http://schemas.microsoft.com/office/drawing/2014/main" id="{C5439A09-9F52-4370-9F0B-A28D1B5EBFD6}"/>
              </a:ext>
            </a:extLst>
          </p:cNvPr>
          <p:cNvPicPr>
            <a:picLocks noChangeAspect="1"/>
          </p:cNvPicPr>
          <p:nvPr/>
        </p:nvPicPr>
        <p:blipFill>
          <a:blip r:embed="rId5"/>
          <a:stretch>
            <a:fillRect/>
          </a:stretch>
        </p:blipFill>
        <p:spPr>
          <a:xfrm>
            <a:off x="2764857" y="4271895"/>
            <a:ext cx="6544643" cy="1263365"/>
          </a:xfrm>
          <a:prstGeom prst="rect">
            <a:avLst/>
          </a:prstGeom>
        </p:spPr>
      </p:pic>
    </p:spTree>
    <p:extLst>
      <p:ext uri="{BB962C8B-B14F-4D97-AF65-F5344CB8AC3E}">
        <p14:creationId xmlns:p14="http://schemas.microsoft.com/office/powerpoint/2010/main" val="5302325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1000"/>
                                        <p:tgtEl>
                                          <p:spTgt spid="10"/>
                                        </p:tgtEl>
                                      </p:cBhvr>
                                    </p:animEffect>
                                    <p:anim calcmode="lin" valueType="num">
                                      <p:cBhvr>
                                        <p:cTn id="22" dur="1000" fill="hold"/>
                                        <p:tgtEl>
                                          <p:spTgt spid="10"/>
                                        </p:tgtEl>
                                        <p:attrNameLst>
                                          <p:attrName>ppt_x</p:attrName>
                                        </p:attrNameLst>
                                      </p:cBhvr>
                                      <p:tavLst>
                                        <p:tav tm="0">
                                          <p:val>
                                            <p:strVal val="#ppt_x"/>
                                          </p:val>
                                        </p:tav>
                                        <p:tav tm="100000">
                                          <p:val>
                                            <p:strVal val="#ppt_x"/>
                                          </p:val>
                                        </p:tav>
                                      </p:tavLst>
                                    </p:anim>
                                    <p:anim calcmode="lin" valueType="num">
                                      <p:cBhvr>
                                        <p:cTn id="23"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9034E5-9C66-4662-BAFA-AD50B3C293F1}"/>
              </a:ext>
            </a:extLst>
          </p:cNvPr>
          <p:cNvSpPr>
            <a:spLocks noGrp="1"/>
          </p:cNvSpPr>
          <p:nvPr>
            <p:ph type="title"/>
          </p:nvPr>
        </p:nvSpPr>
        <p:spPr>
          <a:xfrm>
            <a:off x="838200" y="30085"/>
            <a:ext cx="9429605" cy="762718"/>
          </a:xfrm>
        </p:spPr>
        <p:txBody>
          <a:bodyPr>
            <a:normAutofit/>
          </a:bodyPr>
          <a:lstStyle/>
          <a:p>
            <a:pPr algn="ctr"/>
            <a:r>
              <a:rPr lang="en-US" sz="3200" b="1" dirty="0">
                <a:solidFill>
                  <a:srgbClr val="FF0000"/>
                </a:solidFill>
              </a:rPr>
              <a:t>React</a:t>
            </a:r>
            <a:r>
              <a:rPr lang="en-US" sz="3200" b="1" dirty="0">
                <a:solidFill>
                  <a:srgbClr val="7030A0"/>
                </a:solidFill>
              </a:rPr>
              <a:t> Router</a:t>
            </a:r>
            <a:endParaRPr lang="en-US" sz="3200" dirty="0"/>
          </a:p>
        </p:txBody>
      </p:sp>
      <p:sp>
        <p:nvSpPr>
          <p:cNvPr id="9" name="TextBox 8">
            <a:extLst>
              <a:ext uri="{FF2B5EF4-FFF2-40B4-BE49-F238E27FC236}">
                <a16:creationId xmlns:a16="http://schemas.microsoft.com/office/drawing/2014/main" id="{3EFBA43D-B7A2-4021-9C6F-E0DA27634EE7}"/>
              </a:ext>
            </a:extLst>
          </p:cNvPr>
          <p:cNvSpPr txBox="1"/>
          <p:nvPr/>
        </p:nvSpPr>
        <p:spPr>
          <a:xfrm>
            <a:off x="891714" y="906095"/>
            <a:ext cx="10646477" cy="2542363"/>
          </a:xfrm>
          <a:prstGeom prst="rect">
            <a:avLst/>
          </a:prstGeom>
          <a:noFill/>
        </p:spPr>
        <p:txBody>
          <a:bodyPr wrap="square">
            <a:spAutoFit/>
          </a:bodyPr>
          <a:lstStyle/>
          <a:p>
            <a:pPr marL="285750" indent="-285750">
              <a:lnSpc>
                <a:spcPct val="150000"/>
              </a:lnSpc>
              <a:buFont typeface="Wingdings" panose="05000000000000000000" pitchFamily="2" charset="2"/>
              <a:buChar char="Ø"/>
            </a:pPr>
            <a:r>
              <a:rPr lang="en-US" dirty="0">
                <a:solidFill>
                  <a:srgbClr val="C00000"/>
                </a:solidFill>
              </a:rPr>
              <a:t>Create React </a:t>
            </a:r>
            <a:r>
              <a:rPr lang="en-US" dirty="0"/>
              <a:t>App doesn't include page </a:t>
            </a:r>
            <a:r>
              <a:rPr lang="en-US" dirty="0">
                <a:solidFill>
                  <a:srgbClr val="C00000"/>
                </a:solidFill>
              </a:rPr>
              <a:t>routing.</a:t>
            </a:r>
          </a:p>
          <a:p>
            <a:pPr marL="285750" indent="-285750">
              <a:lnSpc>
                <a:spcPct val="150000"/>
              </a:lnSpc>
              <a:buFont typeface="Wingdings" panose="05000000000000000000" pitchFamily="2" charset="2"/>
              <a:buChar char="Ø"/>
            </a:pPr>
            <a:r>
              <a:rPr lang="en-US" dirty="0">
                <a:solidFill>
                  <a:srgbClr val="C00000"/>
                </a:solidFill>
              </a:rPr>
              <a:t>React Router </a:t>
            </a:r>
            <a:r>
              <a:rPr lang="en-US" dirty="0"/>
              <a:t>is a </a:t>
            </a:r>
            <a:r>
              <a:rPr lang="en-US" dirty="0">
                <a:solidFill>
                  <a:srgbClr val="C00000"/>
                </a:solidFill>
              </a:rPr>
              <a:t>library</a:t>
            </a:r>
            <a:r>
              <a:rPr lang="en-US" dirty="0"/>
              <a:t> for React that enables </a:t>
            </a:r>
            <a:r>
              <a:rPr lang="en-US" dirty="0">
                <a:solidFill>
                  <a:srgbClr val="C00000"/>
                </a:solidFill>
              </a:rPr>
              <a:t>navigation</a:t>
            </a:r>
            <a:r>
              <a:rPr lang="en-US" dirty="0"/>
              <a:t> and </a:t>
            </a:r>
            <a:r>
              <a:rPr lang="en-US" dirty="0">
                <a:solidFill>
                  <a:srgbClr val="C00000"/>
                </a:solidFill>
              </a:rPr>
              <a:t>routing</a:t>
            </a:r>
            <a:r>
              <a:rPr lang="en-US" dirty="0"/>
              <a:t>. </a:t>
            </a:r>
          </a:p>
          <a:p>
            <a:pPr marL="285750" indent="-285750">
              <a:lnSpc>
                <a:spcPct val="150000"/>
              </a:lnSpc>
              <a:buFont typeface="Wingdings" panose="05000000000000000000" pitchFamily="2" charset="2"/>
              <a:buChar char="Ø"/>
            </a:pPr>
            <a:r>
              <a:rPr lang="en-US" dirty="0"/>
              <a:t>It allows us to define </a:t>
            </a:r>
            <a:r>
              <a:rPr lang="en-US" dirty="0">
                <a:solidFill>
                  <a:srgbClr val="C00000"/>
                </a:solidFill>
              </a:rPr>
              <a:t>routes</a:t>
            </a:r>
            <a:r>
              <a:rPr lang="en-US" dirty="0"/>
              <a:t>, map them to different components, and handle navigation between them without reloading the page.</a:t>
            </a:r>
          </a:p>
          <a:p>
            <a:pPr marL="285750" indent="-285750">
              <a:lnSpc>
                <a:spcPct val="150000"/>
              </a:lnSpc>
              <a:buFont typeface="Wingdings" panose="05000000000000000000" pitchFamily="2" charset="2"/>
              <a:buChar char="Ø"/>
            </a:pPr>
            <a:r>
              <a:rPr lang="en-US" dirty="0"/>
              <a:t>First, install React router in project </a:t>
            </a:r>
          </a:p>
          <a:p>
            <a:pPr marL="285750" indent="-285750">
              <a:lnSpc>
                <a:spcPct val="150000"/>
              </a:lnSpc>
              <a:buFont typeface="Wingdings" panose="05000000000000000000" pitchFamily="2" charset="2"/>
              <a:buChar char="Ø"/>
            </a:pPr>
            <a:endParaRPr lang="en-US" dirty="0"/>
          </a:p>
        </p:txBody>
      </p:sp>
      <p:pic>
        <p:nvPicPr>
          <p:cNvPr id="4" name="Picture 3">
            <a:extLst>
              <a:ext uri="{FF2B5EF4-FFF2-40B4-BE49-F238E27FC236}">
                <a16:creationId xmlns:a16="http://schemas.microsoft.com/office/drawing/2014/main" id="{2496B8B2-CCE2-40FB-BA6E-27C27B65E14E}"/>
              </a:ext>
            </a:extLst>
          </p:cNvPr>
          <p:cNvPicPr>
            <a:picLocks noChangeAspect="1"/>
          </p:cNvPicPr>
          <p:nvPr/>
        </p:nvPicPr>
        <p:blipFill>
          <a:blip r:embed="rId3"/>
          <a:stretch>
            <a:fillRect/>
          </a:stretch>
        </p:blipFill>
        <p:spPr>
          <a:xfrm>
            <a:off x="968507" y="3225789"/>
            <a:ext cx="3470829" cy="592355"/>
          </a:xfrm>
          <a:prstGeom prst="rect">
            <a:avLst/>
          </a:prstGeom>
        </p:spPr>
      </p:pic>
    </p:spTree>
    <p:extLst>
      <p:ext uri="{BB962C8B-B14F-4D97-AF65-F5344CB8AC3E}">
        <p14:creationId xmlns:p14="http://schemas.microsoft.com/office/powerpoint/2010/main" val="7184606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E345D9-1B58-4BDC-979A-041774657E60}"/>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E9C2BF8D-7C20-465F-99CC-DF30CC1E3C7B}"/>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264261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7BCB91-F802-417A-AD9B-59F116B7856A}"/>
              </a:ext>
            </a:extLst>
          </p:cNvPr>
          <p:cNvSpPr>
            <a:spLocks noGrp="1"/>
          </p:cNvSpPr>
          <p:nvPr>
            <p:ph type="title"/>
          </p:nvPr>
        </p:nvSpPr>
        <p:spPr/>
        <p:txBody>
          <a:bodyPr/>
          <a:lstStyle/>
          <a:p>
            <a:pPr algn="ctr"/>
            <a:r>
              <a:rPr lang="en-US" b="0" i="0" dirty="0">
                <a:solidFill>
                  <a:srgbClr val="000000"/>
                </a:solidFill>
                <a:effectLst/>
                <a:latin typeface="Segoe UI" panose="020B0502040204020203" pitchFamily="34" charset="0"/>
              </a:rPr>
              <a:t>React Installation</a:t>
            </a:r>
            <a:endParaRPr lang="en-US" dirty="0"/>
          </a:p>
        </p:txBody>
      </p:sp>
      <p:sp>
        <p:nvSpPr>
          <p:cNvPr id="3" name="Content Placeholder 2">
            <a:extLst>
              <a:ext uri="{FF2B5EF4-FFF2-40B4-BE49-F238E27FC236}">
                <a16:creationId xmlns:a16="http://schemas.microsoft.com/office/drawing/2014/main" id="{5F535F66-05D6-4372-863B-0D1719D6A57B}"/>
              </a:ext>
            </a:extLst>
          </p:cNvPr>
          <p:cNvSpPr>
            <a:spLocks noGrp="1"/>
          </p:cNvSpPr>
          <p:nvPr>
            <p:ph idx="1"/>
          </p:nvPr>
        </p:nvSpPr>
        <p:spPr/>
        <p:txBody>
          <a:bodyPr/>
          <a:lstStyle/>
          <a:p>
            <a:r>
              <a:rPr lang="en-US" dirty="0"/>
              <a:t>First check node version through cmd. Node -v</a:t>
            </a:r>
          </a:p>
          <a:p>
            <a:r>
              <a:rPr lang="en-US" dirty="0"/>
              <a:t>Install node.js if not installed </a:t>
            </a:r>
          </a:p>
          <a:p>
            <a:r>
              <a:rPr lang="en-US" dirty="0" err="1"/>
              <a:t>Npm</a:t>
            </a:r>
            <a:r>
              <a:rPr lang="en-US" dirty="0"/>
              <a:t> create </a:t>
            </a:r>
            <a:r>
              <a:rPr lang="en-US" dirty="0" err="1"/>
              <a:t>vite@latest</a:t>
            </a:r>
            <a:endParaRPr lang="en-US" dirty="0"/>
          </a:p>
          <a:p>
            <a:r>
              <a:rPr lang="en-US" dirty="0"/>
              <a:t>Give project name</a:t>
            </a:r>
          </a:p>
          <a:p>
            <a:r>
              <a:rPr lang="en-US" dirty="0"/>
              <a:t>Then go to project folder and install third party deficiencies </a:t>
            </a:r>
            <a:r>
              <a:rPr lang="en-US" dirty="0" err="1"/>
              <a:t>npm</a:t>
            </a:r>
            <a:r>
              <a:rPr lang="en-US" dirty="0"/>
              <a:t> </a:t>
            </a:r>
            <a:r>
              <a:rPr lang="en-US" dirty="0" err="1"/>
              <a:t>i</a:t>
            </a:r>
            <a:r>
              <a:rPr lang="en-US" dirty="0"/>
              <a:t> or(install)</a:t>
            </a:r>
          </a:p>
          <a:p>
            <a:r>
              <a:rPr lang="en-US" dirty="0" err="1"/>
              <a:t>Npm</a:t>
            </a:r>
            <a:r>
              <a:rPr lang="en-US" dirty="0"/>
              <a:t> run dev.</a:t>
            </a:r>
          </a:p>
        </p:txBody>
      </p:sp>
    </p:spTree>
    <p:extLst>
      <p:ext uri="{BB962C8B-B14F-4D97-AF65-F5344CB8AC3E}">
        <p14:creationId xmlns:p14="http://schemas.microsoft.com/office/powerpoint/2010/main" val="4698030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0B0D51E-CB82-4993-B0E0-858BD92DD65C}"/>
              </a:ext>
            </a:extLst>
          </p:cNvPr>
          <p:cNvSpPr txBox="1"/>
          <p:nvPr/>
        </p:nvSpPr>
        <p:spPr>
          <a:xfrm>
            <a:off x="698015" y="530492"/>
            <a:ext cx="10693594" cy="707886"/>
          </a:xfrm>
          <a:prstGeom prst="rect">
            <a:avLst/>
          </a:prstGeom>
          <a:noFill/>
        </p:spPr>
        <p:txBody>
          <a:bodyPr wrap="square" rtlCol="0">
            <a:spAutoFit/>
          </a:bodyPr>
          <a:lstStyle/>
          <a:p>
            <a:r>
              <a:rPr lang="en-US" sz="2000" b="1" dirty="0" err="1">
                <a:solidFill>
                  <a:srgbClr val="FF0000"/>
                </a:solidFill>
              </a:rPr>
              <a:t>Destructuring</a:t>
            </a:r>
            <a:r>
              <a:rPr lang="en-US" sz="2000" dirty="0"/>
              <a:t>:</a:t>
            </a:r>
          </a:p>
          <a:p>
            <a:r>
              <a:rPr lang="en-US" sz="2000" dirty="0" err="1"/>
              <a:t>Destructuring</a:t>
            </a:r>
            <a:r>
              <a:rPr lang="en-US" sz="2000" dirty="0"/>
              <a:t> makes it easy to extract only what is needed.</a:t>
            </a:r>
          </a:p>
        </p:txBody>
      </p:sp>
      <p:pic>
        <p:nvPicPr>
          <p:cNvPr id="6" name="Picture 5">
            <a:extLst>
              <a:ext uri="{FF2B5EF4-FFF2-40B4-BE49-F238E27FC236}">
                <a16:creationId xmlns:a16="http://schemas.microsoft.com/office/drawing/2014/main" id="{C38AC9DC-2B6E-4C26-BF2B-02549442FD96}"/>
              </a:ext>
            </a:extLst>
          </p:cNvPr>
          <p:cNvPicPr>
            <a:picLocks noChangeAspect="1"/>
          </p:cNvPicPr>
          <p:nvPr/>
        </p:nvPicPr>
        <p:blipFill>
          <a:blip r:embed="rId3"/>
          <a:stretch>
            <a:fillRect/>
          </a:stretch>
        </p:blipFill>
        <p:spPr>
          <a:xfrm>
            <a:off x="2465389" y="1798299"/>
            <a:ext cx="6000152" cy="1984944"/>
          </a:xfrm>
          <a:prstGeom prst="rect">
            <a:avLst/>
          </a:prstGeom>
        </p:spPr>
      </p:pic>
      <p:sp>
        <p:nvSpPr>
          <p:cNvPr id="7" name="TextBox 6">
            <a:extLst>
              <a:ext uri="{FF2B5EF4-FFF2-40B4-BE49-F238E27FC236}">
                <a16:creationId xmlns:a16="http://schemas.microsoft.com/office/drawing/2014/main" id="{C9F1F4DB-082F-4A16-88DC-55165A04A5A9}"/>
              </a:ext>
            </a:extLst>
          </p:cNvPr>
          <p:cNvSpPr txBox="1"/>
          <p:nvPr/>
        </p:nvSpPr>
        <p:spPr>
          <a:xfrm>
            <a:off x="3762294" y="1396029"/>
            <a:ext cx="1856721" cy="400110"/>
          </a:xfrm>
          <a:prstGeom prst="rect">
            <a:avLst/>
          </a:prstGeom>
          <a:noFill/>
        </p:spPr>
        <p:txBody>
          <a:bodyPr wrap="square" rtlCol="0">
            <a:spAutoFit/>
          </a:bodyPr>
          <a:lstStyle/>
          <a:p>
            <a:r>
              <a:rPr lang="en-US" sz="2000" b="1" dirty="0">
                <a:solidFill>
                  <a:srgbClr val="FF0000"/>
                </a:solidFill>
              </a:rPr>
              <a:t>Old way </a:t>
            </a:r>
          </a:p>
        </p:txBody>
      </p:sp>
      <p:sp>
        <p:nvSpPr>
          <p:cNvPr id="8" name="TextBox 7">
            <a:extLst>
              <a:ext uri="{FF2B5EF4-FFF2-40B4-BE49-F238E27FC236}">
                <a16:creationId xmlns:a16="http://schemas.microsoft.com/office/drawing/2014/main" id="{B8536BE3-589A-4753-915D-BC9DEBB8615E}"/>
              </a:ext>
            </a:extLst>
          </p:cNvPr>
          <p:cNvSpPr txBox="1"/>
          <p:nvPr/>
        </p:nvSpPr>
        <p:spPr>
          <a:xfrm>
            <a:off x="3733214" y="4026386"/>
            <a:ext cx="1856721" cy="400110"/>
          </a:xfrm>
          <a:prstGeom prst="rect">
            <a:avLst/>
          </a:prstGeom>
          <a:noFill/>
        </p:spPr>
        <p:txBody>
          <a:bodyPr wrap="square" rtlCol="0">
            <a:spAutoFit/>
          </a:bodyPr>
          <a:lstStyle/>
          <a:p>
            <a:r>
              <a:rPr lang="en-US" sz="2000" b="1" dirty="0">
                <a:solidFill>
                  <a:srgbClr val="0070C0"/>
                </a:solidFill>
              </a:rPr>
              <a:t>New way </a:t>
            </a:r>
          </a:p>
        </p:txBody>
      </p:sp>
      <p:pic>
        <p:nvPicPr>
          <p:cNvPr id="10" name="Picture 9">
            <a:extLst>
              <a:ext uri="{FF2B5EF4-FFF2-40B4-BE49-F238E27FC236}">
                <a16:creationId xmlns:a16="http://schemas.microsoft.com/office/drawing/2014/main" id="{00BA5D53-F28A-4D00-98CC-4330808B1130}"/>
              </a:ext>
            </a:extLst>
          </p:cNvPr>
          <p:cNvPicPr>
            <a:picLocks noChangeAspect="1"/>
          </p:cNvPicPr>
          <p:nvPr/>
        </p:nvPicPr>
        <p:blipFill>
          <a:blip r:embed="rId4"/>
          <a:stretch>
            <a:fillRect/>
          </a:stretch>
        </p:blipFill>
        <p:spPr>
          <a:xfrm>
            <a:off x="2257847" y="4632631"/>
            <a:ext cx="7346341" cy="1222587"/>
          </a:xfrm>
          <a:prstGeom prst="rect">
            <a:avLst/>
          </a:prstGeom>
        </p:spPr>
      </p:pic>
    </p:spTree>
    <p:extLst>
      <p:ext uri="{BB962C8B-B14F-4D97-AF65-F5344CB8AC3E}">
        <p14:creationId xmlns:p14="http://schemas.microsoft.com/office/powerpoint/2010/main" val="5519734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1000"/>
                                        <p:tgtEl>
                                          <p:spTgt spid="10"/>
                                        </p:tgtEl>
                                      </p:cBhvr>
                                    </p:animEffect>
                                    <p:anim calcmode="lin" valueType="num">
                                      <p:cBhvr>
                                        <p:cTn id="13" dur="1000" fill="hold"/>
                                        <p:tgtEl>
                                          <p:spTgt spid="10"/>
                                        </p:tgtEl>
                                        <p:attrNameLst>
                                          <p:attrName>ppt_x</p:attrName>
                                        </p:attrNameLst>
                                      </p:cBhvr>
                                      <p:tavLst>
                                        <p:tav tm="0">
                                          <p:val>
                                            <p:strVal val="#ppt_x"/>
                                          </p:val>
                                        </p:tav>
                                        <p:tav tm="100000">
                                          <p:val>
                                            <p:strVal val="#ppt_x"/>
                                          </p:val>
                                        </p:tav>
                                      </p:tavLst>
                                    </p:anim>
                                    <p:anim calcmode="lin" valueType="num">
                                      <p:cBhvr>
                                        <p:cTn id="14"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BBF5D7-075A-4754-9BCB-9261AE122971}"/>
              </a:ext>
            </a:extLst>
          </p:cNvPr>
          <p:cNvSpPr>
            <a:spLocks noGrp="1"/>
          </p:cNvSpPr>
          <p:nvPr>
            <p:ph type="title"/>
          </p:nvPr>
        </p:nvSpPr>
        <p:spPr>
          <a:xfrm>
            <a:off x="838200" y="365126"/>
            <a:ext cx="10515600" cy="507394"/>
          </a:xfrm>
        </p:spPr>
        <p:txBody>
          <a:bodyPr>
            <a:normAutofit fontScale="90000"/>
          </a:bodyPr>
          <a:lstStyle/>
          <a:p>
            <a:pPr algn="ctr"/>
            <a:r>
              <a:rPr lang="en-US" sz="3200" b="1" dirty="0">
                <a:solidFill>
                  <a:srgbClr val="0070C0"/>
                </a:solidFill>
              </a:rPr>
              <a:t>Example</a:t>
            </a:r>
          </a:p>
        </p:txBody>
      </p:sp>
      <p:pic>
        <p:nvPicPr>
          <p:cNvPr id="5" name="Picture 4">
            <a:extLst>
              <a:ext uri="{FF2B5EF4-FFF2-40B4-BE49-F238E27FC236}">
                <a16:creationId xmlns:a16="http://schemas.microsoft.com/office/drawing/2014/main" id="{1B641E9F-C4E7-419C-8DFC-16327BFA4C5A}"/>
              </a:ext>
            </a:extLst>
          </p:cNvPr>
          <p:cNvPicPr>
            <a:picLocks noChangeAspect="1"/>
          </p:cNvPicPr>
          <p:nvPr/>
        </p:nvPicPr>
        <p:blipFill>
          <a:blip r:embed="rId2"/>
          <a:stretch>
            <a:fillRect/>
          </a:stretch>
        </p:blipFill>
        <p:spPr>
          <a:xfrm>
            <a:off x="2190410" y="1355302"/>
            <a:ext cx="8536814" cy="4047335"/>
          </a:xfrm>
          <a:prstGeom prst="rect">
            <a:avLst/>
          </a:prstGeom>
        </p:spPr>
      </p:pic>
    </p:spTree>
    <p:extLst>
      <p:ext uri="{BB962C8B-B14F-4D97-AF65-F5344CB8AC3E}">
        <p14:creationId xmlns:p14="http://schemas.microsoft.com/office/powerpoint/2010/main" val="38641040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BBF5D7-075A-4754-9BCB-9261AE122971}"/>
              </a:ext>
            </a:extLst>
          </p:cNvPr>
          <p:cNvSpPr>
            <a:spLocks noGrp="1"/>
          </p:cNvSpPr>
          <p:nvPr>
            <p:ph type="title"/>
          </p:nvPr>
        </p:nvSpPr>
        <p:spPr>
          <a:xfrm>
            <a:off x="838200" y="365126"/>
            <a:ext cx="10515600" cy="507394"/>
          </a:xfrm>
        </p:spPr>
        <p:txBody>
          <a:bodyPr>
            <a:normAutofit fontScale="90000"/>
          </a:bodyPr>
          <a:lstStyle/>
          <a:p>
            <a:pPr algn="ctr"/>
            <a:r>
              <a:rPr lang="en-US" sz="3200" b="1" dirty="0">
                <a:solidFill>
                  <a:srgbClr val="0070C0"/>
                </a:solidFill>
              </a:rPr>
              <a:t>Expressions in JSX</a:t>
            </a:r>
          </a:p>
        </p:txBody>
      </p:sp>
      <p:sp>
        <p:nvSpPr>
          <p:cNvPr id="3" name="TextBox 2">
            <a:extLst>
              <a:ext uri="{FF2B5EF4-FFF2-40B4-BE49-F238E27FC236}">
                <a16:creationId xmlns:a16="http://schemas.microsoft.com/office/drawing/2014/main" id="{20FABF80-B7AE-41DC-B110-083E4E558DD8}"/>
              </a:ext>
            </a:extLst>
          </p:cNvPr>
          <p:cNvSpPr txBox="1"/>
          <p:nvPr/>
        </p:nvSpPr>
        <p:spPr>
          <a:xfrm>
            <a:off x="718956" y="1123805"/>
            <a:ext cx="10791316" cy="369332"/>
          </a:xfrm>
          <a:prstGeom prst="rect">
            <a:avLst/>
          </a:prstGeom>
          <a:noFill/>
        </p:spPr>
        <p:txBody>
          <a:bodyPr wrap="square" rtlCol="0">
            <a:spAutoFit/>
          </a:bodyPr>
          <a:lstStyle/>
          <a:p>
            <a:pPr marL="285750" indent="-285750">
              <a:buFont typeface="Wingdings" panose="05000000000000000000" pitchFamily="2" charset="2"/>
              <a:buChar char="Ø"/>
            </a:pPr>
            <a:endParaRPr lang="en-US" dirty="0"/>
          </a:p>
        </p:txBody>
      </p:sp>
      <p:sp>
        <p:nvSpPr>
          <p:cNvPr id="7" name="TextBox 6">
            <a:extLst>
              <a:ext uri="{FF2B5EF4-FFF2-40B4-BE49-F238E27FC236}">
                <a16:creationId xmlns:a16="http://schemas.microsoft.com/office/drawing/2014/main" id="{D1B8AD2A-CDDD-467A-936E-1FB849B2DA91}"/>
              </a:ext>
            </a:extLst>
          </p:cNvPr>
          <p:cNvSpPr txBox="1"/>
          <p:nvPr/>
        </p:nvSpPr>
        <p:spPr>
          <a:xfrm>
            <a:off x="989436" y="1123805"/>
            <a:ext cx="10791315" cy="1429622"/>
          </a:xfrm>
          <a:prstGeom prst="rect">
            <a:avLst/>
          </a:prstGeom>
          <a:noFill/>
        </p:spPr>
        <p:txBody>
          <a:bodyPr wrap="square">
            <a:spAutoFit/>
          </a:bodyPr>
          <a:lstStyle/>
          <a:p>
            <a:pPr marL="285750" indent="-285750">
              <a:lnSpc>
                <a:spcPct val="150000"/>
              </a:lnSpc>
              <a:buFont typeface="Wingdings" panose="05000000000000000000" pitchFamily="2" charset="2"/>
              <a:buChar char="Ø"/>
            </a:pPr>
            <a:r>
              <a:rPr lang="en-US" sz="2000" dirty="0"/>
              <a:t>With </a:t>
            </a:r>
            <a:r>
              <a:rPr lang="en-US" sz="2000" dirty="0">
                <a:solidFill>
                  <a:srgbClr val="0070C0"/>
                </a:solidFill>
              </a:rPr>
              <a:t>JSX</a:t>
            </a:r>
            <a:r>
              <a:rPr lang="en-US" sz="2000" dirty="0"/>
              <a:t> you can write expressions inside curly braces </a:t>
            </a:r>
            <a:r>
              <a:rPr lang="en-US" sz="2000" dirty="0">
                <a:solidFill>
                  <a:srgbClr val="0070C0"/>
                </a:solidFill>
              </a:rPr>
              <a:t>{ }.</a:t>
            </a:r>
          </a:p>
          <a:p>
            <a:pPr marL="285750" indent="-285750">
              <a:lnSpc>
                <a:spcPct val="150000"/>
              </a:lnSpc>
              <a:buFont typeface="Wingdings" panose="05000000000000000000" pitchFamily="2" charset="2"/>
              <a:buChar char="Ø"/>
            </a:pPr>
            <a:r>
              <a:rPr lang="en-US" sz="2000" dirty="0"/>
              <a:t>The </a:t>
            </a:r>
            <a:r>
              <a:rPr lang="en-US" sz="2000" dirty="0">
                <a:solidFill>
                  <a:srgbClr val="0070C0"/>
                </a:solidFill>
              </a:rPr>
              <a:t>expression</a:t>
            </a:r>
            <a:r>
              <a:rPr lang="en-US" sz="2000" dirty="0"/>
              <a:t> can be a </a:t>
            </a:r>
            <a:r>
              <a:rPr lang="en-US" sz="2000" dirty="0">
                <a:solidFill>
                  <a:srgbClr val="C00000"/>
                </a:solidFill>
              </a:rPr>
              <a:t>React variable</a:t>
            </a:r>
            <a:r>
              <a:rPr lang="en-US" sz="2000" dirty="0"/>
              <a:t>, or </a:t>
            </a:r>
            <a:r>
              <a:rPr lang="en-US" sz="2000" dirty="0">
                <a:solidFill>
                  <a:srgbClr val="C00000"/>
                </a:solidFill>
              </a:rPr>
              <a:t>property</a:t>
            </a:r>
            <a:r>
              <a:rPr lang="en-US" sz="2000" dirty="0"/>
              <a:t>, or any other </a:t>
            </a:r>
            <a:r>
              <a:rPr lang="en-US" sz="2000" dirty="0">
                <a:solidFill>
                  <a:srgbClr val="C00000"/>
                </a:solidFill>
              </a:rPr>
              <a:t>valid JavaScript expression</a:t>
            </a:r>
            <a:r>
              <a:rPr lang="en-US" sz="2000" dirty="0"/>
              <a:t>. </a:t>
            </a:r>
          </a:p>
          <a:p>
            <a:pPr marL="285750" indent="-285750">
              <a:lnSpc>
                <a:spcPct val="150000"/>
              </a:lnSpc>
              <a:buFont typeface="Wingdings" panose="05000000000000000000" pitchFamily="2" charset="2"/>
              <a:buChar char="Ø"/>
            </a:pPr>
            <a:r>
              <a:rPr lang="en-US" sz="2000" dirty="0"/>
              <a:t>JSX will execute the expression and return the result:</a:t>
            </a:r>
          </a:p>
        </p:txBody>
      </p:sp>
      <p:pic>
        <p:nvPicPr>
          <p:cNvPr id="9" name="Picture 8">
            <a:extLst>
              <a:ext uri="{FF2B5EF4-FFF2-40B4-BE49-F238E27FC236}">
                <a16:creationId xmlns:a16="http://schemas.microsoft.com/office/drawing/2014/main" id="{490437ED-6CF1-4351-B496-84FEDB541147}"/>
              </a:ext>
            </a:extLst>
          </p:cNvPr>
          <p:cNvPicPr>
            <a:picLocks noChangeAspect="1"/>
          </p:cNvPicPr>
          <p:nvPr/>
        </p:nvPicPr>
        <p:blipFill>
          <a:blip r:embed="rId2"/>
          <a:stretch>
            <a:fillRect/>
          </a:stretch>
        </p:blipFill>
        <p:spPr>
          <a:xfrm>
            <a:off x="1087254" y="2693029"/>
            <a:ext cx="8399554" cy="994683"/>
          </a:xfrm>
          <a:prstGeom prst="rect">
            <a:avLst/>
          </a:prstGeom>
        </p:spPr>
      </p:pic>
    </p:spTree>
    <p:extLst>
      <p:ext uri="{BB962C8B-B14F-4D97-AF65-F5344CB8AC3E}">
        <p14:creationId xmlns:p14="http://schemas.microsoft.com/office/powerpoint/2010/main" val="2024843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BBF5D7-075A-4754-9BCB-9261AE122971}"/>
              </a:ext>
            </a:extLst>
          </p:cNvPr>
          <p:cNvSpPr>
            <a:spLocks noGrp="1"/>
          </p:cNvSpPr>
          <p:nvPr>
            <p:ph type="title"/>
          </p:nvPr>
        </p:nvSpPr>
        <p:spPr>
          <a:xfrm>
            <a:off x="838200" y="365126"/>
            <a:ext cx="10515600" cy="507394"/>
          </a:xfrm>
        </p:spPr>
        <p:txBody>
          <a:bodyPr>
            <a:normAutofit fontScale="90000"/>
          </a:bodyPr>
          <a:lstStyle/>
          <a:p>
            <a:pPr algn="ctr"/>
            <a:r>
              <a:rPr lang="en-US" sz="3200" b="1" dirty="0">
                <a:solidFill>
                  <a:srgbClr val="0070C0"/>
                </a:solidFill>
              </a:rPr>
              <a:t>One Top Level Element</a:t>
            </a:r>
          </a:p>
        </p:txBody>
      </p:sp>
      <p:sp>
        <p:nvSpPr>
          <p:cNvPr id="3" name="TextBox 2">
            <a:extLst>
              <a:ext uri="{FF2B5EF4-FFF2-40B4-BE49-F238E27FC236}">
                <a16:creationId xmlns:a16="http://schemas.microsoft.com/office/drawing/2014/main" id="{20FABF80-B7AE-41DC-B110-083E4E558DD8}"/>
              </a:ext>
            </a:extLst>
          </p:cNvPr>
          <p:cNvSpPr txBox="1"/>
          <p:nvPr/>
        </p:nvSpPr>
        <p:spPr>
          <a:xfrm>
            <a:off x="718956" y="1123805"/>
            <a:ext cx="10791316" cy="369332"/>
          </a:xfrm>
          <a:prstGeom prst="rect">
            <a:avLst/>
          </a:prstGeom>
          <a:noFill/>
        </p:spPr>
        <p:txBody>
          <a:bodyPr wrap="square" rtlCol="0">
            <a:spAutoFit/>
          </a:bodyPr>
          <a:lstStyle/>
          <a:p>
            <a:pPr marL="285750" indent="-285750">
              <a:buFont typeface="Wingdings" panose="05000000000000000000" pitchFamily="2" charset="2"/>
              <a:buChar char="Ø"/>
            </a:pPr>
            <a:endParaRPr lang="en-US" dirty="0"/>
          </a:p>
        </p:txBody>
      </p:sp>
      <p:sp>
        <p:nvSpPr>
          <p:cNvPr id="7" name="TextBox 6">
            <a:extLst>
              <a:ext uri="{FF2B5EF4-FFF2-40B4-BE49-F238E27FC236}">
                <a16:creationId xmlns:a16="http://schemas.microsoft.com/office/drawing/2014/main" id="{D1B8AD2A-CDDD-467A-936E-1FB849B2DA91}"/>
              </a:ext>
            </a:extLst>
          </p:cNvPr>
          <p:cNvSpPr txBox="1"/>
          <p:nvPr/>
        </p:nvSpPr>
        <p:spPr>
          <a:xfrm>
            <a:off x="989436" y="907422"/>
            <a:ext cx="10791315" cy="967957"/>
          </a:xfrm>
          <a:prstGeom prst="rect">
            <a:avLst/>
          </a:prstGeom>
          <a:noFill/>
        </p:spPr>
        <p:txBody>
          <a:bodyPr wrap="square">
            <a:spAutoFit/>
          </a:bodyPr>
          <a:lstStyle/>
          <a:p>
            <a:pPr marL="285750" indent="-285750">
              <a:lnSpc>
                <a:spcPct val="150000"/>
              </a:lnSpc>
              <a:buFont typeface="Wingdings" panose="05000000000000000000" pitchFamily="2" charset="2"/>
              <a:buChar char="Ø"/>
            </a:pPr>
            <a:r>
              <a:rPr lang="en-US" sz="2000" dirty="0"/>
              <a:t>The HTML code must be wrapped in </a:t>
            </a:r>
            <a:r>
              <a:rPr lang="en-US" sz="2000" dirty="0">
                <a:solidFill>
                  <a:srgbClr val="C00000"/>
                </a:solidFill>
              </a:rPr>
              <a:t>ONE top level </a:t>
            </a:r>
            <a:r>
              <a:rPr lang="en-US" sz="2000" dirty="0"/>
              <a:t>element.</a:t>
            </a:r>
          </a:p>
          <a:p>
            <a:pPr marL="285750" indent="-285750">
              <a:lnSpc>
                <a:spcPct val="150000"/>
              </a:lnSpc>
              <a:buFont typeface="Wingdings" panose="05000000000000000000" pitchFamily="2" charset="2"/>
              <a:buChar char="Ø"/>
            </a:pPr>
            <a:r>
              <a:rPr lang="en-US" sz="2000" dirty="0"/>
              <a:t>For Example:</a:t>
            </a:r>
          </a:p>
        </p:txBody>
      </p:sp>
      <p:pic>
        <p:nvPicPr>
          <p:cNvPr id="5" name="Picture 4">
            <a:extLst>
              <a:ext uri="{FF2B5EF4-FFF2-40B4-BE49-F238E27FC236}">
                <a16:creationId xmlns:a16="http://schemas.microsoft.com/office/drawing/2014/main" id="{492F2C43-0499-4BB0-B7B5-682E2CD06237}"/>
              </a:ext>
            </a:extLst>
          </p:cNvPr>
          <p:cNvPicPr>
            <a:picLocks noChangeAspect="1"/>
          </p:cNvPicPr>
          <p:nvPr/>
        </p:nvPicPr>
        <p:blipFill>
          <a:blip r:embed="rId2"/>
          <a:stretch>
            <a:fillRect/>
          </a:stretch>
        </p:blipFill>
        <p:spPr>
          <a:xfrm>
            <a:off x="838200" y="2037087"/>
            <a:ext cx="4990227" cy="1550363"/>
          </a:xfrm>
          <a:prstGeom prst="rect">
            <a:avLst/>
          </a:prstGeom>
        </p:spPr>
      </p:pic>
      <p:sp>
        <p:nvSpPr>
          <p:cNvPr id="8" name="TextBox 7">
            <a:extLst>
              <a:ext uri="{FF2B5EF4-FFF2-40B4-BE49-F238E27FC236}">
                <a16:creationId xmlns:a16="http://schemas.microsoft.com/office/drawing/2014/main" id="{F0A1B509-9A53-47C9-B409-4CAF4B19D525}"/>
              </a:ext>
            </a:extLst>
          </p:cNvPr>
          <p:cNvSpPr txBox="1"/>
          <p:nvPr/>
        </p:nvSpPr>
        <p:spPr>
          <a:xfrm>
            <a:off x="988276" y="3740218"/>
            <a:ext cx="10791315" cy="967957"/>
          </a:xfrm>
          <a:prstGeom prst="rect">
            <a:avLst/>
          </a:prstGeom>
          <a:noFill/>
        </p:spPr>
        <p:txBody>
          <a:bodyPr wrap="square">
            <a:spAutoFit/>
          </a:bodyPr>
          <a:lstStyle/>
          <a:p>
            <a:pPr marL="285750" indent="-285750">
              <a:lnSpc>
                <a:spcPct val="150000"/>
              </a:lnSpc>
              <a:buFont typeface="Wingdings" panose="05000000000000000000" pitchFamily="2" charset="2"/>
              <a:buChar char="Ø"/>
            </a:pPr>
            <a:r>
              <a:rPr lang="en-US" sz="2000" dirty="0"/>
              <a:t>This approach is not a good practice because we adding one </a:t>
            </a:r>
            <a:r>
              <a:rPr lang="en-US" sz="2000" b="1" dirty="0">
                <a:solidFill>
                  <a:srgbClr val="C00000"/>
                </a:solidFill>
              </a:rPr>
              <a:t>extra tag div tag </a:t>
            </a:r>
            <a:r>
              <a:rPr lang="en-US" sz="2000" dirty="0"/>
              <a:t>to the </a:t>
            </a:r>
            <a:r>
              <a:rPr lang="en-US" sz="2000" b="1" dirty="0"/>
              <a:t>DOM</a:t>
            </a:r>
            <a:r>
              <a:rPr lang="en-US" sz="2000" dirty="0"/>
              <a:t>.</a:t>
            </a:r>
          </a:p>
          <a:p>
            <a:pPr marL="285750" indent="-285750">
              <a:lnSpc>
                <a:spcPct val="150000"/>
              </a:lnSpc>
              <a:buFont typeface="Wingdings" panose="05000000000000000000" pitchFamily="2" charset="2"/>
              <a:buChar char="Ø"/>
            </a:pPr>
            <a:r>
              <a:rPr lang="en-US" sz="2000" dirty="0"/>
              <a:t>To prevent unnecessarily adding extra nodes to the </a:t>
            </a:r>
            <a:r>
              <a:rPr lang="en-US" sz="2000" b="1" dirty="0">
                <a:solidFill>
                  <a:srgbClr val="C00000"/>
                </a:solidFill>
              </a:rPr>
              <a:t>DOM. Use fragment. </a:t>
            </a:r>
            <a:r>
              <a:rPr lang="en-US" sz="2000" dirty="0"/>
              <a:t>empty HTML tag: </a:t>
            </a:r>
            <a:r>
              <a:rPr lang="en-US" sz="2000" b="1" dirty="0">
                <a:solidFill>
                  <a:srgbClr val="C00000"/>
                </a:solidFill>
              </a:rPr>
              <a:t>&lt;&gt;&lt;/&gt;.</a:t>
            </a:r>
          </a:p>
        </p:txBody>
      </p:sp>
      <p:pic>
        <p:nvPicPr>
          <p:cNvPr id="10" name="Picture 9">
            <a:extLst>
              <a:ext uri="{FF2B5EF4-FFF2-40B4-BE49-F238E27FC236}">
                <a16:creationId xmlns:a16="http://schemas.microsoft.com/office/drawing/2014/main" id="{972BB0C9-24C9-4724-B4B5-D2147A1042BE}"/>
              </a:ext>
            </a:extLst>
          </p:cNvPr>
          <p:cNvPicPr>
            <a:picLocks noChangeAspect="1"/>
          </p:cNvPicPr>
          <p:nvPr/>
        </p:nvPicPr>
        <p:blipFill>
          <a:blip r:embed="rId3"/>
          <a:stretch>
            <a:fillRect/>
          </a:stretch>
        </p:blipFill>
        <p:spPr>
          <a:xfrm>
            <a:off x="1080137" y="4931615"/>
            <a:ext cx="4748290" cy="1698380"/>
          </a:xfrm>
          <a:prstGeom prst="rect">
            <a:avLst/>
          </a:prstGeom>
        </p:spPr>
      </p:pic>
    </p:spTree>
    <p:extLst>
      <p:ext uri="{BB962C8B-B14F-4D97-AF65-F5344CB8AC3E}">
        <p14:creationId xmlns:p14="http://schemas.microsoft.com/office/powerpoint/2010/main" val="9087382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fade">
                                      <p:cBhvr>
                                        <p:cTn id="14" dur="1000"/>
                                        <p:tgtEl>
                                          <p:spTgt spid="10"/>
                                        </p:tgtEl>
                                      </p:cBhvr>
                                    </p:animEffect>
                                    <p:anim calcmode="lin" valueType="num">
                                      <p:cBhvr>
                                        <p:cTn id="15" dur="1000" fill="hold"/>
                                        <p:tgtEl>
                                          <p:spTgt spid="10"/>
                                        </p:tgtEl>
                                        <p:attrNameLst>
                                          <p:attrName>ppt_x</p:attrName>
                                        </p:attrNameLst>
                                      </p:cBhvr>
                                      <p:tavLst>
                                        <p:tav tm="0">
                                          <p:val>
                                            <p:strVal val="#ppt_x"/>
                                          </p:val>
                                        </p:tav>
                                        <p:tav tm="100000">
                                          <p:val>
                                            <p:strVal val="#ppt_x"/>
                                          </p:val>
                                        </p:tav>
                                      </p:tavLst>
                                    </p:anim>
                                    <p:anim calcmode="lin" valueType="num">
                                      <p:cBhvr>
                                        <p:cTn id="16"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BBF5D7-075A-4754-9BCB-9261AE122971}"/>
              </a:ext>
            </a:extLst>
          </p:cNvPr>
          <p:cNvSpPr>
            <a:spLocks noGrp="1"/>
          </p:cNvSpPr>
          <p:nvPr>
            <p:ph type="title"/>
          </p:nvPr>
        </p:nvSpPr>
        <p:spPr>
          <a:xfrm>
            <a:off x="838200" y="365126"/>
            <a:ext cx="10515600" cy="507394"/>
          </a:xfrm>
        </p:spPr>
        <p:txBody>
          <a:bodyPr>
            <a:normAutofit fontScale="90000"/>
          </a:bodyPr>
          <a:lstStyle/>
          <a:p>
            <a:pPr algn="ctr"/>
            <a:r>
              <a:rPr lang="en-US" sz="3200" b="1" dirty="0">
                <a:solidFill>
                  <a:srgbClr val="C00000"/>
                </a:solidFill>
              </a:rPr>
              <a:t>Attribute</a:t>
            </a:r>
            <a:r>
              <a:rPr lang="en-US" sz="3200" b="1" dirty="0">
                <a:solidFill>
                  <a:srgbClr val="0070C0"/>
                </a:solidFill>
              </a:rPr>
              <a:t> class = </a:t>
            </a:r>
            <a:r>
              <a:rPr lang="en-US" sz="3200" b="1" dirty="0" err="1">
                <a:solidFill>
                  <a:srgbClr val="0070C0"/>
                </a:solidFill>
              </a:rPr>
              <a:t>className</a:t>
            </a:r>
            <a:r>
              <a:rPr lang="en-US" sz="3200" b="1" dirty="0">
                <a:solidFill>
                  <a:srgbClr val="0070C0"/>
                </a:solidFill>
              </a:rPr>
              <a:t> and </a:t>
            </a:r>
            <a:r>
              <a:rPr lang="en-US" sz="3200" b="1" dirty="0">
                <a:solidFill>
                  <a:srgbClr val="7030A0"/>
                </a:solidFill>
              </a:rPr>
              <a:t>Conditions - if statements</a:t>
            </a:r>
          </a:p>
        </p:txBody>
      </p:sp>
      <p:sp>
        <p:nvSpPr>
          <p:cNvPr id="3" name="TextBox 2">
            <a:extLst>
              <a:ext uri="{FF2B5EF4-FFF2-40B4-BE49-F238E27FC236}">
                <a16:creationId xmlns:a16="http://schemas.microsoft.com/office/drawing/2014/main" id="{20FABF80-B7AE-41DC-B110-083E4E558DD8}"/>
              </a:ext>
            </a:extLst>
          </p:cNvPr>
          <p:cNvSpPr txBox="1"/>
          <p:nvPr/>
        </p:nvSpPr>
        <p:spPr>
          <a:xfrm>
            <a:off x="718956" y="1123805"/>
            <a:ext cx="10791316" cy="369332"/>
          </a:xfrm>
          <a:prstGeom prst="rect">
            <a:avLst/>
          </a:prstGeom>
          <a:noFill/>
        </p:spPr>
        <p:txBody>
          <a:bodyPr wrap="square" rtlCol="0">
            <a:spAutoFit/>
          </a:bodyPr>
          <a:lstStyle/>
          <a:p>
            <a:pPr marL="285750" indent="-285750">
              <a:buFont typeface="Wingdings" panose="05000000000000000000" pitchFamily="2" charset="2"/>
              <a:buChar char="Ø"/>
            </a:pPr>
            <a:endParaRPr lang="en-US" dirty="0"/>
          </a:p>
        </p:txBody>
      </p:sp>
      <p:sp>
        <p:nvSpPr>
          <p:cNvPr id="7" name="TextBox 6">
            <a:extLst>
              <a:ext uri="{FF2B5EF4-FFF2-40B4-BE49-F238E27FC236}">
                <a16:creationId xmlns:a16="http://schemas.microsoft.com/office/drawing/2014/main" id="{D1B8AD2A-CDDD-467A-936E-1FB849B2DA91}"/>
              </a:ext>
            </a:extLst>
          </p:cNvPr>
          <p:cNvSpPr txBox="1"/>
          <p:nvPr/>
        </p:nvSpPr>
        <p:spPr>
          <a:xfrm>
            <a:off x="989436" y="907422"/>
            <a:ext cx="10791315" cy="967957"/>
          </a:xfrm>
          <a:prstGeom prst="rect">
            <a:avLst/>
          </a:prstGeom>
          <a:noFill/>
        </p:spPr>
        <p:txBody>
          <a:bodyPr wrap="square">
            <a:spAutoFit/>
          </a:bodyPr>
          <a:lstStyle/>
          <a:p>
            <a:pPr marL="285750" indent="-285750">
              <a:lnSpc>
                <a:spcPct val="150000"/>
              </a:lnSpc>
              <a:buFont typeface="Wingdings" panose="05000000000000000000" pitchFamily="2" charset="2"/>
              <a:buChar char="Ø"/>
            </a:pPr>
            <a:r>
              <a:rPr lang="en-US" sz="2000" dirty="0"/>
              <a:t>The </a:t>
            </a:r>
            <a:r>
              <a:rPr lang="en-US" sz="2000" b="1" dirty="0">
                <a:solidFill>
                  <a:srgbClr val="C00000"/>
                </a:solidFill>
              </a:rPr>
              <a:t>class</a:t>
            </a:r>
            <a:r>
              <a:rPr lang="en-US" sz="2000" dirty="0"/>
              <a:t> keyword is a reserved word in JavaScript, Therefore not allowed to use it in JSX.</a:t>
            </a:r>
          </a:p>
          <a:p>
            <a:pPr marL="285750" indent="-285750">
              <a:lnSpc>
                <a:spcPct val="150000"/>
              </a:lnSpc>
              <a:buFont typeface="Wingdings" panose="05000000000000000000" pitchFamily="2" charset="2"/>
              <a:buChar char="Ø"/>
            </a:pPr>
            <a:r>
              <a:rPr lang="en-US" sz="2000" dirty="0"/>
              <a:t>Use attribute </a:t>
            </a:r>
            <a:r>
              <a:rPr lang="en-US" sz="2000" b="1" dirty="0" err="1">
                <a:solidFill>
                  <a:srgbClr val="C00000"/>
                </a:solidFill>
              </a:rPr>
              <a:t>className</a:t>
            </a:r>
            <a:r>
              <a:rPr lang="en-US" sz="2000" b="1" dirty="0">
                <a:solidFill>
                  <a:srgbClr val="C00000"/>
                </a:solidFill>
              </a:rPr>
              <a:t>.</a:t>
            </a:r>
            <a:endParaRPr lang="en-US" sz="2000" dirty="0"/>
          </a:p>
        </p:txBody>
      </p:sp>
      <p:sp>
        <p:nvSpPr>
          <p:cNvPr id="8" name="TextBox 7">
            <a:extLst>
              <a:ext uri="{FF2B5EF4-FFF2-40B4-BE49-F238E27FC236}">
                <a16:creationId xmlns:a16="http://schemas.microsoft.com/office/drawing/2014/main" id="{F0A1B509-9A53-47C9-B409-4CAF4B19D525}"/>
              </a:ext>
            </a:extLst>
          </p:cNvPr>
          <p:cNvSpPr txBox="1"/>
          <p:nvPr/>
        </p:nvSpPr>
        <p:spPr>
          <a:xfrm>
            <a:off x="988276" y="2309292"/>
            <a:ext cx="10791315" cy="1429622"/>
          </a:xfrm>
          <a:prstGeom prst="rect">
            <a:avLst/>
          </a:prstGeom>
          <a:noFill/>
        </p:spPr>
        <p:txBody>
          <a:bodyPr wrap="square">
            <a:spAutoFit/>
          </a:bodyPr>
          <a:lstStyle/>
          <a:p>
            <a:pPr marL="285750" indent="-285750">
              <a:lnSpc>
                <a:spcPct val="150000"/>
              </a:lnSpc>
              <a:buFont typeface="Wingdings" panose="05000000000000000000" pitchFamily="2" charset="2"/>
              <a:buChar char="Ø"/>
            </a:pPr>
            <a:r>
              <a:rPr lang="en-US" sz="2000" b="1" dirty="0">
                <a:solidFill>
                  <a:srgbClr val="7030A0"/>
                </a:solidFill>
              </a:rPr>
              <a:t>React</a:t>
            </a:r>
            <a:r>
              <a:rPr lang="en-US" sz="2000" dirty="0"/>
              <a:t> supports </a:t>
            </a:r>
            <a:r>
              <a:rPr lang="en-US" sz="2000" b="1" dirty="0">
                <a:solidFill>
                  <a:srgbClr val="C00000"/>
                </a:solidFill>
              </a:rPr>
              <a:t>if</a:t>
            </a:r>
            <a:r>
              <a:rPr lang="en-US" sz="2000" dirty="0"/>
              <a:t> statements, but not inside JSX.</a:t>
            </a:r>
          </a:p>
          <a:p>
            <a:pPr marL="285750" indent="-285750">
              <a:lnSpc>
                <a:spcPct val="150000"/>
              </a:lnSpc>
              <a:buFont typeface="Wingdings" panose="05000000000000000000" pitchFamily="2" charset="2"/>
              <a:buChar char="Ø"/>
            </a:pPr>
            <a:r>
              <a:rPr lang="en-US" sz="2000" dirty="0"/>
              <a:t>To be able to use </a:t>
            </a:r>
            <a:r>
              <a:rPr lang="en-US" sz="2000" dirty="0">
                <a:solidFill>
                  <a:srgbClr val="C00000"/>
                </a:solidFill>
              </a:rPr>
              <a:t>conditional</a:t>
            </a:r>
            <a:r>
              <a:rPr lang="en-US" sz="2000" dirty="0"/>
              <a:t> statements in JSX, put the </a:t>
            </a:r>
            <a:r>
              <a:rPr lang="en-US" sz="2000" b="1" dirty="0">
                <a:solidFill>
                  <a:srgbClr val="C00000"/>
                </a:solidFill>
              </a:rPr>
              <a:t>if</a:t>
            </a:r>
            <a:r>
              <a:rPr lang="en-US" sz="2000" dirty="0"/>
              <a:t> statements outside of the JSX, or use a </a:t>
            </a:r>
            <a:r>
              <a:rPr lang="en-US" sz="2000" b="1" dirty="0">
                <a:solidFill>
                  <a:srgbClr val="C00000"/>
                </a:solidFill>
              </a:rPr>
              <a:t>ternary expression </a:t>
            </a:r>
            <a:r>
              <a:rPr lang="en-US" sz="2000" dirty="0"/>
              <a:t>instead.</a:t>
            </a:r>
          </a:p>
        </p:txBody>
      </p:sp>
      <p:pic>
        <p:nvPicPr>
          <p:cNvPr id="6" name="Picture 5">
            <a:extLst>
              <a:ext uri="{FF2B5EF4-FFF2-40B4-BE49-F238E27FC236}">
                <a16:creationId xmlns:a16="http://schemas.microsoft.com/office/drawing/2014/main" id="{5373BEAB-A28A-4542-B974-CD13B083D217}"/>
              </a:ext>
            </a:extLst>
          </p:cNvPr>
          <p:cNvPicPr>
            <a:picLocks noChangeAspect="1"/>
          </p:cNvPicPr>
          <p:nvPr/>
        </p:nvPicPr>
        <p:blipFill>
          <a:blip r:embed="rId2"/>
          <a:stretch>
            <a:fillRect/>
          </a:stretch>
        </p:blipFill>
        <p:spPr>
          <a:xfrm>
            <a:off x="1097720" y="4172827"/>
            <a:ext cx="4228136" cy="2145223"/>
          </a:xfrm>
          <a:prstGeom prst="rect">
            <a:avLst/>
          </a:prstGeom>
        </p:spPr>
      </p:pic>
      <p:pic>
        <p:nvPicPr>
          <p:cNvPr id="11" name="Picture 10">
            <a:extLst>
              <a:ext uri="{FF2B5EF4-FFF2-40B4-BE49-F238E27FC236}">
                <a16:creationId xmlns:a16="http://schemas.microsoft.com/office/drawing/2014/main" id="{AEFC8798-F811-4049-B680-ADE0F0E7F773}"/>
              </a:ext>
            </a:extLst>
          </p:cNvPr>
          <p:cNvPicPr>
            <a:picLocks noChangeAspect="1"/>
          </p:cNvPicPr>
          <p:nvPr/>
        </p:nvPicPr>
        <p:blipFill>
          <a:blip r:embed="rId3"/>
          <a:stretch>
            <a:fillRect/>
          </a:stretch>
        </p:blipFill>
        <p:spPr>
          <a:xfrm>
            <a:off x="4326231" y="3865313"/>
            <a:ext cx="7630582" cy="1215914"/>
          </a:xfrm>
          <a:prstGeom prst="rect">
            <a:avLst/>
          </a:prstGeom>
        </p:spPr>
      </p:pic>
    </p:spTree>
    <p:extLst>
      <p:ext uri="{BB962C8B-B14F-4D97-AF65-F5344CB8AC3E}">
        <p14:creationId xmlns:p14="http://schemas.microsoft.com/office/powerpoint/2010/main" val="28297741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fade">
                                      <p:cBhvr>
                                        <p:cTn id="14" dur="1000"/>
                                        <p:tgtEl>
                                          <p:spTgt spid="11"/>
                                        </p:tgtEl>
                                      </p:cBhvr>
                                    </p:animEffect>
                                    <p:anim calcmode="lin" valueType="num">
                                      <p:cBhvr>
                                        <p:cTn id="15" dur="1000" fill="hold"/>
                                        <p:tgtEl>
                                          <p:spTgt spid="11"/>
                                        </p:tgtEl>
                                        <p:attrNameLst>
                                          <p:attrName>ppt_x</p:attrName>
                                        </p:attrNameLst>
                                      </p:cBhvr>
                                      <p:tavLst>
                                        <p:tav tm="0">
                                          <p:val>
                                            <p:strVal val="#ppt_x"/>
                                          </p:val>
                                        </p:tav>
                                        <p:tav tm="100000">
                                          <p:val>
                                            <p:strVal val="#ppt_x"/>
                                          </p:val>
                                        </p:tav>
                                      </p:tavLst>
                                    </p:anim>
                                    <p:anim calcmode="lin" valueType="num">
                                      <p:cBhvr>
                                        <p:cTn id="16"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3585</TotalTime>
  <Words>1334</Words>
  <Application>Microsoft Office PowerPoint</Application>
  <PresentationFormat>Widescreen</PresentationFormat>
  <Paragraphs>141</Paragraphs>
  <Slides>32</Slides>
  <Notes>19</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32</vt:i4>
      </vt:variant>
    </vt:vector>
  </HeadingPairs>
  <TitlesOfParts>
    <vt:vector size="41" baseType="lpstr">
      <vt:lpstr>Söhne</vt:lpstr>
      <vt:lpstr>Arial</vt:lpstr>
      <vt:lpstr>Calibri</vt:lpstr>
      <vt:lpstr>Calibri Light</vt:lpstr>
      <vt:lpstr>Consolas</vt:lpstr>
      <vt:lpstr>Segoe UI</vt:lpstr>
      <vt:lpstr>Verdana</vt:lpstr>
      <vt:lpstr>Wingdings</vt:lpstr>
      <vt:lpstr>Office Theme</vt:lpstr>
      <vt:lpstr>MERN STACK</vt:lpstr>
      <vt:lpstr>PowerPoint Presentation</vt:lpstr>
      <vt:lpstr>React Tutorial</vt:lpstr>
      <vt:lpstr>React Installation</vt:lpstr>
      <vt:lpstr>PowerPoint Presentation</vt:lpstr>
      <vt:lpstr>Example</vt:lpstr>
      <vt:lpstr>Expressions in JSX</vt:lpstr>
      <vt:lpstr>One Top Level Element</vt:lpstr>
      <vt:lpstr>Attribute class = className and Conditions - if statements</vt:lpstr>
      <vt:lpstr>React Components</vt:lpstr>
      <vt:lpstr>Install Bootstrap </vt:lpstr>
      <vt:lpstr>React Props</vt:lpstr>
      <vt:lpstr>React Props</vt:lpstr>
      <vt:lpstr>Components in Components</vt:lpstr>
      <vt:lpstr>Map function </vt:lpstr>
      <vt:lpstr>Conditional rendering </vt:lpstr>
      <vt:lpstr>Conditional rendering </vt:lpstr>
      <vt:lpstr>More concise and better way of Conditional rendering </vt:lpstr>
      <vt:lpstr>Handling events</vt:lpstr>
      <vt:lpstr>Handling events</vt:lpstr>
      <vt:lpstr>React Events</vt:lpstr>
      <vt:lpstr>Passing Arguments to React Events</vt:lpstr>
      <vt:lpstr>React List</vt:lpstr>
      <vt:lpstr>React Event Object</vt:lpstr>
      <vt:lpstr>React List</vt:lpstr>
      <vt:lpstr>Adding Forms in React</vt:lpstr>
      <vt:lpstr>React Hooks</vt:lpstr>
      <vt:lpstr>React useState Hooks</vt:lpstr>
      <vt:lpstr>React useState Hooks</vt:lpstr>
      <vt:lpstr>Update State</vt:lpstr>
      <vt:lpstr>React Router</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MERN STACK</dc:title>
  <dc:creator>Qasim Jan</dc:creator>
  <cp:lastModifiedBy>qasim jan</cp:lastModifiedBy>
  <cp:revision>98</cp:revision>
  <dcterms:created xsi:type="dcterms:W3CDTF">2024-02-12T00:21:45Z</dcterms:created>
  <dcterms:modified xsi:type="dcterms:W3CDTF">2024-02-23T04:07:33Z</dcterms:modified>
</cp:coreProperties>
</file>