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Ofjsh_E4HFY&amp;t=446s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wo3M5G9ZHo0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785cdf7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b785cdf7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b785cdf75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b785cdf7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b785cdf75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b785cdf75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785cdf7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4b785cdf7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e942465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e942465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e942465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e942465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e942465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e942465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e9424655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e9424655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e9424655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e9424655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e9424655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e942465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785cdf7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b785cdf7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https://www.youtube.com/watch?v=Ofjsh_E4HFY&amp;t=446s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785cdf7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b785cdf7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785cdf7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b785cdf7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b785cdf7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b785cdf7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https://www.youtube.com/watch?v=wo3M5G9ZHo0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b785cdf7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4b785cdf7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785cdf7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b785cdf7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b785cdf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b785cdf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785cdf75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b785cdf75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1638300" y="331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223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  <a:defRPr sz="1300">
                <a:solidFill>
                  <a:srgbClr val="000000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>
                <a:solidFill>
                  <a:srgbClr val="000000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>
                <a:solidFill>
                  <a:srgbClr val="000000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techtarget.com/searchnetworking/definition/packe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 2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2199400" y="443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Enterprise Access 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223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Uses Ethernet to connect an enterprise network to ISP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2386450" y="368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Access 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819150" y="1223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Mobile devices are connected to base station, base station connect them to the wired network.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2405150" y="424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Broadband </a:t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819150" y="1223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50"/>
              <a:buFont typeface="Arial"/>
              <a:buChar char="●"/>
            </a:pPr>
            <a:r>
              <a:rPr lang="en"/>
              <a:t>The term broadband refers to high-speed and high-bandwidth communication infrastructure.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50"/>
              <a:buFont typeface="Arial"/>
              <a:buChar char="●"/>
            </a:pPr>
            <a:r>
              <a:rPr b="1" lang="en"/>
              <a:t>Six of broadband technologies:</a:t>
            </a:r>
            <a:r>
              <a:rPr lang="en"/>
              <a:t> digital subscriber line (DSL), cable modem, fiber, wireless, satellite, and broadband over power lines (BPL).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50"/>
              <a:buFont typeface="Arial"/>
              <a:buChar char="●"/>
            </a:pPr>
            <a:r>
              <a:rPr lang="en"/>
              <a:t>The bulk of Internet users (92.6%) across the globe access broadband through their mobile phones.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1638300" y="331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of Networks</a:t>
            </a:r>
            <a:endParaRPr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819150" y="1223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Local network connected to the </a:t>
            </a:r>
            <a:r>
              <a:rPr lang="en"/>
              <a:t>Internet</a:t>
            </a:r>
            <a:r>
              <a:rPr lang="en"/>
              <a:t> through tiered hierarchy of Internet Service providers.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Access ISP </a:t>
            </a:r>
            <a:r>
              <a:rPr lang="en"/>
              <a:t>or tier-3 ISP are at the bottom (Jazz)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Tier-2 ISP</a:t>
            </a:r>
            <a:r>
              <a:rPr lang="en"/>
              <a:t> connecting national networks to </a:t>
            </a:r>
            <a:r>
              <a:rPr lang="en"/>
              <a:t>internet</a:t>
            </a:r>
            <a:r>
              <a:rPr lang="en"/>
              <a:t> or to global network (PTCL)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Tier-1 ISP</a:t>
            </a:r>
            <a:r>
              <a:rPr lang="en"/>
              <a:t> also known as network backbone are </a:t>
            </a:r>
            <a:r>
              <a:rPr lang="en"/>
              <a:t>international</a:t>
            </a:r>
            <a:r>
              <a:rPr lang="en"/>
              <a:t> ISP (Sprint, UUNet, AT&amp;T))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Point of </a:t>
            </a:r>
            <a:r>
              <a:rPr b="1" lang="en"/>
              <a:t>Presence</a:t>
            </a:r>
            <a:r>
              <a:rPr b="1" lang="en"/>
              <a:t>  </a:t>
            </a:r>
            <a:r>
              <a:rPr lang="en"/>
              <a:t>Point where one ISP is connected to another ISp. Usually one or more routers connected to each other.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1638300" y="331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Layering in Computer Networks</a:t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819150" y="1223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Layering: </a:t>
            </a:r>
            <a:r>
              <a:rPr lang="en"/>
              <a:t>Decomposing a complex </a:t>
            </a:r>
            <a:r>
              <a:rPr lang="en"/>
              <a:t>problem or a system into smaller more manageable parts or layers.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Organization of a program into separate functional components that interact with each other in sequential and hierarchical manner. 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Advantages: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Layered</a:t>
            </a:r>
            <a:r>
              <a:rPr lang="en"/>
              <a:t> architecture makes it easy to </a:t>
            </a:r>
            <a:r>
              <a:rPr lang="en"/>
              <a:t>dissect</a:t>
            </a:r>
            <a:r>
              <a:rPr lang="en"/>
              <a:t>, understand, and change a complex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makes error finding and detection easier.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1957875" y="270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Layering</a:t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727825" y="3528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</a:t>
            </a:r>
            <a:r>
              <a:rPr lang="en"/>
              <a:t>ach layer implements a service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Via its own internal-layer actions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Relying on services provided by layer below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38" y="879377"/>
            <a:ext cx="7380475" cy="25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1638300" y="331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Layered</a:t>
            </a:r>
            <a:r>
              <a:rPr lang="en"/>
              <a:t> Computer Architecture </a:t>
            </a:r>
            <a:endParaRPr/>
          </a:p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819150" y="1223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 of </a:t>
            </a:r>
            <a:r>
              <a:rPr lang="en"/>
              <a:t>network</a:t>
            </a:r>
            <a:r>
              <a:rPr lang="en"/>
              <a:t> protocols, software, and hardware into </a:t>
            </a:r>
            <a:r>
              <a:rPr lang="en"/>
              <a:t>layers.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this architecture, each protocol belongs to one layer.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Layers communicate with each other by exchanging messages called “layer n protocol data units” or simple “n-PDU”.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Protocols at each layer governs the activities of that layer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Set or group of protocols running concurrently a different layers is called protocol stack.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1638300" y="331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Layered</a:t>
            </a:r>
            <a:r>
              <a:rPr lang="en"/>
              <a:t> Architectures </a:t>
            </a:r>
            <a:endParaRPr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819150" y="1223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OSI </a:t>
            </a:r>
            <a:r>
              <a:rPr lang="en"/>
              <a:t>Reference</a:t>
            </a:r>
            <a:r>
              <a:rPr lang="en"/>
              <a:t> model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TCP/IP model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1638300" y="331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ISO/OSI </a:t>
            </a:r>
            <a:r>
              <a:rPr lang="en"/>
              <a:t>Reference</a:t>
            </a:r>
            <a:r>
              <a:rPr lang="en"/>
              <a:t> Model </a:t>
            </a:r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819150" y="1223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System Interconnection developed by </a:t>
            </a:r>
            <a:r>
              <a:rPr lang="en"/>
              <a:t>International</a:t>
            </a:r>
            <a:r>
              <a:rPr lang="en"/>
              <a:t> </a:t>
            </a:r>
            <a:r>
              <a:rPr lang="en"/>
              <a:t>Standard</a:t>
            </a:r>
            <a:r>
              <a:rPr lang="en"/>
              <a:t> for Organizations.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a model or a set of guidelines for designing a network that is robust, </a:t>
            </a:r>
            <a:r>
              <a:rPr lang="en"/>
              <a:t>flexible, and interoperable.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just a guideline, neither a software nor a protocol and therefore is called OSI reference model.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Purpose is to facilitate communication between two systems without getting into underlying hardware and software of the system.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2201350" y="270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OSI </a:t>
            </a:r>
            <a:r>
              <a:rPr lang="en"/>
              <a:t>Reference</a:t>
            </a:r>
            <a:r>
              <a:rPr lang="en"/>
              <a:t> Model </a:t>
            </a:r>
            <a:endParaRPr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750" y="981725"/>
            <a:ext cx="5104208" cy="35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315525" y="473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223500"/>
            <a:ext cx="7505700" cy="3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Forward vs Store and forward transmission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Hops in a network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Dealy, bandwidth, throughput, Loss, latency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Types of delays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Total transmission time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Concept of traceroute and Ping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Forwarding table in </a:t>
            </a:r>
            <a:r>
              <a:rPr lang="en"/>
              <a:t>routing</a:t>
            </a:r>
            <a:r>
              <a:rPr lang="en"/>
              <a:t> protocols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Internet ISP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Network of Networks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Network under attacks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638300" y="536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and forward transmission 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223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Forward </a:t>
            </a:r>
            <a:r>
              <a:rPr b="1" lang="en"/>
              <a:t>transmission </a:t>
            </a:r>
            <a:endParaRPr b="1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Hub, Switch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Store and forward transmission </a:t>
            </a:r>
            <a:endParaRPr b="1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Router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2383750" y="492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Hops in a Network 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223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How many times a packet or a message jumps from one router to another while travelling </a:t>
            </a:r>
            <a:r>
              <a:rPr lang="en"/>
              <a:t>towards</a:t>
            </a:r>
            <a:r>
              <a:rPr lang="en"/>
              <a:t> destination.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00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When a packets moves from source </a:t>
            </a:r>
            <a:r>
              <a:rPr lang="en"/>
              <a:t>to destination, it passes through several hops, at each hop(router), packet is </a:t>
            </a:r>
            <a:r>
              <a:rPr lang="en"/>
              <a:t>processed</a:t>
            </a:r>
            <a:r>
              <a:rPr lang="en"/>
              <a:t> and then passed to the next hop. 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1041950" y="480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Latency, Delay, Bandwidth and Throughput 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223500"/>
            <a:ext cx="7505700" cy="31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Latency:</a:t>
            </a:r>
            <a:r>
              <a:rPr lang="en"/>
              <a:t> How much time it takes for a data </a:t>
            </a:r>
            <a:r>
              <a:rPr lang="en">
                <a:uFill>
                  <a:noFill/>
                </a:uFill>
                <a:hlinkClick r:id="rId3"/>
              </a:rPr>
              <a:t>packet</a:t>
            </a:r>
            <a:r>
              <a:rPr lang="en"/>
              <a:t> to travel from one designated point to another. It is also called delay or total </a:t>
            </a:r>
            <a:r>
              <a:rPr lang="en"/>
              <a:t>transmission</a:t>
            </a:r>
            <a:r>
              <a:rPr lang="en"/>
              <a:t> time or total delay.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Bandwidth: </a:t>
            </a:r>
            <a:r>
              <a:rPr lang="en"/>
              <a:t>Maximum amount of data that can be transmitted over a communication channel in a single amount of tim.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Throughput: </a:t>
            </a:r>
            <a:r>
              <a:rPr lang="en"/>
              <a:t>Actual amount of data transmitted from source to destination in a unit time. (Number of </a:t>
            </a:r>
            <a:r>
              <a:rPr lang="en"/>
              <a:t>messages transmitted per unit time</a:t>
            </a:r>
            <a:r>
              <a:rPr lang="en"/>
              <a:t>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Jitter: </a:t>
            </a:r>
            <a:r>
              <a:rPr lang="en"/>
              <a:t>Variation in delay time (Causing flickering </a:t>
            </a:r>
            <a:r>
              <a:rPr lang="en"/>
              <a:t>images</a:t>
            </a:r>
            <a:r>
              <a:rPr lang="en"/>
              <a:t> on screen)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Loss: </a:t>
            </a:r>
            <a:r>
              <a:rPr lang="en"/>
              <a:t>Also known as packet lost. It occurs when one or more packets fail to </a:t>
            </a:r>
            <a:r>
              <a:rPr lang="en"/>
              <a:t>arrive</a:t>
            </a:r>
            <a:r>
              <a:rPr lang="en"/>
              <a:t> at the destination.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2641900" y="393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Delays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019650"/>
            <a:ext cx="75057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Transmission delay </a:t>
            </a:r>
            <a:r>
              <a:rPr lang="en"/>
              <a:t> amount of time taken to put a message or a packet on a transmission medium. Also known as transmission delay.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Transmission delay = Length of a message / Bandwidth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>
                <a:solidFill>
                  <a:schemeClr val="dk1"/>
                </a:solidFill>
              </a:rPr>
              <a:t>00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Propagation delay </a:t>
            </a:r>
            <a:r>
              <a:rPr lang="en"/>
              <a:t>Amount of time </a:t>
            </a:r>
            <a:r>
              <a:rPr lang="en"/>
              <a:t>taken to transfer a message from source to destination.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= Distance/Speed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Queueing delay </a:t>
            </a:r>
            <a:r>
              <a:rPr lang="en"/>
              <a:t> Amount of time a packet is waiting in a buffer before getting transmitted. No formula to calculate it.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Processing delay </a:t>
            </a:r>
            <a:r>
              <a:rPr lang="en"/>
              <a:t>Amount of time a router takes in processing a packet before forwarding it. No formula to calculate it.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Nodal delay 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End to end delay </a:t>
            </a:r>
            <a:endParaRPr b="1"/>
          </a:p>
        </p:txBody>
      </p:sp>
      <p:sp>
        <p:nvSpPr>
          <p:cNvPr id="160" name="Google Shape;160;p18"/>
          <p:cNvSpPr txBox="1"/>
          <p:nvPr/>
        </p:nvSpPr>
        <p:spPr>
          <a:xfrm>
            <a:off x="329575" y="4454500"/>
            <a:ext cx="73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Queuing delay, processing delay, and nodal delay only occurs in packet switching.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1638300" y="331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Transmission Time (Total Delay)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223500"/>
            <a:ext cx="7505700" cy="28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Packet switch </a:t>
            </a:r>
            <a:endParaRPr b="1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/>
              <a:t>= n (Transmission delay) + Propagation delay OR</a:t>
            </a:r>
            <a:endParaRPr b="1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/>
              <a:t>= td + pd +qd + pd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Circuit switch </a:t>
            </a:r>
            <a:endParaRPr b="1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/>
              <a:t>Transmission delay + </a:t>
            </a:r>
            <a:r>
              <a:rPr b="1" lang="en"/>
              <a:t>Propagation</a:t>
            </a:r>
            <a:r>
              <a:rPr b="1" lang="en"/>
              <a:t> delay + Tear down time + Setup Time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FDM</a:t>
            </a:r>
            <a:endParaRPr b="1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/>
              <a:t>Transmission time = Message /(Transmission rate/ slots)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TDM</a:t>
            </a:r>
            <a:endParaRPr b="1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/>
              <a:t>Transmission time = Message /(Transmission rate/frame rate*frame size)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2162000" y="268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</a:t>
            </a:r>
            <a:r>
              <a:rPr lang="en"/>
              <a:t>Network</a:t>
            </a:r>
            <a:r>
              <a:rPr lang="en"/>
              <a:t> 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223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Access </a:t>
            </a:r>
            <a:r>
              <a:rPr b="1" lang="en"/>
              <a:t>network</a:t>
            </a:r>
            <a:r>
              <a:rPr lang="en"/>
              <a:t> is a physical link that connects edges or end systems to the edge router. Edge router is the first router on a path from end system to ISP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u="sng">
                <a:solidFill>
                  <a:schemeClr val="dk1"/>
                </a:solidFill>
              </a:rPr>
              <a:t>0</a:t>
            </a:r>
            <a:endParaRPr u="sng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Home Access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Enterprise Access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Mobile Access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2330325" y="480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Access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223500"/>
            <a:ext cx="75057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Dial</a:t>
            </a:r>
            <a:r>
              <a:rPr b="1" lang="en"/>
              <a:t> Up modem: </a:t>
            </a:r>
            <a:r>
              <a:rPr lang="en"/>
              <a:t>Connection established by using modem. Modem is </a:t>
            </a:r>
            <a:r>
              <a:rPr lang="en"/>
              <a:t>connected</a:t>
            </a:r>
            <a:r>
              <a:rPr lang="en"/>
              <a:t> to a telephone line to </a:t>
            </a:r>
            <a:r>
              <a:rPr lang="en"/>
              <a:t>which</a:t>
            </a:r>
            <a:r>
              <a:rPr lang="en"/>
              <a:t> is connected to ISP. It uses PSTN to connect to ISP.</a:t>
            </a:r>
            <a:endParaRPr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18518"/>
              <a:buChar char="●"/>
            </a:pPr>
            <a:r>
              <a:rPr b="1" lang="en"/>
              <a:t>DSL:</a:t>
            </a:r>
            <a:r>
              <a:rPr lang="en"/>
              <a:t> (Digital Subscriber Line) a modem technology that uses existing telephone lines to transport high-bandwidth data, such as multimedia and video, to service subscribers. DSL provides dedicated, point-to-point, public network access. This DSL connection is typically between a network service provider (NSP) central office and the customer sit</a:t>
            </a:r>
            <a:r>
              <a:rPr lang="en" sz="1350">
                <a:solidFill>
                  <a:srgbClr val="4D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e.</a:t>
            </a:r>
            <a:endParaRPr sz="1350">
              <a:solidFill>
                <a:srgbClr val="4D4C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46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60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 sz="1408"/>
              <a:t>Difference: </a:t>
            </a:r>
            <a:r>
              <a:rPr lang="en" sz="1408"/>
              <a:t>DSL is hundred times faster than Dial Up modem. DSL allow you to use internet while using telephone whereas Dial Up dont. </a:t>
            </a:r>
            <a:endParaRPr sz="1408"/>
          </a:p>
          <a:p>
            <a:pPr indent="-30460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408">
                <a:solidFill>
                  <a:schemeClr val="dk1"/>
                </a:solidFill>
              </a:rPr>
              <a:t>0</a:t>
            </a:r>
            <a:endParaRPr sz="1408">
              <a:solidFill>
                <a:schemeClr val="dk1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HFC:</a:t>
            </a:r>
            <a:r>
              <a:rPr lang="en"/>
              <a:t> (Hybrid Fiber Coaxial cables)  architecture tha use  a combination of fiber optic cabling and coaxial cabling to distribute video, data and voice content to/from the headend and the subscribers.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