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35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wmf" ContentType="image/x-wmf"/>
  <Override PartName="/ppt/media/image7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B469D24-D6BA-457A-851F-2BC70B3E0E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8AE65F-4985-47A2-B948-6D60C8489E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EFD62B-3752-420F-A323-F077D58C985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4E75C4-CC12-410B-B047-BFB4A968BB5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B6EF6C-5902-4B6B-8BDE-CDA657A4781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Several approaches for CU implementation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1 approach is Micro programmed Control unit which is programmed to execute micro instructions.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112562-9449-484F-BEA1-880ED8F861F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BC4B1B-4162-4088-9FA0-E9A6F0C215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Architecture = Logical aspects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Explain the terms underlined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CA3C2B-4576-4F3D-A47A-C7607D70D7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Organization = physical aspects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numbers will be multiplied &amp; where result will be stored!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7479B1-27BE-49D7-BEE3-DA314B5D7F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FDB9C1-E038-44EC-8094-49D5F606837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1B081B-DB1F-46CF-8856-74D139A029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4093DA-ABB8-4A71-BCCA-09F2E0EE8EF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12392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790640" y="121932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112392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1790640" y="3798000"/>
            <a:ext cx="634680" cy="23547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49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67720" y="379800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67720" y="1219320"/>
            <a:ext cx="961920" cy="23547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914400" y="2819520"/>
            <a:ext cx="7314480" cy="127944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914400" y="281952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Line 4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2528280" y="1219320"/>
            <a:ext cx="1971720" cy="49370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143000" y="3733920"/>
            <a:ext cx="6933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ookman Old Style"/>
              </a:rPr>
              <a:t>EE2003</a:t>
            </a:r>
            <a:r>
              <a:rPr b="0" lang="en-US" sz="3200" spc="-1" strike="noStrike">
                <a:solidFill>
                  <a:srgbClr val="000000"/>
                </a:solidFill>
                <a:latin typeface="Bookman Old Style"/>
              </a:rPr>
              <a:t>: Computer Organization &amp; Assembly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143000" y="5943600"/>
            <a:ext cx="7085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1295280" y="5181480"/>
            <a:ext cx="6552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1 – An Introduction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886200" y="2057400"/>
            <a:ext cx="4723560" cy="4647600"/>
          </a:xfrm>
          <a:prstGeom prst="ellipse">
            <a:avLst/>
          </a:prstGeom>
          <a:pattFill prst="openDmnd">
            <a:fgClr>
              <a:srgbClr val="000000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5410080" y="3581280"/>
            <a:ext cx="1523160" cy="15231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4648320" y="2743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Structure - Top Level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F018C48-2C37-439C-B090-84A105C3FF9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533520" y="3657600"/>
            <a:ext cx="1065960" cy="10659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7"/>
          <p:cNvSpPr/>
          <p:nvPr/>
        </p:nvSpPr>
        <p:spPr>
          <a:xfrm>
            <a:off x="6400800" y="2743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>
            <a:off x="5486400" y="48006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"/>
          <p:cNvSpPr/>
          <p:nvPr/>
        </p:nvSpPr>
        <p:spPr>
          <a:xfrm>
            <a:off x="515520" y="3946680"/>
            <a:ext cx="10803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Computer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6620040" y="3048120"/>
            <a:ext cx="93420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Main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Memory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5776560" y="5133960"/>
            <a:ext cx="82116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Input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Output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>
            <a:off x="5384880" y="4067280"/>
            <a:ext cx="162000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Systems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Interconnection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" name="Line 13"/>
          <p:cNvSpPr/>
          <p:nvPr/>
        </p:nvSpPr>
        <p:spPr>
          <a:xfrm flipV="1">
            <a:off x="1066680" y="2209680"/>
            <a:ext cx="4343400" cy="1447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4"/>
          <p:cNvSpPr/>
          <p:nvPr/>
        </p:nvSpPr>
        <p:spPr>
          <a:xfrm>
            <a:off x="1066680" y="4724280"/>
            <a:ext cx="4191120" cy="1752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5"/>
          <p:cNvSpPr/>
          <p:nvPr/>
        </p:nvSpPr>
        <p:spPr>
          <a:xfrm>
            <a:off x="291600" y="2346480"/>
            <a:ext cx="12034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Peripherals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1" name="CustomShape 16"/>
          <p:cNvSpPr/>
          <p:nvPr/>
        </p:nvSpPr>
        <p:spPr>
          <a:xfrm>
            <a:off x="120600" y="5622840"/>
            <a:ext cx="162576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Communication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lines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17"/>
          <p:cNvSpPr/>
          <p:nvPr/>
        </p:nvSpPr>
        <p:spPr>
          <a:xfrm>
            <a:off x="4825080" y="2971800"/>
            <a:ext cx="1191240" cy="82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Central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Processing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Unit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" name="Line 18"/>
          <p:cNvSpPr/>
          <p:nvPr/>
        </p:nvSpPr>
        <p:spPr>
          <a:xfrm>
            <a:off x="914400" y="2743200"/>
            <a:ext cx="0" cy="91440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9"/>
          <p:cNvSpPr/>
          <p:nvPr/>
        </p:nvSpPr>
        <p:spPr>
          <a:xfrm>
            <a:off x="914400" y="4724280"/>
            <a:ext cx="0" cy="91440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0"/>
          <p:cNvSpPr/>
          <p:nvPr/>
        </p:nvSpPr>
        <p:spPr>
          <a:xfrm>
            <a:off x="5596200" y="2256840"/>
            <a:ext cx="1310400" cy="39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Computer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Structure – Top Level 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" y="1447920"/>
            <a:ext cx="838116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Four main structural components:</a:t>
            </a:r>
            <a:endParaRPr b="0" lang="en-US" sz="26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CPU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: controls the operation of the computer and performs its data processing functions; often referred as processor.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Main Memory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: stores data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I/O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: moves data between the computer and its external environment.</a:t>
            </a:r>
            <a:endParaRPr b="0" lang="en-US" sz="23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System Interconnections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: Mechanism for communication among CPU, memory, and I/O.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2399089-7E62-420D-98DA-E6EE6870835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886200" y="2057400"/>
            <a:ext cx="4723560" cy="4647600"/>
          </a:xfrm>
          <a:prstGeom prst="ellipse">
            <a:avLst/>
          </a:prstGeom>
          <a:pattFill prst="openDmnd">
            <a:fgClr>
              <a:srgbClr val="000000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5410080" y="3581280"/>
            <a:ext cx="1523160" cy="15231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Structure - The CPU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1BFAA62-0500-4B6C-AB8D-A57EF807EDB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648320" y="2743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76320" y="2971800"/>
            <a:ext cx="1980360" cy="20566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"/>
          <p:cNvSpPr/>
          <p:nvPr/>
        </p:nvSpPr>
        <p:spPr>
          <a:xfrm>
            <a:off x="6400800" y="2743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5486400" y="48006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9"/>
          <p:cNvSpPr/>
          <p:nvPr/>
        </p:nvSpPr>
        <p:spPr>
          <a:xfrm>
            <a:off x="599760" y="3016080"/>
            <a:ext cx="10803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Computer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6526080" y="2971800"/>
            <a:ext cx="1147320" cy="82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Arithmetic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and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Login Unit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5702760" y="5133960"/>
            <a:ext cx="85932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Control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Unit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" name="CustomShape 12"/>
          <p:cNvSpPr/>
          <p:nvPr/>
        </p:nvSpPr>
        <p:spPr>
          <a:xfrm>
            <a:off x="5384880" y="4067280"/>
            <a:ext cx="162000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Internal CPU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Interconnection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1" name="Line 13"/>
          <p:cNvSpPr/>
          <p:nvPr/>
        </p:nvSpPr>
        <p:spPr>
          <a:xfrm flipV="1">
            <a:off x="1523880" y="2209680"/>
            <a:ext cx="3886200" cy="1371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4"/>
          <p:cNvSpPr/>
          <p:nvPr/>
        </p:nvSpPr>
        <p:spPr>
          <a:xfrm>
            <a:off x="1523880" y="4343400"/>
            <a:ext cx="3733920" cy="2133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5"/>
          <p:cNvSpPr/>
          <p:nvPr/>
        </p:nvSpPr>
        <p:spPr>
          <a:xfrm>
            <a:off x="4844520" y="3168720"/>
            <a:ext cx="10065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Registers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1219320" y="3581280"/>
            <a:ext cx="685080" cy="7614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7"/>
          <p:cNvSpPr/>
          <p:nvPr/>
        </p:nvSpPr>
        <p:spPr>
          <a:xfrm>
            <a:off x="1334160" y="3809520"/>
            <a:ext cx="48708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CPU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" name="CustomShape 18"/>
          <p:cNvSpPr/>
          <p:nvPr/>
        </p:nvSpPr>
        <p:spPr>
          <a:xfrm>
            <a:off x="304920" y="3276720"/>
            <a:ext cx="608760" cy="608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I/O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CustomShape 19"/>
          <p:cNvSpPr/>
          <p:nvPr/>
        </p:nvSpPr>
        <p:spPr>
          <a:xfrm>
            <a:off x="380880" y="4191120"/>
            <a:ext cx="685080" cy="6850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0"/>
          <p:cNvSpPr/>
          <p:nvPr/>
        </p:nvSpPr>
        <p:spPr>
          <a:xfrm>
            <a:off x="609480" y="3581280"/>
            <a:ext cx="685080" cy="7614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1"/>
          <p:cNvSpPr/>
          <p:nvPr/>
        </p:nvSpPr>
        <p:spPr>
          <a:xfrm>
            <a:off x="371880" y="4373280"/>
            <a:ext cx="74808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Memory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CustomShape 22"/>
          <p:cNvSpPr/>
          <p:nvPr/>
        </p:nvSpPr>
        <p:spPr>
          <a:xfrm>
            <a:off x="617400" y="3809520"/>
            <a:ext cx="666720" cy="45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System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Bus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" name="CustomShape 23"/>
          <p:cNvSpPr/>
          <p:nvPr/>
        </p:nvSpPr>
        <p:spPr>
          <a:xfrm>
            <a:off x="5923800" y="2316960"/>
            <a:ext cx="691200" cy="39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CPU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Structure – The CPU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Control Unit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controls the operation of CPU and hence the computer.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Arithmetic and logic unit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performs the computer’s data processing functions.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Registers: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provides storage internal to CPU.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CPU interconnection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Mechanism that provides for communication among the control unit, ALU, and registers.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11FAF31-A831-4691-AF60-682333E3DEF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886200" y="2057400"/>
            <a:ext cx="4723560" cy="4647600"/>
          </a:xfrm>
          <a:prstGeom prst="ellipse">
            <a:avLst/>
          </a:prstGeom>
          <a:pattFill prst="openDmnd">
            <a:fgClr>
              <a:srgbClr val="000000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5410080" y="3581280"/>
            <a:ext cx="1828080" cy="18280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Structure - The Control Unit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1291FA8-43D8-445D-99DE-CCB7CF5AF47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4648320" y="2743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76320" y="2971800"/>
            <a:ext cx="1980360" cy="20566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"/>
          <p:cNvSpPr/>
          <p:nvPr/>
        </p:nvSpPr>
        <p:spPr>
          <a:xfrm>
            <a:off x="5715000" y="5029200"/>
            <a:ext cx="1370880" cy="137088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8"/>
          <p:cNvSpPr/>
          <p:nvPr/>
        </p:nvSpPr>
        <p:spPr>
          <a:xfrm>
            <a:off x="773280" y="3016080"/>
            <a:ext cx="5875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CPU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5932800" y="5362560"/>
            <a:ext cx="93420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Control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Memory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5695920" y="4067280"/>
            <a:ext cx="1442520" cy="82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Control Unit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Registers and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Decoders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Line 11"/>
          <p:cNvSpPr/>
          <p:nvPr/>
        </p:nvSpPr>
        <p:spPr>
          <a:xfrm flipV="1">
            <a:off x="1523880" y="2209680"/>
            <a:ext cx="3886200" cy="1371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2"/>
          <p:cNvSpPr/>
          <p:nvPr/>
        </p:nvSpPr>
        <p:spPr>
          <a:xfrm>
            <a:off x="1523880" y="4343400"/>
            <a:ext cx="3733920" cy="2133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3"/>
          <p:cNvSpPr/>
          <p:nvPr/>
        </p:nvSpPr>
        <p:spPr>
          <a:xfrm>
            <a:off x="4836960" y="3168720"/>
            <a:ext cx="1215360" cy="58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Sequencing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Logic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8" name="CustomShape 14"/>
          <p:cNvSpPr/>
          <p:nvPr/>
        </p:nvSpPr>
        <p:spPr>
          <a:xfrm>
            <a:off x="1219320" y="3581280"/>
            <a:ext cx="685080" cy="7614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5"/>
          <p:cNvSpPr/>
          <p:nvPr/>
        </p:nvSpPr>
        <p:spPr>
          <a:xfrm>
            <a:off x="1235520" y="3719160"/>
            <a:ext cx="691560" cy="45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Control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Unit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16"/>
          <p:cNvSpPr/>
          <p:nvPr/>
        </p:nvSpPr>
        <p:spPr>
          <a:xfrm>
            <a:off x="304920" y="3276720"/>
            <a:ext cx="608760" cy="608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ALU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CustomShape 17"/>
          <p:cNvSpPr/>
          <p:nvPr/>
        </p:nvSpPr>
        <p:spPr>
          <a:xfrm>
            <a:off x="380880" y="4191120"/>
            <a:ext cx="685080" cy="6850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8"/>
          <p:cNvSpPr/>
          <p:nvPr/>
        </p:nvSpPr>
        <p:spPr>
          <a:xfrm>
            <a:off x="609480" y="3581280"/>
            <a:ext cx="685080" cy="7614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9"/>
          <p:cNvSpPr/>
          <p:nvPr/>
        </p:nvSpPr>
        <p:spPr>
          <a:xfrm>
            <a:off x="347400" y="4373280"/>
            <a:ext cx="80244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Registers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588960" y="3809520"/>
            <a:ext cx="728280" cy="45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Internal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eorgia"/>
                <a:ea typeface="DejaVu Sans"/>
              </a:rPr>
              <a:t>Bus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5" name="CustomShape 21"/>
          <p:cNvSpPr/>
          <p:nvPr/>
        </p:nvSpPr>
        <p:spPr>
          <a:xfrm>
            <a:off x="5373000" y="2285280"/>
            <a:ext cx="1599840" cy="39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Control Unit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Function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D0BD84E-B21D-46CE-8302-5F3E06FB4BE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01680" y="1295280"/>
            <a:ext cx="8503560" cy="48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GB" sz="2600" spc="-1" strike="noStrike">
                <a:solidFill>
                  <a:srgbClr val="000000"/>
                </a:solidFill>
                <a:latin typeface="Gill Sans MT"/>
              </a:rPr>
              <a:t>Function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 is the operation of individual components as part of the structure.</a:t>
            </a:r>
            <a:endParaRPr b="0" lang="en-US" sz="26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Main functions performed by a computer system are: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Process Data 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Store Data 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Move Data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Control the above three functions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Functional View of Computer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99234A5-44E3-44D9-BCBC-956ABBAE953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61" name="Picture 2" descr=""/>
          <p:cNvPicPr/>
          <p:nvPr/>
        </p:nvPicPr>
        <p:blipFill>
          <a:blip r:embed="rId1"/>
          <a:stretch/>
        </p:blipFill>
        <p:spPr>
          <a:xfrm>
            <a:off x="2438280" y="1219320"/>
            <a:ext cx="3809160" cy="56379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Possible Operations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990720" y="1295280"/>
            <a:ext cx="2666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movement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800600" y="1295280"/>
            <a:ext cx="3961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storage device (read/write)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8620AEA-A6C0-41FC-A2FA-60A81823455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66" name="Picture 3" descr=""/>
          <p:cNvPicPr/>
          <p:nvPr/>
        </p:nvPicPr>
        <p:blipFill>
          <a:blip r:embed="rId1"/>
          <a:stretch/>
        </p:blipFill>
        <p:spPr>
          <a:xfrm>
            <a:off x="762120" y="2057400"/>
            <a:ext cx="7466760" cy="4342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Possible Operations 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33520" y="1371600"/>
            <a:ext cx="7923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Processing on data stored in storage or in external 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70EE446-53CD-40F8-85E9-F033FB19521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70" name="Picture 3" descr=""/>
          <p:cNvPicPr/>
          <p:nvPr/>
        </p:nvPicPr>
        <p:blipFill>
          <a:blip r:embed="rId1"/>
          <a:stretch/>
        </p:blipFill>
        <p:spPr>
          <a:xfrm>
            <a:off x="1219320" y="1936800"/>
            <a:ext cx="6800040" cy="4438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143000" y="3048120"/>
            <a:ext cx="7009560" cy="7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What is </a:t>
            </a: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C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omputer </a:t>
            </a: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O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rganization?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Outline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About this Course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Basic Structure of Computer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What is Computer Organization?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About Assembly Language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9E69436-A379-4D7F-B8EF-25FC1EA40B3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Computer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457200" y="137160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Computer Architecture refers to those attributes of a system visible to a programmer 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Those attributes that have direct impact on logical execution of a program.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Architectural attributes include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instruction set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, 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no. of bits used to represent various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data types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 (numbers, characters etc), 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I/O mechanisms and technology for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addressing memory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.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 Architectural design issue whether a computer will have multiply instruction or not.  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5E031D5-2D9E-464D-A8E6-0C733D1167CB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What is Computer Organization?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57200" y="1219320"/>
            <a:ext cx="845748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Organization is how features are implemented.</a:t>
            </a:r>
            <a:endParaRPr b="0" lang="en-US" sz="2400" spc="-1" strike="noStrike">
              <a:latin typeface="Arial"/>
            </a:endParaRPr>
          </a:p>
          <a:p>
            <a:pPr marL="272880" indent="-273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400" spc="-1" strike="noStrike">
                <a:solidFill>
                  <a:srgbClr val="c00000"/>
                </a:solidFill>
                <a:latin typeface="Gill Sans MT"/>
              </a:rPr>
              <a:t>	</a:t>
            </a:r>
            <a:r>
              <a:rPr b="1" lang="en-GB" sz="2400" spc="-1" strike="noStrike">
                <a:solidFill>
                  <a:srgbClr val="c00000"/>
                </a:solidFill>
                <a:latin typeface="Gill Sans MT"/>
              </a:rPr>
              <a:t>	</a:t>
            </a:r>
            <a:r>
              <a:rPr b="1" lang="en-GB" sz="2400" spc="-1" strike="noStrike">
                <a:solidFill>
                  <a:srgbClr val="c00000"/>
                </a:solidFill>
                <a:latin typeface="Gill Sans MT"/>
              </a:rPr>
              <a:t>	</a:t>
            </a:r>
            <a:r>
              <a:rPr b="1" lang="en-GB" sz="2400" spc="-1" strike="noStrike">
                <a:solidFill>
                  <a:srgbClr val="c00000"/>
                </a:solidFill>
                <a:latin typeface="Gill Sans MT"/>
              </a:rPr>
              <a:t>How does a Computer Work?</a:t>
            </a:r>
            <a:endParaRPr b="0" lang="en-US" sz="2400" spc="-1" strike="noStrike">
              <a:latin typeface="Arial"/>
            </a:endParaRPr>
          </a:p>
          <a:p>
            <a:pPr lvl="2" marL="547200" indent="-22788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GB" sz="2100" spc="-1" strike="noStrike">
                <a:solidFill>
                  <a:srgbClr val="000000"/>
                </a:solidFill>
                <a:latin typeface="Gill Sans MT"/>
              </a:rPr>
              <a:t>For Example</a:t>
            </a:r>
            <a:r>
              <a:rPr b="0" lang="en-GB" sz="2100" spc="-1" strike="noStrike">
                <a:solidFill>
                  <a:srgbClr val="000000"/>
                </a:solidFill>
                <a:latin typeface="Gill Sans MT"/>
              </a:rPr>
              <a:t>: Is there a special hardware multiply unit for multiplication operation or is it done by repeated addition?</a:t>
            </a:r>
            <a:endParaRPr b="0" lang="en-US" sz="2100" spc="-1" strike="noStrike">
              <a:latin typeface="Arial"/>
            </a:endParaRPr>
          </a:p>
          <a:p>
            <a:pPr lvl="1" marL="27288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Gill Sans MT"/>
              </a:rPr>
              <a:t>Computer Organization</a:t>
            </a: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 refers to the operational units and their interconnections that realize the architectural specifications.</a:t>
            </a:r>
            <a:endParaRPr b="0" lang="en-US" sz="2400" spc="-1" strike="noStrike">
              <a:latin typeface="Arial"/>
            </a:endParaRPr>
          </a:p>
          <a:p>
            <a:pPr lvl="1" marL="27288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Gill Sans MT"/>
              </a:rPr>
              <a:t>Organizational attributes</a:t>
            </a: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: </a:t>
            </a:r>
            <a:endParaRPr b="0" lang="en-US" sz="2400" spc="-1" strike="noStrike">
              <a:latin typeface="Arial"/>
            </a:endParaRPr>
          </a:p>
          <a:p>
            <a:pPr lvl="2" marL="547200" indent="-22788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Gill Sans MT"/>
              </a:rPr>
              <a:t>hardware details transparent to the programmer such as </a:t>
            </a:r>
            <a:r>
              <a:rPr b="0" lang="en-GB" sz="2100" spc="-1" strike="noStrike" u="sng">
                <a:solidFill>
                  <a:srgbClr val="000000"/>
                </a:solidFill>
                <a:uFillTx/>
                <a:latin typeface="Gill Sans MT"/>
              </a:rPr>
              <a:t>control signals</a:t>
            </a:r>
            <a:r>
              <a:rPr b="0" lang="en-GB" sz="2100" spc="-1" strike="noStrike">
                <a:solidFill>
                  <a:srgbClr val="000000"/>
                </a:solidFill>
                <a:latin typeface="Gill Sans MT"/>
              </a:rPr>
              <a:t>, </a:t>
            </a:r>
            <a:endParaRPr b="0" lang="en-US" sz="2100" spc="-1" strike="noStrike">
              <a:latin typeface="Arial"/>
            </a:endParaRPr>
          </a:p>
          <a:p>
            <a:pPr lvl="2" marL="547200" indent="-22788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GB" sz="2100" spc="-1" strike="noStrike" u="sng">
                <a:solidFill>
                  <a:srgbClr val="000000"/>
                </a:solidFill>
                <a:uFillTx/>
                <a:latin typeface="Gill Sans MT"/>
              </a:rPr>
              <a:t>interfaces</a:t>
            </a:r>
            <a:r>
              <a:rPr b="0" lang="en-GB" sz="2100" spc="-1" strike="noStrike">
                <a:solidFill>
                  <a:srgbClr val="000000"/>
                </a:solidFill>
                <a:latin typeface="Gill Sans MT"/>
              </a:rPr>
              <a:t> between peripherals and the computer, </a:t>
            </a:r>
            <a:endParaRPr b="0" lang="en-US" sz="2100" spc="-1" strike="noStrike">
              <a:latin typeface="Arial"/>
            </a:endParaRPr>
          </a:p>
          <a:p>
            <a:pPr lvl="2" marL="547200" indent="-22788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Gill Sans MT"/>
              </a:rPr>
              <a:t>the memory technology used.</a:t>
            </a:r>
            <a:endParaRPr b="0" lang="en-US" sz="2100" spc="-1" strike="noStrike">
              <a:latin typeface="Arial"/>
            </a:endParaRPr>
          </a:p>
          <a:p>
            <a:pPr marL="27288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72880" indent="-2736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7288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7288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E30C93F-CEFB-43CC-9B71-06BEBCBF9AE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Computer Organization vs.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Architecture: </a:t>
            </a:r>
            <a:endParaRPr b="0" lang="en-US" sz="26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Logical aspects of computer hardware that are visible to the programmer</a:t>
            </a:r>
            <a:endParaRPr b="0" lang="en-US" sz="2300" spc="-1" strike="noStrike">
              <a:latin typeface="Arial"/>
            </a:endParaRPr>
          </a:p>
          <a:p>
            <a:pPr lvl="2" marL="822960" indent="-22788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 instruction a computer understands!</a:t>
            </a: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Organization:</a:t>
            </a:r>
            <a:endParaRPr b="0" lang="en-US" sz="26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Physical aspects of computer hardware that are invisible to the programmer</a:t>
            </a:r>
            <a:endParaRPr b="0" lang="en-US" sz="2300" spc="-1" strike="noStrike">
              <a:latin typeface="Arial"/>
            </a:endParaRPr>
          </a:p>
          <a:p>
            <a:pPr lvl="2" marL="822960" indent="-22788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How does the computer hardware carries out instructions!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73B4A7E-B321-48D7-9FE8-F6C75B97AB9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Computer Organization vs. Architecture 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457200" y="137160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Computer Organization must be designed to implement a particular architectural specifications.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It is possible to have same architecture but different organizations. 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All computers in the Intel Pentium series have the same architecture.</a:t>
            </a:r>
            <a:endParaRPr b="0" lang="en-US" sz="20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</a:rPr>
              <a:t>Each version of the Pentium has a different organization or implementation.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3A76713-71A8-40F8-ABA1-8B2DE3D742B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Computer Organization vs. Architecture 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57200" y="137160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Architectural Issues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Reduced Instruction Set Computing (RISC)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Complex Instruction Set Computing (CISC)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Pipeline  etc</a:t>
            </a:r>
            <a:endParaRPr b="0" lang="en-US" sz="2100" spc="-1" strike="noStrike">
              <a:latin typeface="Arial"/>
            </a:endParaRPr>
          </a:p>
          <a:p>
            <a:pPr marL="548640" indent="-27360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Organizational Issues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I/O, control unit, memory etc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DAC81A-1D08-422E-BA4B-1CECDCB5403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Why Study Computer Organization?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57200" y="137160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Understand how computer works!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Computer functional components, their characteristics, their performance, and their interactions.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How to select a system?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Understand tradeoff among various components, such as memory size,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CPU clock speed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 etc.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AFB9CCF-6FB5-43E9-A01D-9A734F0FB7C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A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ssembly </a:t>
            </a:r>
            <a:r>
              <a:rPr b="0" i="1" lang="en-US" sz="3200" spc="-1" strike="noStrike">
                <a:solidFill>
                  <a:srgbClr val="dde9ec"/>
                </a:solidFill>
                <a:latin typeface="Bookman Old Style"/>
              </a:rPr>
              <a:t>L</a:t>
            </a: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anguage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Computer Level Hierarchy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447920" y="6172200"/>
            <a:ext cx="74667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Figure Reference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: http://users.dickinson.edu/~braught/courses/cs251f09/topics/slides/intro.pdf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93" name="Picture 3" descr=""/>
          <p:cNvPicPr/>
          <p:nvPr/>
        </p:nvPicPr>
        <p:blipFill>
          <a:blip r:embed="rId1"/>
          <a:stretch/>
        </p:blipFill>
        <p:spPr>
          <a:xfrm>
            <a:off x="1523880" y="1219320"/>
            <a:ext cx="5637960" cy="5028480"/>
          </a:xfrm>
          <a:prstGeom prst="rect">
            <a:avLst/>
          </a:prstGeom>
          <a:ln w="9360"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EBDDA77-655D-4470-89C9-DE0B39F76C7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Programming Languages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High-Level Languages (HLL)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Assembly Language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Machine Language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E73ECAF-C3F7-4569-83C2-85CADE75A01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High-Level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Allow programmers to write programs that look more like natural language.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Examples: C++, Java, C#.NET etc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 program called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Compiler/Interpreter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is needed to translate a high-level language program into machine code.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Each statement usually translates into multiple machine language instructions.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E76874A-DADA-4287-877A-EF9BB4D1EB4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219320" y="2971800"/>
            <a:ext cx="68572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de9ec"/>
                </a:solidFill>
                <a:latin typeface="Bookman Old Style"/>
              </a:rPr>
              <a:t>What is this course about?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Machine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"native" language of the computer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Numeric instructions and operands that can be stored in memory and are directly executed by computer system.  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9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ML instruction contains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op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(operation code) and zero or more operands. 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9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6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Opcode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Operand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Meaning</a:t>
            </a: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6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-------------------------------------------------</a:t>
            </a: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40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increment the AX register</a:t>
            </a:r>
            <a:endParaRPr b="0" lang="en-US" sz="20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05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0005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add 0005 to AX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317E145-DA0D-49AC-93E3-77558F46142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Assembly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57200" y="121932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Use instruction mnemonics that have one-to-one correspondence with machine language.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instruction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symbolic representation of a single machine instruction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Consists of:</a:t>
            </a:r>
            <a:endParaRPr b="0" lang="en-US" sz="24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label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always optional</a:t>
            </a:r>
            <a:endParaRPr b="0" lang="en-US" sz="24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mnemonic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always required</a:t>
            </a:r>
            <a:endParaRPr b="0" lang="en-US" sz="24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operand(s)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required by some instructions</a:t>
            </a:r>
            <a:endParaRPr b="0" lang="en-US" sz="2400" spc="-1" strike="noStrike">
              <a:latin typeface="Arial"/>
            </a:endParaRPr>
          </a:p>
          <a:p>
            <a:pPr lvl="1" marL="548640" indent="-27360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comment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464653"/>
                </a:solidFill>
                <a:latin typeface="Arial"/>
              </a:rPr>
              <a:t>always optional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A024378-F68D-4CBF-9664-25EB42B0A6E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2" descr=""/>
          <p:cNvPicPr/>
          <p:nvPr/>
        </p:nvPicPr>
        <p:blipFill>
          <a:blip r:embed="rId1"/>
          <a:stretch/>
        </p:blipFill>
        <p:spPr>
          <a:xfrm>
            <a:off x="838080" y="1981080"/>
            <a:ext cx="7466760" cy="3504600"/>
          </a:xfrm>
          <a:prstGeom prst="rect">
            <a:avLst/>
          </a:prstGeom>
          <a:ln w="9360"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941400" y="533520"/>
            <a:ext cx="303408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Sample Program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FAA0BD2-823C-44E0-8160-426CB17BEB4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2362320" y="1981080"/>
            <a:ext cx="3961800" cy="3961800"/>
          </a:xfrm>
          <a:prstGeom prst="rect">
            <a:avLst/>
          </a:prstGeom>
          <a:ln w="9360"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533520" y="609480"/>
            <a:ext cx="7314480" cy="82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Figure: Machine Language Generation by ASM and HLL programs.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F88E197-42A2-49B0-A288-1E321AA6838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380880"/>
            <a:ext cx="77716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Essential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09480" y="1295280"/>
            <a:ext cx="77716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2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Assembler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a program that converts source-code programs into a machine language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object fil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e).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2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Linker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joins together two or more object files and produces a single executable file.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2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Debugger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loads an executable program, displays the source code, and lets the programmer step through the program one instruction at a time, and display and modify memory.</a:t>
            </a:r>
            <a:endParaRPr b="0" lang="en-US" sz="20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Emulator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allows you to load and run assembly language programs, examine and change contents of registers. Example: EMU8086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B694EA6-627D-4CFA-83E5-C1AD2470BCD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DE703A2-0AF9-4551-B403-694024D4E317}" type="slidenum">
              <a:rPr b="0" lang="tr-TR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Why Learn Assembly Language?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457200" y="1295280"/>
            <a:ext cx="8305200" cy="49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Learn how a processor works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Explore the internal representation of data and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How to structure a program so it runs more efficiently.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Compilers/Device Drivers/ OS codes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Games/Embedded System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Course Objectives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37160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To understand organization of a computer system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To gain an insight knowledge about the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internal architecture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 and working of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microprocessors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. 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To understand working of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memory devices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,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interrupt controllers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 and </a:t>
            </a:r>
            <a:r>
              <a:rPr b="0" lang="en-US" sz="2100" spc="-1" strike="noStrike" u="sng">
                <a:solidFill>
                  <a:srgbClr val="464653"/>
                </a:solidFill>
                <a:uFillTx/>
                <a:latin typeface="Gill Sans MT"/>
              </a:rPr>
              <a:t>I/O devices</a:t>
            </a: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.</a:t>
            </a:r>
            <a:endParaRPr b="0" lang="en-US" sz="21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To learn Assembly Language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To understand how low level logic is employed for problem solving by using assembly language as a tool.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514C7F2-5BC9-4BD6-BB8F-04FFAC82329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Course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Basic Structure &amp; Components of a Computer System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Difference in Computer Organization &amp; Computer Architecture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Computer Evolution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Microprocessor &amp; Microcontrollers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Interconnection Structures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Memory Organization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Data Representation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Instruction Set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Processor Structure &amp; Function 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Interrupts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Processor Registers &amp; FLAGS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9615948-0652-4E37-8929-45E090A1638B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Course Contents 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Assembly Language</a:t>
            </a:r>
            <a:endParaRPr b="0" lang="en-US" sz="24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Syntax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Basic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Flow Control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High Level Language Structures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Logic, Shift and Rotate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The Stack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Multiplication &amp; Division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Array &amp; Addressing Modes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String Instructions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Procedures &amp; Macros</a:t>
            </a:r>
            <a:endParaRPr b="0" lang="en-US" sz="2100" spc="-1" strike="noStrike">
              <a:latin typeface="Arial"/>
            </a:endParaRPr>
          </a:p>
          <a:p>
            <a:pPr lvl="1" marL="548640" indent="-273600" algn="just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100" spc="-1" strike="noStrike">
                <a:solidFill>
                  <a:srgbClr val="464653"/>
                </a:solidFill>
                <a:latin typeface="Gill Sans MT"/>
              </a:rPr>
              <a:t>Translation of high level language into assembly language.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F0F1D0B-F87B-4D7E-98A6-A0D0DEB58BF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066680" y="3048120"/>
            <a:ext cx="7085880" cy="7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algn="r">
              <a:lnSpc>
                <a:spcPct val="100000"/>
              </a:lnSpc>
            </a:pP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Ba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sic </a:t>
            </a: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S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tructure &amp; </a:t>
            </a: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F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unction – </a:t>
            </a:r>
            <a:br/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C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omputer </a:t>
            </a:r>
            <a:r>
              <a:rPr b="0" i="1" lang="en-US" sz="3600" spc="-1" strike="noStrike">
                <a:solidFill>
                  <a:srgbClr val="dde9ec"/>
                </a:solidFill>
                <a:latin typeface="Bookman Old Style"/>
              </a:rPr>
              <a:t>S</a:t>
            </a:r>
            <a:r>
              <a:rPr b="0" lang="en-US" sz="3600" spc="-1" strike="noStrike">
                <a:solidFill>
                  <a:srgbClr val="dde9ec"/>
                </a:solidFill>
                <a:latin typeface="Bookman Old Style"/>
              </a:rPr>
              <a:t>ystem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09548E6-B312-4096-BE27-ADAAFB1DB6B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01680" y="1527120"/>
            <a:ext cx="8503560" cy="9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GB" sz="2600" spc="-1" strike="noStrike">
                <a:solidFill>
                  <a:srgbClr val="000000"/>
                </a:solidFill>
                <a:latin typeface="Gill Sans MT"/>
              </a:rPr>
              <a:t>Structure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</a:rPr>
              <a:t> is the way in which components relate to each other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1981080" y="2590920"/>
            <a:ext cx="4895280" cy="3723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Difference in Peripherals &amp; Communication Lines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447920"/>
            <a:ext cx="8228880" cy="47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When data is received from or delivered by a device that is directly connected to the computer, process is called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Input-Output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(I/O).</a:t>
            </a:r>
            <a:endParaRPr b="0" lang="en-US" sz="2400" spc="-1" strike="noStrike">
              <a:latin typeface="Arial"/>
            </a:endParaRPr>
          </a:p>
          <a:p>
            <a:pPr marL="274320" indent="-273600" algn="just">
              <a:lnSpc>
                <a:spcPct val="100000"/>
              </a:lnSpc>
              <a:spcBef>
                <a:spcPts val="601"/>
              </a:spcBef>
              <a:spcAft>
                <a:spcPts val="499"/>
              </a:spcAft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When data are moved over longer distance, to or from a remote device, the process is known as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Data Communication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181711C-BE93-4742-BF28-7FEA0786C585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869</TotalTime>
  <Application>LibreOffice/6.4.7.2$Linux_X86_64 LibreOffice_project/40$Build-2</Application>
  <Words>1143</Words>
  <Paragraphs>260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Nausheen</dc:creator>
  <dc:description/>
  <dc:language>en-US</dc:language>
  <cp:lastModifiedBy/>
  <dcterms:modified xsi:type="dcterms:W3CDTF">2022-02-09T20:27:44Z</dcterms:modified>
  <cp:revision>220</cp:revision>
  <dc:subject/>
  <dc:title>CSC 222: Computer Organization &amp; Assembly Language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