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gif" ContentType="image/gif"/>
  <Override PartName="/ppt/media/image5.png" ContentType="image/png"/>
  <Override PartName="/ppt/media/image2.wmf" ContentType="image/x-wmf"/>
  <Override PartName="/ppt/media/image3.wmf" ContentType="image/x-wmf"/>
  <Override PartName="/ppt/media/image4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5700660-CF9A-4142-BA89-EEE3EAE4C2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E4FBA4C-4A7B-49FE-A83B-E20E6B8912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8C0303-D7C0-44CD-9E32-2231FAEB16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87761A-DD11-4517-B9EE-149AAA4364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0E8CC5-DD1A-4088-BC68-C1C8327E02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8989B0-2D64-40A9-B745-82AA23B48E8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782B12-7197-4454-9376-C37F38DFE0B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42F624-A1FB-4056-AF5A-D94F1C82FF2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Register details covered in later slides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A2C09B-EC1C-4AA5-910F-E3EEEA2838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4480" cy="127944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4480" cy="68508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880" cy="12794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880" cy="68508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914400" y="2819520"/>
            <a:ext cx="7314480" cy="127944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914400" y="2819520"/>
            <a:ext cx="227880" cy="12794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Line 4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PlaceHolder 5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143000" y="3733920"/>
            <a:ext cx="6933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EE2003: Computer Organization &amp; Assembly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95280" y="5181480"/>
            <a:ext cx="6552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2 – Architecture Overview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Registers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1219320"/>
            <a:ext cx="8381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Registers are high-speed storage locations inside the microprocessor.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Designed to be accessed at much higher speed than conventional memory.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Registers are classified according to the functions they perform.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General Types of Registers: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464653"/>
                </a:solidFill>
                <a:latin typeface="Gill Sans MT"/>
              </a:rPr>
              <a:t>Data Registers</a:t>
            </a: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:  To hold data for an operation. 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464653"/>
                </a:solidFill>
                <a:latin typeface="Gill Sans MT"/>
              </a:rPr>
              <a:t>Address Registers</a:t>
            </a: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: To hold the address of an instruction or data.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464653"/>
                </a:solidFill>
                <a:latin typeface="Gill Sans MT"/>
              </a:rPr>
              <a:t>Status/Flag Register</a:t>
            </a: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: keeps the current status of the processor or result of an arithmetic operation.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822960" indent="-2278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822960" indent="-2278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2319D83-64A0-41EC-A6E6-D7DF6F86FCF8}" type="slidenum">
              <a:rPr b="0" lang="en-US" sz="1400" spc="-1" strike="noStrike">
                <a:solidFill>
                  <a:srgbClr val="464653"/>
                </a:solidFill>
                <a:latin typeface="Arial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870E52C-2E2C-45B7-A0F6-A66AAE8DCC06}" type="slidenum">
              <a:rPr b="0" lang="en-US" sz="1400" spc="-1" strike="noStrike">
                <a:solidFill>
                  <a:srgbClr val="464653"/>
                </a:solidFill>
                <a:latin typeface="Arial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62120" y="228600"/>
            <a:ext cx="7619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64653"/>
                </a:solidFill>
                <a:latin typeface="Bookman Old Style"/>
              </a:rPr>
              <a:t>8086 Internal registers 16 bits (2 bytes each)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8" name="Picture 5" descr=""/>
          <p:cNvPicPr/>
          <p:nvPr/>
        </p:nvPicPr>
        <p:blipFill>
          <a:blip r:embed="rId1"/>
          <a:stretch/>
        </p:blipFill>
        <p:spPr>
          <a:xfrm>
            <a:off x="457200" y="609480"/>
            <a:ext cx="4412520" cy="563796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4952880" y="838080"/>
            <a:ext cx="3961800" cy="1370880"/>
          </a:xfrm>
          <a:prstGeom prst="rect">
            <a:avLst/>
          </a:prstGeom>
          <a:solidFill>
            <a:srgbClr val="b9d1d0"/>
          </a:solidFill>
          <a:ln w="12600">
            <a:solidFill>
              <a:schemeClr val="tx1"/>
            </a:solidFill>
            <a:miter/>
          </a:ln>
          <a:effectLst>
            <a:outerShdw algn="ctr" dir="2700000" dist="106914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5051520" y="966960"/>
            <a:ext cx="3764880" cy="1266120"/>
          </a:xfrm>
          <a:prstGeom prst="rect">
            <a:avLst/>
          </a:prstGeom>
          <a:solidFill>
            <a:srgbClr val="b9d1d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AX, BX, CX and DX are two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bytes wide and each byte can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accessed separately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4952880" y="2362320"/>
            <a:ext cx="3961800" cy="1370880"/>
          </a:xfrm>
          <a:prstGeom prst="rect">
            <a:avLst/>
          </a:prstGeom>
          <a:solidFill>
            <a:srgbClr val="b9d1d0"/>
          </a:solidFill>
          <a:ln w="12600">
            <a:solidFill>
              <a:schemeClr val="tx1"/>
            </a:solidFill>
            <a:miter/>
          </a:ln>
          <a:effectLst>
            <a:outerShdw algn="ctr" dir="2700000" dist="106914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>
            <a:off x="5051520" y="2490840"/>
            <a:ext cx="3764880" cy="1266120"/>
          </a:xfrm>
          <a:prstGeom prst="rect">
            <a:avLst/>
          </a:prstGeom>
          <a:solidFill>
            <a:srgbClr val="b9d1d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registers are used as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</a:t>
            </a:r>
            <a:r>
              <a:rPr b="0" i="1" lang="en-US" sz="2400" spc="-1" strike="noStrike" u="sng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pointers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4952880" y="4876920"/>
            <a:ext cx="3961800" cy="1370880"/>
          </a:xfrm>
          <a:prstGeom prst="rect">
            <a:avLst/>
          </a:prstGeom>
          <a:solidFill>
            <a:srgbClr val="b9d1d0"/>
          </a:solidFill>
          <a:ln w="12600">
            <a:solidFill>
              <a:schemeClr val="tx1"/>
            </a:solidFill>
            <a:miter/>
          </a:ln>
          <a:effectLst>
            <a:outerShdw algn="ctr" dir="2700000" dist="106914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>
            <a:off x="5051520" y="5105520"/>
            <a:ext cx="3764880" cy="1142280"/>
          </a:xfrm>
          <a:prstGeom prst="rect">
            <a:avLst/>
          </a:prstGeom>
          <a:solidFill>
            <a:srgbClr val="b9d1d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Segment registers are used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base address for a segment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55" name="Group 9"/>
          <p:cNvGrpSpPr/>
          <p:nvPr/>
        </p:nvGrpSpPr>
        <p:grpSpPr>
          <a:xfrm>
            <a:off x="4876920" y="4038480"/>
            <a:ext cx="4037760" cy="608760"/>
            <a:chOff x="4876920" y="4038480"/>
            <a:chExt cx="4037760" cy="608760"/>
          </a:xfrm>
        </p:grpSpPr>
        <p:sp>
          <p:nvSpPr>
            <p:cNvPr id="256" name="CustomShape 10"/>
            <p:cNvSpPr/>
            <p:nvPr/>
          </p:nvSpPr>
          <p:spPr>
            <a:xfrm>
              <a:off x="4952880" y="4038480"/>
              <a:ext cx="3961800" cy="608760"/>
            </a:xfrm>
            <a:prstGeom prst="rect">
              <a:avLst/>
            </a:prstGeom>
            <a:solidFill>
              <a:srgbClr val="ffff99"/>
            </a:solidFill>
            <a:ln w="12600">
              <a:noFill/>
            </a:ln>
            <a:effectLst>
              <a:outerShdw algn="ctr" dir="2700000" dist="106914" rotWithShape="0">
                <a:schemeClr val="bg2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7" name="Group 11"/>
            <p:cNvGrpSpPr/>
            <p:nvPr/>
          </p:nvGrpSpPr>
          <p:grpSpPr>
            <a:xfrm>
              <a:off x="4876920" y="4114800"/>
              <a:ext cx="3961800" cy="504000"/>
              <a:chOff x="4876920" y="4114800"/>
              <a:chExt cx="3961800" cy="504000"/>
            </a:xfrm>
          </p:grpSpPr>
          <p:sp>
            <p:nvSpPr>
              <p:cNvPr id="258" name="CustomShape 12"/>
              <p:cNvSpPr/>
              <p:nvPr/>
            </p:nvSpPr>
            <p:spPr>
              <a:xfrm>
                <a:off x="5051520" y="4114800"/>
                <a:ext cx="3764880" cy="504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3"/>
              <p:cNvSpPr/>
              <p:nvPr/>
            </p:nvSpPr>
            <p:spPr>
              <a:xfrm>
                <a:off x="4876920" y="4114800"/>
                <a:ext cx="3961800" cy="4557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6 status; 3 control ; 7 unused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33520" y="152280"/>
            <a:ext cx="80002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General Purpose/Data Registers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7200" y="1371600"/>
            <a:ext cx="800028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Following four registers are available to the programmer for general data manipulation: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AX (Accumulator):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Used in arithmetic, logic and data transfer instructions. Also required in multiplication, division and input/output operations. 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BX (Base):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It can hold a memory address that points to a variable. 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CX (Counter):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Act as a counter for repeating or looping instructions. These instructions automatically repeat and decrement CX and quit when equals to 0.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DX (Data):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It has a special role in multiply and divide operations. Also used in input/output operations.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6D66C2A-AAB6-4159-89C5-4452562B2FF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80880" y="304920"/>
            <a:ext cx="8000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Segment Registers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33520" y="1295280"/>
            <a:ext cx="800028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Store addresses of instruction and data in memory.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These values are used by the processor to access memory locations.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CS (Code)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: Defines the starting address of the section of memory holding code.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DS (Data)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: Defines the section of memory that holds most of the data used by programs.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ES (Extra)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: This is an additional data segment that is used by some of the string instructions.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SS (Stack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): It defines the area of the memory used for stack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80FD801-DD2B-4405-983D-343495C1A345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304920"/>
            <a:ext cx="8000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Pointers and Index Registers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33520" y="1295280"/>
            <a:ext cx="800028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These can be accessed only as 16 bit registers.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IP - instruction pointer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: Always points to next instruction to be executed. IP register always works together with CS segment register and it points to currently executing instruction.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SI - source index register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: Can be used for pointer addressing of data. Offset address relative to DS 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DI - destination index register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: Can be used for pointer addressing of data . Offset address relative to ES 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SI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DI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used in string movement instructions.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SP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BP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are used to access data inside the stack segment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BP - base pointer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: Primarily used to access parameters passed via the stack. Offset address relative to SS </a:t>
            </a:r>
            <a:endParaRPr b="0" lang="en-US" sz="18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SP – stack pointer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: Always points to top item on the stack. Offset address relative to SS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8004A78-A61A-413A-94F8-715E2314962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304920"/>
            <a:ext cx="82288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80386 Extended Registers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80386/80486 processor contain 32-bit registers which greatly improve the efficiency of program that take advantage of them.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EAX, EBX, ECX, EDX,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EFLAGS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EIP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EBP, ESP, ESI, EDI.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D08BBA9-934F-432A-9142-8EAB205531CB}" type="slidenum">
              <a:rPr b="0" lang="en-US" sz="1400" spc="-1" strike="noStrike">
                <a:solidFill>
                  <a:srgbClr val="464653"/>
                </a:solidFill>
                <a:latin typeface="Arial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219320" y="2971800"/>
            <a:ext cx="68572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M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emory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1027" descr=""/>
          <p:cNvPicPr/>
          <p:nvPr/>
        </p:nvPicPr>
        <p:blipFill>
          <a:blip r:embed="rId1"/>
          <a:srcRect l="0" t="0" r="25535" b="0"/>
          <a:stretch/>
        </p:blipFill>
        <p:spPr>
          <a:xfrm>
            <a:off x="3809880" y="1219320"/>
            <a:ext cx="5333400" cy="1301040"/>
          </a:xfrm>
          <a:prstGeom prst="rect">
            <a:avLst/>
          </a:prstGeom>
          <a:ln w="9360">
            <a:noFill/>
          </a:ln>
        </p:spPr>
      </p:pic>
      <p:sp>
        <p:nvSpPr>
          <p:cNvPr id="274" name="CustomShape 1"/>
          <p:cNvSpPr/>
          <p:nvPr/>
        </p:nvSpPr>
        <p:spPr>
          <a:xfrm>
            <a:off x="457200" y="2666880"/>
            <a:ext cx="5485680" cy="341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Each 1 or 0 is called a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bit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Group of 4 bits =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ibble</a:t>
            </a:r>
            <a:endParaRPr b="0" lang="en-US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Group of 8 bits =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yte</a:t>
            </a:r>
            <a:endParaRPr b="0" lang="en-US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Group of 16 bits =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ord</a:t>
            </a:r>
            <a:endParaRPr b="0" lang="en-US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Group of 32 bits =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ouble words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Bits, Bytes and Double words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3D2826F-4DBB-48A3-B852-168115EF5F5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Common Prefixes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2366A41-FCFC-45C6-831A-606548FE982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533520" y="1219320"/>
            <a:ext cx="8000280" cy="48762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57200" y="121932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Information processed by the computer is stored in its memory.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Program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Data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Not all accumulated information is needed by the CPU at the same time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Therefore, it is more economical to use low-cost storage devices to serve as a backup for storing the information that is not currently used by CPU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Memory Operations: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Read (Fetch contents of a location)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Write (Store data at a location)</a:t>
            </a:r>
            <a:endParaRPr b="0" lang="en-US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D1AC179-DD11-443D-8907-E3A9D74A178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19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6035040" y="1920240"/>
            <a:ext cx="2893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Von Neumann Architecture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Outline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Components of Microcomputer System</a:t>
            </a:r>
            <a:endParaRPr b="0" lang="en-US" sz="2300" spc="-1" strike="noStrike">
              <a:latin typeface="Arial"/>
            </a:endParaRPr>
          </a:p>
          <a:p>
            <a:pPr lvl="2" marL="822960" indent="-22788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 CPU</a:t>
            </a:r>
            <a:endParaRPr b="0" lang="en-US" sz="2000" spc="-1" strike="noStrike">
              <a:latin typeface="Arial"/>
            </a:endParaRPr>
          </a:p>
          <a:p>
            <a:pPr lvl="3" marL="1097280" indent="-22788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Registers</a:t>
            </a:r>
            <a:endParaRPr b="0" lang="en-US" sz="1800" spc="-1" strike="noStrike">
              <a:latin typeface="Arial"/>
            </a:endParaRPr>
          </a:p>
          <a:p>
            <a:pPr lvl="2" marL="822960" indent="-22788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Memory</a:t>
            </a:r>
            <a:endParaRPr b="0" lang="en-US" sz="2000" spc="-1" strike="noStrike">
              <a:latin typeface="Arial"/>
            </a:endParaRPr>
          </a:p>
          <a:p>
            <a:pPr lvl="3" marL="1097280" indent="-22788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Types: RAM, ROM, Cache</a:t>
            </a:r>
            <a:endParaRPr b="0" lang="en-US" sz="1800" spc="-1" strike="noStrike">
              <a:latin typeface="Arial"/>
            </a:endParaRPr>
          </a:p>
          <a:p>
            <a:pPr lvl="3" marL="1097280" indent="-22788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Memory Organization &amp; Segmentation</a:t>
            </a:r>
            <a:endParaRPr b="0" lang="en-US" sz="1800" spc="-1" strike="noStrike">
              <a:latin typeface="Arial"/>
            </a:endParaRPr>
          </a:p>
          <a:p>
            <a:pPr lvl="2" marL="822960" indent="-22788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System Bus  </a:t>
            </a:r>
            <a:endParaRPr b="0" lang="en-US" sz="2000" spc="-1" strike="noStrike">
              <a:latin typeface="Arial"/>
            </a:endParaRPr>
          </a:p>
          <a:p>
            <a:pPr lvl="3" marL="1097280" indent="-22788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Data, Address &amp; Control </a:t>
            </a:r>
            <a:endParaRPr b="0" lang="en-US" sz="1800" spc="-1" strike="noStrike">
              <a:latin typeface="Arial"/>
            </a:endParaRPr>
          </a:p>
          <a:p>
            <a:pPr marL="822960" indent="-2278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1AE2823-4215-4281-91BD-3D572889AFB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5852160" y="1756440"/>
            <a:ext cx="2893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Von Neumann Architecture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Memory Hierarchy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FBB7F2-363B-4F05-9A06-79766E306F4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1143000" y="1447920"/>
            <a:ext cx="6947640" cy="5028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Main Memory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D6B4469-45C8-44BD-B695-58F9E670F32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9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Most of the main memory in a general purpose computer is made up of RAM integrated circuits chips, but a portion of the memory may be constructed with ROM chips 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Memory Circuits: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RAM</a:t>
            </a:r>
            <a:endParaRPr b="0" lang="en-US" sz="2300" spc="-1" strike="noStrike">
              <a:latin typeface="Arial"/>
            </a:endParaRPr>
          </a:p>
          <a:p>
            <a:pPr lvl="2" marL="822960" indent="-227880" algn="just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Program Data and Instructions</a:t>
            </a:r>
            <a:endParaRPr b="0" lang="en-US" sz="2000" spc="-1" strike="noStrike">
              <a:latin typeface="Arial"/>
            </a:endParaRPr>
          </a:p>
          <a:p>
            <a:pPr lvl="2" marL="822960" indent="-227880" algn="just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Read and Write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ROM</a:t>
            </a:r>
            <a:endParaRPr b="0" lang="en-US" sz="2300" spc="-1" strike="noStrike">
              <a:latin typeface="Arial"/>
            </a:endParaRPr>
          </a:p>
          <a:p>
            <a:pPr lvl="2" marL="822960" indent="-227880" algn="just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Used for storing an initial program called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</a:rPr>
              <a:t>bootstrap loader,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which is required to start the computer software operating when power is turned off.</a:t>
            </a:r>
            <a:endParaRPr b="0" lang="en-US" sz="2000" spc="-1" strike="noStrike">
              <a:latin typeface="Arial"/>
            </a:endParaRPr>
          </a:p>
          <a:p>
            <a:pPr lvl="2" marL="822960" indent="-227880" algn="just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Only Read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Cache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55C3C4C-400F-47D4-9ABD-2A9904098B0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 special very-high-speed memory called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cache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is used to increase the speed of processing by making current programs and data available to the CPU at a rapid rate.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To reduce memory access time thus program execution time.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Memory Organization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57200" y="1219320"/>
            <a:ext cx="8381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Memory is organized into a collection of bytes.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Each byte is identified by a number –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Address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Gill Sans MT"/>
              </a:rPr>
              <a:t>Number of bits in an address depends on the processor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Gill Sans MT"/>
              </a:rPr>
              <a:t>Example:- Intel 8086: 20-bit address, Intel 80286: 24-bit address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Data stored in a memory byte –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Contents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48640" indent="-273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4864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9FFA8C8-E1F8-4B8E-9FAB-24417B840E4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23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F6EB485-C866-4C6E-A3ED-943B2CCDBB6E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Number of bits used in the address determines the number of bytes that can be accessed by the processor.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If processor uses 20-bit address, it can access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Gill Sans MT"/>
              </a:rPr>
              <a:t>20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= 1048576 bytes = 1 MB of memory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Question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If processor uses 24-bit address, how many bytes of memory can be accessed?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Program Segments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A typical machine language program is loaded into following different memory segments: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Code Segment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Data Segment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Stack Segment</a:t>
            </a:r>
            <a:endParaRPr b="0" lang="en-US" sz="23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Stack is a data structure used by processor to implement procedure calls.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DBFFA8E-4AD3-4FDA-97BA-F86C18A0A3D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219320" y="2971800"/>
            <a:ext cx="68572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S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ystem </a:t>
            </a: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B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us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What is a Bus?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0880" y="1371600"/>
            <a:ext cx="850356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</a:rPr>
              <a:t>A communication pathway connecting two or more devices</a:t>
            </a:r>
            <a:endParaRPr b="0" lang="en-US" sz="26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</a:rPr>
              <a:t>Often grouped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000000"/>
                </a:solidFill>
                <a:latin typeface="Gill Sans MT"/>
              </a:rPr>
              <a:t>A number of channels in one bus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000000"/>
                </a:solidFill>
                <a:latin typeface="Gill Sans MT"/>
              </a:rPr>
              <a:t>e.g. 32 bit data bus is 32 separate single bit channels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F1E4AFE-4A35-48AC-B1AF-2760FF3C8E5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2120" y="4659480"/>
            <a:ext cx="18280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3581280" y="4659480"/>
            <a:ext cx="18280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Memory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6172200" y="4659480"/>
            <a:ext cx="18280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I/O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1600200" y="4278240"/>
            <a:ext cx="5562000" cy="3801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8"/>
          <p:cNvSpPr/>
          <p:nvPr/>
        </p:nvSpPr>
        <p:spPr>
          <a:xfrm>
            <a:off x="4419720" y="4354560"/>
            <a:ext cx="227880" cy="30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9"/>
          <p:cNvSpPr/>
          <p:nvPr/>
        </p:nvSpPr>
        <p:spPr>
          <a:xfrm>
            <a:off x="3429000" y="3821040"/>
            <a:ext cx="236160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Address 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4495680" y="5573880"/>
            <a:ext cx="2666160" cy="4564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1"/>
          <p:cNvSpPr/>
          <p:nvPr/>
        </p:nvSpPr>
        <p:spPr>
          <a:xfrm>
            <a:off x="1752480" y="5573880"/>
            <a:ext cx="2818800" cy="4564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2"/>
          <p:cNvSpPr/>
          <p:nvPr/>
        </p:nvSpPr>
        <p:spPr>
          <a:xfrm>
            <a:off x="1676520" y="5573880"/>
            <a:ext cx="227880" cy="4564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3"/>
          <p:cNvSpPr/>
          <p:nvPr/>
        </p:nvSpPr>
        <p:spPr>
          <a:xfrm>
            <a:off x="2514600" y="5497560"/>
            <a:ext cx="259020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Control 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4"/>
          <p:cNvSpPr/>
          <p:nvPr/>
        </p:nvSpPr>
        <p:spPr>
          <a:xfrm>
            <a:off x="3352680" y="6488280"/>
            <a:ext cx="259020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5"/>
          <p:cNvSpPr/>
          <p:nvPr/>
        </p:nvSpPr>
        <p:spPr>
          <a:xfrm>
            <a:off x="4724280" y="5649840"/>
            <a:ext cx="3123360" cy="6850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6"/>
          <p:cNvSpPr/>
          <p:nvPr/>
        </p:nvSpPr>
        <p:spPr>
          <a:xfrm>
            <a:off x="4648320" y="5573880"/>
            <a:ext cx="304200" cy="761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7"/>
          <p:cNvSpPr/>
          <p:nvPr/>
        </p:nvSpPr>
        <p:spPr>
          <a:xfrm flipH="1">
            <a:off x="1904400" y="5573880"/>
            <a:ext cx="2818800" cy="761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Data Bus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57200" y="1371600"/>
            <a:ext cx="8348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800" spc="-1" strike="noStrike">
                <a:solidFill>
                  <a:srgbClr val="000000"/>
                </a:solidFill>
                <a:latin typeface="Gill Sans MT"/>
              </a:rPr>
              <a:t>Carries data</a:t>
            </a:r>
            <a:endParaRPr b="0" lang="en-US" sz="28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Remember that there is no difference between “data” and “instruction” at this level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800" spc="-1" strike="noStrike">
                <a:solidFill>
                  <a:srgbClr val="000000"/>
                </a:solidFill>
                <a:latin typeface="Gill Sans MT"/>
              </a:rPr>
              <a:t>Width is a key determinant of performance</a:t>
            </a:r>
            <a:endParaRPr b="0" lang="en-US" sz="28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8, 16, 32, 64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16EB9AE-A057-48EB-883E-1CB83B97BEEF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Address bus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0880" y="1371600"/>
            <a:ext cx="850356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</a:rPr>
              <a:t>Identify the source or destination of data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</a:rPr>
              <a:t>e.g. CPU needs to read an instruction (data) from a given location in memory</a:t>
            </a:r>
            <a:endParaRPr b="0" lang="en-US" sz="23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</a:rPr>
              <a:t>Bus width determines maximum memory capacity of system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000000"/>
                </a:solidFill>
                <a:latin typeface="Gill Sans MT"/>
              </a:rPr>
              <a:t>e.g. 8080 has 16 bit address bus giving 64k address space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88D7C9C-51C4-4D80-B48F-E59B0EE9E80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219320" y="2971800"/>
            <a:ext cx="68572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The</a:t>
            </a: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 C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PU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Control Bus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0880" y="1371600"/>
            <a:ext cx="838116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800" spc="-1" strike="noStrike">
                <a:solidFill>
                  <a:srgbClr val="000000"/>
                </a:solidFill>
                <a:latin typeface="Gill Sans MT"/>
              </a:rPr>
              <a:t>Control and timing information</a:t>
            </a:r>
            <a:endParaRPr b="0" lang="en-US" sz="28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Memory read/write signal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 u="sng">
                <a:solidFill>
                  <a:srgbClr val="000000"/>
                </a:solidFill>
                <a:uFillTx/>
                <a:latin typeface="Gill Sans MT"/>
              </a:rPr>
              <a:t>Interrupt request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 u="sng">
                <a:solidFill>
                  <a:srgbClr val="000000"/>
                </a:solidFill>
                <a:uFillTx/>
                <a:latin typeface="Gill Sans MT"/>
              </a:rPr>
              <a:t>Clock signals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3DFCA93-4930-4229-8B67-027A01EA7DEF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Types of Transfer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Memory to Processor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Processor to Memory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I/O to Processor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Processor to I/O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I/O to and from Memory</a:t>
            </a:r>
            <a:endParaRPr b="0" lang="en-US" sz="2600" spc="-1" strike="noStrike">
              <a:latin typeface="Arial"/>
            </a:endParaRPr>
          </a:p>
          <a:p>
            <a:pPr marL="548640" indent="-273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12B8E58-A52A-4D55-993F-DE0D60804B9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Interconnection 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Memory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N words of equal length, each word having a unique address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Unit of Transfer (read/Write): Word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Operation: Read/Write indicated by Control Signal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Location of operation specified by an address</a:t>
            </a:r>
            <a:endParaRPr b="0" lang="en-US" sz="23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I/O Module</a:t>
            </a: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Two operations: read and write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May control other external devices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Port: interface between I/O module and device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Able to send interrupt signal to CPU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92F383A-DE64-4CEC-9C61-3931B6CE63A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27288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CPU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Reads in instruction and data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Writes out data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Uses control signal to control all operations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Receives interrupt signal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0E5E666-409D-4296-8491-44B48E2FB7A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9C10E90-2F2A-4C8C-A590-16E0F1D3276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39" name="Picture 4" descr=""/>
          <p:cNvPicPr/>
          <p:nvPr/>
        </p:nvPicPr>
        <p:blipFill>
          <a:blip r:embed="rId1"/>
          <a:srcRect l="22551" t="9848" r="24510" b="15908"/>
          <a:stretch/>
        </p:blipFill>
        <p:spPr>
          <a:xfrm>
            <a:off x="2438280" y="1066680"/>
            <a:ext cx="3190320" cy="5790600"/>
          </a:xfrm>
          <a:prstGeom prst="rect">
            <a:avLst/>
          </a:prstGeom>
          <a:ln w="9360">
            <a:noFill/>
          </a:ln>
        </p:spPr>
      </p:pic>
      <p:sp>
        <p:nvSpPr>
          <p:cNvPr id="340" name="Line 2"/>
          <p:cNvSpPr/>
          <p:nvPr/>
        </p:nvSpPr>
        <p:spPr>
          <a:xfrm flipH="1" flipV="1">
            <a:off x="1752480" y="4190760"/>
            <a:ext cx="3429000" cy="1447920"/>
          </a:xfrm>
          <a:prstGeom prst="line">
            <a:avLst/>
          </a:prstGeom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3"/>
          <p:cNvSpPr/>
          <p:nvPr/>
        </p:nvSpPr>
        <p:spPr>
          <a:xfrm flipV="1">
            <a:off x="1828800" y="3962160"/>
            <a:ext cx="838080" cy="228600"/>
          </a:xfrm>
          <a:prstGeom prst="line">
            <a:avLst/>
          </a:prstGeom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4"/>
          <p:cNvSpPr/>
          <p:nvPr/>
        </p:nvSpPr>
        <p:spPr>
          <a:xfrm flipV="1">
            <a:off x="1828800" y="1904760"/>
            <a:ext cx="685800" cy="2286000"/>
          </a:xfrm>
          <a:prstGeom prst="line">
            <a:avLst/>
          </a:prstGeom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5"/>
          <p:cNvSpPr/>
          <p:nvPr/>
        </p:nvSpPr>
        <p:spPr>
          <a:xfrm>
            <a:off x="6629400" y="1600200"/>
            <a:ext cx="2056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b050"/>
                </a:solidFill>
                <a:latin typeface="Arial"/>
                <a:ea typeface="DejaVu Sans"/>
              </a:rPr>
              <a:t>Address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70c0"/>
                </a:solidFill>
                <a:latin typeface="Arial"/>
                <a:ea typeface="DejaVu Sans"/>
              </a:rPr>
              <a:t>Data Read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473935"/>
                </a:solidFill>
                <a:latin typeface="Arial"/>
                <a:ea typeface="DejaVu Sans"/>
              </a:rPr>
              <a:t>Data Write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7030a0"/>
                </a:solidFill>
                <a:latin typeface="Arial"/>
                <a:ea typeface="DejaVu Sans"/>
              </a:rPr>
              <a:t>Interrupt Signals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Line 6"/>
          <p:cNvSpPr/>
          <p:nvPr/>
        </p:nvSpPr>
        <p:spPr>
          <a:xfrm flipH="1">
            <a:off x="1371600" y="1904760"/>
            <a:ext cx="4114800" cy="3733920"/>
          </a:xfrm>
          <a:prstGeom prst="line">
            <a:avLst/>
          </a:prstGeom>
          <a:ln w="38160">
            <a:solidFill>
              <a:srgbClr val="0070c0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7"/>
          <p:cNvSpPr/>
          <p:nvPr/>
        </p:nvSpPr>
        <p:spPr>
          <a:xfrm flipH="1">
            <a:off x="1447560" y="3504960"/>
            <a:ext cx="4038840" cy="2133720"/>
          </a:xfrm>
          <a:prstGeom prst="line">
            <a:avLst/>
          </a:prstGeom>
          <a:ln w="38160">
            <a:solidFill>
              <a:srgbClr val="0070c0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8"/>
          <p:cNvSpPr/>
          <p:nvPr/>
        </p:nvSpPr>
        <p:spPr>
          <a:xfrm>
            <a:off x="1523880" y="5638680"/>
            <a:ext cx="990720" cy="457200"/>
          </a:xfrm>
          <a:prstGeom prst="line">
            <a:avLst/>
          </a:prstGeom>
          <a:ln w="38160">
            <a:solidFill>
              <a:srgbClr val="0070c0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Line 9"/>
          <p:cNvSpPr/>
          <p:nvPr/>
        </p:nvSpPr>
        <p:spPr>
          <a:xfrm flipH="1" flipV="1">
            <a:off x="990360" y="4038480"/>
            <a:ext cx="4496040" cy="2438280"/>
          </a:xfrm>
          <a:prstGeom prst="line">
            <a:avLst/>
          </a:prstGeom>
          <a:ln w="38160">
            <a:solidFill>
              <a:schemeClr val="accent6">
                <a:lumMod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Line 10"/>
          <p:cNvSpPr/>
          <p:nvPr/>
        </p:nvSpPr>
        <p:spPr>
          <a:xfrm>
            <a:off x="1066680" y="4038480"/>
            <a:ext cx="1523880" cy="228600"/>
          </a:xfrm>
          <a:prstGeom prst="line">
            <a:avLst/>
          </a:prstGeom>
          <a:ln w="38160">
            <a:solidFill>
              <a:schemeClr val="accent6">
                <a:lumMod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Line 11"/>
          <p:cNvSpPr/>
          <p:nvPr/>
        </p:nvSpPr>
        <p:spPr>
          <a:xfrm flipV="1">
            <a:off x="990360" y="2286000"/>
            <a:ext cx="1524240" cy="1752480"/>
          </a:xfrm>
          <a:prstGeom prst="line">
            <a:avLst/>
          </a:prstGeom>
          <a:ln w="38160">
            <a:solidFill>
              <a:schemeClr val="accent6">
                <a:lumMod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Line 12"/>
          <p:cNvSpPr/>
          <p:nvPr/>
        </p:nvSpPr>
        <p:spPr>
          <a:xfrm flipH="1">
            <a:off x="2514600" y="4343400"/>
            <a:ext cx="2895480" cy="2286000"/>
          </a:xfrm>
          <a:prstGeom prst="line">
            <a:avLst/>
          </a:prstGeom>
          <a:ln w="38160">
            <a:solidFill>
              <a:srgbClr val="7030a0"/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Line 13"/>
          <p:cNvSpPr/>
          <p:nvPr/>
        </p:nvSpPr>
        <p:spPr>
          <a:xfrm>
            <a:off x="1523880" y="5562360"/>
            <a:ext cx="990720" cy="76320"/>
          </a:xfrm>
          <a:prstGeom prst="line">
            <a:avLst/>
          </a:prstGeom>
          <a:ln w="38160">
            <a:solidFill>
              <a:srgbClr val="0070c0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52" dur="8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3" dur="8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83" dur="8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4" dur="8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21" dur="8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22" dur="8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"/>
                            </p:stCondLst>
                            <p:childTnLst>
                              <p:par>
                                <p:cTn id="12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"/>
                            </p:stCondLst>
                            <p:childTnLst>
                              <p:par>
                                <p:cTn id="13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52" dur="8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53" dur="8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72,-97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10,-78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8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CPU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283097F-CBA7-412C-9424-AAE215C40AC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Brain of Computer; controls all operations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Uses Memory Circuits to store information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Uses I/O Circuits to communicate with I/O Devices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Executes programs stored in memory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System programs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Application programs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Instruction Set: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Instructions performed by CPU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Two main components: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Gill Sans MT"/>
              </a:rPr>
              <a:t>Execution Unit (EU)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Gill Sans MT"/>
              </a:rPr>
              <a:t>Bus Interface Unit (BIU)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Execution Unit (EU)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39F964B-533A-4F0D-90EE-B4441A44FBB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Purpose: Execute instructions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Contains ALU (Arithmetic &amp; Logic Unit)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To perform arithmetic (+, -, x,/) and logic (AND, OR, NOT) operations.</a:t>
            </a:r>
            <a:endParaRPr b="0" lang="en-US" sz="23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data for the operations are stored in circuits called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Registers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 register is like a memory location except that it is referred by a name not a number (address).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EU uses registers for: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Storing data.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Holding operands for ALU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To reflect result of a computation – FLAG register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Bus Interface Unit (BIU)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768636A-4444-400C-A154-F566600C275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Facilitates communication between the EU and the memory or I/O circuits.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Responsible for transmitting address, data and control signals on the buses.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Internal Bus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0CAE843-23B2-4FD7-8AF0-7CEDE3FD3F18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6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EU and BIU are connected by an internal bus and they work together.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While EU is executing, the BIU fetches up to six bytes of the next instruction and places them in the instruction queue.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Instruction Pre-fetch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Purpose: Speed up the processor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If the EU needs to communicate with memory or the peripherals, the BIU suspends instruction pre-fetch and performs the needed operations.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94021E1-AB11-4CDD-A677-883B56AB0198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240" name="Picture 2" descr="http://2.bp.blogspot.com/-gt-jg8d2EzE/Tgd4weJWxsI/AAAAAAAAAKM/308fOZ6-gLA/s640/01.GIF"/>
          <p:cNvPicPr/>
          <p:nvPr/>
        </p:nvPicPr>
        <p:blipFill>
          <a:blip r:embed="rId1"/>
          <a:stretch/>
        </p:blipFill>
        <p:spPr>
          <a:xfrm>
            <a:off x="1066680" y="228600"/>
            <a:ext cx="7085880" cy="609516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1494000" y="6400800"/>
            <a:ext cx="566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Intel 8086 Microprocessor Organization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219320" y="2971800"/>
            <a:ext cx="68572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R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egisters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888</TotalTime>
  <Application>LibreOffice/6.4.7.2$Linux_X86_64 LibreOffice_project/40$Build-2</Application>
  <Words>1736</Words>
  <Paragraphs>277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Nausheen</dc:creator>
  <dc:description/>
  <dc:language>en-US</dc:language>
  <cp:lastModifiedBy/>
  <dcterms:modified xsi:type="dcterms:W3CDTF">2022-02-14T10:59:29Z</dcterms:modified>
  <cp:revision>275</cp:revision>
  <dc:subject/>
  <dc:title>CSC 222: Computer Organization &amp; Assembly Language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