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66"/>
  </p:notesMasterIdLst>
  <p:sldIdLst>
    <p:sldId id="257" r:id="rId2"/>
    <p:sldId id="305" r:id="rId3"/>
    <p:sldId id="258" r:id="rId4"/>
    <p:sldId id="259" r:id="rId5"/>
    <p:sldId id="260" r:id="rId6"/>
    <p:sldId id="261" r:id="rId7"/>
    <p:sldId id="263" r:id="rId8"/>
    <p:sldId id="264" r:id="rId9"/>
    <p:sldId id="311" r:id="rId10"/>
    <p:sldId id="312" r:id="rId11"/>
    <p:sldId id="310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4" r:id="rId25"/>
    <p:sldId id="313" r:id="rId26"/>
    <p:sldId id="277" r:id="rId27"/>
    <p:sldId id="314" r:id="rId28"/>
    <p:sldId id="315" r:id="rId29"/>
    <p:sldId id="286" r:id="rId30"/>
    <p:sldId id="285" r:id="rId31"/>
    <p:sldId id="279" r:id="rId32"/>
    <p:sldId id="287" r:id="rId33"/>
    <p:sldId id="281" r:id="rId34"/>
    <p:sldId id="280" r:id="rId35"/>
    <p:sldId id="282" r:id="rId36"/>
    <p:sldId id="283" r:id="rId37"/>
    <p:sldId id="319" r:id="rId38"/>
    <p:sldId id="320" r:id="rId39"/>
    <p:sldId id="288" r:id="rId40"/>
    <p:sldId id="289" r:id="rId41"/>
    <p:sldId id="290" r:id="rId42"/>
    <p:sldId id="306" r:id="rId43"/>
    <p:sldId id="291" r:id="rId44"/>
    <p:sldId id="293" r:id="rId45"/>
    <p:sldId id="295" r:id="rId46"/>
    <p:sldId id="307" r:id="rId47"/>
    <p:sldId id="316" r:id="rId48"/>
    <p:sldId id="317" r:id="rId49"/>
    <p:sldId id="318" r:id="rId50"/>
    <p:sldId id="296" r:id="rId51"/>
    <p:sldId id="298" r:id="rId52"/>
    <p:sldId id="299" r:id="rId53"/>
    <p:sldId id="308" r:id="rId54"/>
    <p:sldId id="300" r:id="rId55"/>
    <p:sldId id="325" r:id="rId56"/>
    <p:sldId id="321" r:id="rId57"/>
    <p:sldId id="322" r:id="rId58"/>
    <p:sldId id="326" r:id="rId59"/>
    <p:sldId id="323" r:id="rId60"/>
    <p:sldId id="324" r:id="rId61"/>
    <p:sldId id="327" r:id="rId62"/>
    <p:sldId id="328" r:id="rId63"/>
    <p:sldId id="329" r:id="rId64"/>
    <p:sldId id="330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660"/>
  </p:normalViewPr>
  <p:slideViewPr>
    <p:cSldViewPr>
      <p:cViewPr varScale="1">
        <p:scale>
          <a:sx n="87" d="100"/>
          <a:sy n="87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3AD8-D96F-4CFA-A75B-820573F1D0B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E1C16-B999-4EB2-9B08-618CF28A2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98EA45-14FF-4875-BC4E-B549DBD4E143}" type="slidenum">
              <a:rPr lang="en-US" altLang="en-US" sz="1200">
                <a:latin typeface="Times New Roman" pitchFamily="18" charset="0"/>
              </a:rPr>
              <a:pPr/>
              <a:t>56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1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6E67CB-81AF-445F-8DF1-F09C652EB2E3}" type="slidenum">
              <a:rPr lang="en-US" altLang="en-US" sz="1200">
                <a:latin typeface="Times New Roman" pitchFamily="18" charset="0"/>
              </a:rPr>
              <a:pPr/>
              <a:t>57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1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91FBF8-C340-4081-ADB2-4E9710EB78C9}" type="slidenum">
              <a:rPr lang="en-US" altLang="en-US" sz="1200">
                <a:latin typeface="Times New Roman" pitchFamily="18" charset="0"/>
              </a:rPr>
              <a:pPr/>
              <a:t>61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4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7" name="Picture 12" descr="CL_Logo_RGB_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153400" cy="16002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153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0A568-0F0D-43A1-A4A5-05F255A53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2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00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00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4FE-3D96-434B-872E-EC92FACBA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0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39E9-7979-426B-9C82-8CF338B7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46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39C4D-5DDE-48B6-9535-4677CB34E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5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85BA9-4C44-40AE-8753-7CA2CFFB6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74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67C3C-D787-4587-B51D-D27B864D9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4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ACD28-5218-4826-8A0D-FEA87B288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13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CEFE-61DA-4A8C-A319-079B1A9CB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5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0019B-D7E9-4F0A-A086-57FA3A3C8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0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3531D-7CF9-45C6-B32F-AC4141420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61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B73B4-DAD4-48A0-9984-CA7098C7E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81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0FEC6-2547-4D3B-9B53-D817556CF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6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792B4-B406-425C-9B83-8D24A68F6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3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01469-AD20-4773-B99F-1C22C187C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26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62600" y="64135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13500"/>
            <a:ext cx="487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35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E26B156-A0CD-4654-82BC-72080010D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6633" name="Picture 9" descr="CL_Logo_RGB_PNG"/>
          <p:cNvPicPr preferRelativeResize="0"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5" r:id="rId2"/>
    <p:sldLayoutId id="2147483824" r:id="rId3"/>
    <p:sldLayoutId id="2147483823" r:id="rId4"/>
    <p:sldLayoutId id="2147483822" r:id="rId5"/>
    <p:sldLayoutId id="2147483821" r:id="rId6"/>
    <p:sldLayoutId id="2147483820" r:id="rId7"/>
    <p:sldLayoutId id="2147483819" r:id="rId8"/>
    <p:sldLayoutId id="2147483818" r:id="rId9"/>
    <p:sldLayoutId id="2147483817" r:id="rId10"/>
    <p:sldLayoutId id="2147483816" r:id="rId11"/>
    <p:sldLayoutId id="2147483815" r:id="rId12"/>
    <p:sldLayoutId id="2147483814" r:id="rId13"/>
    <p:sldLayoutId id="2147483813" r:id="rId14"/>
    <p:sldLayoutId id="2147483812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ＭＳ Ｐゴシック"/>
        </a:defRPr>
      </a:lvl1pPr>
      <a:lvl2pPr marL="452438" indent="-2238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ＭＳ Ｐゴシック"/>
        </a:defRPr>
      </a:lvl2pPr>
      <a:lvl3pPr marL="741363" indent="-174625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028700" indent="-173038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314450" indent="-17145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7716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6860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1432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image" Target="../media/image40.jpe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48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9.wmf"/><Relationship Id="rId9" Type="http://schemas.openxmlformats.org/officeDocument/2006/relationships/image" Target="../media/image5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jpeg"/><Relationship Id="rId4" Type="http://schemas.openxmlformats.org/officeDocument/2006/relationships/image" Target="../media/image5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1.jpeg"/><Relationship Id="rId4" Type="http://schemas.openxmlformats.org/officeDocument/2006/relationships/image" Target="../media/image7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1.jpeg"/><Relationship Id="rId4" Type="http://schemas.openxmlformats.org/officeDocument/2006/relationships/image" Target="../media/image7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1.jpeg"/><Relationship Id="rId4" Type="http://schemas.openxmlformats.org/officeDocument/2006/relationships/image" Target="../media/image7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7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jpeg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9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3600" dirty="0" smtClean="0"/>
              <a:t>VECTOR</a:t>
            </a:r>
            <a:endParaRPr lang="en-US" altLang="en-US" sz="8800" dirty="0" smtClean="0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28600" y="1974850"/>
            <a:ext cx="34290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US" altLang="en-US" b="1" dirty="0">
                <a:solidFill>
                  <a:schemeClr val="tx1"/>
                </a:solidFill>
                <a:latin typeface="Comic Sans MS" pitchFamily="66" charset="0"/>
              </a:rPr>
              <a:t>VECTOR</a:t>
            </a:r>
            <a:r>
              <a:rPr lang="en-US" altLang="en-US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quantity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is any quantity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physics that has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chemeClr val="tx1"/>
                </a:solidFill>
                <a:latin typeface="Comic Sans MS" pitchFamily="66" charset="0"/>
              </a:rPr>
              <a:t>BOTH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omic Sans MS" pitchFamily="66" charset="0"/>
              </a:rPr>
              <a:t>MAGNITUDE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and </a:t>
            </a:r>
            <a:r>
              <a:rPr lang="en-US" altLang="en-US" b="1" dirty="0">
                <a:solidFill>
                  <a:schemeClr val="tx1"/>
                </a:solidFill>
                <a:latin typeface="Comic Sans MS" pitchFamily="66" charset="0"/>
              </a:rPr>
              <a:t>DIRECTION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News Gothic MT" pitchFamily="-10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6841"/>
              </p:ext>
            </p:extLst>
          </p:nvPr>
        </p:nvGraphicFramePr>
        <p:xfrm>
          <a:off x="4146550" y="1763713"/>
          <a:ext cx="4445000" cy="4027487"/>
        </p:xfrm>
        <a:graphic>
          <a:graphicData uri="http://schemas.openxmlformats.org/drawingml/2006/table">
            <a:tbl>
              <a:tblPr/>
              <a:tblGrid>
                <a:gridCol w="2222500"/>
                <a:gridCol w="2222500"/>
              </a:tblGrid>
              <a:tr h="1094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Vector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Example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Magnitude 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Direction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Velocity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35 m/s, North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Acceleration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10 m/s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, South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Displacement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20 m, East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 3.1: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vector quantities and which are scalar quantities? </a:t>
            </a:r>
          </a:p>
          <a:p>
            <a:pPr>
              <a:buAutoNum type="alphaLcParenBoth"/>
            </a:pPr>
            <a:r>
              <a:rPr lang="en-US" dirty="0" smtClean="0"/>
              <a:t>Your age </a:t>
            </a:r>
          </a:p>
          <a:p>
            <a:pPr>
              <a:buAutoNum type="alphaLcParenBoth"/>
            </a:pPr>
            <a:r>
              <a:rPr lang="en-US" dirty="0" smtClean="0"/>
              <a:t>Acceleration </a:t>
            </a:r>
          </a:p>
          <a:p>
            <a:pPr>
              <a:buAutoNum type="alphaLcParenBoth"/>
            </a:pPr>
            <a:r>
              <a:rPr lang="en-US" dirty="0" smtClean="0"/>
              <a:t>Velocity </a:t>
            </a:r>
          </a:p>
          <a:p>
            <a:pPr>
              <a:buAutoNum type="alphaLcParenBoth"/>
            </a:pPr>
            <a:r>
              <a:rPr lang="en-US" dirty="0" smtClean="0"/>
              <a:t>Speed </a:t>
            </a:r>
          </a:p>
          <a:p>
            <a:pPr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mass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A particle travels from A to B along the path shown by the broken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This is the </a:t>
            </a:r>
            <a:r>
              <a:rPr lang="en-US" altLang="en-US" sz="1800" b="1" i="1" smtClean="0"/>
              <a:t>distance </a:t>
            </a:r>
            <a:r>
              <a:rPr lang="en-US" altLang="en-US" sz="1800" smtClean="0"/>
              <a:t>traveled and is a scalar.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</a:t>
            </a:r>
            <a:r>
              <a:rPr lang="en-US" altLang="en-US" sz="1800" b="1" i="1" smtClean="0"/>
              <a:t>displacement</a:t>
            </a:r>
            <a:r>
              <a:rPr lang="en-US" altLang="en-US" sz="1800" smtClean="0"/>
              <a:t> is the solid line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displacement is independent of the path taken between the two points.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Displacement is a vector.</a:t>
            </a:r>
          </a:p>
        </p:txBody>
      </p: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3.2</a:t>
            </a:r>
          </a:p>
        </p:txBody>
      </p:sp>
      <p:pic>
        <p:nvPicPr>
          <p:cNvPr id="34822" name="Picture 6" descr="03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03463"/>
            <a:ext cx="3721100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543800" cy="503238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 Notation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Text uses bold with arrow to denote a vector: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Also used for printing is simple bold print: </a:t>
            </a:r>
            <a:r>
              <a:rPr lang="en-US" altLang="en-US" b="1" smtClean="0"/>
              <a:t>A</a:t>
            </a:r>
            <a:endParaRPr lang="en-US" altLang="en-US" smtClean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mtClean="0"/>
              <a:t>When dealing with just the magnitude of a vector in print, an italic letter will be used:  </a:t>
            </a:r>
            <a:r>
              <a:rPr lang="en-US" altLang="en-US" i="1" smtClean="0"/>
              <a:t>A</a:t>
            </a:r>
            <a:r>
              <a:rPr lang="en-US" altLang="en-US" smtClean="0"/>
              <a:t>  or   |    |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magnitude of the vector has physical units.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magnitude of a vector is always a positive number.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When handwritten, use an arrow: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0" indent="0" eaLnBrk="1" hangingPunct="1">
              <a:lnSpc>
                <a:spcPct val="90000"/>
              </a:lnSpc>
            </a:pPr>
            <a:endParaRPr lang="en-US" altLang="en-US" sz="2200" smtClean="0"/>
          </a:p>
        </p:txBody>
      </p:sp>
      <p:graphicFrame>
        <p:nvGraphicFramePr>
          <p:cNvPr id="3074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29200" y="1600200"/>
          <a:ext cx="304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048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28800" y="26670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"/>
          <p:cNvGraphicFramePr>
            <a:graphicFrameLocks noChangeAspect="1"/>
          </p:cNvGraphicFramePr>
          <p:nvPr/>
        </p:nvGraphicFramePr>
        <p:xfrm>
          <a:off x="3810000" y="38100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Equality of Two Vectors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Two vectors are </a:t>
            </a:r>
            <a:r>
              <a:rPr lang="en-US" altLang="en-US" b="1" i="1" smtClean="0"/>
              <a:t>equal</a:t>
            </a:r>
            <a:r>
              <a:rPr lang="en-US" altLang="en-US" smtClean="0"/>
              <a:t> if they have the same magnitude and the same direction.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b="1" smtClean="0"/>
              <a:t>         </a:t>
            </a:r>
            <a:r>
              <a:rPr lang="en-US" altLang="en-US" smtClean="0"/>
              <a:t>   if </a:t>
            </a:r>
            <a:r>
              <a:rPr lang="en-US" altLang="en-US" i="1" smtClean="0"/>
              <a:t>A</a:t>
            </a:r>
            <a:r>
              <a:rPr lang="en-US" altLang="en-US" smtClean="0"/>
              <a:t> = </a:t>
            </a:r>
            <a:r>
              <a:rPr lang="en-US" altLang="en-US" i="1" smtClean="0"/>
              <a:t>B</a:t>
            </a:r>
            <a:r>
              <a:rPr lang="en-US" altLang="en-US" smtClean="0"/>
              <a:t> and they point along parallel lines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All of the vectors shown are equal.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Allows a vector to be moved to a position parallel to itself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600" smtClean="0"/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2503488"/>
          <a:ext cx="685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03488"/>
                        <a:ext cx="6858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4103" name="Picture 7" descr="03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7138"/>
            <a:ext cx="4406900" cy="44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Vector addition is very different from adding scalar quantities.</a:t>
            </a:r>
          </a:p>
          <a:p>
            <a:pPr marL="0" indent="0" eaLnBrk="1" hangingPunct="1"/>
            <a:r>
              <a:rPr lang="en-US" altLang="en-US" smtClean="0"/>
              <a:t>When adding vectors, their directions must be taken into account.</a:t>
            </a:r>
          </a:p>
          <a:p>
            <a:pPr marL="0" indent="0" eaLnBrk="1" hangingPunct="1"/>
            <a:r>
              <a:rPr lang="en-US" altLang="en-US" smtClean="0"/>
              <a:t>Units must be the same </a:t>
            </a:r>
          </a:p>
          <a:p>
            <a:pPr marL="0" indent="0" eaLnBrk="1" hangingPunct="1"/>
            <a:r>
              <a:rPr lang="en-US" altLang="en-US" smtClean="0"/>
              <a:t>Graphical Methods</a:t>
            </a:r>
          </a:p>
          <a:p>
            <a:pPr lvl="1" eaLnBrk="1" hangingPunct="1"/>
            <a:r>
              <a:rPr lang="en-US" altLang="en-US" smtClean="0"/>
              <a:t>Use scale drawings</a:t>
            </a:r>
          </a:p>
          <a:p>
            <a:pPr marL="0" indent="0" eaLnBrk="1" hangingPunct="1"/>
            <a:r>
              <a:rPr lang="en-US" altLang="en-US" smtClean="0"/>
              <a:t>Algebraic Methods</a:t>
            </a:r>
          </a:p>
          <a:p>
            <a:pPr lvl="1" eaLnBrk="1" hangingPunct="1"/>
            <a:r>
              <a:rPr lang="en-US" altLang="en-US" smtClean="0"/>
              <a:t>More convenient</a:t>
            </a:r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Graphically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Choose a scale. </a:t>
            </a:r>
          </a:p>
          <a:p>
            <a:pPr marL="0" indent="0" eaLnBrk="1" hangingPunct="1"/>
            <a:r>
              <a:rPr lang="en-US" altLang="en-US" smtClean="0"/>
              <a:t>Draw the first vector,     , with the appropriate length and in the direction specified, with respect to a coordinate system.</a:t>
            </a:r>
          </a:p>
          <a:p>
            <a:pPr marL="0" indent="0" eaLnBrk="1" hangingPunct="1"/>
            <a:r>
              <a:rPr lang="en-US" altLang="en-US" smtClean="0"/>
              <a:t>Draw the next vector with the appropriate length and in the direction specified, with respect to a coordinate system whose origin is the end of vector      and parallel to the coordinate system used for      .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19050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391400" y="2895600"/>
          <a:ext cx="247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247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572000" y="32004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Graphically, cont.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Continue drawing the vectors “tip-to-tail” or “head-to-tail”.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resultant is drawn from the origin of the first vector to the end of the last vector.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Measure the length of the resultant</a:t>
            </a:r>
            <a:r>
              <a:rPr lang="en-US" altLang="en-US" sz="1800" b="1" smtClean="0"/>
              <a:t> </a:t>
            </a:r>
            <a:r>
              <a:rPr lang="en-US" altLang="en-US" sz="1800" smtClean="0"/>
              <a:t>and its angle.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Use the scale factor to convert length to actual magnitude.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200" smtClean="0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36870" name="Picture 6" descr="0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08225"/>
            <a:ext cx="394970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Graphically, final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When you have many vectors, just keep repeating the process until all are included.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resultant is still drawn from the tail of the first vector to the tip of the last vector.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37894" name="Picture 6" descr="0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50988"/>
            <a:ext cx="4178300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Vectors, Rules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038600" cy="4411663"/>
          </a:xfrm>
        </p:spPr>
        <p:txBody>
          <a:bodyPr/>
          <a:lstStyle/>
          <a:p>
            <a:pPr marL="0" indent="0" eaLnBrk="1" hangingPunct="1"/>
            <a:r>
              <a:rPr lang="en-US" altLang="en-US" sz="1800" smtClean="0"/>
              <a:t>When two vectors are added, the sum is independent of the order of the addition.</a:t>
            </a:r>
          </a:p>
          <a:p>
            <a:pPr lvl="1" eaLnBrk="1" hangingPunct="1"/>
            <a:r>
              <a:rPr lang="en-US" altLang="en-US" sz="1800" smtClean="0"/>
              <a:t>This is the </a:t>
            </a:r>
            <a:r>
              <a:rPr lang="en-US" altLang="en-US" sz="1800" b="1" i="1" smtClean="0"/>
              <a:t>Commutative Law of Addition.</a:t>
            </a:r>
          </a:p>
          <a:p>
            <a:pPr marL="0" indent="0" eaLnBrk="1" hangingPunct="1"/>
            <a:r>
              <a:rPr lang="en-US" altLang="en-US" sz="2600" b="1" smtClean="0"/>
              <a:t> </a:t>
            </a:r>
            <a:r>
              <a:rPr lang="en-US" altLang="en-US" sz="2600" smtClean="0"/>
              <a:t> </a:t>
            </a:r>
          </a:p>
          <a:p>
            <a:pPr lvl="1" eaLnBrk="1" hangingPunct="1"/>
            <a:endParaRPr lang="en-US" altLang="en-US" sz="2200" b="1" i="1" smtClean="0"/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762000" y="3200400"/>
          <a:ext cx="1676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16764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6151" name="Picture 7" descr="03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1120775"/>
            <a:ext cx="2816225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Vector quantities</a:t>
            </a:r>
          </a:p>
          <a:p>
            <a:pPr lvl="1" eaLnBrk="1" hangingPunct="1"/>
            <a:r>
              <a:rPr lang="en-US" altLang="en-US" dirty="0" smtClean="0"/>
              <a:t>Physical quantities that have both numerical and directional properties</a:t>
            </a:r>
          </a:p>
          <a:p>
            <a:pPr marL="0" indent="0" eaLnBrk="1" hangingPunct="1"/>
            <a:r>
              <a:rPr lang="en-US" altLang="en-US" dirty="0" smtClean="0"/>
              <a:t>Mathematical operations of vectors in this chapter</a:t>
            </a:r>
          </a:p>
          <a:p>
            <a:pPr lvl="1" eaLnBrk="1" hangingPunct="1"/>
            <a:r>
              <a:rPr lang="en-US" altLang="en-US" dirty="0" smtClean="0"/>
              <a:t>Addition</a:t>
            </a:r>
          </a:p>
          <a:p>
            <a:pPr lvl="1" eaLnBrk="1" hangingPunct="1"/>
            <a:r>
              <a:rPr lang="en-US" altLang="en-US" dirty="0" smtClean="0"/>
              <a:t>Subtraction</a:t>
            </a:r>
          </a:p>
          <a:p>
            <a:pPr lvl="1" eaLnBrk="1" hangingPunct="1"/>
            <a:r>
              <a:rPr lang="en-US" altLang="en-US" dirty="0" smtClean="0"/>
              <a:t>Multiplication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Vectors, Rules cont.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When adding three or more vectors, their sum is independent of the way in which the individual vectors are grouped.</a:t>
            </a:r>
          </a:p>
          <a:p>
            <a:pPr lvl="1" eaLnBrk="1" hangingPunct="1"/>
            <a:r>
              <a:rPr lang="en-US" altLang="en-US" smtClean="0"/>
              <a:t>This is called the </a:t>
            </a:r>
            <a:r>
              <a:rPr lang="en-US" altLang="en-US" b="1" i="1" smtClean="0"/>
              <a:t>Associative Property of Addition.</a:t>
            </a:r>
          </a:p>
          <a:p>
            <a:pPr marL="0" indent="0" eaLnBrk="1" hangingPunct="1"/>
            <a:r>
              <a:rPr lang="en-US" altLang="en-US" smtClean="0"/>
              <a:t> </a:t>
            </a:r>
          </a:p>
          <a:p>
            <a:pPr marL="0" indent="0" eaLnBrk="1" hangingPunct="1"/>
            <a:endParaRPr lang="en-US" altLang="en-US" sz="2200" smtClean="0"/>
          </a:p>
        </p:txBody>
      </p:sp>
      <p:graphicFrame>
        <p:nvGraphicFramePr>
          <p:cNvPr id="7170" name="Object 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90600" y="2819400"/>
          <a:ext cx="2514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1663560" imgH="304560" progId="Equation.DSMT4">
                  <p:embed/>
                </p:oleObj>
              </mc:Choice>
              <mc:Fallback>
                <p:oleObj name="Equation" r:id="rId3" imgW="1663560" imgH="3045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514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7175" name="Picture 7" descr="03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6388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Vectors, Rules final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When adding vectors, all of the vectors must have the same units.</a:t>
            </a:r>
          </a:p>
          <a:p>
            <a:pPr marL="0" indent="0" eaLnBrk="1" hangingPunct="1"/>
            <a:r>
              <a:rPr lang="en-US" altLang="en-US" smtClean="0"/>
              <a:t>All of the vectors must be of the same type of quantity.</a:t>
            </a:r>
          </a:p>
          <a:p>
            <a:pPr lvl="1" eaLnBrk="1" hangingPunct="1"/>
            <a:r>
              <a:rPr lang="en-US" altLang="en-US" smtClean="0"/>
              <a:t>For example, you cannot add a displacement to a velocity.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Negative of a Vector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4116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The negative of a vector is defined as the vector that, when added to the original vector, gives a resultant of zero.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Represented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The negative of the vector will have the same magnitude, but point in the opposite direction.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90800" y="210185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3" imgW="253800" imgH="203040" progId="Equation.DSMT4">
                  <p:embed/>
                </p:oleObj>
              </mc:Choice>
              <mc:Fallback>
                <p:oleObj name="Equation" r:id="rId3" imgW="2538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01850"/>
                        <a:ext cx="476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2471738"/>
          <a:ext cx="1447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5" imgW="876240" imgH="304560" progId="Equation.DSMT4">
                  <p:embed/>
                </p:oleObj>
              </mc:Choice>
              <mc:Fallback>
                <p:oleObj name="Equation" r:id="rId5" imgW="87624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71738"/>
                        <a:ext cx="1447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Subtracting Vectors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Special case of vector addition:</a:t>
            </a:r>
          </a:p>
          <a:p>
            <a:pPr marL="0" indent="0" eaLnBrk="1" hangingPunct="1"/>
            <a:r>
              <a:rPr lang="en-US" altLang="en-US" smtClean="0"/>
              <a:t>If            , then use</a:t>
            </a:r>
          </a:p>
          <a:p>
            <a:pPr marL="0" indent="0" eaLnBrk="1" hangingPunct="1"/>
            <a:r>
              <a:rPr lang="en-US" altLang="en-US" smtClean="0"/>
              <a:t>Continue with standard vector addition procedure.</a:t>
            </a:r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03835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3" imgW="609480" imgH="304560" progId="Equation.DSMT4">
                  <p:embed/>
                </p:oleObj>
              </mc:Choice>
              <mc:Fallback>
                <p:oleObj name="Equation" r:id="rId3" imgW="60948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38350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685800" y="2057400"/>
          <a:ext cx="561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561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9224" name="Picture 8" descr="0310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33500"/>
            <a:ext cx="41306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Subtracting Vectors, Method 2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Another way to look at subtraction is to find the vector that, added to the second vector gives you the first vector.</a:t>
            </a:r>
          </a:p>
          <a:p>
            <a:pPr marL="0" indent="0" eaLnBrk="1" hangingPunct="1"/>
            <a:r>
              <a:rPr lang="en-US" altLang="en-US" sz="1800" smtClean="0"/>
              <a:t> </a:t>
            </a:r>
          </a:p>
          <a:p>
            <a:pPr lvl="1" eaLnBrk="1" hangingPunct="1"/>
            <a:r>
              <a:rPr lang="en-US" altLang="en-US" sz="1800" smtClean="0"/>
              <a:t>As shown, the resultant vector points from the tip of the second to the tip of the first.</a:t>
            </a:r>
          </a:p>
          <a:p>
            <a:pPr marL="0" indent="0" eaLnBrk="1" hangingPunct="1"/>
            <a:endParaRPr lang="en-US" altLang="en-US" sz="1800" smtClean="0"/>
          </a:p>
        </p:txBody>
      </p:sp>
      <p:graphicFrame>
        <p:nvGraphicFramePr>
          <p:cNvPr id="10242" name="Object 7"/>
          <p:cNvGraphicFramePr>
            <a:graphicFrameLocks noGrp="1" noChangeAspect="1"/>
          </p:cNvGraphicFramePr>
          <p:nvPr/>
        </p:nvGraphicFramePr>
        <p:xfrm>
          <a:off x="838200" y="2590800"/>
          <a:ext cx="12382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3" imgW="876240" imgH="304560" progId="Equation.DSMT4">
                  <p:embed/>
                </p:oleObj>
              </mc:Choice>
              <mc:Fallback>
                <p:oleObj name="Equation" r:id="rId3" imgW="876240" imgH="30456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12382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10247" name="Picture 7" descr="0310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2480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n>
                      <a:solidFill>
                        <a:srgbClr val="002060"/>
                      </a:solidFill>
                    </a:ln>
                  </a:rPr>
                  <a:t>Quick Quiz 3.2</a:t>
                </a:r>
                <a:r>
                  <a:rPr lang="en-US" dirty="0" smtClean="0"/>
                  <a:t> The </a:t>
                </a:r>
                <a:r>
                  <a:rPr lang="en-US" dirty="0"/>
                  <a:t>magnitudes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dirty="0"/>
                  <a:t> are </a:t>
                </a:r>
                <a:r>
                  <a:rPr lang="en-US" b="1" i="1" dirty="0"/>
                  <a:t>A </a:t>
                </a:r>
                <a:r>
                  <a:rPr lang="en-US" dirty="0"/>
                  <a:t>=12 units and </a:t>
                </a:r>
                <a:endParaRPr lang="en-US" dirty="0" smtClean="0"/>
              </a:p>
              <a:p>
                <a:r>
                  <a:rPr lang="en-US" b="1" i="1" dirty="0" smtClean="0"/>
                  <a:t>B</a:t>
                </a:r>
                <a:r>
                  <a:rPr lang="en-US" dirty="0" smtClean="0"/>
                  <a:t> = 8 units. Which of the following pairs of numbers represents the </a:t>
                </a:r>
                <a:r>
                  <a:rPr lang="en-US" i="1" dirty="0" smtClean="0"/>
                  <a:t>largest </a:t>
                </a:r>
                <a:r>
                  <a:rPr lang="en-US" dirty="0" smtClean="0"/>
                  <a:t>and</a:t>
                </a:r>
              </a:p>
              <a:p>
                <a:r>
                  <a:rPr lang="en-US" i="1" dirty="0" smtClean="0"/>
                  <a:t>smallest</a:t>
                </a:r>
                <a:r>
                  <a:rPr lang="en-US" dirty="0" smtClean="0"/>
                  <a:t>  possible </a:t>
                </a:r>
                <a:r>
                  <a:rPr lang="en-US" dirty="0"/>
                  <a:t>values for the magnitude of the resultant vector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r>
                  <a:rPr lang="en-US" dirty="0"/>
                  <a:t>(a) 14.4 units, 4 units (b) 12 units, 8 units (c) 20 units, 4 units (d) none of</a:t>
                </a:r>
              </a:p>
              <a:p>
                <a:r>
                  <a:rPr lang="en-US" dirty="0"/>
                  <a:t>these </a:t>
                </a:r>
                <a:r>
                  <a:rPr lang="en-US" dirty="0" smtClean="0"/>
                  <a:t>answers</a:t>
                </a:r>
              </a:p>
              <a:p>
                <a:r>
                  <a:rPr lang="en-US" dirty="0">
                    <a:ln>
                      <a:solidFill>
                        <a:srgbClr val="002060"/>
                      </a:solidFill>
                    </a:ln>
                  </a:rPr>
                  <a:t>Quick Quiz 3.3 </a:t>
                </a:r>
                <a:r>
                  <a:rPr lang="en-US" dirty="0"/>
                  <a:t>If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added to </a:t>
                </a:r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which two of the following</a:t>
                </a:r>
              </a:p>
              <a:p>
                <a:r>
                  <a:rPr lang="en-US" dirty="0"/>
                  <a:t>choices must be true for the resultant vector to be equal to zero? (a) and are</a:t>
                </a:r>
              </a:p>
              <a:p>
                <a:r>
                  <a:rPr lang="en-US" dirty="0"/>
                  <a:t>parallel and in the same direction. (b) and are parallel and in opposite </a:t>
                </a:r>
                <a:r>
                  <a:rPr lang="en-US" dirty="0" smtClean="0"/>
                  <a:t>directions</a:t>
                </a:r>
                <a:r>
                  <a:rPr lang="en-US" dirty="0"/>
                  <a:t>. (c) and have the same magnitude. (d) and are perpendicular.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5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Multiplying or Dividing a Vector by a Scalar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The result of the multiplication or division of a vector by a scalar is a vector.</a:t>
            </a:r>
          </a:p>
          <a:p>
            <a:pPr marL="0" indent="0" eaLnBrk="1" hangingPunct="1"/>
            <a:r>
              <a:rPr lang="en-US" altLang="en-US" smtClean="0"/>
              <a:t>The magnitude of the vector is multiplied or divided by the scalar.</a:t>
            </a:r>
          </a:p>
          <a:p>
            <a:pPr marL="0" indent="0" eaLnBrk="1" hangingPunct="1"/>
            <a:r>
              <a:rPr lang="en-US" altLang="en-US" smtClean="0"/>
              <a:t>If the scalar is positive, the direction of the result is the same as of the original vector.</a:t>
            </a:r>
          </a:p>
          <a:p>
            <a:pPr marL="0" indent="0" eaLnBrk="1" hangingPunct="1"/>
            <a:r>
              <a:rPr lang="en-US" altLang="en-US" smtClean="0"/>
              <a:t>If the scalar is negative, the direction of the result is opposite that of the original vector.</a:t>
            </a:r>
          </a:p>
          <a:p>
            <a:pPr marL="0" indent="0" eaLnBrk="1" hangingPunct="1"/>
            <a:endParaRPr lang="en-US" altLang="en-US" sz="2600" smtClean="0"/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3.2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76400"/>
            <a:ext cx="4419600" cy="4495800"/>
          </a:xfrm>
        </p:spPr>
        <p:txBody>
          <a:bodyPr/>
          <a:lstStyle/>
          <a:p>
            <a:pPr marL="0"/>
            <a:r>
              <a:rPr lang="en-US" sz="2000" dirty="0"/>
              <a:t>A car travels 20.0 km due north and then 35.0 km </a:t>
            </a:r>
            <a:r>
              <a:rPr lang="en-US" sz="2000" dirty="0" smtClean="0"/>
              <a:t>in a direction  60.0</a:t>
            </a:r>
            <a:r>
              <a:rPr lang="en-US" sz="2000" dirty="0" smtClean="0">
                <a:latin typeface="Sakkal Majalla"/>
                <a:cs typeface="Sakkal Majalla"/>
              </a:rPr>
              <a:t>°</a:t>
            </a:r>
            <a:r>
              <a:rPr lang="en-US" sz="2000" dirty="0" smtClean="0"/>
              <a:t>west of north as shown in Figure 3.11a</a:t>
            </a:r>
            <a:r>
              <a:rPr lang="en-US" sz="2000" dirty="0"/>
              <a:t>. Find the magnitude and direction of </a:t>
            </a:r>
            <a:r>
              <a:rPr lang="en-US" sz="2000" dirty="0" smtClean="0"/>
              <a:t>the car’s resultant </a:t>
            </a:r>
            <a:r>
              <a:rPr lang="en-US" sz="2000" dirty="0"/>
              <a:t>displacement.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03" y="1676400"/>
            <a:ext cx="4225997" cy="33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law of cosine: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direction use law </a:t>
            </a:r>
            <a:r>
              <a:rPr lang="en-US" dirty="0" smtClean="0"/>
              <a:t>of </a:t>
            </a:r>
            <a:r>
              <a:rPr lang="en-US" dirty="0" smtClean="0"/>
              <a:t>Sines:  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35" y="1545624"/>
            <a:ext cx="489010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521808"/>
            <a:ext cx="6781800" cy="110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76676"/>
            <a:ext cx="5257800" cy="213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40386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resultant displacement of the car is 48.2 km in a direction 38.9° west of north.</a:t>
            </a:r>
          </a:p>
        </p:txBody>
      </p:sp>
    </p:spTree>
    <p:extLst>
      <p:ext uri="{BB962C8B-B14F-4D97-AF65-F5344CB8AC3E}">
        <p14:creationId xmlns:p14="http://schemas.microsoft.com/office/powerpoint/2010/main" val="36133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Method of Adding Vectors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Graphical addition is not recommended when:</a:t>
            </a:r>
          </a:p>
          <a:p>
            <a:pPr lvl="1" eaLnBrk="1" hangingPunct="1"/>
            <a:r>
              <a:rPr lang="en-US" altLang="en-US" smtClean="0"/>
              <a:t>High accuracy is required</a:t>
            </a:r>
          </a:p>
          <a:p>
            <a:pPr lvl="1" eaLnBrk="1" hangingPunct="1"/>
            <a:r>
              <a:rPr lang="en-US" altLang="en-US" smtClean="0"/>
              <a:t>If you have a three-dimensional problem</a:t>
            </a:r>
          </a:p>
          <a:p>
            <a:pPr marL="0" indent="0" eaLnBrk="1" hangingPunct="1"/>
            <a:r>
              <a:rPr lang="en-US" altLang="en-US" smtClean="0"/>
              <a:t>Component method is an alternative method</a:t>
            </a:r>
          </a:p>
          <a:p>
            <a:pPr lvl="1" eaLnBrk="1" hangingPunct="1"/>
            <a:r>
              <a:rPr lang="en-US" altLang="en-US" smtClean="0"/>
              <a:t>It uses projections of vectors along coordinate axes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Coordinate Systems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Used to describe the position of a point in space</a:t>
            </a:r>
          </a:p>
          <a:p>
            <a:pPr marL="0" indent="0" eaLnBrk="1" hangingPunct="1"/>
            <a:r>
              <a:rPr lang="en-US" altLang="en-US" dirty="0" smtClean="0"/>
              <a:t>Common coordinate systems are:</a:t>
            </a:r>
          </a:p>
          <a:p>
            <a:pPr lvl="1" eaLnBrk="1" hangingPunct="1"/>
            <a:r>
              <a:rPr lang="en-US" altLang="en-US" dirty="0" smtClean="0"/>
              <a:t>Cartesian</a:t>
            </a:r>
          </a:p>
          <a:p>
            <a:pPr lvl="1" eaLnBrk="1" hangingPunct="1"/>
            <a:r>
              <a:rPr lang="en-US" altLang="en-US" dirty="0" smtClean="0"/>
              <a:t>Polar</a:t>
            </a:r>
          </a:p>
          <a:p>
            <a:pPr marL="0" indent="0" eaLnBrk="1" hangingPunct="1"/>
            <a:endParaRPr lang="en-US" altLang="en-US" dirty="0" smtClean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Introduction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A </a:t>
            </a:r>
            <a:r>
              <a:rPr lang="en-US" altLang="en-US" sz="1800" b="1" smtClean="0"/>
              <a:t>component</a:t>
            </a:r>
            <a:r>
              <a:rPr lang="en-US" altLang="en-US" sz="1800" smtClean="0"/>
              <a:t> is a projection of a vector along an axis.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Any vector can be completely described by its components.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It is useful to use </a:t>
            </a:r>
            <a:r>
              <a:rPr lang="en-US" altLang="en-US" sz="1800" b="1" smtClean="0"/>
              <a:t>rectangular components.</a:t>
            </a: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These are the projections of the vector along the x- and y-axes.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1990" name="Picture 6" descr="031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4178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Component Terminology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391400" cy="4411663"/>
          </a:xfrm>
        </p:spPr>
        <p:txBody>
          <a:bodyPr/>
          <a:lstStyle/>
          <a:p>
            <a:pPr marL="0" indent="0" eaLnBrk="1" hangingPunct="1"/>
            <a:r>
              <a:rPr lang="en-US" altLang="en-US" b="1" smtClean="0"/>
              <a:t>   </a:t>
            </a:r>
            <a:r>
              <a:rPr lang="en-US" altLang="en-US" i="1" smtClean="0"/>
              <a:t>     </a:t>
            </a:r>
            <a:r>
              <a:rPr lang="en-US" altLang="en-US" b="1" smtClean="0"/>
              <a:t>            </a:t>
            </a:r>
            <a:r>
              <a:rPr lang="en-US" altLang="en-US" smtClean="0"/>
              <a:t>are the </a:t>
            </a:r>
            <a:r>
              <a:rPr lang="en-US" altLang="en-US" b="1" i="1" smtClean="0"/>
              <a:t>component vectors</a:t>
            </a:r>
            <a:r>
              <a:rPr lang="en-US" altLang="en-US" smtClean="0"/>
              <a:t> of    .</a:t>
            </a:r>
            <a:endParaRPr lang="en-US" altLang="en-US" b="1" smtClean="0"/>
          </a:p>
          <a:p>
            <a:pPr lvl="1" eaLnBrk="1" hangingPunct="1"/>
            <a:r>
              <a:rPr lang="en-US" altLang="en-US" smtClean="0"/>
              <a:t>They are vectors and follow all the rules for vectors.</a:t>
            </a:r>
          </a:p>
          <a:p>
            <a:pPr marL="0" indent="0" eaLnBrk="1" hangingPunct="1"/>
            <a:r>
              <a:rPr lang="en-US" altLang="en-US" i="1" smtClean="0"/>
              <a:t>A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 are scalars, and will be referred to as the </a:t>
            </a:r>
            <a:r>
              <a:rPr lang="en-US" altLang="en-US" b="1" i="1" smtClean="0"/>
              <a:t>components</a:t>
            </a:r>
            <a:r>
              <a:rPr lang="en-US" altLang="en-US" smtClean="0"/>
              <a:t> of    .</a:t>
            </a:r>
            <a:endParaRPr lang="en-US" altLang="en-US" i="1" smtClean="0"/>
          </a:p>
        </p:txBody>
      </p:sp>
      <p:graphicFrame>
        <p:nvGraphicFramePr>
          <p:cNvPr id="11266" name="Object 102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315200" y="2330450"/>
          <a:ext cx="304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330450"/>
                        <a:ext cx="304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26"/>
          <p:cNvGraphicFramePr>
            <a:graphicFrameLocks noChangeAspect="1"/>
          </p:cNvGraphicFramePr>
          <p:nvPr/>
        </p:nvGraphicFramePr>
        <p:xfrm>
          <a:off x="4876800" y="1489075"/>
          <a:ext cx="304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89075"/>
                        <a:ext cx="304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381000" y="1524000"/>
          <a:ext cx="1279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Equation" r:id="rId6" imgW="736560" imgH="266400" progId="Equation.DSMT4">
                  <p:embed/>
                </p:oleObj>
              </mc:Choice>
              <mc:Fallback>
                <p:oleObj name="Equation" r:id="rId6" imgW="736560" imgH="26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12795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</a:t>
            </a:r>
          </a:p>
        </p:txBody>
      </p:sp>
      <p:sp>
        <p:nvSpPr>
          <p:cNvPr id="122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3400" y="1524000"/>
            <a:ext cx="4038600" cy="4530725"/>
          </a:xfrm>
        </p:spPr>
        <p:txBody>
          <a:bodyPr/>
          <a:lstStyle/>
          <a:p>
            <a:pPr marL="0" indent="0" eaLnBrk="1" hangingPunct="1"/>
            <a:r>
              <a:rPr lang="en-US" altLang="en-US" sz="1800" smtClean="0"/>
              <a:t>Assume you are given a vector </a:t>
            </a:r>
          </a:p>
          <a:p>
            <a:pPr marL="0" indent="0" eaLnBrk="1" hangingPunct="1"/>
            <a:r>
              <a:rPr lang="en-US" altLang="en-US" sz="1800" smtClean="0"/>
              <a:t>It can be expressed in terms of two other vectors,      and </a:t>
            </a:r>
          </a:p>
          <a:p>
            <a:pPr marL="0" indent="0" eaLnBrk="1" hangingPunct="1"/>
            <a:endParaRPr lang="en-US" altLang="en-US" sz="1800" smtClean="0"/>
          </a:p>
          <a:p>
            <a:pPr marL="0" indent="0" eaLnBrk="1" hangingPunct="1"/>
            <a:r>
              <a:rPr lang="en-US" altLang="en-US" sz="1800" smtClean="0"/>
              <a:t>These three vectors form a right triangle.</a:t>
            </a:r>
          </a:p>
          <a:p>
            <a:pPr marL="0" indent="0" eaLnBrk="1" hangingPunct="1"/>
            <a:r>
              <a:rPr lang="en-US" altLang="en-US" sz="2600" smtClean="0"/>
              <a:t> </a:t>
            </a:r>
          </a:p>
          <a:p>
            <a:pPr marL="0" indent="0" eaLnBrk="1" hangingPunct="1"/>
            <a:endParaRPr lang="en-US" altLang="en-US" sz="2600" smtClean="0"/>
          </a:p>
        </p:txBody>
      </p:sp>
      <p:graphicFrame>
        <p:nvGraphicFramePr>
          <p:cNvPr id="12290" name="Object 12"/>
          <p:cNvGraphicFramePr>
            <a:graphicFrameLocks noChangeAspect="1"/>
          </p:cNvGraphicFramePr>
          <p:nvPr/>
        </p:nvGraphicFramePr>
        <p:xfrm>
          <a:off x="533400" y="2514600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3" imgW="838080" imgH="266400" progId="Equation.DSMT4">
                  <p:embed/>
                </p:oleObj>
              </mc:Choice>
              <mc:Fallback>
                <p:oleObj name="Equation" r:id="rId3" imgW="838080" imgH="26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1524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3733800" y="1416050"/>
          <a:ext cx="314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16050"/>
                        <a:ext cx="3143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1905000" y="2133600"/>
          <a:ext cx="3825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7" imgW="228600" imgH="253800" progId="Equation.DSMT4">
                  <p:embed/>
                </p:oleObj>
              </mc:Choice>
              <mc:Fallback>
                <p:oleObj name="Equation" r:id="rId7" imgW="2286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3825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ChangeAspect="1"/>
          </p:cNvGraphicFramePr>
          <p:nvPr/>
        </p:nvGraphicFramePr>
        <p:xfrm>
          <a:off x="2743200" y="21336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9" imgW="228600" imgH="266400" progId="Equation.DSMT4">
                  <p:embed/>
                </p:oleObj>
              </mc:Choice>
              <mc:Fallback>
                <p:oleObj name="Equation" r:id="rId9" imgW="228600" imgH="26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2298" name="Picture 10" descr="0312b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178300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</a:t>
            </a:r>
            <a:r>
              <a:rPr lang="en-US" altLang="en-US" sz="1800" i="1" smtClean="0"/>
              <a:t>y</a:t>
            </a:r>
            <a:r>
              <a:rPr lang="en-US" altLang="en-US" sz="1800" smtClean="0"/>
              <a:t>-component is moved to the end of the </a:t>
            </a:r>
            <a:r>
              <a:rPr lang="en-US" altLang="en-US" sz="1800" i="1" smtClean="0"/>
              <a:t>x</a:t>
            </a:r>
            <a:r>
              <a:rPr lang="en-US" altLang="en-US" sz="1800" smtClean="0"/>
              <a:t>-component.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This is due to the fact that any vector can be moved parallel to itself without being affected.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This completes the triangle.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600" smtClean="0"/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3014" name="Picture 6" descr="03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178300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3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The x-component of a vector is the projection along the x-axis.</a:t>
            </a:r>
          </a:p>
          <a:p>
            <a:pPr lvl="1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The y-component of a vector is the projection along the y-axis.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This assumes the angle </a:t>
            </a:r>
            <a:r>
              <a:rPr lang="el-GR" altLang="en-US" smtClean="0">
                <a:latin typeface="Lucida Grande" pitchFamily="80" charset="0"/>
                <a:cs typeface="Arial" charset="0"/>
              </a:rPr>
              <a:t>θ</a:t>
            </a:r>
            <a:r>
              <a:rPr lang="en-US" altLang="en-US" smtClean="0">
                <a:cs typeface="Arial" charset="0"/>
              </a:rPr>
              <a:t> is measured with respect to the x-axis.</a:t>
            </a:r>
          </a:p>
          <a:p>
            <a:pPr lvl="1" eaLnBrk="1" hangingPunct="1"/>
            <a:r>
              <a:rPr lang="en-US" altLang="en-US" smtClean="0">
                <a:cs typeface="Arial" charset="0"/>
              </a:rPr>
              <a:t>If not, do not use these equations, use the sides of the triangle directly.</a:t>
            </a:r>
            <a:endParaRPr lang="el-GR" altLang="en-US" smtClean="0">
              <a:cs typeface="Arial" charset="0"/>
            </a:endParaRPr>
          </a:p>
          <a:p>
            <a:pPr marL="0" indent="0" eaLnBrk="1" hangingPunct="1"/>
            <a:endParaRPr lang="en-US" altLang="en-US" sz="2600" smtClean="0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609600" y="2819400"/>
          <a:ext cx="162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1624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85800" y="1981200"/>
          <a:ext cx="1600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1600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4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>
                <a:cs typeface="Times New Roman" pitchFamily="18" charset="0"/>
              </a:rPr>
              <a:t>The components are the legs of the right triangle whose hypotenuse is the length of </a:t>
            </a:r>
            <a:r>
              <a:rPr lang="en-US" altLang="en-US" i="1" smtClean="0">
                <a:cs typeface="Times New Roman" pitchFamily="18" charset="0"/>
              </a:rPr>
              <a:t>A.</a:t>
            </a:r>
          </a:p>
          <a:p>
            <a:pPr lvl="1" eaLnBrk="1" hangingPunct="1"/>
            <a:r>
              <a:rPr lang="en-US" altLang="en-US" b="1" i="1" smtClean="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May still have to find </a:t>
            </a:r>
            <a:r>
              <a:rPr lang="en-US" altLang="en-US" i="1" smtClean="0">
                <a:latin typeface="Lucida Grande" pitchFamily="80" charset="0"/>
                <a:cs typeface="Times New Roman" pitchFamily="18" charset="0"/>
              </a:rPr>
              <a:t>θ</a:t>
            </a:r>
            <a:r>
              <a:rPr lang="en-US" altLang="en-US" smtClean="0">
                <a:cs typeface="Times New Roman" pitchFamily="18" charset="0"/>
              </a:rPr>
              <a:t> with respect to the positive 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smtClean="0">
                <a:cs typeface="Times New Roman" pitchFamily="18" charset="0"/>
              </a:rPr>
              <a:t>-axis</a:t>
            </a:r>
          </a:p>
          <a:p>
            <a:pPr marL="0" indent="0" eaLnBrk="1" hangingPunct="1"/>
            <a:r>
              <a:rPr lang="en-US" altLang="en-US" smtClean="0">
                <a:cs typeface="Times New Roman" pitchFamily="18" charset="0"/>
              </a:rPr>
              <a:t>In a problem, a vector may be specified by its components or its magnitude and direction.</a:t>
            </a:r>
          </a:p>
          <a:p>
            <a:pPr lvl="2" eaLnBrk="1" hangingPunct="1"/>
            <a:endParaRPr lang="en-US" altLang="en-US" sz="2100" smtClean="0">
              <a:cs typeface="Times New Roman" pitchFamily="18" charset="0"/>
            </a:endParaRPr>
          </a:p>
          <a:p>
            <a:pPr marL="0" indent="0" eaLnBrk="1" hangingPunct="1"/>
            <a:endParaRPr lang="en-US" altLang="en-US" sz="2600" b="1" smtClean="0">
              <a:cs typeface="Times New Roman" pitchFamily="18" charset="0"/>
            </a:endParaRPr>
          </a:p>
          <a:p>
            <a:pPr marL="0" indent="0" eaLnBrk="1" hangingPunct="1"/>
            <a:endParaRPr lang="en-US" altLang="en-US" sz="2600" b="1" smtClean="0">
              <a:cs typeface="Times New Roman" pitchFamily="18" charset="0"/>
            </a:endParaRPr>
          </a:p>
          <a:p>
            <a:pPr lvl="1" eaLnBrk="1" hangingPunct="1"/>
            <a:endParaRPr lang="en-US" altLang="en-US" sz="2200" smtClean="0"/>
          </a:p>
          <a:p>
            <a:pPr marL="0" indent="0" eaLnBrk="1" hangingPunct="1"/>
            <a:endParaRPr lang="en-US" altLang="en-US" sz="260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838200" y="2133600"/>
          <a:ext cx="3657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3657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final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>
                <a:cs typeface="Times New Roman" pitchFamily="18" charset="0"/>
              </a:rPr>
              <a:t>The components can be positive or negative and will have the same units as the original vector.</a:t>
            </a:r>
          </a:p>
          <a:p>
            <a:pPr marL="0" indent="0" eaLnBrk="1" hangingPunct="1"/>
            <a:r>
              <a:rPr lang="en-US" altLang="en-US" sz="1800" smtClean="0">
                <a:cs typeface="Times New Roman" pitchFamily="18" charset="0"/>
              </a:rPr>
              <a:t>The signs of the components will depend on the angle.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4038" name="Picture 6" descr="03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381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ABOUT DIRECTION?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920750"/>
            <a:ext cx="8534400" cy="15696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If it is asked for direction in problem, E.g. </a:t>
            </a:r>
            <a:r>
              <a:rPr lang="en-US" altLang="en-US" b="1" dirty="0" smtClean="0">
                <a:latin typeface="Comic Sans MS" pitchFamily="66" charset="0"/>
              </a:rPr>
              <a:t>DISPLACEMENT</a:t>
            </a:r>
            <a:r>
              <a:rPr lang="en-US" altLang="en-US" b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since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it is a </a:t>
            </a:r>
            <a:r>
              <a:rPr lang="en-US" altLang="en-US" b="1" dirty="0">
                <a:latin typeface="Comic Sans MS" pitchFamily="66" charset="0"/>
              </a:rPr>
              <a:t>VECTOR</a:t>
            </a:r>
            <a:r>
              <a:rPr lang="en-US" altLang="en-US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quantity, we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need to report its direction.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629400" y="3124200"/>
            <a:ext cx="0" cy="2590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5181600" y="4419600"/>
            <a:ext cx="297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461125" y="27035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477000" y="5715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S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8137525" y="42275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E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648200" y="426720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W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6705600" y="32766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7375525" y="36941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 of E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613525" y="33131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E of N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>
            <a:off x="5410200" y="44958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394325" y="45323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S of W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5699125" y="52943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W of S</a:t>
            </a: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5105400" y="33528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241925" y="392271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 of W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5546725" y="323691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W of N</a:t>
            </a:r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6705600" y="44958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7299325" y="4532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S of E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6689725" y="5294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E of S</a:t>
            </a:r>
          </a:p>
        </p:txBody>
      </p:sp>
      <p:sp>
        <p:nvSpPr>
          <p:cNvPr id="29718" name="Line 4"/>
          <p:cNvSpPr>
            <a:spLocks noChangeShapeType="1"/>
          </p:cNvSpPr>
          <p:nvPr/>
        </p:nvSpPr>
        <p:spPr bwMode="auto">
          <a:xfrm>
            <a:off x="457200" y="4441825"/>
            <a:ext cx="2819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6"/>
          <p:cNvSpPr>
            <a:spLocks noChangeShapeType="1"/>
          </p:cNvSpPr>
          <p:nvPr/>
        </p:nvSpPr>
        <p:spPr bwMode="auto">
          <a:xfrm flipV="1">
            <a:off x="3276600" y="2841625"/>
            <a:ext cx="0" cy="1524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8"/>
          <p:cNvSpPr>
            <a:spLocks noChangeShapeType="1"/>
          </p:cNvSpPr>
          <p:nvPr/>
        </p:nvSpPr>
        <p:spPr bwMode="auto">
          <a:xfrm flipV="1">
            <a:off x="457200" y="2841625"/>
            <a:ext cx="2743200" cy="1524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307975" y="4875213"/>
            <a:ext cx="4740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News Gothic MT" pitchFamily="-108" charset="0"/>
              </a:rPr>
              <a:t>NOTE:</a:t>
            </a: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 When drawing a right triangle that conveys some type of motion, you MUST draw your components </a:t>
            </a:r>
            <a:r>
              <a:rPr lang="en-US" altLang="en-US" sz="1800" b="1">
                <a:solidFill>
                  <a:srgbClr val="FF0000"/>
                </a:solidFill>
                <a:latin typeface="News Gothic MT" pitchFamily="-108" charset="0"/>
              </a:rPr>
              <a:t>HEAD TO TOE</a:t>
            </a: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.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2819400" y="3984625"/>
            <a:ext cx="838200" cy="685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News Gothic MT" pitchFamily="-108" charset="0"/>
            </a:endParaRP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1066800" y="406082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 of E</a:t>
            </a:r>
          </a:p>
        </p:txBody>
      </p:sp>
      <p:cxnSp>
        <p:nvCxnSpPr>
          <p:cNvPr id="30" name="Shape 29"/>
          <p:cNvCxnSpPr/>
          <p:nvPr/>
        </p:nvCxnSpPr>
        <p:spPr>
          <a:xfrm rot="16200000" flipV="1">
            <a:off x="3559968" y="4593432"/>
            <a:ext cx="1585913" cy="1390650"/>
          </a:xfrm>
          <a:prstGeom prst="bentConnector3">
            <a:avLst>
              <a:gd name="adj1" fmla="val 7785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810000" y="5715000"/>
            <a:ext cx="1238250" cy="366713"/>
          </a:xfrm>
          <a:prstGeom prst="bentConnector3">
            <a:avLst>
              <a:gd name="adj1" fmla="val -538"/>
            </a:avLst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7" grpId="0" animBg="1"/>
      <p:bldP spid="27" grpId="1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9144000" cy="5105400"/>
          </a:xfrm>
        </p:spPr>
        <p:txBody>
          <a:bodyPr/>
          <a:lstStyle/>
          <a:p>
            <a:r>
              <a:rPr lang="en-US" altLang="en-US" sz="2800" dirty="0"/>
              <a:t>Directions</a:t>
            </a:r>
            <a:endParaRPr lang="en-US" altLang="en-US" sz="2800" dirty="0" smtClean="0"/>
          </a:p>
          <a:p>
            <a:r>
              <a:rPr lang="en-US" altLang="en-US" sz="2800" dirty="0" smtClean="0"/>
              <a:t>There is a difference between Northwest and West of North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337163"/>
              </p:ext>
            </p:extLst>
          </p:nvPr>
        </p:nvGraphicFramePr>
        <p:xfrm>
          <a:off x="1295400" y="1998663"/>
          <a:ext cx="7696200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Bitmap Image" r:id="rId3" imgW="7714286" imgH="4258269" progId="PBrush">
                  <p:embed/>
                </p:oleObj>
              </mc:Choice>
              <mc:Fallback>
                <p:oleObj name="Bitmap Image" r:id="rId3" imgW="7714286" imgH="42582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98663"/>
                        <a:ext cx="7696200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2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Unit Vectors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A </a:t>
            </a:r>
            <a:r>
              <a:rPr lang="en-US" altLang="en-US" b="1" i="1" smtClean="0"/>
              <a:t>unit vector</a:t>
            </a:r>
            <a:r>
              <a:rPr lang="en-US" altLang="en-US" smtClean="0"/>
              <a:t> is a dimensionless vector with a magnitude of exactly 1.</a:t>
            </a:r>
          </a:p>
          <a:p>
            <a:pPr marL="0" indent="0" eaLnBrk="1" hangingPunct="1"/>
            <a:r>
              <a:rPr lang="en-US" altLang="en-US" smtClean="0"/>
              <a:t>Unit vectors are used to specify a direction and have no other physical significance.</a:t>
            </a:r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Cartesian Coordinate System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Also called rectangular coordinate system</a:t>
            </a:r>
          </a:p>
          <a:p>
            <a:pPr marL="0" indent="0" eaLnBrk="1" hangingPunct="1"/>
            <a:r>
              <a:rPr lang="en-US" altLang="en-US" sz="1800" i="1" smtClean="0"/>
              <a:t>x</a:t>
            </a:r>
            <a:r>
              <a:rPr lang="en-US" altLang="en-US" sz="1800" smtClean="0"/>
              <a:t>- and </a:t>
            </a:r>
            <a:r>
              <a:rPr lang="en-US" altLang="en-US" sz="1800" i="1" smtClean="0"/>
              <a:t>y</a:t>
            </a:r>
            <a:r>
              <a:rPr lang="en-US" altLang="en-US" sz="1800" smtClean="0"/>
              <a:t>- axes intersect at the origin</a:t>
            </a:r>
          </a:p>
          <a:p>
            <a:pPr marL="0" indent="0" eaLnBrk="1" hangingPunct="1"/>
            <a:r>
              <a:rPr lang="en-US" altLang="en-US" sz="1800" smtClean="0"/>
              <a:t>Points are labeled (</a:t>
            </a:r>
            <a:r>
              <a:rPr lang="en-US" altLang="en-US" sz="1800" i="1" smtClean="0"/>
              <a:t>x</a:t>
            </a:r>
            <a:r>
              <a:rPr lang="en-US" altLang="en-US" sz="1800" smtClean="0"/>
              <a:t>,</a:t>
            </a:r>
            <a:r>
              <a:rPr lang="en-US" altLang="en-US" sz="1800" i="1" smtClean="0"/>
              <a:t>y</a:t>
            </a:r>
            <a:r>
              <a:rPr lang="en-US" altLang="en-US" sz="1800" smtClean="0"/>
              <a:t>)</a:t>
            </a:r>
          </a:p>
          <a:p>
            <a:pPr marL="0" indent="0" eaLnBrk="1" hangingPunct="1"/>
            <a:endParaRPr lang="en-US" altLang="en-US" sz="2600" smtClean="0"/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31750" name="Picture 6" descr="0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8487"/>
            <a:ext cx="4330700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Unit Vectors, cont.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495800" cy="4411662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The symbols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mtClean="0"/>
              <a:t>    represent unit vectors</a:t>
            </a:r>
          </a:p>
          <a:p>
            <a:pPr marL="0" indent="0" eaLnBrk="1" hangingPunct="1"/>
            <a:r>
              <a:rPr lang="en-US" altLang="en-US" smtClean="0"/>
              <a:t>They form a set of mutually perpendicular vectors in a right-handed coordinate system   </a:t>
            </a:r>
          </a:p>
          <a:p>
            <a:pPr marL="0" indent="0" eaLnBrk="1" hangingPunct="1"/>
            <a:r>
              <a:rPr lang="en-US" altLang="en-US" smtClean="0"/>
              <a:t>The magnitude of each unit vector is 1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smtClean="0"/>
          </a:p>
        </p:txBody>
      </p:sp>
      <p:graphicFrame>
        <p:nvGraphicFramePr>
          <p:cNvPr id="153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35814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3" imgW="914400" imgH="304560" progId="Equation.DSMT4">
                  <p:embed/>
                </p:oleObj>
              </mc:Choice>
              <mc:Fallback>
                <p:oleObj name="Equation" r:id="rId3" imgW="91440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144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1828800" y="1644650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5" imgW="1307880" imgH="431640" progId="Equation.3">
                  <p:embed/>
                </p:oleObj>
              </mc:Choice>
              <mc:Fallback>
                <p:oleObj name="Equation" r:id="rId5" imgW="13078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44650"/>
                        <a:ext cx="1143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5368" name="Picture 8" descr="0314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57300"/>
            <a:ext cx="36623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Unit Vectors in Vector Notation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524000"/>
            <a:ext cx="4038600" cy="4438650"/>
          </a:xfrm>
        </p:spPr>
        <p:txBody>
          <a:bodyPr/>
          <a:lstStyle/>
          <a:p>
            <a:pPr marL="0" indent="0" eaLnBrk="1" hangingPunct="1"/>
            <a:r>
              <a:rPr lang="en-US" altLang="en-US" sz="1800" b="1" smtClean="0"/>
              <a:t>A</a:t>
            </a:r>
            <a:r>
              <a:rPr lang="en-US" altLang="en-US" sz="1800" b="1" baseline="-25000" smtClean="0"/>
              <a:t>x</a:t>
            </a:r>
            <a:r>
              <a:rPr lang="en-US" altLang="en-US" sz="1800" smtClean="0"/>
              <a:t> is the same as </a:t>
            </a:r>
            <a:r>
              <a:rPr lang="en-US" altLang="en-US" sz="1800" i="1" smtClean="0"/>
              <a:t>A</a:t>
            </a:r>
            <a:r>
              <a:rPr lang="en-US" altLang="en-US" sz="1800" i="1" baseline="-25000" smtClean="0"/>
              <a:t>x</a:t>
            </a:r>
            <a:r>
              <a:rPr lang="en-US" altLang="en-US" sz="1800" baseline="-25000" smtClean="0"/>
              <a:t>     </a:t>
            </a:r>
            <a:r>
              <a:rPr lang="en-US" altLang="en-US" sz="1800" smtClean="0"/>
              <a:t>and</a:t>
            </a:r>
            <a:r>
              <a:rPr lang="en-US" altLang="en-US" sz="1800" baseline="-25000" smtClean="0"/>
              <a:t> </a:t>
            </a:r>
            <a:r>
              <a:rPr lang="en-US" altLang="en-US" sz="1800" b="1" smtClean="0"/>
              <a:t>A</a:t>
            </a:r>
            <a:r>
              <a:rPr lang="en-US" altLang="en-US" sz="1800" b="1" baseline="-25000" smtClean="0"/>
              <a:t>y</a:t>
            </a:r>
            <a:r>
              <a:rPr lang="en-US" altLang="en-US" sz="1800" smtClean="0"/>
              <a:t> is the same as </a:t>
            </a:r>
            <a:r>
              <a:rPr lang="en-US" altLang="en-US" sz="1800" i="1" smtClean="0"/>
              <a:t>A</a:t>
            </a:r>
            <a:r>
              <a:rPr lang="en-US" altLang="en-US" sz="1800" i="1" baseline="-25000" smtClean="0"/>
              <a:t>y</a:t>
            </a:r>
            <a:r>
              <a:rPr lang="en-US" altLang="en-US" sz="1800" baseline="-25000" smtClean="0"/>
              <a:t>      </a:t>
            </a:r>
            <a:r>
              <a:rPr lang="en-US" altLang="en-US" sz="1800" smtClean="0"/>
              <a:t>etc.</a:t>
            </a:r>
            <a:endParaRPr lang="en-US" altLang="en-US" sz="1800" baseline="-25000" smtClean="0"/>
          </a:p>
          <a:p>
            <a:pPr marL="0" indent="0" eaLnBrk="1" hangingPunct="1"/>
            <a:r>
              <a:rPr lang="en-US" altLang="en-US" sz="1800" smtClean="0"/>
              <a:t>The complete vector can be expressed as: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smtClean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1600200" y="1763713"/>
          <a:ext cx="1158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3" imgW="164880" imgH="431640" progId="Equation.3">
                  <p:embed/>
                </p:oleObj>
              </mc:Choice>
              <mc:Fallback>
                <p:oleObj name="Equation" r:id="rId3" imgW="164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63713"/>
                        <a:ext cx="1158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2438400" y="1462088"/>
          <a:ext cx="120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5" imgW="152280" imgH="368280" progId="Equation.3">
                  <p:embed/>
                </p:oleObj>
              </mc:Choice>
              <mc:Fallback>
                <p:oleObj name="Equation" r:id="rId5" imgW="15228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62088"/>
                        <a:ext cx="1206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381000" y="2819400"/>
          <a:ext cx="1524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7" imgW="901440" imgH="266400" progId="Equation.DSMT4">
                  <p:embed/>
                </p:oleObj>
              </mc:Choice>
              <mc:Fallback>
                <p:oleObj name="Equation" r:id="rId7" imgW="90144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1524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6393" name="Picture 9" descr="0314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85900"/>
            <a:ext cx="4089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Position Vector, Example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A point lies in the </a:t>
            </a:r>
            <a:r>
              <a:rPr lang="en-US" altLang="en-US" sz="1800" i="1" smtClean="0"/>
              <a:t>xy</a:t>
            </a:r>
            <a:r>
              <a:rPr lang="en-US" altLang="en-US" sz="1800" smtClean="0"/>
              <a:t> plane and has Cartesian coordinates of (x, y).</a:t>
            </a:r>
          </a:p>
          <a:p>
            <a:pPr marL="0" indent="0" eaLnBrk="1" hangingPunct="1"/>
            <a:r>
              <a:rPr lang="en-US" altLang="en-US" sz="1800" smtClean="0"/>
              <a:t>The point can be specified by the position vector.</a:t>
            </a:r>
          </a:p>
          <a:p>
            <a:pPr marL="0" indent="0" eaLnBrk="1" hangingPunct="1"/>
            <a:endParaRPr lang="en-US" altLang="en-US" sz="1800" smtClean="0"/>
          </a:p>
          <a:p>
            <a:pPr marL="0" indent="0" eaLnBrk="1" hangingPunct="1"/>
            <a:r>
              <a:rPr lang="en-US" altLang="en-US" sz="1800" smtClean="0"/>
              <a:t>This gives the components of the vector and its coordinates.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38200" y="3048000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990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7415" name="Picture 7" descr="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1321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Using Unit Vectors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67818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Using </a:t>
            </a:r>
          </a:p>
          <a:p>
            <a:pPr marL="0" indent="0" eaLnBrk="1" hangingPunct="1"/>
            <a:r>
              <a:rPr lang="en-US" altLang="en-US" smtClean="0"/>
              <a:t>Then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So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 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y</a:t>
            </a:r>
            <a:endParaRPr lang="en-US" altLang="en-US" i="1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838200" y="2362200"/>
          <a:ext cx="29718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3" imgW="1828800" imgH="901440" progId="Equation.DSMT4">
                  <p:embed/>
                </p:oleObj>
              </mc:Choice>
              <mc:Fallback>
                <p:oleObj name="Equation" r:id="rId3" imgW="182880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29718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240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838200" y="4495800"/>
          <a:ext cx="285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7" imgW="1904760" imgH="457200" progId="Equation.DSMT4">
                  <p:embed/>
                </p:oleObj>
              </mc:Choice>
              <mc:Fallback>
                <p:oleObj name="Equation" r:id="rId7" imgW="1904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285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with Unit Vectors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Note the relationships among the components of the resultant and the components of the original vectors.</a:t>
            </a:r>
          </a:p>
          <a:p>
            <a:pPr marL="0" indent="0" eaLnBrk="1" hangingPunct="1"/>
            <a:r>
              <a:rPr lang="en-US" altLang="en-US" sz="1800" i="1" smtClean="0"/>
              <a:t>R</a:t>
            </a:r>
            <a:r>
              <a:rPr lang="en-US" altLang="en-US" sz="1800" i="1" baseline="-25000" smtClean="0"/>
              <a:t>x</a:t>
            </a:r>
            <a:r>
              <a:rPr lang="en-US" altLang="en-US" sz="1800" i="1" smtClean="0"/>
              <a:t> = A</a:t>
            </a:r>
            <a:r>
              <a:rPr lang="en-US" altLang="en-US" sz="1800" i="1" baseline="-25000" smtClean="0"/>
              <a:t>x</a:t>
            </a:r>
            <a:r>
              <a:rPr lang="en-US" altLang="en-US" sz="1800" i="1" smtClean="0"/>
              <a:t> + B</a:t>
            </a:r>
            <a:r>
              <a:rPr lang="en-US" altLang="en-US" sz="1800" i="1" baseline="-25000" smtClean="0"/>
              <a:t>x</a:t>
            </a:r>
            <a:endParaRPr lang="en-US" altLang="en-US" sz="1800" i="1" smtClean="0"/>
          </a:p>
          <a:p>
            <a:pPr marL="0" indent="0" eaLnBrk="1" hangingPunct="1"/>
            <a:r>
              <a:rPr lang="en-US" altLang="en-US" sz="1800" i="1" smtClean="0"/>
              <a:t>R</a:t>
            </a:r>
            <a:r>
              <a:rPr lang="en-US" altLang="en-US" sz="1800" i="1" baseline="-25000" smtClean="0"/>
              <a:t>y</a:t>
            </a:r>
            <a:r>
              <a:rPr lang="en-US" altLang="en-US" sz="1800" i="1" smtClean="0"/>
              <a:t> = A</a:t>
            </a:r>
            <a:r>
              <a:rPr lang="en-US" altLang="en-US" sz="1800" i="1" baseline="-25000" smtClean="0"/>
              <a:t>y</a:t>
            </a:r>
            <a:r>
              <a:rPr lang="en-US" altLang="en-US" sz="1800" i="1" smtClean="0"/>
              <a:t> + B</a:t>
            </a:r>
            <a:r>
              <a:rPr lang="en-US" altLang="en-US" sz="1800" i="1" baseline="-25000" smtClean="0"/>
              <a:t>y</a:t>
            </a:r>
            <a:endParaRPr lang="en-US" altLang="en-US" sz="1800" i="1" smtClean="0"/>
          </a:p>
          <a:p>
            <a:pPr marL="0" indent="0" eaLnBrk="1" hangingPunct="1"/>
            <a:endParaRPr lang="en-US" altLang="en-US" sz="2600" i="1" smtClean="0"/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6086" name="Picture 6" descr="0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81125"/>
            <a:ext cx="41783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Three-Dimensional Extension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75438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Using </a:t>
            </a:r>
          </a:p>
          <a:p>
            <a:pPr marL="0" indent="0" eaLnBrk="1" hangingPunct="1"/>
            <a:r>
              <a:rPr lang="en-US" altLang="en-US" smtClean="0"/>
              <a:t>Then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So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+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x</a:t>
            </a:r>
            <a:r>
              <a:rPr lang="en-US" altLang="en-US" i="1" smtClean="0"/>
              <a:t>, R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+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y</a:t>
            </a:r>
            <a:r>
              <a:rPr lang="en-US" altLang="en-US" i="1" smtClean="0"/>
              <a:t>, </a:t>
            </a:r>
            <a:r>
              <a:rPr lang="en-US" altLang="en-US" smtClean="0"/>
              <a:t>and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z </a:t>
            </a:r>
            <a:r>
              <a:rPr lang="en-US" altLang="en-US" i="1" smtClean="0"/>
              <a:t>= A</a:t>
            </a:r>
            <a:r>
              <a:rPr lang="en-US" altLang="en-US" i="1" baseline="-25000" smtClean="0"/>
              <a:t>z</a:t>
            </a:r>
            <a:r>
              <a:rPr lang="en-US" altLang="en-US" i="1" smtClean="0"/>
              <a:t>+B</a:t>
            </a:r>
            <a:r>
              <a:rPr lang="en-US" altLang="en-US" i="1" baseline="-25000" smtClean="0"/>
              <a:t>z</a:t>
            </a:r>
            <a:endParaRPr lang="en-US" altLang="en-US" i="1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1945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4478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3" imgW="672840" imgH="203040" progId="Equation.DSMT4">
                  <p:embed/>
                </p:oleObj>
              </mc:Choice>
              <mc:Fallback>
                <p:oleObj name="Equation" r:id="rId3" imgW="6728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685800" y="2286000"/>
          <a:ext cx="49530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5" imgW="2628720" imgH="901440" progId="Equation.DSMT4">
                  <p:embed/>
                </p:oleObj>
              </mc:Choice>
              <mc:Fallback>
                <p:oleObj name="Equation" r:id="rId5" imgW="262872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49530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685800" y="4495800"/>
          <a:ext cx="426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7" imgW="2616120" imgH="406080" progId="Equation.DSMT4">
                  <p:embed/>
                </p:oleObj>
              </mc:Choice>
              <mc:Fallback>
                <p:oleObj name="Equation" r:id="rId7" imgW="261612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4267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Three or More Vectors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75438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The same method can be extended to adding three or more vectors.</a:t>
            </a:r>
          </a:p>
          <a:p>
            <a:pPr marL="0" indent="0" eaLnBrk="1" hangingPunct="1"/>
            <a:r>
              <a:rPr lang="en-US" altLang="en-US" smtClean="0"/>
              <a:t>Assume 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And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2048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609600" y="2438400"/>
          <a:ext cx="1828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1828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609600" y="3200400"/>
          <a:ext cx="4876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2425680" imgH="558720" progId="Equation.DSMT4">
                  <p:embed/>
                </p:oleObj>
              </mc:Choice>
              <mc:Fallback>
                <p:oleObj name="Equation" r:id="rId5" imgW="242568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48768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" y="1861568"/>
            <a:ext cx="9108989" cy="126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9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3.3: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lying in the </a:t>
                </a:r>
                <a:r>
                  <a:rPr lang="en-US" i="1" dirty="0" smtClean="0"/>
                  <a:t>xy</a:t>
                </a:r>
                <a:r>
                  <a:rPr lang="en-US" dirty="0" smtClean="0"/>
                  <a:t> plane and given by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2.0 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+2.0 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      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2.0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−4.0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7815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6105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8" y="5943600"/>
            <a:ext cx="2963562" cy="4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96730" y="5910114"/>
            <a:ext cx="4761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Angle with +x axis for </a:t>
            </a:r>
            <a:r>
              <a:rPr lang="en-US" dirty="0"/>
              <a:t>this vector is </a:t>
            </a:r>
            <a:r>
              <a:rPr lang="el-GR" dirty="0" smtClean="0">
                <a:latin typeface="Garamond"/>
              </a:rPr>
              <a:t>θ</a:t>
            </a:r>
            <a:r>
              <a:rPr lang="en-US" dirty="0" smtClean="0"/>
              <a:t> = </a:t>
            </a:r>
            <a:r>
              <a:rPr lang="en-US" dirty="0"/>
              <a:t>333°</a:t>
            </a:r>
          </a:p>
        </p:txBody>
      </p:sp>
    </p:spTree>
    <p:extLst>
      <p:ext uri="{BB962C8B-B14F-4D97-AF65-F5344CB8AC3E}">
        <p14:creationId xmlns:p14="http://schemas.microsoft.com/office/powerpoint/2010/main" val="41470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3.4</a:t>
            </a:r>
            <a:r>
              <a:rPr lang="en-US" dirty="0"/>
              <a:t>: The Resultant Displacement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particle undergoes three consecutive displacements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8" y="2133600"/>
            <a:ext cx="88195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8" y="2662593"/>
            <a:ext cx="4815017" cy="46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3105835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components of the resultant displacement and its </a:t>
            </a:r>
            <a:r>
              <a:rPr lang="en-US" dirty="0" smtClean="0"/>
              <a:t>magnitude.</a:t>
            </a:r>
          </a:p>
          <a:p>
            <a:r>
              <a:rPr lang="en-US" dirty="0" smtClean="0"/>
              <a:t>Solution: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" y="3886200"/>
            <a:ext cx="8336434" cy="25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8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Polar Coordinate System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76400"/>
            <a:ext cx="4343400" cy="4419600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 smtClean="0"/>
              <a:t>Origin and reference line are noted</a:t>
            </a:r>
          </a:p>
          <a:p>
            <a:pPr marL="0" indent="0" eaLnBrk="1" hangingPunct="1"/>
            <a:r>
              <a:rPr lang="en-US" altLang="en-US" sz="1800" dirty="0" smtClean="0"/>
              <a:t>Point is distance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from the origin to the point  in the direction of angle </a:t>
            </a:r>
            <a:r>
              <a:rPr lang="en-US" altLang="en-US" sz="1800" i="1" dirty="0" smtClean="0">
                <a:sym typeface="Symbol" pitchFamily="18" charset="2"/>
              </a:rPr>
              <a:t></a:t>
            </a:r>
            <a:r>
              <a:rPr lang="en-US" altLang="en-US" sz="1800" dirty="0" smtClean="0">
                <a:sym typeface="Symbol" pitchFamily="18" charset="2"/>
              </a:rPr>
              <a:t>, from reference line</a:t>
            </a: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The reference line is often the positive  x-axis and</a:t>
            </a:r>
            <a:r>
              <a:rPr lang="en-US" altLang="en-US" sz="1800" i="1" dirty="0" smtClean="0">
                <a:sym typeface="Symbol" pitchFamily="18" charset="2"/>
              </a:rPr>
              <a:t> is usually  measured counterclockwise </a:t>
            </a:r>
            <a:r>
              <a:rPr lang="en-US" altLang="en-US" sz="1800" dirty="0" smtClean="0">
                <a:sym typeface="Symbol" pitchFamily="18" charset="2"/>
              </a:rPr>
              <a:t> .</a:t>
            </a:r>
          </a:p>
          <a:p>
            <a:pPr marL="0" indent="0" eaLnBrk="1" hangingPunct="1"/>
            <a:r>
              <a:rPr lang="en-US" altLang="en-US" sz="1800" dirty="0" smtClean="0">
                <a:sym typeface="Symbol" pitchFamily="18" charset="2"/>
              </a:rPr>
              <a:t>Points are labeled (</a:t>
            </a:r>
            <a:r>
              <a:rPr lang="en-US" altLang="en-US" sz="1800" i="1" dirty="0" smtClean="0">
                <a:sym typeface="Symbol" pitchFamily="18" charset="2"/>
              </a:rPr>
              <a:t>r</a:t>
            </a:r>
            <a:r>
              <a:rPr lang="en-US" altLang="en-US" sz="1800" dirty="0" smtClean="0">
                <a:sym typeface="Symbol" pitchFamily="18" charset="2"/>
              </a:rPr>
              <a:t>,</a:t>
            </a:r>
            <a:r>
              <a:rPr lang="en-US" altLang="en-US" sz="1800" i="1" dirty="0" smtClean="0">
                <a:sym typeface="Symbol" pitchFamily="18" charset="2"/>
              </a:rPr>
              <a:t></a:t>
            </a:r>
            <a:r>
              <a:rPr lang="en-US" altLang="en-US" sz="1800" dirty="0" smtClean="0">
                <a:sym typeface="Symbol" pitchFamily="18" charset="2"/>
              </a:rPr>
              <a:t>)</a:t>
            </a:r>
            <a:endParaRPr lang="en-US" altLang="en-US" sz="1800" dirty="0" smtClean="0"/>
          </a:p>
          <a:p>
            <a:pPr marL="0" indent="0" eaLnBrk="1" hangingPunct="1"/>
            <a:endParaRPr lang="en-US" altLang="en-US" sz="2600" dirty="0" smtClean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32774" name="Picture 6" descr="030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949700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3.5 – Taking a Hike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48768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1900" dirty="0" smtClean="0"/>
              <a:t>A hiker begins a trip by first walking 25.0 km southeast from his car. He stops and sets up his tent for the night. On the second day, he walks 40.0 km in a direction 60.0</a:t>
            </a:r>
            <a:r>
              <a:rPr lang="en-US" altLang="en-US" sz="1900" dirty="0" smtClean="0">
                <a:cs typeface="Tahoma" pitchFamily="34" charset="0"/>
              </a:rPr>
              <a:t>° north of east, at which point he discovers a forest ranger’s tower.</a:t>
            </a:r>
          </a:p>
          <a:p>
            <a:pPr marL="0" indent="0" eaLnBrk="1" hangingPunct="1"/>
            <a:r>
              <a:rPr lang="en-US" altLang="en-US" sz="1900" dirty="0"/>
              <a:t>(A) Determine the components of the hiker’s displacement for each day.</a:t>
            </a:r>
            <a:endParaRPr lang="en-US" altLang="en-US" sz="1900" dirty="0" smtClean="0"/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5" name="Picture 9" descr="0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3.5 – Solution, Analysis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3886200" cy="44116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 smtClean="0"/>
              <a:t>The first displacement has a magnitude of 25.0 km and is directed 45.0</a:t>
            </a:r>
            <a:r>
              <a:rPr lang="en-US" altLang="en-US" dirty="0" smtClean="0">
                <a:cs typeface="Tahoma" pitchFamily="34" charset="0"/>
              </a:rPr>
              <a:t>°</a:t>
            </a:r>
            <a:r>
              <a:rPr lang="en-US" altLang="en-US" dirty="0" smtClean="0"/>
              <a:t> below the positive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axis.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Its components are:</a:t>
            </a:r>
            <a:endParaRPr lang="en-US" altLang="en-US" dirty="0" smtClean="0"/>
          </a:p>
          <a:p>
            <a:pPr marL="0" indent="0" eaLnBrk="1" hangingPunct="1">
              <a:lnSpc>
                <a:spcPct val="90000"/>
              </a:lnSpc>
            </a:pPr>
            <a:endParaRPr lang="en-US" altLang="en-US" sz="1900" dirty="0" smtClean="0"/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82360"/>
              </p:ext>
            </p:extLst>
          </p:nvPr>
        </p:nvGraphicFramePr>
        <p:xfrm>
          <a:off x="457200" y="3048000"/>
          <a:ext cx="3263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3" imgW="2234880" imgH="939600" progId="Equation.DSMT4">
                  <p:embed/>
                </p:oleObj>
              </mc:Choice>
              <mc:Fallback>
                <p:oleObj name="Equation" r:id="rId3" imgW="223488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3263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22535" name="Picture 7" descr="0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3.5 – Solution, Analysis 2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The second displacement has a magnitude of 40.0 km and is 60.0</a:t>
            </a:r>
            <a:r>
              <a:rPr lang="en-US" altLang="en-US" sz="1800" smtClean="0">
                <a:cs typeface="Tahoma" pitchFamily="34" charset="0"/>
              </a:rPr>
              <a:t>°</a:t>
            </a:r>
            <a:r>
              <a:rPr lang="en-US" altLang="en-US" sz="1800" smtClean="0"/>
              <a:t> north of east.</a:t>
            </a:r>
          </a:p>
          <a:p>
            <a:pPr marL="0" indent="0" eaLnBrk="1" hangingPunct="1"/>
            <a:r>
              <a:rPr lang="en-US" altLang="en-US" sz="1800" smtClean="0">
                <a:latin typeface="Tahoma" pitchFamily="34" charset="0"/>
              </a:rPr>
              <a:t>Its components are:</a:t>
            </a:r>
            <a:endParaRPr lang="en-US" altLang="en-US" sz="1800" smtClean="0"/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533400" y="2971800"/>
          <a:ext cx="3124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2082600" imgH="939600" progId="Equation.DSMT4">
                  <p:embed/>
                </p:oleObj>
              </mc:Choice>
              <mc:Fallback>
                <p:oleObj name="Equation" r:id="rId3" imgW="208260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124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23559" name="Picture 7" descr="0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3.5 – Solution, Analysis 3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negative value of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indicates that the hiker walks in the negative </a:t>
            </a:r>
            <a:r>
              <a:rPr lang="en-US" altLang="en-US" i="1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direction on the first day.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signs of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and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also are evident from the figure.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signs of the components of B are also confirmed by the diagram.</a:t>
            </a:r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3.5 – Analysis, 4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Determine the components of the hiker’s resultant displacement for the trip.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Find an expression for the resultant in terms of unit vectors.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resultant displacement for the trip has components given 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latin typeface="Tahoma" pitchFamily="34" charset="0"/>
              </a:rPr>
              <a:t>R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=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+ </a:t>
            </a:r>
            <a:r>
              <a:rPr lang="en-US" altLang="en-US" i="1" smtClean="0">
                <a:latin typeface="Tahoma" pitchFamily="34" charset="0"/>
              </a:rPr>
              <a:t>B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= 17.7 km + 20.0 km = 37.7 km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latin typeface="Tahoma" pitchFamily="34" charset="0"/>
              </a:rPr>
              <a:t>R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=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+ </a:t>
            </a:r>
            <a:r>
              <a:rPr lang="en-US" altLang="en-US" i="1" smtClean="0">
                <a:latin typeface="Tahoma" pitchFamily="34" charset="0"/>
              </a:rPr>
              <a:t>B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= -17.7 km + 34.6 km = 16.9 km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In unit vector form</a:t>
            </a:r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24578" name="Object 12"/>
          <p:cNvGraphicFramePr>
            <a:graphicFrameLocks noChangeAspect="1"/>
          </p:cNvGraphicFramePr>
          <p:nvPr/>
        </p:nvGraphicFramePr>
        <p:xfrm>
          <a:off x="685800" y="5715000"/>
          <a:ext cx="2590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3" imgW="1549080" imgH="241200" progId="Equation.DSMT4">
                  <p:embed/>
                </p:oleObj>
              </mc:Choice>
              <mc:Fallback>
                <p:oleObj name="Equation" r:id="rId3" imgW="1549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5000"/>
                        <a:ext cx="2590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24583" name="Picture 7" descr="0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Vector Multiplication: Scalar and Vector Products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382000" cy="4495800"/>
              </a:xfr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Scalar or dot Product  definition: </a:t>
                </a:r>
              </a:p>
              <a:p>
                <a:r>
                  <a:rPr lang="en-US" altLang="en-US" i="1" dirty="0">
                    <a:ln>
                      <a:solidFill>
                        <a:schemeClr val="tx1"/>
                      </a:solidFill>
                    </a:ln>
                    <a:latin typeface="Cambria Math"/>
                  </a:rPr>
                  <a:t> </a:t>
                </a:r>
                <a:r>
                  <a:rPr lang="en-US" altLang="en-US" i="1" dirty="0" smtClean="0">
                    <a:ln>
                      <a:solidFill>
                        <a:schemeClr val="tx1"/>
                      </a:solidFill>
                    </a:ln>
                    <a:latin typeface="Cambria Math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</m:t>
                    </m:r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𝐴𝐵</m:t>
                    </m:r>
                    <m:func>
                      <m:funcPr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</m:oMath>
                </a14:m>
                <a:endParaRPr lang="en-US" dirty="0" smtClean="0">
                  <a:ln>
                    <a:solidFill>
                      <a:srgbClr val="C00000"/>
                    </a:solidFill>
                  </a:ln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Scalar product is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multiplied by the projection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Obviously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is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(Since </a:t>
                </a:r>
                <a:r>
                  <a:rPr lang="el-GR" dirty="0" smtClean="0">
                    <a:latin typeface="Garamond"/>
                  </a:rPr>
                  <a:t>θ</a:t>
                </a:r>
                <a:r>
                  <a:rPr lang="en-US" dirty="0" smtClean="0">
                    <a:latin typeface="Garamond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°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Example of scalar products in physics</a:t>
                </a:r>
                <a:br>
                  <a:rPr lang="en-US" dirty="0"/>
                </a:br>
                <a:r>
                  <a:rPr lang="en-US" dirty="0" smtClean="0"/>
                  <a:t>Work </a:t>
                </a:r>
                <a:r>
                  <a:rPr lang="en-US" dirty="0"/>
                  <a:t>done on a body by a force through distance </a:t>
                </a:r>
                <a:r>
                  <a:rPr lang="en-US" b="1" dirty="0"/>
                  <a:t>dx</a:t>
                </a:r>
                <a:br>
                  <a:rPr lang="en-US" b="1" dirty="0"/>
                </a:br>
                <a:r>
                  <a:rPr lang="en-US" dirty="0" err="1" smtClean="0"/>
                  <a:t>dW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b="1" dirty="0"/>
                  <a:t>F</a:t>
                </a:r>
                <a:r>
                  <a:rPr lang="en-US" i="1" dirty="0"/>
                  <a:t>:</a:t>
                </a:r>
                <a:r>
                  <a:rPr lang="en-US" b="1" dirty="0"/>
                  <a:t>dx</a:t>
                </a:r>
                <a:br>
                  <a:rPr lang="en-US" b="1" dirty="0"/>
                </a:br>
                <a:r>
                  <a:rPr lang="en-US" dirty="0" smtClean="0"/>
                  <a:t>Only </a:t>
                </a:r>
                <a:r>
                  <a:rPr lang="en-US" dirty="0"/>
                  <a:t>the component of force parallel to displacement </a:t>
                </a:r>
                <a:r>
                  <a:rPr lang="en-US" dirty="0" smtClean="0"/>
                  <a:t>does work</a:t>
                </a:r>
                <a:r>
                  <a:rPr lang="en-US" dirty="0"/>
                  <a:t>. </a:t>
                </a:r>
                <a:br>
                  <a:rPr lang="en-US" dirty="0"/>
                </a:br>
                <a:endParaRPr lang="en-US" dirty="0" smtClean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382000" cy="4495800"/>
              </a:xfrm>
              <a:blipFill rotWithShape="1">
                <a:blip r:embed="rId2"/>
                <a:stretch>
                  <a:fillRect l="-13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560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scalar product</a:t>
            </a:r>
          </a:p>
        </p:txBody>
      </p:sp>
      <p:pic>
        <p:nvPicPr>
          <p:cNvPr id="25603" name="Picture 5" descr="01_Figure25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"/>
          <a:stretch>
            <a:fillRect/>
          </a:stretch>
        </p:blipFill>
        <p:spPr bwMode="auto">
          <a:xfrm>
            <a:off x="3744913" y="838200"/>
            <a:ext cx="2655887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6" descr="01_Figure26-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"/>
          <a:stretch>
            <a:fillRect/>
          </a:stretch>
        </p:blipFill>
        <p:spPr bwMode="auto">
          <a:xfrm>
            <a:off x="6530975" y="914400"/>
            <a:ext cx="2460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1600200"/>
                <a:ext cx="3276600" cy="40989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marL="341313" indent="-341313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 smtClean="0">
                    <a:latin typeface="Times New Roman" pitchFamily="18" charset="0"/>
                  </a:rPr>
                  <a:t>The </a:t>
                </a:r>
                <a:r>
                  <a:rPr lang="en-US" altLang="en-US" i="1" dirty="0">
                    <a:latin typeface="Times New Roman" pitchFamily="18" charset="0"/>
                  </a:rPr>
                  <a:t>scalar product</a:t>
                </a:r>
                <a:r>
                  <a:rPr lang="en-US" altLang="en-US" dirty="0">
                    <a:latin typeface="Times New Roman" pitchFamily="18" charset="0"/>
                  </a:rPr>
                  <a:t> (also called the “dot product”) of two vectors is </a:t>
                </a:r>
              </a:p>
              <a:p>
                <a:pPr algn="l">
                  <a:spcBef>
                    <a:spcPct val="50000"/>
                  </a:spcBef>
                  <a:buClr>
                    <a:srgbClr val="D33325"/>
                  </a:buClr>
                </a:pPr>
                <a:r>
                  <a:rPr lang="en-US" altLang="en-US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𝐴𝐵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</m:oMath>
                </a14:m>
                <a:endParaRPr lang="en-US" altLang="en-US" dirty="0">
                  <a:latin typeface="Times New Roman" pitchFamily="18" charset="0"/>
                </a:endParaRPr>
              </a:p>
              <a:p>
                <a:pPr algn="l"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>
                    <a:latin typeface="Times New Roman" pitchFamily="18" charset="0"/>
                  </a:rPr>
                  <a:t>Figures 1.25 and 1.26 illustrate the scalar product.</a:t>
                </a:r>
                <a:r>
                  <a:rPr lang="en-US" altLang="en-US" sz="2800" dirty="0">
                    <a:latin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60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600200"/>
                <a:ext cx="3276600" cy="4098926"/>
              </a:xfrm>
              <a:prstGeom prst="rect">
                <a:avLst/>
              </a:prstGeom>
              <a:blipFill rotWithShape="1">
                <a:blip r:embed="rId5"/>
                <a:stretch>
                  <a:fillRect l="-2416" t="-1190" r="-20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9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Calculating a scalar product</a:t>
            </a:r>
          </a:p>
        </p:txBody>
      </p:sp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2438400" y="3429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[Insert figure 1.27 here]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Text Box 3"/>
              <p:cNvSpPr txBox="1">
                <a:spLocks noChangeArrowheads="1"/>
              </p:cNvSpPr>
              <p:nvPr/>
            </p:nvSpPr>
            <p:spPr bwMode="auto">
              <a:xfrm>
                <a:off x="152400" y="838200"/>
                <a:ext cx="8610600" cy="16169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marL="341313" indent="-341313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 smtClean="0">
                    <a:latin typeface="Times New Roman" pitchFamily="18" charset="0"/>
                  </a:rPr>
                  <a:t>In terms of components,</a:t>
                </a:r>
                <a:r>
                  <a:rPr lang="en-US" altLang="en-US" sz="28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sz="2800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en-US" altLang="en-US" sz="2800" dirty="0">
                  <a:latin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>
                    <a:latin typeface="Times New Roman" pitchFamily="18" charset="0"/>
                  </a:rPr>
                  <a:t>Find the scalar product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en-US" dirty="0">
                    <a:cs typeface="Arial" charset="0"/>
                  </a:rPr>
                  <a:t> of two </a:t>
                </a:r>
                <a:r>
                  <a:rPr lang="en-US" altLang="en-US" dirty="0" smtClean="0">
                    <a:cs typeface="Arial" charset="0"/>
                  </a:rPr>
                  <a:t>vectors </a:t>
                </a:r>
                <a:r>
                  <a:rPr lang="en-US" altLang="en-US" dirty="0">
                    <a:cs typeface="Arial" charset="0"/>
                  </a:rPr>
                  <a:t>in </a:t>
                </a:r>
                <a:r>
                  <a:rPr lang="en-US" altLang="en-US" dirty="0" smtClean="0">
                    <a:cs typeface="Arial" charset="0"/>
                  </a:rPr>
                  <a:t>fig. The magnitudes of the vectors are </a:t>
                </a:r>
                <a:r>
                  <a:rPr lang="en-US" altLang="en-US" i="1" dirty="0" smtClean="0">
                    <a:cs typeface="Arial" charset="0"/>
                  </a:rPr>
                  <a:t>A</a:t>
                </a:r>
                <a:r>
                  <a:rPr lang="en-US" altLang="en-US" dirty="0" smtClean="0">
                    <a:cs typeface="Arial" charset="0"/>
                  </a:rPr>
                  <a:t> = 4.00 and </a:t>
                </a:r>
                <a:r>
                  <a:rPr lang="en-US" altLang="en-US" i="1" dirty="0" smtClean="0">
                    <a:cs typeface="Arial" charset="0"/>
                  </a:rPr>
                  <a:t>B</a:t>
                </a:r>
                <a:r>
                  <a:rPr lang="en-US" altLang="en-US" dirty="0" smtClean="0">
                    <a:cs typeface="Arial" charset="0"/>
                  </a:rPr>
                  <a:t> = 5.00.</a:t>
                </a:r>
                <a:endParaRPr lang="el-GR" altLang="en-US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2663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838200"/>
                <a:ext cx="8610600" cy="1616982"/>
              </a:xfrm>
              <a:prstGeom prst="rect">
                <a:avLst/>
              </a:prstGeom>
              <a:blipFill rotWithShape="1">
                <a:blip r:embed="rId3"/>
                <a:stretch>
                  <a:fillRect l="-920" b="-79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9" name="Picture 10" descr="01_27_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"/>
          <a:stretch>
            <a:fillRect/>
          </a:stretch>
        </p:blipFill>
        <p:spPr bwMode="auto">
          <a:xfrm>
            <a:off x="987425" y="2454275"/>
            <a:ext cx="71659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5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7620000" cy="14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4953000" cy="222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2" y="4648215"/>
            <a:ext cx="8272848" cy="121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01_27_Fig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"/>
          <a:stretch>
            <a:fillRect/>
          </a:stretch>
        </p:blipFill>
        <p:spPr bwMode="auto">
          <a:xfrm>
            <a:off x="5638800" y="2515092"/>
            <a:ext cx="3354388" cy="17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839200" cy="762000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Problem 1.11 Finding </a:t>
            </a:r>
            <a:r>
              <a:rPr lang="en-US" b="1" dirty="0"/>
              <a:t>an angle with the scalar product</a:t>
            </a:r>
            <a:r>
              <a:rPr lang="en-US" dirty="0"/>
              <a:t> </a:t>
            </a:r>
            <a:r>
              <a:rPr lang="en-US" dirty="0" smtClean="0"/>
              <a:t> (University Physics)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angle between the vectors 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6749"/>
            <a:ext cx="385249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01_Figure28-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8"/>
          <a:stretch>
            <a:fillRect/>
          </a:stretch>
        </p:blipFill>
        <p:spPr bwMode="auto">
          <a:xfrm>
            <a:off x="152399" y="2196414"/>
            <a:ext cx="54070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Polar to Cartesian Coordinates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dirty="0" smtClean="0"/>
              <a:t>Based on forming a right triangle from </a:t>
            </a:r>
            <a:r>
              <a:rPr lang="en-US" altLang="en-US" sz="1800" i="1" dirty="0" smtClean="0"/>
              <a:t>r </a:t>
            </a:r>
            <a:r>
              <a:rPr lang="en-US" altLang="en-US" sz="1800" dirty="0" smtClean="0"/>
              <a:t>and </a:t>
            </a:r>
            <a:r>
              <a:rPr lang="en-US" altLang="en-US" sz="1800" i="1" dirty="0" smtClean="0">
                <a:latin typeface="Symbol" pitchFamily="18" charset="2"/>
              </a:rPr>
              <a:t>q</a:t>
            </a:r>
            <a:endParaRPr lang="en-US" altLang="en-US" sz="1800" i="1" dirty="0" smtClean="0"/>
          </a:p>
          <a:p>
            <a:pPr marL="0" indent="0" eaLnBrk="1" hangingPunct="1"/>
            <a:r>
              <a:rPr lang="en-US" altLang="en-US" sz="1800" i="1" dirty="0" smtClean="0"/>
              <a:t>x</a:t>
            </a:r>
            <a:r>
              <a:rPr lang="en-US" altLang="en-US" sz="1800" dirty="0" smtClean="0"/>
              <a:t> =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cos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>
                <a:latin typeface="Symbol" pitchFamily="18" charset="2"/>
              </a:rPr>
              <a:t>q</a:t>
            </a:r>
          </a:p>
          <a:p>
            <a:pPr marL="0" indent="0" eaLnBrk="1" hangingPunct="1"/>
            <a:r>
              <a:rPr lang="en-US" altLang="en-US" sz="1800" i="1" dirty="0" smtClean="0"/>
              <a:t>y</a:t>
            </a:r>
            <a:r>
              <a:rPr lang="en-US" altLang="en-US" sz="1800" dirty="0" smtClean="0"/>
              <a:t> =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sin </a:t>
            </a:r>
            <a:r>
              <a:rPr lang="en-US" altLang="en-US" sz="1800" i="1" dirty="0" smtClean="0">
                <a:latin typeface="Symbol" pitchFamily="18" charset="2"/>
              </a:rPr>
              <a:t>q</a:t>
            </a:r>
            <a:endParaRPr lang="en-US" altLang="en-US" sz="1800" i="1" dirty="0" smtClean="0"/>
          </a:p>
          <a:p>
            <a:pPr marL="0" indent="0" eaLnBrk="1" hangingPunct="1"/>
            <a:r>
              <a:rPr lang="en-US" altLang="en-US" sz="1800" dirty="0" smtClean="0"/>
              <a:t>If the Cartesian coordinates are known: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162978"/>
              </p:ext>
            </p:extLst>
          </p:nvPr>
        </p:nvGraphicFramePr>
        <p:xfrm>
          <a:off x="685800" y="3505200"/>
          <a:ext cx="140197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863280" imgH="685800" progId="Equation.DSMT4">
                  <p:embed/>
                </p:oleObj>
              </mc:Choice>
              <mc:Fallback>
                <p:oleObj name="Equation" r:id="rId3" imgW="8632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1401976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1031" name="Picture 7" descr="0302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5900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79708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" y="2514600"/>
            <a:ext cx="578866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08406"/>
            <a:ext cx="36671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vector or cross product</a:t>
            </a:r>
          </a:p>
        </p:txBody>
      </p:sp>
      <p:pic>
        <p:nvPicPr>
          <p:cNvPr id="28675" name="Picture 6" descr="01_Figure30-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"/>
          <a:stretch>
            <a:fillRect/>
          </a:stretch>
        </p:blipFill>
        <p:spPr bwMode="auto">
          <a:xfrm>
            <a:off x="6261100" y="876300"/>
            <a:ext cx="2882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152688" y="990600"/>
            <a:ext cx="2362200" cy="4113213"/>
            <a:chOff x="90" y="624"/>
            <a:chExt cx="1584" cy="2591"/>
          </a:xfrm>
        </p:grpSpPr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90" y="624"/>
              <a:ext cx="1584" cy="2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marL="341313" indent="-341313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Clr>
                  <a:srgbClr val="D33325"/>
                </a:buClr>
                <a:buFontTx/>
                <a:buChar char="•"/>
              </a:pPr>
              <a:r>
                <a:rPr lang="en-US" altLang="en-US" sz="2200" dirty="0">
                  <a:latin typeface="Times New Roman" pitchFamily="18" charset="0"/>
                </a:rPr>
                <a:t>The vector product </a:t>
              </a:r>
              <a:r>
                <a:rPr lang="en-US" altLang="en-US" sz="2200" dirty="0" smtClean="0">
                  <a:latin typeface="Times New Roman" pitchFamily="18" charset="0"/>
                </a:rPr>
                <a:t>(“cross </a:t>
              </a:r>
              <a:r>
                <a:rPr lang="en-US" altLang="en-US" sz="2200" dirty="0">
                  <a:latin typeface="Times New Roman" pitchFamily="18" charset="0"/>
                </a:rPr>
                <a:t>product”) of two vectors has magnitude</a:t>
              </a:r>
            </a:p>
            <a:p>
              <a:pPr algn="l">
                <a:spcBef>
                  <a:spcPct val="50000"/>
                </a:spcBef>
                <a:buClr>
                  <a:srgbClr val="D33325"/>
                </a:buClr>
                <a:buFontTx/>
                <a:buChar char="•"/>
              </a:pPr>
              <a:endParaRPr lang="en-US" altLang="en-US" sz="2200" dirty="0">
                <a:latin typeface="Times New Roman" pitchFamily="18" charset="0"/>
              </a:endParaRPr>
            </a:p>
            <a:p>
              <a:pPr algn="l">
                <a:spcBef>
                  <a:spcPct val="50000"/>
                </a:spcBef>
                <a:buClr>
                  <a:srgbClr val="D33325"/>
                </a:buClr>
              </a:pPr>
              <a:r>
                <a:rPr lang="en-US" altLang="en-US" sz="2200" dirty="0">
                  <a:latin typeface="Times New Roman" pitchFamily="18" charset="0"/>
                </a:rPr>
                <a:t>    and the </a:t>
              </a:r>
              <a:r>
                <a:rPr lang="en-US" altLang="en-US" sz="2200" i="1" dirty="0">
                  <a:latin typeface="Times New Roman" pitchFamily="18" charset="0"/>
                </a:rPr>
                <a:t>right-hand rule</a:t>
              </a:r>
              <a:r>
                <a:rPr lang="en-US" altLang="en-US" sz="2200" dirty="0">
                  <a:latin typeface="Times New Roman" pitchFamily="18" charset="0"/>
                </a:rPr>
                <a:t> gives its direction. See Figures 1.29 and 1.30.</a:t>
              </a:r>
              <a:endParaRPr lang="el-GR" altLang="en-US" sz="2200" dirty="0">
                <a:latin typeface="Times New Roman" pitchFamily="18" charset="0"/>
                <a:cs typeface="Arial" charset="0"/>
              </a:endParaRPr>
            </a:p>
          </p:txBody>
        </p:sp>
        <p:graphicFrame>
          <p:nvGraphicFramePr>
            <p:cNvPr id="286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305682"/>
                </p:ext>
              </p:extLst>
            </p:nvPr>
          </p:nvGraphicFramePr>
          <p:xfrm>
            <a:off x="345" y="1800"/>
            <a:ext cx="104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2" name="Equation" r:id="rId5" imgW="1663560" imgH="342720" progId="Equation.DSMT4">
                    <p:embed/>
                  </p:oleObj>
                </mc:Choice>
                <mc:Fallback>
                  <p:oleObj name="Equation" r:id="rId5" imgW="166356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1800"/>
                          <a:ext cx="104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677" name="Picture 10" descr="01_29_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"/>
          <a:stretch>
            <a:fillRect/>
          </a:stretch>
        </p:blipFill>
        <p:spPr bwMode="auto">
          <a:xfrm>
            <a:off x="2889250" y="903288"/>
            <a:ext cx="30289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0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Cross product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352800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9800"/>
            <a:ext cx="2009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3124200" cy="188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47192"/>
            <a:ext cx="4957119" cy="140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1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1.12 Calculating a vector product 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6081"/>
            <a:ext cx="7696200" cy="156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01_Figure32-I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1"/>
          <a:stretch>
            <a:fillRect/>
          </a:stretch>
        </p:blipFill>
        <p:spPr bwMode="auto">
          <a:xfrm>
            <a:off x="4495800" y="3142922"/>
            <a:ext cx="425284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5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pic>
        <p:nvPicPr>
          <p:cNvPr id="4" name="Picture 5" descr="01_Figure32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1"/>
          <a:stretch>
            <a:fillRect/>
          </a:stretch>
        </p:blipFill>
        <p:spPr bwMode="auto">
          <a:xfrm>
            <a:off x="5628854" y="1676400"/>
            <a:ext cx="313414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3746"/>
            <a:ext cx="5861227" cy="448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3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3.1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078288" cy="4608513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/>
              <a:t>The Cartesian coordinates of a point in the </a:t>
            </a:r>
            <a:r>
              <a:rPr lang="en-US" altLang="en-US" i="1" dirty="0" smtClean="0"/>
              <a:t>xy</a:t>
            </a:r>
            <a:r>
              <a:rPr lang="en-US" altLang="en-US" dirty="0" smtClean="0"/>
              <a:t> plane are (</a:t>
            </a:r>
            <a:r>
              <a:rPr lang="en-US" altLang="en-US" i="1" dirty="0" err="1" smtClean="0"/>
              <a:t>x,y</a:t>
            </a:r>
            <a:r>
              <a:rPr lang="en-US" altLang="en-US" dirty="0" smtClean="0"/>
              <a:t>) = (-3.50, -2.50) m, as shown in the figure. Find the polar coordinates of this point.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b="1" dirty="0" smtClean="0"/>
              <a:t>Solution:</a:t>
            </a:r>
            <a:r>
              <a:rPr lang="en-US" altLang="en-US" dirty="0" smtClean="0"/>
              <a:t> From Equation 3.4,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 	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	and from Equation 3.3,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 </a:t>
            </a:r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/>
            <a:endParaRPr lang="en-US" altLang="en-US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90600" y="3124200"/>
          <a:ext cx="2895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3" imgW="1892160" imgH="761760" progId="Equation.DSMT4">
                  <p:embed/>
                </p:oleObj>
              </mc:Choice>
              <mc:Fallback>
                <p:oleObj name="Equation" r:id="rId3" imgW="189216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2895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990600" y="4876800"/>
          <a:ext cx="3159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5" imgW="2197080" imgH="634680" progId="Equation.DSMT4">
                  <p:embed/>
                </p:oleObj>
              </mc:Choice>
              <mc:Fallback>
                <p:oleObj name="Equation" r:id="rId5" imgW="219708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3159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2056" name="Picture 8" descr="030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6587"/>
            <a:ext cx="40894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Vectors and Scalars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 </a:t>
            </a:r>
            <a:r>
              <a:rPr lang="en-US" altLang="en-US" b="1" i="1" dirty="0" smtClean="0"/>
              <a:t>scalar quantity</a:t>
            </a:r>
            <a:r>
              <a:rPr lang="en-US" altLang="en-US" dirty="0" smtClean="0"/>
              <a:t> is completely specified by a single value with an appropriate unit and has no direction.</a:t>
            </a:r>
          </a:p>
          <a:p>
            <a:pPr lvl="1" eaLnBrk="1" hangingPunct="1"/>
            <a:r>
              <a:rPr lang="en-US" altLang="en-US" dirty="0" smtClean="0"/>
              <a:t>Many are always positive</a:t>
            </a:r>
          </a:p>
          <a:p>
            <a:pPr lvl="1" eaLnBrk="1" hangingPunct="1"/>
            <a:r>
              <a:rPr lang="en-US" altLang="en-US" dirty="0" smtClean="0"/>
              <a:t>Some may be positive or negative</a:t>
            </a:r>
          </a:p>
          <a:p>
            <a:pPr lvl="1" eaLnBrk="1" hangingPunct="1"/>
            <a:r>
              <a:rPr lang="en-US" altLang="en-US" dirty="0" smtClean="0"/>
              <a:t>Rules for ordinary arithmetic are used to manipulate scalar quantities.</a:t>
            </a:r>
          </a:p>
          <a:p>
            <a:pPr marL="0" indent="0" eaLnBrk="1" hangingPunct="1"/>
            <a:r>
              <a:rPr lang="en-US" altLang="en-US" dirty="0" smtClean="0"/>
              <a:t>A </a:t>
            </a:r>
            <a:r>
              <a:rPr lang="en-US" altLang="en-US" b="1" i="1" dirty="0" smtClean="0"/>
              <a:t>vector quantity</a:t>
            </a:r>
            <a:r>
              <a:rPr lang="en-US" altLang="en-US" dirty="0" smtClean="0"/>
              <a:t> is completely described by a number and appropriate units plus a direction.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/>
              <a:t>Scalar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03213" y="1444625"/>
            <a:ext cx="41925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US" altLang="en-US" dirty="0" smtClean="0">
                <a:solidFill>
                  <a:srgbClr val="FF0000"/>
                </a:solidFill>
                <a:latin typeface="Comic Sans MS" pitchFamily="66" charset="0"/>
              </a:rPr>
              <a:t>scalar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 quantity</a:t>
            </a:r>
            <a:endParaRPr lang="en-US" alt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is any quantity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physics that 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has </a:t>
            </a:r>
            <a:r>
              <a:rPr lang="en-US" altLang="en-US" dirty="0" smtClean="0">
                <a:solidFill>
                  <a:srgbClr val="FF0000"/>
                </a:solidFill>
                <a:latin typeface="Comic Sans MS" pitchFamily="66" charset="0"/>
              </a:rPr>
              <a:t>magnitude only</a:t>
            </a:r>
            <a:endParaRPr lang="en-US" alt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mic Sans MS" pitchFamily="66" charset="0"/>
              </a:rPr>
              <a:t>MAGNITUDE ONLY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858963" y="4149727"/>
            <a:ext cx="7032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914400" y="4502150"/>
            <a:ext cx="32191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omic Sans MS" pitchFamily="66" charset="0"/>
              </a:rPr>
              <a:t>Number value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omic Sans MS" pitchFamily="66" charset="0"/>
              </a:rPr>
              <a:t>with units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16073"/>
              </p:ext>
            </p:extLst>
          </p:nvPr>
        </p:nvGraphicFramePr>
        <p:xfrm>
          <a:off x="4495800" y="1519236"/>
          <a:ext cx="4114800" cy="4500564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Scalar Example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pl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 MT" pitchFamily="-108" charset="0"/>
                        <a:ea typeface="ＭＳ Ｐゴシック" pitchFamily="-108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Magnitude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Magnitude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 MT" pitchFamily="-108" charset="0"/>
                        <a:ea typeface="ＭＳ Ｐゴシック" pitchFamily="-108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Speed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35 m/s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Distance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25 meters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Age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16 years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 Template">
  <a:themeElements>
    <a:clrScheme name="">
      <a:dk1>
        <a:srgbClr val="000000"/>
      </a:dk1>
      <a:lt1>
        <a:srgbClr val="FFFFFF"/>
      </a:lt1>
      <a:dk2>
        <a:srgbClr val="B0D3DF"/>
      </a:dk2>
      <a:lt2>
        <a:srgbClr val="81C0DA"/>
      </a:lt2>
      <a:accent1>
        <a:srgbClr val="0D3857"/>
      </a:accent1>
      <a:accent2>
        <a:srgbClr val="055C91"/>
      </a:accent2>
      <a:accent3>
        <a:srgbClr val="FFFFFF"/>
      </a:accent3>
      <a:accent4>
        <a:srgbClr val="000000"/>
      </a:accent4>
      <a:accent5>
        <a:srgbClr val="AAAEB4"/>
      </a:accent5>
      <a:accent6>
        <a:srgbClr val="045383"/>
      </a:accent6>
      <a:hlink>
        <a:srgbClr val="2187BA"/>
      </a:hlink>
      <a:folHlink>
        <a:srgbClr val="53A7C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 Template</Template>
  <TotalTime>5256</TotalTime>
  <Words>2261</Words>
  <Application>Microsoft Office PowerPoint</Application>
  <PresentationFormat>On-screen Show (4:3)</PresentationFormat>
  <Paragraphs>372</Paragraphs>
  <Slides>64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Lucida Grande</vt:lpstr>
      <vt:lpstr>ＭＳ Ｐゴシック</vt:lpstr>
      <vt:lpstr>News Gothic MT</vt:lpstr>
      <vt:lpstr>Arial</vt:lpstr>
      <vt:lpstr>Calibri</vt:lpstr>
      <vt:lpstr>Cambria Math</vt:lpstr>
      <vt:lpstr>Comic Sans MS</vt:lpstr>
      <vt:lpstr>Garamond</vt:lpstr>
      <vt:lpstr>Sakkal Majalla</vt:lpstr>
      <vt:lpstr>Segoe UI</vt:lpstr>
      <vt:lpstr>Symbol</vt:lpstr>
      <vt:lpstr>Tahoma</vt:lpstr>
      <vt:lpstr>Times New Roman</vt:lpstr>
      <vt:lpstr>Wingdings</vt:lpstr>
      <vt:lpstr>CL Template</vt:lpstr>
      <vt:lpstr>Equation</vt:lpstr>
      <vt:lpstr>Bitmap Image</vt:lpstr>
      <vt:lpstr>Chapter 3</vt:lpstr>
      <vt:lpstr>Vectors</vt:lpstr>
      <vt:lpstr>Coordinate Systems</vt:lpstr>
      <vt:lpstr>Cartesian Coordinate System</vt:lpstr>
      <vt:lpstr>Polar Coordinate System</vt:lpstr>
      <vt:lpstr>Polar to Cartesian Coordinates</vt:lpstr>
      <vt:lpstr>Example 3.1</vt:lpstr>
      <vt:lpstr>Vectors and Scalars</vt:lpstr>
      <vt:lpstr>Scalar</vt:lpstr>
      <vt:lpstr>VECTOR</vt:lpstr>
      <vt:lpstr>Quick Quiz 3.1: </vt:lpstr>
      <vt:lpstr>Vector Example</vt:lpstr>
      <vt:lpstr>Vector Notation</vt:lpstr>
      <vt:lpstr>Equality of Two Vectors</vt:lpstr>
      <vt:lpstr>Adding Vectors</vt:lpstr>
      <vt:lpstr>Adding Vectors Graphically</vt:lpstr>
      <vt:lpstr>Adding Vectors Graphically, cont.</vt:lpstr>
      <vt:lpstr>Adding Vectors Graphically, final</vt:lpstr>
      <vt:lpstr>Adding Vectors, Rules</vt:lpstr>
      <vt:lpstr>Adding Vectors, Rules cont.</vt:lpstr>
      <vt:lpstr>Adding Vectors, Rules final</vt:lpstr>
      <vt:lpstr>Negative of a Vector</vt:lpstr>
      <vt:lpstr>Subtracting Vectors</vt:lpstr>
      <vt:lpstr>Subtracting Vectors, Method 2</vt:lpstr>
      <vt:lpstr>PowerPoint Presentation</vt:lpstr>
      <vt:lpstr>Multiplying or Dividing a Vector by a Scalar</vt:lpstr>
      <vt:lpstr>Problem 3.2</vt:lpstr>
      <vt:lpstr>Solution:</vt:lpstr>
      <vt:lpstr>Component Method of Adding Vectors</vt:lpstr>
      <vt:lpstr>Components of a Vector, Introduction</vt:lpstr>
      <vt:lpstr>Vector Component Terminology</vt:lpstr>
      <vt:lpstr>Components of a Vector</vt:lpstr>
      <vt:lpstr>Components of a Vector, 2</vt:lpstr>
      <vt:lpstr>Components of a Vector, 3</vt:lpstr>
      <vt:lpstr>Components of a Vector, 4</vt:lpstr>
      <vt:lpstr>Components of a Vector, final</vt:lpstr>
      <vt:lpstr>WHAT ABOUT DIRECTION?</vt:lpstr>
      <vt:lpstr>PowerPoint Presentation</vt:lpstr>
      <vt:lpstr>Unit Vectors</vt:lpstr>
      <vt:lpstr>Unit Vectors, cont.</vt:lpstr>
      <vt:lpstr>Unit Vectors in Vector Notation</vt:lpstr>
      <vt:lpstr>Position Vector, Example</vt:lpstr>
      <vt:lpstr>Adding Vectors Using Unit Vectors</vt:lpstr>
      <vt:lpstr>Adding Vectors with Unit Vectors</vt:lpstr>
      <vt:lpstr>Three-Dimensional Extension</vt:lpstr>
      <vt:lpstr>Adding Three or More Vectors</vt:lpstr>
      <vt:lpstr>PowerPoint Presentation</vt:lpstr>
      <vt:lpstr>Example 3.3: </vt:lpstr>
      <vt:lpstr>Problem 3.4: The Resultant Displacement</vt:lpstr>
      <vt:lpstr>Example 3.5 – Taking a Hike</vt:lpstr>
      <vt:lpstr>Example 3.5 – Solution, Analysis </vt:lpstr>
      <vt:lpstr>Example 3.5 – Solution, Analysis 2</vt:lpstr>
      <vt:lpstr>Example 3.5 – Solution, Analysis 3</vt:lpstr>
      <vt:lpstr>Example 3.5 – Analysis, 4 </vt:lpstr>
      <vt:lpstr>Vector Multiplication: Scalar and Vector Products </vt:lpstr>
      <vt:lpstr>The scalar product</vt:lpstr>
      <vt:lpstr>Calculating a scalar product</vt:lpstr>
      <vt:lpstr>PowerPoint Presentation</vt:lpstr>
      <vt:lpstr> Problem 1.11 Finding an angle with the scalar product  (University Physics) </vt:lpstr>
      <vt:lpstr>Solution: </vt:lpstr>
      <vt:lpstr>The vector or cross product</vt:lpstr>
      <vt:lpstr>Properties of Cross product</vt:lpstr>
      <vt:lpstr>Problem 1.12 Calculating a vector product </vt:lpstr>
      <vt:lpstr>Solution: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Current User</dc:creator>
  <cp:lastModifiedBy>mustafa</cp:lastModifiedBy>
  <cp:revision>109</cp:revision>
  <dcterms:created xsi:type="dcterms:W3CDTF">2006-08-27T00:38:37Z</dcterms:created>
  <dcterms:modified xsi:type="dcterms:W3CDTF">2020-09-30T07:39:30Z</dcterms:modified>
</cp:coreProperties>
</file>