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74"/>
  </p:notesMasterIdLst>
  <p:sldIdLst>
    <p:sldId id="256" r:id="rId2"/>
    <p:sldId id="381" r:id="rId3"/>
    <p:sldId id="382" r:id="rId4"/>
    <p:sldId id="383" r:id="rId5"/>
    <p:sldId id="384" r:id="rId6"/>
    <p:sldId id="385" r:id="rId7"/>
    <p:sldId id="386" r:id="rId8"/>
    <p:sldId id="387" r:id="rId9"/>
    <p:sldId id="392" r:id="rId10"/>
    <p:sldId id="388" r:id="rId11"/>
    <p:sldId id="400" r:id="rId12"/>
    <p:sldId id="389" r:id="rId13"/>
    <p:sldId id="398" r:id="rId14"/>
    <p:sldId id="399" r:id="rId15"/>
    <p:sldId id="396" r:id="rId16"/>
    <p:sldId id="344" r:id="rId17"/>
    <p:sldId id="347" r:id="rId18"/>
    <p:sldId id="401" r:id="rId19"/>
    <p:sldId id="352" r:id="rId20"/>
    <p:sldId id="353" r:id="rId21"/>
    <p:sldId id="354" r:id="rId22"/>
    <p:sldId id="355" r:id="rId23"/>
    <p:sldId id="356" r:id="rId24"/>
    <p:sldId id="357" r:id="rId25"/>
    <p:sldId id="358" r:id="rId26"/>
    <p:sldId id="359" r:id="rId27"/>
    <p:sldId id="360" r:id="rId28"/>
    <p:sldId id="361" r:id="rId29"/>
    <p:sldId id="343" r:id="rId30"/>
    <p:sldId id="283" r:id="rId31"/>
    <p:sldId id="362" r:id="rId32"/>
    <p:sldId id="285" r:id="rId33"/>
    <p:sldId id="284" r:id="rId34"/>
    <p:sldId id="286" r:id="rId35"/>
    <p:sldId id="324" r:id="rId36"/>
    <p:sldId id="363" r:id="rId37"/>
    <p:sldId id="364" r:id="rId38"/>
    <p:sldId id="365" r:id="rId39"/>
    <p:sldId id="295" r:id="rId40"/>
    <p:sldId id="296" r:id="rId41"/>
    <p:sldId id="298" r:id="rId42"/>
    <p:sldId id="299" r:id="rId43"/>
    <p:sldId id="342" r:id="rId44"/>
    <p:sldId id="301" r:id="rId45"/>
    <p:sldId id="368" r:id="rId46"/>
    <p:sldId id="302" r:id="rId47"/>
    <p:sldId id="303" r:id="rId48"/>
    <p:sldId id="304" r:id="rId49"/>
    <p:sldId id="369" r:id="rId50"/>
    <p:sldId id="373" r:id="rId51"/>
    <p:sldId id="306" r:id="rId52"/>
    <p:sldId id="370" r:id="rId53"/>
    <p:sldId id="308" r:id="rId54"/>
    <p:sldId id="310" r:id="rId55"/>
    <p:sldId id="375" r:id="rId56"/>
    <p:sldId id="311" r:id="rId57"/>
    <p:sldId id="313" r:id="rId58"/>
    <p:sldId id="309" r:id="rId59"/>
    <p:sldId id="314" r:id="rId60"/>
    <p:sldId id="315" r:id="rId61"/>
    <p:sldId id="334" r:id="rId62"/>
    <p:sldId id="318" r:id="rId63"/>
    <p:sldId id="319" r:id="rId64"/>
    <p:sldId id="321" r:id="rId65"/>
    <p:sldId id="371" r:id="rId66"/>
    <p:sldId id="380" r:id="rId67"/>
    <p:sldId id="379" r:id="rId68"/>
    <p:sldId id="378" r:id="rId69"/>
    <p:sldId id="377" r:id="rId70"/>
    <p:sldId id="376" r:id="rId71"/>
    <p:sldId id="372" r:id="rId72"/>
    <p:sldId id="374" r:id="rId73"/>
  </p:sldIdLst>
  <p:sldSz cx="11430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39" autoAdjust="0"/>
    <p:restoredTop sz="94664" autoAdjust="0"/>
  </p:normalViewPr>
  <p:slideViewPr>
    <p:cSldViewPr>
      <p:cViewPr varScale="1">
        <p:scale>
          <a:sx n="85" d="100"/>
          <a:sy n="85" d="100"/>
        </p:scale>
        <p:origin x="402" y="84"/>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4T10:19:09.127"/>
    </inkml:context>
    <inkml:brush xml:id="br0">
      <inkml:brushProperty name="width" value="0.05292" units="cm"/>
      <inkml:brushProperty name="height" value="0.05292" units="cm"/>
      <inkml:brushProperty name="color" value="#FF0000"/>
    </inkml:brush>
  </inkml:definitions>
  <inkml:trace contextRef="#ctx0" brushRef="#br0">23544 2630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24T10:32:47.205"/>
    </inkml:context>
    <inkml:brush xml:id="br0">
      <inkml:brushProperty name="width" value="0.05292" units="cm"/>
      <inkml:brushProperty name="height" value="0.05292" units="cm"/>
      <inkml:brushProperty name="color" value="#FF0000"/>
    </inkml:brush>
  </inkml:definitions>
  <inkml:trace contextRef="#ctx0" brushRef="#br0">7840 8484,'0'0,"0"-25,25 25,24-24,-24 24,0 0,0 0,49 0,-24 0,24 0,-24 0,24 0,25 0,-24 0,-50 0,-1 0,26 0,-25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pitchFamily="80"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ＭＳ Ｐゴシック" pitchFamily="80" charset="-128"/>
              </a:defRPr>
            </a:lvl1pPr>
          </a:lstStyle>
          <a:p>
            <a:pPr>
              <a:defRPr/>
            </a:pPr>
            <a:fld id="{65AEB2F2-DCD7-4C8D-8ECD-D37D9EE172A3}" type="datetimeFigureOut">
              <a:rPr lang="en-US"/>
              <a:pPr>
                <a:defRPr/>
              </a:pPr>
              <a:t>1/5/2021</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pitchFamily="80"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ＭＳ Ｐゴシック" pitchFamily="80" charset="-128"/>
              </a:defRPr>
            </a:lvl1pPr>
          </a:lstStyle>
          <a:p>
            <a:pPr>
              <a:defRPr/>
            </a:pPr>
            <a:fld id="{5662081B-B3CE-4F7E-B50B-C67915453963}" type="slidenum">
              <a:rPr lang="en-US"/>
              <a:pPr>
                <a:defRPr/>
              </a:pPr>
              <a:t>‹#›</a:t>
            </a:fld>
            <a:endParaRPr lang="en-US"/>
          </a:p>
        </p:txBody>
      </p:sp>
    </p:spTree>
    <p:extLst>
      <p:ext uri="{BB962C8B-B14F-4D97-AF65-F5344CB8AC3E}">
        <p14:creationId xmlns:p14="http://schemas.microsoft.com/office/powerpoint/2010/main" val="3401579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78D94A-1B16-4550-8DAD-BA89896FC31B}" type="slidenum">
              <a:rPr lang="en-US" altLang="en-US" smtClean="0">
                <a:latin typeface="Arial" charset="0"/>
                <a:ea typeface="MS PGothic" pitchFamily="34" charset="-128"/>
              </a:rPr>
              <a:pPr eaLnBrk="1" hangingPunct="1">
                <a:spcBef>
                  <a:spcPct val="0"/>
                </a:spcBef>
              </a:pPr>
              <a:t>1</a:t>
            </a:fld>
            <a:endParaRPr lang="en-US" altLang="en-US">
              <a:latin typeface="Arial" charset="0"/>
              <a:ea typeface="MS PGothic"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2C3125E-586C-4915-AAF9-EF1761FAF811}" type="slidenum">
              <a:rPr lang="en-US" altLang="en-US" smtClean="0">
                <a:latin typeface="Arial" charset="0"/>
                <a:ea typeface="MS PGothic" pitchFamily="34" charset="-128"/>
              </a:rPr>
              <a:pPr eaLnBrk="1" hangingPunct="1">
                <a:spcBef>
                  <a:spcPct val="0"/>
                </a:spcBef>
              </a:pPr>
              <a:t>30</a:t>
            </a:fld>
            <a:endParaRPr lang="en-US" altLang="en-US">
              <a:latin typeface="Arial" charset="0"/>
              <a:ea typeface="MS PGothic"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F9A45A4-DC7F-4C9C-8C93-B5307D0F71ED}" type="slidenum">
              <a:rPr lang="en-US" altLang="en-US" smtClean="0">
                <a:latin typeface="Arial" charset="0"/>
                <a:ea typeface="MS PGothic" pitchFamily="34" charset="-128"/>
              </a:rPr>
              <a:pPr eaLnBrk="1" hangingPunct="1">
                <a:spcBef>
                  <a:spcPct val="0"/>
                </a:spcBef>
              </a:pPr>
              <a:t>39</a:t>
            </a:fld>
            <a:endParaRPr lang="en-US" altLang="en-US">
              <a:latin typeface="Arial" charset="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0109E625-B000-48B7-B6EE-39ECA7CF2198}" type="slidenum">
              <a:rPr lang="en-US" altLang="en-US" smtClean="0"/>
              <a:pPr algn="r" eaLnBrk="1" hangingPunct="1">
                <a:spcBef>
                  <a:spcPct val="0"/>
                </a:spcBef>
              </a:pPr>
              <a:t>2</a:t>
            </a:fld>
            <a:endParaRPr lang="en-US" altLang="en-US"/>
          </a:p>
        </p:txBody>
      </p:sp>
      <p:sp>
        <p:nvSpPr>
          <p:cNvPr id="23555" name="Rectangle 2"/>
          <p:cNvSpPr>
            <a:spLocks noGrp="1" noRot="1" noChangeAspect="1" noChangeArrowheads="1" noTextEdit="1"/>
          </p:cNvSpPr>
          <p:nvPr>
            <p:ph type="sldImg"/>
          </p:nvPr>
        </p:nvSpPr>
        <p:spPr>
          <a:xfrm>
            <a:off x="571500" y="685800"/>
            <a:ext cx="5715000" cy="34290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44931E0-4AF4-4C66-BE9A-AA9A06BD97F1}" type="slidenum">
              <a:rPr lang="en-US" altLang="en-US" smtClean="0"/>
              <a:pPr algn="r" eaLnBrk="1" hangingPunct="1">
                <a:spcBef>
                  <a:spcPct val="0"/>
                </a:spcBef>
              </a:pPr>
              <a:t>3</a:t>
            </a:fld>
            <a:endParaRPr lang="en-US" altLang="en-US"/>
          </a:p>
        </p:txBody>
      </p:sp>
      <p:sp>
        <p:nvSpPr>
          <p:cNvPr id="24579" name="Rectangle 2"/>
          <p:cNvSpPr>
            <a:spLocks noGrp="1" noRot="1" noChangeAspect="1" noChangeArrowheads="1" noTextEdit="1"/>
          </p:cNvSpPr>
          <p:nvPr>
            <p:ph type="sldImg"/>
          </p:nvPr>
        </p:nvSpPr>
        <p:spPr>
          <a:xfrm>
            <a:off x="571500" y="685800"/>
            <a:ext cx="5715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D3A0C133-E7D4-4497-99BB-E079486EA91D}" type="slidenum">
              <a:rPr lang="en-US" altLang="en-US" smtClean="0"/>
              <a:pPr algn="r" eaLnBrk="1" hangingPunct="1">
                <a:spcBef>
                  <a:spcPct val="0"/>
                </a:spcBef>
              </a:pPr>
              <a:t>4</a:t>
            </a:fld>
            <a:endParaRPr lang="en-US" altLang="en-US"/>
          </a:p>
        </p:txBody>
      </p:sp>
      <p:sp>
        <p:nvSpPr>
          <p:cNvPr id="25603" name="Rectangle 2"/>
          <p:cNvSpPr>
            <a:spLocks noGrp="1" noRot="1" noChangeAspect="1" noChangeArrowheads="1" noTextEdit="1"/>
          </p:cNvSpPr>
          <p:nvPr>
            <p:ph type="sldImg"/>
          </p:nvPr>
        </p:nvSpPr>
        <p:spPr>
          <a:xfrm>
            <a:off x="571500" y="685800"/>
            <a:ext cx="5715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A443F574-7CB1-495C-A5B5-CFC043AAA326}" type="slidenum">
              <a:rPr lang="en-US" altLang="en-US" smtClean="0"/>
              <a:pPr algn="r" eaLnBrk="1" hangingPunct="1">
                <a:spcBef>
                  <a:spcPct val="0"/>
                </a:spcBef>
              </a:pPr>
              <a:t>6</a:t>
            </a:fld>
            <a:endParaRPr lang="en-US" altLang="en-US"/>
          </a:p>
        </p:txBody>
      </p:sp>
      <p:sp>
        <p:nvSpPr>
          <p:cNvPr id="26627" name="Rectangle 2"/>
          <p:cNvSpPr>
            <a:spLocks noGrp="1" noRot="1" noChangeAspect="1" noChangeArrowheads="1" noTextEdit="1"/>
          </p:cNvSpPr>
          <p:nvPr>
            <p:ph type="sldImg"/>
          </p:nvPr>
        </p:nvSpPr>
        <p:spPr>
          <a:xfrm>
            <a:off x="573088" y="685800"/>
            <a:ext cx="5713412" cy="34290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899469" eaLnBrk="0" hangingPunct="0">
              <a:spcBef>
                <a:spcPct val="30000"/>
              </a:spcBef>
              <a:defRPr sz="1100">
                <a:solidFill>
                  <a:schemeClr val="tx1"/>
                </a:solidFill>
                <a:latin typeface="Times New Roman" pitchFamily="18" charset="0"/>
              </a:defRPr>
            </a:lvl1pPr>
            <a:lvl2pPr marL="702756" indent="-270291" algn="l" defTabSz="899469" eaLnBrk="0" hangingPunct="0">
              <a:spcBef>
                <a:spcPct val="30000"/>
              </a:spcBef>
              <a:defRPr sz="1100">
                <a:solidFill>
                  <a:schemeClr val="tx1"/>
                </a:solidFill>
                <a:latin typeface="Times New Roman" pitchFamily="18" charset="0"/>
              </a:defRPr>
            </a:lvl2pPr>
            <a:lvl3pPr marL="1081164" indent="-216233" algn="l" defTabSz="899469" eaLnBrk="0" hangingPunct="0">
              <a:spcBef>
                <a:spcPct val="30000"/>
              </a:spcBef>
              <a:defRPr sz="1100">
                <a:solidFill>
                  <a:schemeClr val="tx1"/>
                </a:solidFill>
                <a:latin typeface="Times New Roman" pitchFamily="18" charset="0"/>
              </a:defRPr>
            </a:lvl3pPr>
            <a:lvl4pPr marL="1513629" indent="-216233" algn="l" defTabSz="899469" eaLnBrk="0" hangingPunct="0">
              <a:spcBef>
                <a:spcPct val="30000"/>
              </a:spcBef>
              <a:defRPr sz="1100">
                <a:solidFill>
                  <a:schemeClr val="tx1"/>
                </a:solidFill>
                <a:latin typeface="Times New Roman" pitchFamily="18" charset="0"/>
              </a:defRPr>
            </a:lvl4pPr>
            <a:lvl5pPr marL="1946095" indent="-216233" algn="l" defTabSz="899469" eaLnBrk="0" hangingPunct="0">
              <a:spcBef>
                <a:spcPct val="30000"/>
              </a:spcBef>
              <a:defRPr sz="1100">
                <a:solidFill>
                  <a:schemeClr val="tx1"/>
                </a:solidFill>
                <a:latin typeface="Times New Roman" pitchFamily="18" charset="0"/>
              </a:defRPr>
            </a:lvl5pPr>
            <a:lvl6pPr marL="2378560" indent="-216233" defTabSz="899469" eaLnBrk="0" fontAlgn="base" hangingPunct="0">
              <a:spcBef>
                <a:spcPct val="30000"/>
              </a:spcBef>
              <a:spcAft>
                <a:spcPct val="0"/>
              </a:spcAft>
              <a:defRPr sz="1100">
                <a:solidFill>
                  <a:schemeClr val="tx1"/>
                </a:solidFill>
                <a:latin typeface="Times New Roman" pitchFamily="18" charset="0"/>
              </a:defRPr>
            </a:lvl6pPr>
            <a:lvl7pPr marL="2811026" indent="-216233" defTabSz="899469" eaLnBrk="0" fontAlgn="base" hangingPunct="0">
              <a:spcBef>
                <a:spcPct val="30000"/>
              </a:spcBef>
              <a:spcAft>
                <a:spcPct val="0"/>
              </a:spcAft>
              <a:defRPr sz="1100">
                <a:solidFill>
                  <a:schemeClr val="tx1"/>
                </a:solidFill>
                <a:latin typeface="Times New Roman" pitchFamily="18" charset="0"/>
              </a:defRPr>
            </a:lvl7pPr>
            <a:lvl8pPr marL="3243491" indent="-216233" defTabSz="899469" eaLnBrk="0" fontAlgn="base" hangingPunct="0">
              <a:spcBef>
                <a:spcPct val="30000"/>
              </a:spcBef>
              <a:spcAft>
                <a:spcPct val="0"/>
              </a:spcAft>
              <a:defRPr sz="1100">
                <a:solidFill>
                  <a:schemeClr val="tx1"/>
                </a:solidFill>
                <a:latin typeface="Times New Roman" pitchFamily="18" charset="0"/>
              </a:defRPr>
            </a:lvl8pPr>
            <a:lvl9pPr marL="3675957" indent="-216233" defTabSz="899469" eaLnBrk="0" fontAlgn="base" hangingPunct="0">
              <a:spcBef>
                <a:spcPct val="30000"/>
              </a:spcBef>
              <a:spcAft>
                <a:spcPct val="0"/>
              </a:spcAft>
              <a:defRPr sz="1100">
                <a:solidFill>
                  <a:schemeClr val="tx1"/>
                </a:solidFill>
                <a:latin typeface="Times New Roman" pitchFamily="18" charset="0"/>
              </a:defRPr>
            </a:lvl9pPr>
          </a:lstStyle>
          <a:p>
            <a:pPr algn="r" eaLnBrk="1" hangingPunct="1">
              <a:spcBef>
                <a:spcPct val="0"/>
              </a:spcBef>
            </a:pPr>
            <a:fld id="{E2863637-4B1C-4F91-AEC5-2BFE2CEC53B4}" type="slidenum">
              <a:rPr lang="en-US" altLang="en-US" smtClean="0"/>
              <a:pPr algn="r" eaLnBrk="1" hangingPunct="1">
                <a:spcBef>
                  <a:spcPct val="0"/>
                </a:spcBef>
              </a:pPr>
              <a:t>8</a:t>
            </a:fld>
            <a:endParaRPr lang="en-US" altLang="en-US"/>
          </a:p>
        </p:txBody>
      </p:sp>
      <p:sp>
        <p:nvSpPr>
          <p:cNvPr id="27651" name="Rectangle 2"/>
          <p:cNvSpPr>
            <a:spLocks noGrp="1" noRot="1" noChangeAspect="1" noChangeArrowheads="1" noTextEdit="1"/>
          </p:cNvSpPr>
          <p:nvPr>
            <p:ph type="sldImg"/>
          </p:nvPr>
        </p:nvSpPr>
        <p:spPr>
          <a:xfrm>
            <a:off x="571500" y="685800"/>
            <a:ext cx="5715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45288A2-2597-4FB8-B45F-5066C09BBDB8}" type="slidenum">
              <a:rPr lang="en-US" altLang="en-US" smtClean="0">
                <a:latin typeface="Arial" charset="0"/>
                <a:ea typeface="MS PGothic" pitchFamily="34" charset="-128"/>
              </a:rPr>
              <a:pPr eaLnBrk="1" hangingPunct="1">
                <a:spcBef>
                  <a:spcPct val="0"/>
                </a:spcBef>
              </a:pPr>
              <a:t>9</a:t>
            </a:fld>
            <a:endParaRPr lang="en-US" altLang="en-US">
              <a:latin typeface="Arial" charset="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ACCE005-ED38-46FF-8D45-8B0E2A75BAFF}" type="slidenum">
              <a:rPr lang="en-US" altLang="en-US" smtClean="0">
                <a:latin typeface="Arial" charset="0"/>
                <a:ea typeface="MS PGothic" pitchFamily="34" charset="-128"/>
              </a:rPr>
              <a:pPr eaLnBrk="1" hangingPunct="1">
                <a:spcBef>
                  <a:spcPct val="0"/>
                </a:spcBef>
              </a:pPr>
              <a:t>16</a:t>
            </a:fld>
            <a:endParaRPr lang="en-US" altLang="en-US">
              <a:latin typeface="Arial"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F5AD70A-4B10-4DD7-B7AD-058410B54568}" type="slidenum">
              <a:rPr lang="en-US" altLang="en-US" smtClean="0">
                <a:latin typeface="Arial" charset="0"/>
                <a:ea typeface="MS PGothic" pitchFamily="34" charset="-128"/>
              </a:rPr>
              <a:pPr eaLnBrk="1" hangingPunct="1">
                <a:spcBef>
                  <a:spcPct val="0"/>
                </a:spcBef>
              </a:pPr>
              <a:t>17</a:t>
            </a:fld>
            <a:endParaRPr lang="en-US" altLang="en-US">
              <a:latin typeface="Arial"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1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gray">
          <a:xfrm>
            <a:off x="0" y="3200400"/>
            <a:ext cx="11430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a:p>
        </p:txBody>
      </p:sp>
      <p:sp>
        <p:nvSpPr>
          <p:cNvPr id="6" name="Rectangle 11"/>
          <p:cNvSpPr>
            <a:spLocks noChangeArrowheads="1"/>
          </p:cNvSpPr>
          <p:nvPr/>
        </p:nvSpPr>
        <p:spPr bwMode="gray">
          <a:xfrm>
            <a:off x="0" y="6629400"/>
            <a:ext cx="11430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a:p>
        </p:txBody>
      </p:sp>
      <p:pic>
        <p:nvPicPr>
          <p:cNvPr id="7" name="Picture 12" descr="CL_Logo_RGB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516813" y="5002213"/>
            <a:ext cx="3371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p:nvSpPr>
        <p:spPr bwMode="gray">
          <a:xfrm>
            <a:off x="0" y="3200400"/>
            <a:ext cx="11430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 name="Rectangle 2"/>
          <p:cNvSpPr>
            <a:spLocks noGrp="1" noChangeArrowheads="1"/>
          </p:cNvSpPr>
          <p:nvPr>
            <p:ph type="ctrTitle"/>
          </p:nvPr>
        </p:nvSpPr>
        <p:spPr>
          <a:xfrm>
            <a:off x="571500" y="1371600"/>
            <a:ext cx="10191750" cy="1600200"/>
          </a:xfrm>
        </p:spPr>
        <p:txBody>
          <a:bodyPr anchor="b"/>
          <a:lstStyle>
            <a:lvl1pPr>
              <a:defRPr sz="3600">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571500" y="3352800"/>
            <a:ext cx="10191750" cy="304800"/>
          </a:xfrm>
        </p:spPr>
        <p:txBody>
          <a:bodyPr/>
          <a:lstStyle>
            <a:lvl1pPr>
              <a:defRPr>
                <a:solidFill>
                  <a:schemeClr val="bg1"/>
                </a:solidFill>
              </a:defRPr>
            </a:lvl1pPr>
          </a:lstStyle>
          <a:p>
            <a:r>
              <a:rPr lang="en-US"/>
              <a:t>Click to edit Master subtitle style</a:t>
            </a:r>
          </a:p>
        </p:txBody>
      </p:sp>
    </p:spTree>
    <p:extLst>
      <p:ext uri="{BB962C8B-B14F-4D97-AF65-F5344CB8AC3E}">
        <p14:creationId xmlns:p14="http://schemas.microsoft.com/office/powerpoint/2010/main" val="34767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1D9E29-0E8E-46A3-83C1-5F31E3256637}" type="slidenum">
              <a:rPr lang="en-US"/>
              <a:pPr>
                <a:defRPr/>
              </a:pPr>
              <a:t>‹#›</a:t>
            </a:fld>
            <a:endParaRPr lang="en-US"/>
          </a:p>
        </p:txBody>
      </p:sp>
    </p:spTree>
    <p:extLst>
      <p:ext uri="{BB962C8B-B14F-4D97-AF65-F5344CB8AC3E}">
        <p14:creationId xmlns:p14="http://schemas.microsoft.com/office/powerpoint/2010/main" val="223203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914400"/>
            <a:ext cx="2571750" cy="5200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914400"/>
            <a:ext cx="7524750" cy="5200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A0BF32-847E-4BD7-A62D-FD0826CF6346}" type="slidenum">
              <a:rPr lang="en-US"/>
              <a:pPr>
                <a:defRPr/>
              </a:pPr>
              <a:t>‹#›</a:t>
            </a:fld>
            <a:endParaRPr lang="en-US"/>
          </a:p>
        </p:txBody>
      </p:sp>
    </p:spTree>
    <p:extLst>
      <p:ext uri="{BB962C8B-B14F-4D97-AF65-F5344CB8AC3E}">
        <p14:creationId xmlns:p14="http://schemas.microsoft.com/office/powerpoint/2010/main" val="311665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a:t>Click to edit Master title style</a:t>
            </a:r>
          </a:p>
        </p:txBody>
      </p:sp>
      <p:sp>
        <p:nvSpPr>
          <p:cNvPr id="3" name="Text Placeholder 2"/>
          <p:cNvSpPr>
            <a:spLocks noGrp="1"/>
          </p:cNvSpPr>
          <p:nvPr>
            <p:ph type="body" sz="half" idx="1"/>
          </p:nvPr>
        </p:nvSpPr>
        <p:spPr>
          <a:xfrm>
            <a:off x="571500" y="1719263"/>
            <a:ext cx="504825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719263"/>
            <a:ext cx="504825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3F364-497A-48E0-9FFB-CFE8F72641DB}" type="slidenum">
              <a:rPr lang="en-US"/>
              <a:pPr>
                <a:defRPr/>
              </a:pPr>
              <a:t>‹#›</a:t>
            </a:fld>
            <a:endParaRPr lang="en-US"/>
          </a:p>
        </p:txBody>
      </p:sp>
    </p:spTree>
    <p:extLst>
      <p:ext uri="{BB962C8B-B14F-4D97-AF65-F5344CB8AC3E}">
        <p14:creationId xmlns:p14="http://schemas.microsoft.com/office/powerpoint/2010/main" val="354618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1500" y="122238"/>
            <a:ext cx="9429750" cy="1295400"/>
          </a:xfrm>
        </p:spPr>
        <p:txBody>
          <a:bodyPr/>
          <a:lstStyle/>
          <a:p>
            <a:r>
              <a:rPr lang="en-US"/>
              <a:t>Click to edit Master title style</a:t>
            </a:r>
          </a:p>
        </p:txBody>
      </p:sp>
      <p:sp>
        <p:nvSpPr>
          <p:cNvPr id="3" name="Text Placeholder 2"/>
          <p:cNvSpPr>
            <a:spLocks noGrp="1"/>
          </p:cNvSpPr>
          <p:nvPr>
            <p:ph type="body" sz="half" idx="1"/>
          </p:nvPr>
        </p:nvSpPr>
        <p:spPr>
          <a:xfrm>
            <a:off x="571500" y="1719263"/>
            <a:ext cx="504825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810250" y="1719263"/>
            <a:ext cx="5048250" cy="4411662"/>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CC2F4C-0804-441E-BB14-1E782B0EDD09}" type="slidenum">
              <a:rPr lang="en-US"/>
              <a:pPr>
                <a:defRPr/>
              </a:pPr>
              <a:t>‹#›</a:t>
            </a:fld>
            <a:endParaRPr lang="en-US"/>
          </a:p>
        </p:txBody>
      </p:sp>
    </p:spTree>
    <p:extLst>
      <p:ext uri="{BB962C8B-B14F-4D97-AF65-F5344CB8AC3E}">
        <p14:creationId xmlns:p14="http://schemas.microsoft.com/office/powerpoint/2010/main" val="106779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81000"/>
            <a:ext cx="10287000" cy="914400"/>
          </a:xfrm>
        </p:spPr>
        <p:txBody>
          <a:bodyPr/>
          <a:lstStyle/>
          <a:p>
            <a:r>
              <a:rPr lang="en-US"/>
              <a:t>Click to edit Master title style</a:t>
            </a:r>
          </a:p>
        </p:txBody>
      </p:sp>
      <p:sp>
        <p:nvSpPr>
          <p:cNvPr id="3" name="Text Placeholder 2"/>
          <p:cNvSpPr>
            <a:spLocks noGrp="1"/>
          </p:cNvSpPr>
          <p:nvPr>
            <p:ph type="body" sz="half" idx="1"/>
          </p:nvPr>
        </p:nvSpPr>
        <p:spPr>
          <a:xfrm>
            <a:off x="571500" y="1447800"/>
            <a:ext cx="504825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810250" y="1447800"/>
            <a:ext cx="504825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810250" y="3848100"/>
            <a:ext cx="504825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A4F4C56A-A8E0-46BB-9910-7BABC654F756}" type="datetime1">
              <a:rPr lang="en-US" altLang="zh-CN"/>
              <a:pPr>
                <a:defRPr/>
              </a:pPr>
              <a:t>1/5/2021</a:t>
            </a:fld>
            <a:endParaRPr lang="en-US" altLang="zh-CN"/>
          </a:p>
        </p:txBody>
      </p:sp>
    </p:spTree>
    <p:extLst>
      <p:ext uri="{BB962C8B-B14F-4D97-AF65-F5344CB8AC3E}">
        <p14:creationId xmlns:p14="http://schemas.microsoft.com/office/powerpoint/2010/main" val="36131546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D3A3DB-7231-4AC1-9FEA-F76B2614537E}" type="slidenum">
              <a:rPr lang="en-US"/>
              <a:pPr>
                <a:defRPr/>
              </a:pPr>
              <a:t>‹#›</a:t>
            </a:fld>
            <a:endParaRPr lang="en-US"/>
          </a:p>
        </p:txBody>
      </p:sp>
    </p:spTree>
    <p:extLst>
      <p:ext uri="{BB962C8B-B14F-4D97-AF65-F5344CB8AC3E}">
        <p14:creationId xmlns:p14="http://schemas.microsoft.com/office/powerpoint/2010/main" val="415123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3"/>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2892" y="2906715"/>
            <a:ext cx="97155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8B02FA-B168-4523-B7C7-040E0229074C}" type="slidenum">
              <a:rPr lang="en-US"/>
              <a:pPr>
                <a:defRPr/>
              </a:pPr>
              <a:t>‹#›</a:t>
            </a:fld>
            <a:endParaRPr lang="en-US"/>
          </a:p>
        </p:txBody>
      </p:sp>
    </p:spTree>
    <p:extLst>
      <p:ext uri="{BB962C8B-B14F-4D97-AF65-F5344CB8AC3E}">
        <p14:creationId xmlns:p14="http://schemas.microsoft.com/office/powerpoint/2010/main" val="357300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676400"/>
            <a:ext cx="5048250" cy="4438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4EBB5E-64F6-4067-A88B-447699B39B29}" type="slidenum">
              <a:rPr lang="en-US"/>
              <a:pPr>
                <a:defRPr/>
              </a:pPr>
              <a:t>‹#›</a:t>
            </a:fld>
            <a:endParaRPr lang="en-US"/>
          </a:p>
        </p:txBody>
      </p:sp>
    </p:spTree>
    <p:extLst>
      <p:ext uri="{BB962C8B-B14F-4D97-AF65-F5344CB8AC3E}">
        <p14:creationId xmlns:p14="http://schemas.microsoft.com/office/powerpoint/2010/main" val="14128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4" y="1535114"/>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4" y="2174876"/>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6286" y="1535114"/>
            <a:ext cx="505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286" y="2174876"/>
            <a:ext cx="50522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66B90B3-7714-4D1E-ABA9-F3122AFA1B2C}" type="slidenum">
              <a:rPr lang="en-US"/>
              <a:pPr>
                <a:defRPr/>
              </a:pPr>
              <a:t>‹#›</a:t>
            </a:fld>
            <a:endParaRPr lang="en-US"/>
          </a:p>
        </p:txBody>
      </p:sp>
    </p:spTree>
    <p:extLst>
      <p:ext uri="{BB962C8B-B14F-4D97-AF65-F5344CB8AC3E}">
        <p14:creationId xmlns:p14="http://schemas.microsoft.com/office/powerpoint/2010/main" val="14719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8F5466-C9F9-46AE-9A1F-8D7BC0002777}" type="slidenum">
              <a:rPr lang="en-US"/>
              <a:pPr>
                <a:defRPr/>
              </a:pPr>
              <a:t>‹#›</a:t>
            </a:fld>
            <a:endParaRPr lang="en-US"/>
          </a:p>
        </p:txBody>
      </p:sp>
    </p:spTree>
    <p:extLst>
      <p:ext uri="{BB962C8B-B14F-4D97-AF65-F5344CB8AC3E}">
        <p14:creationId xmlns:p14="http://schemas.microsoft.com/office/powerpoint/2010/main" val="22673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CED331-CDED-48EA-A2AF-4EA22C339C8E}" type="slidenum">
              <a:rPr lang="en-US"/>
              <a:pPr>
                <a:defRPr/>
              </a:pPr>
              <a:t>‹#›</a:t>
            </a:fld>
            <a:endParaRPr lang="en-US"/>
          </a:p>
        </p:txBody>
      </p:sp>
    </p:spTree>
    <p:extLst>
      <p:ext uri="{BB962C8B-B14F-4D97-AF65-F5344CB8AC3E}">
        <p14:creationId xmlns:p14="http://schemas.microsoft.com/office/powerpoint/2010/main" val="207620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4" y="273050"/>
            <a:ext cx="376039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3"/>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4" y="1435103"/>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28F899-1E58-4B09-BA61-086B28FA4C7E}" type="slidenum">
              <a:rPr lang="en-US"/>
              <a:pPr>
                <a:defRPr/>
              </a:pPr>
              <a:t>‹#›</a:t>
            </a:fld>
            <a:endParaRPr lang="en-US"/>
          </a:p>
        </p:txBody>
      </p:sp>
    </p:spTree>
    <p:extLst>
      <p:ext uri="{BB962C8B-B14F-4D97-AF65-F5344CB8AC3E}">
        <p14:creationId xmlns:p14="http://schemas.microsoft.com/office/powerpoint/2010/main" val="382038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1"/>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240360" y="5367339"/>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BDD559-3C9F-4CF4-AC18-F0465A080324}" type="slidenum">
              <a:rPr lang="en-US"/>
              <a:pPr>
                <a:defRPr/>
              </a:pPr>
              <a:t>‹#›</a:t>
            </a:fld>
            <a:endParaRPr lang="en-US"/>
          </a:p>
        </p:txBody>
      </p:sp>
    </p:spTree>
    <p:extLst>
      <p:ext uri="{BB962C8B-B14F-4D97-AF65-F5344CB8AC3E}">
        <p14:creationId xmlns:p14="http://schemas.microsoft.com/office/powerpoint/2010/main" val="231484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9144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71500" y="1676400"/>
            <a:ext cx="10287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953250" y="6413500"/>
            <a:ext cx="13335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800">
                <a:latin typeface="Arial" pitchFamily="34"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857250" y="6413500"/>
            <a:ext cx="60960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571500" y="6413500"/>
            <a:ext cx="2857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800">
                <a:latin typeface="Arial" pitchFamily="34" charset="0"/>
                <a:ea typeface="+mn-ea"/>
                <a:cs typeface="+mn-cs"/>
              </a:defRPr>
            </a:lvl1pPr>
          </a:lstStyle>
          <a:p>
            <a:pPr>
              <a:defRPr/>
            </a:pPr>
            <a:fld id="{C09A3AA3-FDDC-4FDD-9BD3-9149AA42C731}" type="slidenum">
              <a:rPr lang="en-US"/>
              <a:pPr>
                <a:defRPr/>
              </a:pPr>
              <a:t>‹#›</a:t>
            </a:fld>
            <a:endParaRPr lang="en-US"/>
          </a:p>
        </p:txBody>
      </p:sp>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t="26190" b="52380"/>
          <a:stretch>
            <a:fillRect/>
          </a:stretch>
        </p:blipFill>
        <p:spPr bwMode="gray">
          <a:xfrm>
            <a:off x="0" y="0"/>
            <a:ext cx="11431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8"/>
          <p:cNvSpPr>
            <a:spLocks noChangeArrowheads="1"/>
          </p:cNvSpPr>
          <p:nvPr/>
        </p:nvSpPr>
        <p:spPr bwMode="gray">
          <a:xfrm>
            <a:off x="0" y="684213"/>
            <a:ext cx="11430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a:p>
        </p:txBody>
      </p:sp>
      <p:pic>
        <p:nvPicPr>
          <p:cNvPr id="1033" name="Picture 9" descr="CL_Logo_RGB_PNG"/>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12250" y="6035675"/>
            <a:ext cx="1930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gray">
          <a:xfrm>
            <a:off x="0" y="6721475"/>
            <a:ext cx="11430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pitchFamily="80" charset="-128"/>
              </a:defRPr>
            </a:lvl1pPr>
            <a:lvl2pPr marL="742950" indent="-285750" eaLnBrk="0" hangingPunct="0">
              <a:defRPr>
                <a:solidFill>
                  <a:schemeClr val="tx1"/>
                </a:solidFill>
                <a:latin typeface="Arial" charset="0"/>
                <a:ea typeface="ＭＳ Ｐゴシック" pitchFamily="80" charset="-128"/>
              </a:defRPr>
            </a:lvl2pPr>
            <a:lvl3pPr marL="1143000" indent="-228600" eaLnBrk="0" hangingPunct="0">
              <a:defRPr>
                <a:solidFill>
                  <a:schemeClr val="tx1"/>
                </a:solidFill>
                <a:latin typeface="Arial" charset="0"/>
                <a:ea typeface="ＭＳ Ｐゴシック" pitchFamily="80" charset="-128"/>
              </a:defRPr>
            </a:lvl3pPr>
            <a:lvl4pPr marL="1600200" indent="-228600" eaLnBrk="0" hangingPunct="0">
              <a:defRPr>
                <a:solidFill>
                  <a:schemeClr val="tx1"/>
                </a:solidFill>
                <a:latin typeface="Arial" charset="0"/>
                <a:ea typeface="ＭＳ Ｐゴシック" pitchFamily="80" charset="-128"/>
              </a:defRPr>
            </a:lvl4pPr>
            <a:lvl5pPr marL="2057400" indent="-228600" eaLnBrk="0" hangingPunct="0">
              <a:defRPr>
                <a:solidFill>
                  <a:schemeClr val="tx1"/>
                </a:solidFill>
                <a:latin typeface="Arial" charset="0"/>
                <a:ea typeface="ＭＳ Ｐゴシック" pitchFamily="8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8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8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8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80" charset="-128"/>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874"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5" r:id="rId14"/>
  </p:sldLayoutIdLst>
  <p:txStyles>
    <p:title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itchFamily="34" charset="-128"/>
          <a:cs typeface="ＭＳ Ｐゴシック"/>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S PGothic" pitchFamily="34" charset="-128"/>
          <a:cs typeface="ＭＳ Ｐゴシック"/>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S PGothic" pitchFamily="34" charset="-128"/>
          <a:cs typeface="ＭＳ Ｐゴシック"/>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S PGothic" pitchFamily="34" charset="-128"/>
          <a:cs typeface="ＭＳ Ｐゴシック"/>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S PGothic" pitchFamily="34" charset="-128"/>
          <a:cs typeface="ＭＳ Ｐゴシック"/>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9.wmf"/><Relationship Id="rId11" Type="http://schemas.openxmlformats.org/officeDocument/2006/relationships/image" Target="../media/image32.emf"/><Relationship Id="rId5" Type="http://schemas.openxmlformats.org/officeDocument/2006/relationships/oleObject" Target="../embeddings/oleObject19.bin"/><Relationship Id="rId4" Type="http://schemas.openxmlformats.org/officeDocument/2006/relationships/image" Target="../media/image28.wmf"/><Relationship Id="rId9" Type="http://schemas.openxmlformats.org/officeDocument/2006/relationships/customXml" Target="../ink/ink1.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4.w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5.wmf"/></Relationships>
</file>

<file path=ppt/slides/_rels/slide1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7.bin"/><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image" Target="../media/image40.jpeg"/><Relationship Id="rId1" Type="http://schemas.openxmlformats.org/officeDocument/2006/relationships/slideLayout" Target="../slideLayouts/slideLayout12.xml"/><Relationship Id="rId6" Type="http://schemas.openxmlformats.org/officeDocument/2006/relationships/image" Target="../media/image42.wmf"/><Relationship Id="rId11" Type="http://schemas.openxmlformats.org/officeDocument/2006/relationships/image" Target="../media/image45.png"/><Relationship Id="rId5" Type="http://schemas.openxmlformats.org/officeDocument/2006/relationships/oleObject" Target="../embeddings/oleObject29.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image" Target="../media/image46.jpeg"/><Relationship Id="rId1" Type="http://schemas.openxmlformats.org/officeDocument/2006/relationships/slideLayout" Target="../slideLayouts/slideLayout12.xml"/><Relationship Id="rId6" Type="http://schemas.openxmlformats.org/officeDocument/2006/relationships/image" Target="../media/image47.wmf"/><Relationship Id="rId5" Type="http://schemas.openxmlformats.org/officeDocument/2006/relationships/oleObject" Target="../embeddings/oleObject33.bin"/><Relationship Id="rId10" Type="http://schemas.openxmlformats.org/officeDocument/2006/relationships/image" Target="../media/image48.wmf"/><Relationship Id="rId4" Type="http://schemas.openxmlformats.org/officeDocument/2006/relationships/image" Target="../media/image41.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e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50.jpe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7.png"/><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6.w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3.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wmf"/><Relationship Id="rId4" Type="http://schemas.openxmlformats.org/officeDocument/2006/relationships/oleObject" Target="../embeddings/oleObject4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7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79.wmf"/><Relationship Id="rId3" Type="http://schemas.openxmlformats.org/officeDocument/2006/relationships/image" Target="../media/image67.wmf"/><Relationship Id="rId7" Type="http://schemas.openxmlformats.org/officeDocument/2006/relationships/image" Target="../media/image76.wmf"/><Relationship Id="rId12" Type="http://schemas.openxmlformats.org/officeDocument/2006/relationships/oleObject" Target="../embeddings/oleObject55.bin"/><Relationship Id="rId17" Type="http://schemas.openxmlformats.org/officeDocument/2006/relationships/image" Target="../media/image81.wmf"/><Relationship Id="rId2" Type="http://schemas.openxmlformats.org/officeDocument/2006/relationships/oleObject" Target="../embeddings/oleObject50.bin"/><Relationship Id="rId16" Type="http://schemas.openxmlformats.org/officeDocument/2006/relationships/oleObject" Target="../embeddings/oleObject57.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78.wmf"/><Relationship Id="rId5" Type="http://schemas.openxmlformats.org/officeDocument/2006/relationships/image" Target="../media/image75.wmf"/><Relationship Id="rId15" Type="http://schemas.openxmlformats.org/officeDocument/2006/relationships/image" Target="../media/image80.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77.wmf"/><Relationship Id="rId14" Type="http://schemas.openxmlformats.org/officeDocument/2006/relationships/oleObject" Target="../embeddings/oleObject5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image" Target="../media/image83.wmf"/><Relationship Id="rId4" Type="http://schemas.openxmlformats.org/officeDocument/2006/relationships/oleObject" Target="../embeddings/oleObject59.bin"/><Relationship Id="rId9" Type="http://schemas.openxmlformats.org/officeDocument/2006/relationships/image" Target="../media/image85.wmf"/></Relationships>
</file>

<file path=ppt/slides/_rels/slide24.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87.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86.wmf"/><Relationship Id="rId4"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88.wmf"/><Relationship Id="rId7" Type="http://schemas.openxmlformats.org/officeDocument/2006/relationships/image" Target="../media/image90.w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5" Type="http://schemas.openxmlformats.org/officeDocument/2006/relationships/image" Target="../media/image89.wmf"/><Relationship Id="rId4" Type="http://schemas.openxmlformats.org/officeDocument/2006/relationships/oleObject" Target="../embeddings/oleObject66.bin"/><Relationship Id="rId9" Type="http://schemas.openxmlformats.org/officeDocument/2006/relationships/image" Target="../media/image91.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92.wmf"/><Relationship Id="rId7" Type="http://schemas.openxmlformats.org/officeDocument/2006/relationships/image" Target="../media/image94.wmf"/><Relationship Id="rId2" Type="http://schemas.openxmlformats.org/officeDocument/2006/relationships/oleObject" Target="../embeddings/oleObject69.bin"/><Relationship Id="rId1" Type="http://schemas.openxmlformats.org/officeDocument/2006/relationships/slideLayout" Target="../slideLayouts/slideLayout2.xml"/><Relationship Id="rId6" Type="http://schemas.openxmlformats.org/officeDocument/2006/relationships/oleObject" Target="../embeddings/oleObject71.bin"/><Relationship Id="rId5" Type="http://schemas.openxmlformats.org/officeDocument/2006/relationships/image" Target="../media/image93.wmf"/><Relationship Id="rId4" Type="http://schemas.openxmlformats.org/officeDocument/2006/relationships/oleObject" Target="../embeddings/oleObject70.bin"/><Relationship Id="rId9" Type="http://schemas.openxmlformats.org/officeDocument/2006/relationships/image" Target="../media/image95.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73.bin"/><Relationship Id="rId1" Type="http://schemas.openxmlformats.org/officeDocument/2006/relationships/slideLayout" Target="../slideLayouts/slideLayout2.xml"/><Relationship Id="rId6" Type="http://schemas.openxmlformats.org/officeDocument/2006/relationships/oleObject" Target="../embeddings/oleObject75.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99.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106.wmf"/><Relationship Id="rId18" Type="http://schemas.openxmlformats.org/officeDocument/2006/relationships/oleObject" Target="../embeddings/oleObject86.bin"/><Relationship Id="rId26" Type="http://schemas.openxmlformats.org/officeDocument/2006/relationships/oleObject" Target="../embeddings/oleObject90.bin"/><Relationship Id="rId3" Type="http://schemas.openxmlformats.org/officeDocument/2006/relationships/image" Target="../media/image101.wmf"/><Relationship Id="rId21" Type="http://schemas.openxmlformats.org/officeDocument/2006/relationships/image" Target="../media/image110.wmf"/><Relationship Id="rId7" Type="http://schemas.openxmlformats.org/officeDocument/2006/relationships/image" Target="../media/image103.wmf"/><Relationship Id="rId12" Type="http://schemas.openxmlformats.org/officeDocument/2006/relationships/oleObject" Target="../embeddings/oleObject83.bin"/><Relationship Id="rId17" Type="http://schemas.openxmlformats.org/officeDocument/2006/relationships/image" Target="../media/image108.wmf"/><Relationship Id="rId25" Type="http://schemas.openxmlformats.org/officeDocument/2006/relationships/image" Target="../media/image112.wmf"/><Relationship Id="rId2" Type="http://schemas.openxmlformats.org/officeDocument/2006/relationships/oleObject" Target="../embeddings/oleObject78.bin"/><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slideLayout" Target="../slideLayouts/slideLayout6.xml"/><Relationship Id="rId6" Type="http://schemas.openxmlformats.org/officeDocument/2006/relationships/oleObject" Target="../embeddings/oleObject80.bin"/><Relationship Id="rId11" Type="http://schemas.openxmlformats.org/officeDocument/2006/relationships/image" Target="../media/image105.wmf"/><Relationship Id="rId24" Type="http://schemas.openxmlformats.org/officeDocument/2006/relationships/oleObject" Target="../embeddings/oleObject89.bin"/><Relationship Id="rId5" Type="http://schemas.openxmlformats.org/officeDocument/2006/relationships/image" Target="../media/image102.wmf"/><Relationship Id="rId15" Type="http://schemas.openxmlformats.org/officeDocument/2006/relationships/image" Target="../media/image107.wmf"/><Relationship Id="rId23" Type="http://schemas.openxmlformats.org/officeDocument/2006/relationships/image" Target="../media/image111.wmf"/><Relationship Id="rId10" Type="http://schemas.openxmlformats.org/officeDocument/2006/relationships/oleObject" Target="../embeddings/oleObject82.bin"/><Relationship Id="rId19" Type="http://schemas.openxmlformats.org/officeDocument/2006/relationships/image" Target="../media/image109.wmf"/><Relationship Id="rId4" Type="http://schemas.openxmlformats.org/officeDocument/2006/relationships/oleObject" Target="../embeddings/oleObject79.bin"/><Relationship Id="rId9" Type="http://schemas.openxmlformats.org/officeDocument/2006/relationships/image" Target="../media/image104.wmf"/><Relationship Id="rId14" Type="http://schemas.openxmlformats.org/officeDocument/2006/relationships/oleObject" Target="../embeddings/oleObject84.bin"/><Relationship Id="rId22" Type="http://schemas.openxmlformats.org/officeDocument/2006/relationships/oleObject" Target="../embeddings/oleObject88.bin"/><Relationship Id="rId27" Type="http://schemas.openxmlformats.org/officeDocument/2006/relationships/image" Target="../media/image113.w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41.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92.bin"/><Relationship Id="rId5" Type="http://schemas.openxmlformats.org/officeDocument/2006/relationships/image" Target="../media/image114.wmf"/><Relationship Id="rId4" Type="http://schemas.openxmlformats.org/officeDocument/2006/relationships/oleObject" Target="../embeddings/oleObject9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image" Target="../media/image115.wmf"/><Relationship Id="rId7" Type="http://schemas.openxmlformats.org/officeDocument/2006/relationships/image" Target="../media/image117.wmf"/><Relationship Id="rId2" Type="http://schemas.openxmlformats.org/officeDocument/2006/relationships/oleObject" Target="../embeddings/oleObject93.bin"/><Relationship Id="rId1" Type="http://schemas.openxmlformats.org/officeDocument/2006/relationships/slideLayout" Target="../slideLayouts/slideLayout2.xml"/><Relationship Id="rId6" Type="http://schemas.openxmlformats.org/officeDocument/2006/relationships/oleObject" Target="../embeddings/oleObject95.bin"/><Relationship Id="rId11" Type="http://schemas.openxmlformats.org/officeDocument/2006/relationships/image" Target="../media/image119.wmf"/><Relationship Id="rId5" Type="http://schemas.openxmlformats.org/officeDocument/2006/relationships/image" Target="../media/image116.w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18.wmf"/></Relationships>
</file>

<file path=ppt/slides/_rels/slide32.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oleObject" Target="../embeddings/oleObject98.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8.jpeg"/><Relationship Id="rId7" Type="http://schemas.openxmlformats.org/officeDocument/2006/relationships/image" Target="../media/image131.wmf"/><Relationship Id="rId2" Type="http://schemas.openxmlformats.org/officeDocument/2006/relationships/image" Target="../media/image129.png"/><Relationship Id="rId1" Type="http://schemas.openxmlformats.org/officeDocument/2006/relationships/slideLayout" Target="../slideLayouts/slideLayout12.xml"/><Relationship Id="rId6" Type="http://schemas.openxmlformats.org/officeDocument/2006/relationships/oleObject" Target="../embeddings/oleObject100.bin"/><Relationship Id="rId5" Type="http://schemas.openxmlformats.org/officeDocument/2006/relationships/image" Target="../media/image130.wmf"/><Relationship Id="rId4" Type="http://schemas.openxmlformats.org/officeDocument/2006/relationships/oleObject" Target="../embeddings/oleObject9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133.wmf"/><Relationship Id="rId7" Type="http://schemas.openxmlformats.org/officeDocument/2006/relationships/image" Target="../media/image21.wmf"/><Relationship Id="rId2" Type="http://schemas.openxmlformats.org/officeDocument/2006/relationships/oleObject" Target="../embeddings/oleObject101.bin"/><Relationship Id="rId1" Type="http://schemas.openxmlformats.org/officeDocument/2006/relationships/slideLayout" Target="../slideLayouts/slideLayout2.xml"/><Relationship Id="rId6" Type="http://schemas.openxmlformats.org/officeDocument/2006/relationships/oleObject" Target="../embeddings/oleObject103.bin"/><Relationship Id="rId11" Type="http://schemas.openxmlformats.org/officeDocument/2006/relationships/image" Target="../media/image131.wmf"/><Relationship Id="rId5" Type="http://schemas.openxmlformats.org/officeDocument/2006/relationships/image" Target="../media/image134.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3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8.jpeg"/><Relationship Id="rId2" Type="http://schemas.openxmlformats.org/officeDocument/2006/relationships/image" Target="../media/image13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oleObject" Target="../embeddings/oleObject106.bin"/><Relationship Id="rId1" Type="http://schemas.openxmlformats.org/officeDocument/2006/relationships/slideLayout" Target="../slideLayouts/slideLayout2.xml"/><Relationship Id="rId5" Type="http://schemas.openxmlformats.org/officeDocument/2006/relationships/image" Target="../media/image141.wmf"/><Relationship Id="rId4" Type="http://schemas.openxmlformats.org/officeDocument/2006/relationships/oleObject" Target="../embeddings/oleObject107.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142.wmf"/><Relationship Id="rId7" Type="http://schemas.openxmlformats.org/officeDocument/2006/relationships/image" Target="../media/image21.wmf"/><Relationship Id="rId2" Type="http://schemas.openxmlformats.org/officeDocument/2006/relationships/oleObject" Target="../embeddings/oleObject108.bin"/><Relationship Id="rId1" Type="http://schemas.openxmlformats.org/officeDocument/2006/relationships/slideLayout" Target="../slideLayouts/slideLayout2.xml"/><Relationship Id="rId6" Type="http://schemas.openxmlformats.org/officeDocument/2006/relationships/oleObject" Target="../embeddings/oleObject110.bin"/><Relationship Id="rId5" Type="http://schemas.openxmlformats.org/officeDocument/2006/relationships/image" Target="../media/image143.wmf"/><Relationship Id="rId4" Type="http://schemas.openxmlformats.org/officeDocument/2006/relationships/oleObject" Target="../embeddings/oleObject109.bin"/><Relationship Id="rId9" Type="http://schemas.openxmlformats.org/officeDocument/2006/relationships/image" Target="../media/image14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49.wmf"/><Relationship Id="rId12" Type="http://schemas.openxmlformats.org/officeDocument/2006/relationships/oleObject" Target="../embeddings/oleObject117.bin"/><Relationship Id="rId2" Type="http://schemas.openxmlformats.org/officeDocument/2006/relationships/oleObject" Target="../embeddings/oleObject112.bin"/><Relationship Id="rId1" Type="http://schemas.openxmlformats.org/officeDocument/2006/relationships/slideLayout" Target="../slideLayouts/slideLayout6.xml"/><Relationship Id="rId6" Type="http://schemas.openxmlformats.org/officeDocument/2006/relationships/oleObject" Target="../embeddings/oleObject114.bin"/><Relationship Id="rId11" Type="http://schemas.openxmlformats.org/officeDocument/2006/relationships/image" Target="../media/image151.wmf"/><Relationship Id="rId5" Type="http://schemas.openxmlformats.org/officeDocument/2006/relationships/image" Target="../media/image148.wmf"/><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150.wmf"/><Relationship Id="rId14" Type="http://schemas.openxmlformats.org/officeDocument/2006/relationships/image" Target="../media/image153.png"/></Relationships>
</file>

<file path=ppt/slides/_rels/slide51.xml.rels><?xml version="1.0" encoding="UTF-8" standalone="yes"?>
<Relationships xmlns="http://schemas.openxmlformats.org/package/2006/relationships"><Relationship Id="rId3" Type="http://schemas.openxmlformats.org/officeDocument/2006/relationships/image" Target="../media/image154.jpeg"/><Relationship Id="rId2" Type="http://schemas.openxmlformats.org/officeDocument/2006/relationships/image" Target="../media/image161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image" Target="../media/image155.wmf"/><Relationship Id="rId7" Type="http://schemas.openxmlformats.org/officeDocument/2006/relationships/image" Target="../media/image157.wmf"/><Relationship Id="rId2" Type="http://schemas.openxmlformats.org/officeDocument/2006/relationships/oleObject" Target="../embeddings/oleObject118.bin"/><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image" Target="../media/image159.wmf"/><Relationship Id="rId5" Type="http://schemas.openxmlformats.org/officeDocument/2006/relationships/image" Target="../media/image156.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5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oleObject" Target="../embeddings/oleObject123.bin"/><Relationship Id="rId1" Type="http://schemas.openxmlformats.org/officeDocument/2006/relationships/slideLayout" Target="../slideLayouts/slideLayout4.xml"/><Relationship Id="rId4" Type="http://schemas.openxmlformats.org/officeDocument/2006/relationships/image" Target="../media/image161.jpeg"/></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image" Target="../media/image167.wmf"/><Relationship Id="rId18" Type="http://schemas.openxmlformats.org/officeDocument/2006/relationships/oleObject" Target="../embeddings/oleObject132.bin"/><Relationship Id="rId3" Type="http://schemas.openxmlformats.org/officeDocument/2006/relationships/image" Target="../media/image162.wmf"/><Relationship Id="rId21" Type="http://schemas.openxmlformats.org/officeDocument/2006/relationships/image" Target="../media/image171.wmf"/><Relationship Id="rId7" Type="http://schemas.openxmlformats.org/officeDocument/2006/relationships/image" Target="../media/image164.wmf"/><Relationship Id="rId12" Type="http://schemas.openxmlformats.org/officeDocument/2006/relationships/oleObject" Target="../embeddings/oleObject129.bin"/><Relationship Id="rId17" Type="http://schemas.openxmlformats.org/officeDocument/2006/relationships/image" Target="../media/image169.wmf"/><Relationship Id="rId2" Type="http://schemas.openxmlformats.org/officeDocument/2006/relationships/oleObject" Target="../embeddings/oleObject124.bin"/><Relationship Id="rId16" Type="http://schemas.openxmlformats.org/officeDocument/2006/relationships/oleObject" Target="../embeddings/oleObject131.bin"/><Relationship Id="rId20" Type="http://schemas.openxmlformats.org/officeDocument/2006/relationships/oleObject" Target="../embeddings/oleObject133.bin"/><Relationship Id="rId1" Type="http://schemas.openxmlformats.org/officeDocument/2006/relationships/slideLayout" Target="../slideLayouts/slideLayout6.xml"/><Relationship Id="rId6" Type="http://schemas.openxmlformats.org/officeDocument/2006/relationships/oleObject" Target="../embeddings/oleObject126.bin"/><Relationship Id="rId11" Type="http://schemas.openxmlformats.org/officeDocument/2006/relationships/image" Target="../media/image166.wmf"/><Relationship Id="rId24" Type="http://schemas.openxmlformats.org/officeDocument/2006/relationships/image" Target="../media/image173.png"/><Relationship Id="rId5" Type="http://schemas.openxmlformats.org/officeDocument/2006/relationships/image" Target="../media/image163.wmf"/><Relationship Id="rId15" Type="http://schemas.openxmlformats.org/officeDocument/2006/relationships/image" Target="../media/image168.wmf"/><Relationship Id="rId23" Type="http://schemas.openxmlformats.org/officeDocument/2006/relationships/image" Target="../media/image172.wmf"/><Relationship Id="rId10" Type="http://schemas.openxmlformats.org/officeDocument/2006/relationships/oleObject" Target="../embeddings/oleObject128.bin"/><Relationship Id="rId19" Type="http://schemas.openxmlformats.org/officeDocument/2006/relationships/image" Target="../media/image170.wmf"/><Relationship Id="rId4" Type="http://schemas.openxmlformats.org/officeDocument/2006/relationships/oleObject" Target="../embeddings/oleObject125.bin"/><Relationship Id="rId9" Type="http://schemas.openxmlformats.org/officeDocument/2006/relationships/image" Target="../media/image165.wmf"/><Relationship Id="rId14" Type="http://schemas.openxmlformats.org/officeDocument/2006/relationships/oleObject" Target="../embeddings/oleObject130.bin"/><Relationship Id="rId22" Type="http://schemas.openxmlformats.org/officeDocument/2006/relationships/oleObject" Target="../embeddings/oleObject134.bin"/></Relationships>
</file>

<file path=ppt/slides/_rels/slide56.xml.rels><?xml version="1.0" encoding="UTF-8" standalone="yes"?>
<Relationships xmlns="http://schemas.openxmlformats.org/package/2006/relationships"><Relationship Id="rId3" Type="http://schemas.openxmlformats.org/officeDocument/2006/relationships/image" Target="../media/image174.wmf"/><Relationship Id="rId7" Type="http://schemas.openxmlformats.org/officeDocument/2006/relationships/image" Target="../media/image164.wmf"/><Relationship Id="rId2" Type="http://schemas.openxmlformats.org/officeDocument/2006/relationships/oleObject" Target="../embeddings/oleObject135.bin"/><Relationship Id="rId1" Type="http://schemas.openxmlformats.org/officeDocument/2006/relationships/slideLayout" Target="../slideLayouts/slideLayout2.xml"/><Relationship Id="rId6" Type="http://schemas.openxmlformats.org/officeDocument/2006/relationships/oleObject" Target="../embeddings/oleObject137.bin"/><Relationship Id="rId5" Type="http://schemas.openxmlformats.org/officeDocument/2006/relationships/image" Target="../media/image175.wmf"/><Relationship Id="rId4" Type="http://schemas.openxmlformats.org/officeDocument/2006/relationships/oleObject" Target="../embeddings/oleObject136.bin"/></Relationships>
</file>

<file path=ppt/slides/_rels/slide57.x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oleObject" Target="../embeddings/oleObject138.bin"/><Relationship Id="rId1" Type="http://schemas.openxmlformats.org/officeDocument/2006/relationships/slideLayout" Target="../slideLayouts/slideLayout2.xml"/><Relationship Id="rId5" Type="http://schemas.openxmlformats.org/officeDocument/2006/relationships/image" Target="../media/image177.wmf"/><Relationship Id="rId4" Type="http://schemas.openxmlformats.org/officeDocument/2006/relationships/oleObject" Target="../embeddings/oleObject139.bin"/></Relationships>
</file>

<file path=ppt/slides/_rels/slide58.xml.rels><?xml version="1.0" encoding="UTF-8" standalone="yes"?>
<Relationships xmlns="http://schemas.openxmlformats.org/package/2006/relationships"><Relationship Id="rId2" Type="http://schemas.openxmlformats.org/officeDocument/2006/relationships/image" Target="../media/image178.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2" Type="http://schemas.openxmlformats.org/officeDocument/2006/relationships/image" Target="../media/image179.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oleObject" Target="../embeddings/oleObject140.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1.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oleObject" Target="../embeddings/oleObject141.bin"/><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oleObject" Target="../embeddings/oleObject142.bin"/><Relationship Id="rId1" Type="http://schemas.openxmlformats.org/officeDocument/2006/relationships/slideLayout" Target="../slideLayouts/slideLayout6.xml"/><Relationship Id="rId5" Type="http://schemas.openxmlformats.org/officeDocument/2006/relationships/image" Target="../media/image193.png"/></Relationships>
</file>

<file path=ppt/slides/_rels/slide72.xml.rels><?xml version="1.0" encoding="UTF-8" standalone="yes"?>
<Relationships xmlns="http://schemas.openxmlformats.org/package/2006/relationships"><Relationship Id="rId3" Type="http://schemas.openxmlformats.org/officeDocument/2006/relationships/image" Target="../media/image1950.png"/><Relationship Id="rId2" Type="http://schemas.openxmlformats.org/officeDocument/2006/relationships/image" Target="../media/image19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2.bin"/><Relationship Id="rId18" Type="http://schemas.openxmlformats.org/officeDocument/2006/relationships/image" Target="../media/image22.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9.wmf"/><Relationship Id="rId17" Type="http://schemas.openxmlformats.org/officeDocument/2006/relationships/oleObject" Target="../embeddings/oleObject14.bin"/><Relationship Id="rId25"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11.bin"/><Relationship Id="rId24" Type="http://schemas.openxmlformats.org/officeDocument/2006/relationships/image" Target="../media/image25.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8.wmf"/><Relationship Id="rId19" Type="http://schemas.openxmlformats.org/officeDocument/2006/relationships/oleObject" Target="../embeddings/oleObject15.bin"/><Relationship Id="rId4" Type="http://schemas.openxmlformats.org/officeDocument/2006/relationships/image" Target="../media/image15.wmf"/><Relationship Id="rId9" Type="http://schemas.openxmlformats.org/officeDocument/2006/relationships/oleObject" Target="../embeddings/oleObject10.bin"/><Relationship Id="rId14" Type="http://schemas.openxmlformats.org/officeDocument/2006/relationships/image" Target="../media/image20.wmf"/><Relationship Id="rId22"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Chapter 15</a:t>
            </a:r>
          </a:p>
        </p:txBody>
      </p:sp>
      <p:sp>
        <p:nvSpPr>
          <p:cNvPr id="4" name="Title 1"/>
          <p:cNvSpPr txBox="1">
            <a:spLocks/>
          </p:cNvSpPr>
          <p:nvPr/>
        </p:nvSpPr>
        <p:spPr bwMode="auto">
          <a:xfrm>
            <a:off x="1438673" y="3276600"/>
            <a:ext cx="974129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3600">
                <a:solidFill>
                  <a:schemeClr val="bg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altLang="en-US" dirty="0"/>
              <a:t>Oscillatory Motion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15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2601"/>
            <a:ext cx="51276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E47FB475-ACF3-4CBF-97DE-D295E306694F}" type="datetime1">
              <a:rPr lang="en-US" altLang="zh-CN" sz="1400" smtClean="0">
                <a:solidFill>
                  <a:schemeClr val="tx1"/>
                </a:solidFill>
                <a:latin typeface="Arial" charset="0"/>
                <a:ea typeface="SimSun" pitchFamily="2" charset="-122"/>
              </a:rPr>
              <a:pPr eaLnBrk="1" hangingPunct="1">
                <a:buFontTx/>
                <a:buNone/>
              </a:pPr>
              <a:t>1/5/2021</a:t>
            </a:fld>
            <a:endParaRPr lang="en-US" altLang="zh-CN" sz="1400">
              <a:solidFill>
                <a:schemeClr val="tx1"/>
              </a:solidFill>
              <a:latin typeface="Arial" charset="0"/>
              <a:ea typeface="SimSun" pitchFamily="2" charset="-122"/>
            </a:endParaRPr>
          </a:p>
        </p:txBody>
      </p:sp>
      <p:sp>
        <p:nvSpPr>
          <p:cNvPr id="12292"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zh-CN" sz="3600" dirty="0">
                <a:solidFill>
                  <a:srgbClr val="FFFF00"/>
                </a:solidFill>
                <a:ea typeface="SimSun" pitchFamily="2" charset="-122"/>
              </a:rPr>
              <a:t>SHM Graphical Representation</a:t>
            </a:r>
            <a:endParaRPr lang="en-US" altLang="en-US" sz="3600" dirty="0">
              <a:solidFill>
                <a:srgbClr val="FFFF00"/>
              </a:solidFill>
            </a:endParaRPr>
          </a:p>
        </p:txBody>
      </p:sp>
      <p:sp>
        <p:nvSpPr>
          <p:cNvPr id="12293" name="Rectangle 3"/>
          <p:cNvSpPr>
            <a:spLocks noGrp="1" noChangeArrowheads="1"/>
          </p:cNvSpPr>
          <p:nvPr>
            <p:ph type="body" idx="1"/>
          </p:nvPr>
        </p:nvSpPr>
        <p:spPr>
          <a:xfrm>
            <a:off x="152400" y="1143000"/>
            <a:ext cx="8153400" cy="5181600"/>
          </a:xfrm>
        </p:spPr>
        <p:txBody>
          <a:bodyPr/>
          <a:lstStyle/>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A solution to the differential  equation is</a:t>
            </a:r>
          </a:p>
          <a:p>
            <a:pPr eaLnBrk="1" hangingPunct="1"/>
            <a:endParaRPr lang="en-US" altLang="en-US" sz="24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 </a:t>
            </a:r>
          </a:p>
          <a:p>
            <a:pPr eaLnBrk="1" hangingPunct="1"/>
            <a:r>
              <a:rPr lang="en-US" altLang="en-US" sz="2800" i="1" dirty="0">
                <a:latin typeface="Times New Roman" pitchFamily="18" charset="0"/>
                <a:cs typeface="Times New Roman" pitchFamily="18" charset="0"/>
              </a:rPr>
              <a:t>A</a:t>
            </a:r>
            <a:r>
              <a:rPr lang="en-US" altLang="en-US" sz="2800" dirty="0"/>
              <a:t>, </a:t>
            </a:r>
            <a:r>
              <a:rPr lang="en-US" altLang="en-US" sz="2800" i="1" dirty="0">
                <a:latin typeface="Symbol" pitchFamily="18" charset="2"/>
              </a:rPr>
              <a:t>w, f</a:t>
            </a:r>
            <a:r>
              <a:rPr lang="en-US" altLang="en-US" sz="2800" dirty="0">
                <a:latin typeface="Tahoma" panose="020B0604030504040204" pitchFamily="34" charset="0"/>
                <a:ea typeface="Tahoma" panose="020B0604030504040204" pitchFamily="34" charset="0"/>
                <a:cs typeface="Tahoma" panose="020B0604030504040204" pitchFamily="34" charset="0"/>
              </a:rPr>
              <a:t> are all constants:</a:t>
            </a:r>
          </a:p>
          <a:p>
            <a:pPr eaLnBrk="1" hangingPunct="1">
              <a:buFont typeface="Wingdings" pitchFamily="2" charset="2"/>
              <a:buNone/>
            </a:pPr>
            <a:r>
              <a:rPr lang="en-US" altLang="en-US" sz="1050" dirty="0">
                <a:latin typeface="Tahoma" panose="020B0604030504040204" pitchFamily="34" charset="0"/>
                <a:ea typeface="Tahoma" panose="020B0604030504040204" pitchFamily="34" charset="0"/>
                <a:cs typeface="Tahoma" panose="020B0604030504040204" pitchFamily="34" charset="0"/>
              </a:rPr>
              <a:t> </a:t>
            </a:r>
          </a:p>
          <a:p>
            <a:pPr eaLnBrk="1" hangingPunct="1">
              <a:buFont typeface="Wingdings" pitchFamily="2" charset="2"/>
              <a:buNone/>
            </a:pPr>
            <a:r>
              <a:rPr lang="en-US" altLang="en-US" sz="2400" i="1" dirty="0">
                <a:latin typeface="Times New Roman" pitchFamily="18" charset="0"/>
                <a:cs typeface="Times New Roman" pitchFamily="18" charset="0"/>
              </a:rPr>
              <a:t>A</a:t>
            </a:r>
            <a:r>
              <a:rPr lang="en-US" altLang="en-US" sz="2400" dirty="0">
                <a:latin typeface="Tahoma" panose="020B0604030504040204" pitchFamily="34" charset="0"/>
                <a:ea typeface="Tahoma" panose="020B0604030504040204" pitchFamily="34" charset="0"/>
                <a:cs typeface="Tahoma" panose="020B0604030504040204" pitchFamily="34" charset="0"/>
              </a:rPr>
              <a:t> = amplitude (maximum position </a:t>
            </a:r>
          </a:p>
          <a:p>
            <a:pPr eaLnBrk="1" hangingPunct="1">
              <a:buFont typeface="Wingdings" pitchFamily="2" charset="2"/>
              <a:buNone/>
            </a:pPr>
            <a:r>
              <a:rPr lang="en-US" altLang="en-US" sz="2400" dirty="0">
                <a:latin typeface="Tahoma" panose="020B0604030504040204" pitchFamily="34" charset="0"/>
                <a:ea typeface="Tahoma" panose="020B0604030504040204" pitchFamily="34" charset="0"/>
                <a:cs typeface="Tahoma" panose="020B0604030504040204" pitchFamily="34" charset="0"/>
              </a:rPr>
              <a:t>in either positive or negative </a:t>
            </a:r>
            <a:r>
              <a:rPr lang="en-US" altLang="en-US" sz="2400" i="1" dirty="0">
                <a:latin typeface="Tahoma" panose="020B0604030504040204" pitchFamily="34" charset="0"/>
                <a:ea typeface="Tahoma" panose="020B0604030504040204" pitchFamily="34" charset="0"/>
                <a:cs typeface="Tahoma" panose="020B0604030504040204" pitchFamily="34" charset="0"/>
              </a:rPr>
              <a:t>x</a:t>
            </a:r>
            <a:r>
              <a:rPr lang="en-US" altLang="en-US" sz="2400" dirty="0">
                <a:latin typeface="Tahoma" panose="020B0604030504040204" pitchFamily="34" charset="0"/>
                <a:ea typeface="Tahoma" panose="020B0604030504040204" pitchFamily="34" charset="0"/>
                <a:cs typeface="Tahoma" panose="020B0604030504040204" pitchFamily="34" charset="0"/>
              </a:rPr>
              <a:t> direction,</a:t>
            </a:r>
          </a:p>
          <a:p>
            <a:pPr eaLnBrk="1" hangingPunct="1">
              <a:buFont typeface="Wingdings" pitchFamily="2" charset="2"/>
              <a:buNone/>
            </a:pPr>
            <a:r>
              <a:rPr lang="en-US" altLang="en-US" sz="2400" dirty="0">
                <a:latin typeface="Tahoma" panose="020B0604030504040204" pitchFamily="34" charset="0"/>
                <a:ea typeface="Tahoma" panose="020B0604030504040204" pitchFamily="34" charset="0"/>
                <a:cs typeface="Tahoma" panose="020B0604030504040204" pitchFamily="34" charset="0"/>
              </a:rPr>
              <a:t> </a:t>
            </a:r>
          </a:p>
          <a:p>
            <a:pPr eaLnBrk="1" hangingPunct="1">
              <a:buFont typeface="Wingdings" pitchFamily="2" charset="2"/>
              <a:buNone/>
            </a:pPr>
            <a:r>
              <a:rPr lang="en-US" altLang="en-US" sz="2400" i="1" dirty="0">
                <a:latin typeface="Symbol" pitchFamily="18" charset="2"/>
              </a:rPr>
              <a:t>w</a:t>
            </a:r>
            <a:r>
              <a:rPr lang="en-US" altLang="en-US" sz="2400" i="1" dirty="0">
                <a:latin typeface="Tahoma" panose="020B0604030504040204" pitchFamily="34" charset="0"/>
                <a:ea typeface="Tahoma" panose="020B0604030504040204" pitchFamily="34" charset="0"/>
                <a:cs typeface="Tahoma" panose="020B0604030504040204" pitchFamily="34" charset="0"/>
              </a:rPr>
              <a:t> </a:t>
            </a:r>
            <a:r>
              <a:rPr lang="en-US" altLang="en-US" sz="2400" dirty="0">
                <a:latin typeface="Tahoma" panose="020B0604030504040204" pitchFamily="34" charset="0"/>
                <a:ea typeface="Tahoma" panose="020B0604030504040204" pitchFamily="34" charset="0"/>
                <a:cs typeface="Tahoma" panose="020B0604030504040204" pitchFamily="34" charset="0"/>
              </a:rPr>
              <a:t>= angular frequency,</a:t>
            </a:r>
          </a:p>
          <a:p>
            <a:pPr eaLnBrk="1" hangingPunct="1">
              <a:buFont typeface="Wingdings" pitchFamily="2" charset="2"/>
              <a:buNone/>
            </a:pPr>
            <a:endParaRPr lang="en-US" altLang="en-US" sz="2400" dirty="0">
              <a:latin typeface="Tahoma" panose="020B0604030504040204" pitchFamily="34" charset="0"/>
              <a:ea typeface="Tahoma" panose="020B0604030504040204" pitchFamily="34" charset="0"/>
              <a:cs typeface="Tahoma" panose="020B0604030504040204" pitchFamily="34" charset="0"/>
            </a:endParaRPr>
          </a:p>
          <a:p>
            <a:pPr eaLnBrk="1" hangingPunct="1">
              <a:buFont typeface="Wingdings" pitchFamily="2" charset="2"/>
              <a:buNone/>
            </a:pPr>
            <a:r>
              <a:rPr lang="en-US" altLang="en-US" sz="2400" i="1" dirty="0">
                <a:latin typeface="Symbol" pitchFamily="18" charset="2"/>
              </a:rPr>
              <a:t>f </a:t>
            </a:r>
            <a:r>
              <a:rPr lang="en-US" altLang="en-US" sz="2400" dirty="0">
                <a:latin typeface="Tahoma" panose="020B0604030504040204" pitchFamily="34" charset="0"/>
                <a:ea typeface="Tahoma" panose="020B0604030504040204" pitchFamily="34" charset="0"/>
                <a:cs typeface="Tahoma" panose="020B0604030504040204" pitchFamily="34" charset="0"/>
              </a:rPr>
              <a:t>= phase constant, or initial phase angle.</a:t>
            </a:r>
          </a:p>
          <a:p>
            <a:pPr eaLnBrk="1" hangingPunct="1">
              <a:buFont typeface="Wingdings" pitchFamily="2" charset="2"/>
              <a:buNone/>
            </a:pPr>
            <a:r>
              <a:rPr lang="en-US" altLang="en-US" sz="2400" i="1" dirty="0">
                <a:latin typeface="Times New Roman" pitchFamily="18" charset="0"/>
                <a:cs typeface="Times New Roman" pitchFamily="18" charset="0"/>
              </a:rPr>
              <a:t>A</a:t>
            </a:r>
            <a:r>
              <a:rPr lang="en-US" altLang="en-US" sz="2400" dirty="0">
                <a:latin typeface="Tahoma" panose="020B0604030504040204" pitchFamily="34" charset="0"/>
                <a:ea typeface="Tahoma" panose="020B0604030504040204" pitchFamily="34" charset="0"/>
                <a:cs typeface="Tahoma" panose="020B0604030504040204" pitchFamily="34" charset="0"/>
              </a:rPr>
              <a:t> and </a:t>
            </a:r>
            <a:r>
              <a:rPr lang="en-US" altLang="en-US" sz="2400" i="1" dirty="0">
                <a:latin typeface="Symbol" pitchFamily="18" charset="2"/>
              </a:rPr>
              <a:t>f  </a:t>
            </a:r>
            <a:r>
              <a:rPr lang="en-US" altLang="en-US" sz="2400" dirty="0">
                <a:latin typeface="Tahoma" panose="020B0604030504040204" pitchFamily="34" charset="0"/>
                <a:ea typeface="Tahoma" panose="020B0604030504040204" pitchFamily="34" charset="0"/>
                <a:cs typeface="Tahoma" panose="020B0604030504040204" pitchFamily="34" charset="0"/>
              </a:rPr>
              <a:t>are determined by initial conditions.</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2294" name="Object 7"/>
          <p:cNvGraphicFramePr>
            <a:graphicFrameLocks noChangeAspect="1"/>
          </p:cNvGraphicFramePr>
          <p:nvPr>
            <p:extLst>
              <p:ext uri="{D42A27DB-BD31-4B8C-83A1-F6EECF244321}">
                <p14:modId xmlns:p14="http://schemas.microsoft.com/office/powerpoint/2010/main" val="586953415"/>
              </p:ext>
            </p:extLst>
          </p:nvPr>
        </p:nvGraphicFramePr>
        <p:xfrm>
          <a:off x="609599" y="1600200"/>
          <a:ext cx="4404215" cy="581547"/>
        </p:xfrm>
        <a:graphic>
          <a:graphicData uri="http://schemas.openxmlformats.org/presentationml/2006/ole">
            <mc:AlternateContent xmlns:mc="http://schemas.openxmlformats.org/markup-compatibility/2006">
              <mc:Choice xmlns:v="urn:schemas-microsoft-com:vml" Requires="v">
                <p:oleObj name="Equation" r:id="rId3" imgW="1231366" imgH="203112" progId="Equation.DSMT4">
                  <p:embed/>
                </p:oleObj>
              </mc:Choice>
              <mc:Fallback>
                <p:oleObj name="Equation" r:id="rId3" imgW="1231366"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600200"/>
                        <a:ext cx="4404215" cy="581547"/>
                      </a:xfrm>
                      <a:prstGeom prst="rect">
                        <a:avLst/>
                      </a:prstGeom>
                      <a:noFill/>
                      <a:ln>
                        <a:solidFill>
                          <a:schemeClr val="tx1"/>
                        </a:solidFill>
                      </a:ln>
                      <a:effectLst/>
                    </p:spPr>
                  </p:pic>
                </p:oleObj>
              </mc:Fallback>
            </mc:AlternateContent>
          </a:graphicData>
        </a:graphic>
      </p:graphicFrame>
      <p:graphicFrame>
        <p:nvGraphicFramePr>
          <p:cNvPr id="12295" name="Object 7"/>
          <p:cNvGraphicFramePr>
            <a:graphicFrameLocks noChangeAspect="1"/>
          </p:cNvGraphicFramePr>
          <p:nvPr>
            <p:extLst>
              <p:ext uri="{D42A27DB-BD31-4B8C-83A1-F6EECF244321}">
                <p14:modId xmlns:p14="http://schemas.microsoft.com/office/powerpoint/2010/main" val="1878059364"/>
              </p:ext>
            </p:extLst>
          </p:nvPr>
        </p:nvGraphicFramePr>
        <p:xfrm>
          <a:off x="3352800" y="4253279"/>
          <a:ext cx="827484" cy="909638"/>
        </p:xfrm>
        <a:graphic>
          <a:graphicData uri="http://schemas.openxmlformats.org/presentationml/2006/ole">
            <mc:AlternateContent xmlns:mc="http://schemas.openxmlformats.org/markup-compatibility/2006">
              <mc:Choice xmlns:v="urn:schemas-microsoft-com:vml" Requires="v">
                <p:oleObj name="Equation" r:id="rId5" imgW="291973" imgH="444307" progId="Equation.DSMT4">
                  <p:embed/>
                </p:oleObj>
              </mc:Choice>
              <mc:Fallback>
                <p:oleObj name="Equation" r:id="rId5" imgW="291973"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253279"/>
                        <a:ext cx="827484"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Box 8"/>
          <p:cNvSpPr txBox="1">
            <a:spLocks noChangeArrowheads="1"/>
          </p:cNvSpPr>
          <p:nvPr/>
        </p:nvSpPr>
        <p:spPr bwMode="auto">
          <a:xfrm>
            <a:off x="7427668" y="4292600"/>
            <a:ext cx="32778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algn="ctr" eaLnBrk="1" hangingPunct="1">
              <a:spcBef>
                <a:spcPct val="0"/>
              </a:spcBef>
              <a:buFont typeface="Wingdings" pitchFamily="2" charset="2"/>
              <a:buNone/>
            </a:pPr>
            <a:r>
              <a:rPr lang="en-US" altLang="en-US" sz="2400">
                <a:solidFill>
                  <a:schemeClr val="accent2"/>
                </a:solidFill>
              </a:rPr>
              <a:t>Remember, the period </a:t>
            </a:r>
          </a:p>
          <a:p>
            <a:pPr algn="ctr" eaLnBrk="1" hangingPunct="1">
              <a:spcBef>
                <a:spcPct val="0"/>
              </a:spcBef>
              <a:buFont typeface="Wingdings" pitchFamily="2" charset="2"/>
              <a:buNone/>
            </a:pPr>
            <a:r>
              <a:rPr lang="en-US" altLang="en-US" sz="2400">
                <a:solidFill>
                  <a:schemeClr val="accent2"/>
                </a:solidFill>
              </a:rPr>
              <a:t>and frequency are:</a:t>
            </a:r>
          </a:p>
        </p:txBody>
      </p:sp>
      <p:graphicFrame>
        <p:nvGraphicFramePr>
          <p:cNvPr id="12297" name="Object 7"/>
          <p:cNvGraphicFramePr>
            <a:graphicFrameLocks noChangeAspect="1"/>
          </p:cNvGraphicFramePr>
          <p:nvPr/>
        </p:nvGraphicFramePr>
        <p:xfrm>
          <a:off x="6848079" y="5008563"/>
          <a:ext cx="4131469" cy="977900"/>
        </p:xfrm>
        <a:graphic>
          <a:graphicData uri="http://schemas.openxmlformats.org/presentationml/2006/ole">
            <mc:AlternateContent xmlns:mc="http://schemas.openxmlformats.org/markup-compatibility/2006">
              <mc:Choice xmlns:v="urn:schemas-microsoft-com:vml" Requires="v">
                <p:oleObj name="Equation" r:id="rId7" imgW="1459866" imgH="431613" progId="Equation.DSMT4">
                  <p:embed/>
                </p:oleObj>
              </mc:Choice>
              <mc:Fallback>
                <p:oleObj name="Equation" r:id="rId7" imgW="1459866"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8079" y="5008563"/>
                        <a:ext cx="4131469"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9">
            <p14:nvContentPartPr>
              <p14:cNvPr id="2" name="Ink 1"/>
              <p14:cNvContentPartPr/>
              <p14:nvPr/>
            </p14:nvContentPartPr>
            <p14:xfrm>
              <a:off x="8475840" y="946800"/>
              <a:ext cx="360" cy="360"/>
            </p14:xfrm>
          </p:contentPart>
        </mc:Choice>
        <mc:Fallback xmlns="">
          <p:pic>
            <p:nvPicPr>
              <p:cNvPr id="2" name="Ink 1"/>
              <p:cNvPicPr/>
              <p:nvPr/>
            </p:nvPicPr>
            <p:blipFill>
              <a:blip r:embed="rId11"/>
              <a:stretch>
                <a:fillRect/>
              </a:stretch>
            </p:blipFill>
            <p:spPr>
              <a:xfrm>
                <a:off x="8466480" y="937440"/>
                <a:ext cx="19080" cy="19080"/>
              </a:xfrm>
              <a:prstGeom prst="rect">
                <a:avLst/>
              </a:prstGeom>
            </p:spPr>
          </p:pic>
        </mc:Fallback>
      </mc:AlternateContent>
      <p:pic>
        <p:nvPicPr>
          <p:cNvPr id="117792" name="Picture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38704" y="859999"/>
            <a:ext cx="4242216" cy="110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5"/>
          <p:cNvCxnSpPr/>
          <p:nvPr/>
        </p:nvCxnSpPr>
        <p:spPr bwMode="auto">
          <a:xfrm flipV="1">
            <a:off x="4953000" y="1600200"/>
            <a:ext cx="1585704" cy="533400"/>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449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9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11430000" cy="838200"/>
          </a:xfrm>
          <a:solidFill>
            <a:schemeClr val="tx1"/>
          </a:solidFill>
        </p:spPr>
        <p:txBody>
          <a:bodyPr/>
          <a:lstStyle/>
          <a:p>
            <a:pPr eaLnBrk="1" hangingPunct="1"/>
            <a:r>
              <a:rPr lang="en-US" altLang="en-US" sz="3200" dirty="0">
                <a:solidFill>
                  <a:srgbClr val="FFFF00"/>
                </a:solidFill>
              </a:rPr>
              <a:t>Time Period and frequency of spring mass system</a:t>
            </a:r>
            <a:endParaRPr lang="en-US" altLang="en-US" dirty="0">
              <a:solidFill>
                <a:srgbClr val="FFFF00"/>
              </a:solidFill>
            </a:endParaRPr>
          </a:p>
        </p:txBody>
      </p:sp>
      <p:sp>
        <p:nvSpPr>
          <p:cNvPr id="19459" name="Rectangle 3"/>
          <p:cNvSpPr>
            <a:spLocks noGrp="1" noChangeArrowheads="1"/>
          </p:cNvSpPr>
          <p:nvPr>
            <p:ph idx="1"/>
          </p:nvPr>
        </p:nvSpPr>
        <p:spPr>
          <a:xfrm>
            <a:off x="0" y="990600"/>
            <a:ext cx="11430000" cy="5791199"/>
          </a:xfrm>
        </p:spPr>
        <p:txBody>
          <a:bodyPr/>
          <a:lstStyle/>
          <a:p>
            <a:pPr marL="0" indent="0" eaLnBrk="1" hangingPunct="1"/>
            <a:r>
              <a:rPr lang="en-US" altLang="en-US" sz="2400" dirty="0"/>
              <a:t>The </a:t>
            </a:r>
            <a:r>
              <a:rPr lang="en-US" altLang="en-US" sz="2400" b="1" i="1" dirty="0"/>
              <a:t>period</a:t>
            </a:r>
            <a:r>
              <a:rPr lang="en-US" altLang="en-US" sz="2400" dirty="0"/>
              <a:t>, </a:t>
            </a:r>
            <a:r>
              <a:rPr lang="en-US" altLang="en-US" sz="2400" i="1" dirty="0"/>
              <a:t>T</a:t>
            </a:r>
            <a:r>
              <a:rPr lang="en-US" altLang="en-US" sz="2400" dirty="0"/>
              <a:t>, of the motion is the time interval required for the particle to go through one full cycle of its motion.</a:t>
            </a:r>
          </a:p>
          <a:p>
            <a:pPr lvl="1" eaLnBrk="1" hangingPunct="1"/>
            <a:r>
              <a:rPr lang="en-US" altLang="en-US" sz="2400" dirty="0"/>
              <a:t>The values of </a:t>
            </a:r>
            <a:r>
              <a:rPr lang="en-US" altLang="en-US" sz="2400" i="1" dirty="0"/>
              <a:t>x</a:t>
            </a:r>
            <a:r>
              <a:rPr lang="en-US" altLang="en-US" sz="2400" dirty="0"/>
              <a:t> and </a:t>
            </a:r>
            <a:r>
              <a:rPr lang="en-US" altLang="en-US" sz="2400" i="1" dirty="0"/>
              <a:t>v</a:t>
            </a:r>
            <a:r>
              <a:rPr lang="en-US" altLang="en-US" sz="2400" dirty="0"/>
              <a:t> for the particle at time </a:t>
            </a:r>
            <a:r>
              <a:rPr lang="en-US" altLang="en-US" sz="2400" i="1" dirty="0"/>
              <a:t>t</a:t>
            </a:r>
            <a:r>
              <a:rPr lang="en-US" altLang="en-US" sz="2400" dirty="0"/>
              <a:t> equal the values of </a:t>
            </a:r>
            <a:r>
              <a:rPr lang="en-US" altLang="en-US" sz="2400" i="1" dirty="0"/>
              <a:t>x</a:t>
            </a:r>
            <a:r>
              <a:rPr lang="en-US" altLang="en-US" sz="2400" dirty="0"/>
              <a:t> and </a:t>
            </a:r>
            <a:r>
              <a:rPr lang="en-US" altLang="en-US" sz="2400" i="1" dirty="0"/>
              <a:t>v</a:t>
            </a:r>
            <a:r>
              <a:rPr lang="en-US" altLang="en-US" sz="2400" dirty="0"/>
              <a:t> at </a:t>
            </a:r>
            <a:r>
              <a:rPr lang="en-US" altLang="en-US" sz="2400" i="1" dirty="0"/>
              <a:t>t</a:t>
            </a:r>
            <a:r>
              <a:rPr lang="en-US" altLang="en-US" sz="2400" dirty="0"/>
              <a:t> + </a:t>
            </a:r>
            <a:r>
              <a:rPr lang="en-US" altLang="en-US" sz="2400" i="1" dirty="0"/>
              <a:t>T.</a:t>
            </a:r>
          </a:p>
          <a:p>
            <a:pPr lvl="1" eaLnBrk="1" hangingPunct="1"/>
            <a:endParaRPr lang="en-US" altLang="en-US" i="1" dirty="0"/>
          </a:p>
          <a:p>
            <a:pPr marL="0" indent="0" eaLnBrk="1" hangingPunct="1"/>
            <a:endParaRPr lang="en-US" altLang="en-US" dirty="0"/>
          </a:p>
        </p:txBody>
      </p:sp>
      <p:sp>
        <p:nvSpPr>
          <p:cNvPr id="16388"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graphicFrame>
        <p:nvGraphicFramePr>
          <p:cNvPr id="2" name="Object 1"/>
          <p:cNvGraphicFramePr>
            <a:graphicFrameLocks noChangeAspect="1"/>
          </p:cNvGraphicFramePr>
          <p:nvPr/>
        </p:nvGraphicFramePr>
        <p:xfrm>
          <a:off x="638175" y="2819400"/>
          <a:ext cx="4543425" cy="457200"/>
        </p:xfrm>
        <a:graphic>
          <a:graphicData uri="http://schemas.openxmlformats.org/presentationml/2006/ole">
            <mc:AlternateContent xmlns:mc="http://schemas.openxmlformats.org/markup-compatibility/2006">
              <mc:Choice xmlns:v="urn:schemas-microsoft-com:vml" Requires="v">
                <p:oleObj name="Equation" r:id="rId2" imgW="2019300" imgH="203200" progId="Equation.3">
                  <p:embed/>
                </p:oleObj>
              </mc:Choice>
              <mc:Fallback>
                <p:oleObj name="Equation" r:id="rId2" imgW="2019300" imgH="203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2819400"/>
                        <a:ext cx="454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a:spLocks noChangeArrowheads="1"/>
          </p:cNvSpPr>
          <p:nvPr/>
        </p:nvSpPr>
        <p:spPr bwMode="auto">
          <a:xfrm>
            <a:off x="838200" y="3348038"/>
            <a:ext cx="320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400"/>
              <a:t>After simplification</a:t>
            </a:r>
          </a:p>
        </p:txBody>
      </p:sp>
      <p:graphicFrame>
        <p:nvGraphicFramePr>
          <p:cNvPr id="4" name="Object 3"/>
          <p:cNvGraphicFramePr>
            <a:graphicFrameLocks noChangeAspect="1"/>
          </p:cNvGraphicFramePr>
          <p:nvPr/>
        </p:nvGraphicFramePr>
        <p:xfrm>
          <a:off x="609600" y="4038600"/>
          <a:ext cx="2119313" cy="485775"/>
        </p:xfrm>
        <a:graphic>
          <a:graphicData uri="http://schemas.openxmlformats.org/presentationml/2006/ole">
            <mc:AlternateContent xmlns:mc="http://schemas.openxmlformats.org/markup-compatibility/2006">
              <mc:Choice xmlns:v="urn:schemas-microsoft-com:vml" Requires="v">
                <p:oleObj name="Equation" r:id="rId4" imgW="774028" imgH="177646" progId="Equation.3">
                  <p:embed/>
                </p:oleObj>
              </mc:Choice>
              <mc:Fallback>
                <p:oleObj name="Equation" r:id="rId4" imgW="774028"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38600"/>
                        <a:ext cx="21193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595313" y="4572000"/>
          <a:ext cx="1876425" cy="1076325"/>
        </p:xfrm>
        <a:graphic>
          <a:graphicData uri="http://schemas.openxmlformats.org/presentationml/2006/ole">
            <mc:AlternateContent xmlns:mc="http://schemas.openxmlformats.org/markup-compatibility/2006">
              <mc:Choice xmlns:v="urn:schemas-microsoft-com:vml" Requires="v">
                <p:oleObj name="Equation" r:id="rId6" imgW="685800" imgH="393700" progId="Equation.3">
                  <p:embed/>
                </p:oleObj>
              </mc:Choice>
              <mc:Fallback>
                <p:oleObj name="Equation" r:id="rId6" imgW="6858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3" y="4572000"/>
                        <a:ext cx="1876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5562600" y="2819400"/>
          <a:ext cx="2535238" cy="1216025"/>
        </p:xfrm>
        <a:graphic>
          <a:graphicData uri="http://schemas.openxmlformats.org/presentationml/2006/ole">
            <mc:AlternateContent xmlns:mc="http://schemas.openxmlformats.org/markup-compatibility/2006">
              <mc:Choice xmlns:v="urn:schemas-microsoft-com:vml" Requires="v">
                <p:oleObj name="Equation" r:id="rId8" imgW="926698" imgH="444307" progId="Equation.3">
                  <p:embed/>
                </p:oleObj>
              </mc:Choice>
              <mc:Fallback>
                <p:oleObj name="Equation" r:id="rId8" imgW="926698"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819400"/>
                        <a:ext cx="2535238" cy="1216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381625" y="4038600"/>
          <a:ext cx="2674938" cy="1076325"/>
        </p:xfrm>
        <a:graphic>
          <a:graphicData uri="http://schemas.openxmlformats.org/presentationml/2006/ole">
            <mc:AlternateContent xmlns:mc="http://schemas.openxmlformats.org/markup-compatibility/2006">
              <mc:Choice xmlns:v="urn:schemas-microsoft-com:vml" Requires="v">
                <p:oleObj name="Equation" r:id="rId10" imgW="977476" imgH="393529" progId="Equation.3">
                  <p:embed/>
                </p:oleObj>
              </mc:Choice>
              <mc:Fallback>
                <p:oleObj name="Equation" r:id="rId10" imgW="977476"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81625" y="4038600"/>
                        <a:ext cx="26749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5427663" y="5110163"/>
          <a:ext cx="2674937" cy="1214437"/>
        </p:xfrm>
        <a:graphic>
          <a:graphicData uri="http://schemas.openxmlformats.org/presentationml/2006/ole">
            <mc:AlternateContent xmlns:mc="http://schemas.openxmlformats.org/markup-compatibility/2006">
              <mc:Choice xmlns:v="urn:schemas-microsoft-com:vml" Requires="v">
                <p:oleObj name="Equation" r:id="rId12" imgW="977476" imgH="444307" progId="Equation.3">
                  <p:embed/>
                </p:oleObj>
              </mc:Choice>
              <mc:Fallback>
                <p:oleObj name="Equation" r:id="rId12" imgW="977476" imgH="44430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7663" y="5110163"/>
                        <a:ext cx="2674937" cy="1214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8229600" y="3200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Time Period</a:t>
            </a:r>
          </a:p>
        </p:txBody>
      </p:sp>
      <p:sp>
        <p:nvSpPr>
          <p:cNvPr id="14" name="TextBox 13"/>
          <p:cNvSpPr txBox="1">
            <a:spLocks noChangeArrowheads="1"/>
          </p:cNvSpPr>
          <p:nvPr/>
        </p:nvSpPr>
        <p:spPr bwMode="auto">
          <a:xfrm>
            <a:off x="8251825" y="564991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Frequency</a:t>
            </a:r>
          </a:p>
        </p:txBody>
      </p:sp>
      <p:sp>
        <p:nvSpPr>
          <p:cNvPr id="10" name="TextBox 9"/>
          <p:cNvSpPr txBox="1">
            <a:spLocks noChangeArrowheads="1"/>
          </p:cNvSpPr>
          <p:nvPr/>
        </p:nvSpPr>
        <p:spPr bwMode="auto">
          <a:xfrm>
            <a:off x="8251825" y="3932238"/>
            <a:ext cx="31781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The frequency represents the </a:t>
            </a:r>
            <a:r>
              <a:rPr lang="en-US" altLang="en-US" b="1"/>
              <a:t>number of oscillations the particle undergoes per unit time interval:</a:t>
            </a:r>
            <a:r>
              <a:rPr lang="en-US" altLang="en-US"/>
              <a:t> </a:t>
            </a:r>
            <a:br>
              <a:rPr lang="en-US" altLang="en-US"/>
            </a:br>
            <a:endParaRPr lang="en-US" altLang="en-US"/>
          </a:p>
        </p:txBody>
      </p:sp>
    </p:spTree>
    <p:extLst>
      <p:ext uri="{BB962C8B-B14F-4D97-AF65-F5344CB8AC3E}">
        <p14:creationId xmlns:p14="http://schemas.microsoft.com/office/powerpoint/2010/main" val="418181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1430000" cy="762000"/>
          </a:xfrm>
          <a:solidFill>
            <a:srgbClr val="002060"/>
          </a:solidFill>
        </p:spPr>
        <p:txBody>
          <a:bodyPr/>
          <a:lstStyle/>
          <a:p>
            <a:r>
              <a:rPr lang="en-US" altLang="en-US" sz="3600" dirty="0">
                <a:solidFill>
                  <a:srgbClr val="FFFF00"/>
                </a:solidFill>
              </a:rPr>
              <a:t>Motion Equations for SHM</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E3B11ADE-1F4D-4F77-9B19-5B8D088187ED}" type="datetime1">
              <a:rPr lang="en-US" altLang="zh-CN" sz="1400" smtClean="0">
                <a:solidFill>
                  <a:schemeClr val="tx1"/>
                </a:solidFill>
                <a:latin typeface="Arial" charset="0"/>
                <a:ea typeface="SimSun" pitchFamily="2" charset="-122"/>
              </a:rPr>
              <a:pPr eaLnBrk="1" hangingPunct="1">
                <a:buFontTx/>
                <a:buNone/>
              </a:pPr>
              <a:t>1/5/2021</a:t>
            </a:fld>
            <a:endParaRPr lang="en-US" altLang="zh-CN" sz="1400">
              <a:solidFill>
                <a:schemeClr val="tx1"/>
              </a:solidFill>
              <a:latin typeface="Arial" charset="0"/>
              <a:ea typeface="SimSun" pitchFamily="2" charset="-122"/>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1131129976"/>
              </p:ext>
            </p:extLst>
          </p:nvPr>
        </p:nvGraphicFramePr>
        <p:xfrm>
          <a:off x="228600" y="990600"/>
          <a:ext cx="4816068" cy="2133600"/>
        </p:xfrm>
        <a:graphic>
          <a:graphicData uri="http://schemas.openxmlformats.org/presentationml/2006/ole">
            <mc:AlternateContent xmlns:mc="http://schemas.openxmlformats.org/markup-compatibility/2006">
              <mc:Choice xmlns:v="urn:schemas-microsoft-com:vml" Requires="v">
                <p:oleObj name="Equation" r:id="rId2" imgW="1879600" imgH="1041400" progId="Equation.DSMT4">
                  <p:embed/>
                </p:oleObj>
              </mc:Choice>
              <mc:Fallback>
                <p:oleObj name="Equation" r:id="rId2" imgW="1879600" imgH="10414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4816068" cy="2133600"/>
                      </a:xfrm>
                      <a:prstGeom prst="rect">
                        <a:avLst/>
                      </a:prstGeom>
                      <a:noFill/>
                      <a:ln>
                        <a:noFill/>
                      </a:ln>
                      <a:effectLst/>
                    </p:spPr>
                  </p:pic>
                </p:oleObj>
              </mc:Fallback>
            </mc:AlternateContent>
          </a:graphicData>
        </a:graphic>
      </p:graphicFrame>
      <p:pic>
        <p:nvPicPr>
          <p:cNvPr id="13317" name="Picture 6" descr="1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914400"/>
            <a:ext cx="4343399" cy="512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152400" y="3771901"/>
            <a:ext cx="5959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 typeface="Wingdings" pitchFamily="2" charset="2"/>
              <a:buNone/>
            </a:pPr>
            <a:r>
              <a:rPr lang="en-US" altLang="en-US" sz="2400" dirty="0">
                <a:solidFill>
                  <a:schemeClr val="tx1"/>
                </a:solidFill>
              </a:rPr>
              <a:t>The velocity is 90</a:t>
            </a:r>
            <a:r>
              <a:rPr lang="en-US" altLang="en-US" sz="2400" baseline="30000" dirty="0">
                <a:solidFill>
                  <a:schemeClr val="tx1"/>
                </a:solidFill>
              </a:rPr>
              <a:t>o</a:t>
            </a:r>
            <a:r>
              <a:rPr lang="en-US" altLang="en-US" sz="2400" dirty="0">
                <a:solidFill>
                  <a:schemeClr val="tx1"/>
                </a:solidFill>
              </a:rPr>
              <a:t> out of phase with the displacement and the </a:t>
            </a:r>
          </a:p>
          <a:p>
            <a:pPr eaLnBrk="1" hangingPunct="1">
              <a:buFont typeface="Wingdings" pitchFamily="2" charset="2"/>
              <a:buNone/>
            </a:pPr>
            <a:r>
              <a:rPr lang="en-US" altLang="en-US" sz="2400" dirty="0">
                <a:solidFill>
                  <a:schemeClr val="tx1"/>
                </a:solidFill>
              </a:rPr>
              <a:t>acceleration is 180</a:t>
            </a:r>
            <a:r>
              <a:rPr lang="en-US" altLang="en-US" sz="2400" baseline="30000" dirty="0">
                <a:solidFill>
                  <a:schemeClr val="tx1"/>
                </a:solidFill>
              </a:rPr>
              <a:t>o</a:t>
            </a:r>
            <a:r>
              <a:rPr lang="en-US" altLang="en-US" sz="2400" dirty="0">
                <a:solidFill>
                  <a:schemeClr val="tx1"/>
                </a:solidFill>
              </a:rPr>
              <a:t> out of phase with the displacement.</a:t>
            </a:r>
            <a:endParaRPr lang="en-US" altLang="en-US" sz="2000" dirty="0">
              <a:solidFill>
                <a:schemeClr val="tx1"/>
              </a:solidFill>
            </a:endParaRPr>
          </a:p>
        </p:txBody>
      </p:sp>
    </p:spTree>
    <p:extLst>
      <p:ext uri="{BB962C8B-B14F-4D97-AF65-F5344CB8AC3E}">
        <p14:creationId xmlns:p14="http://schemas.microsoft.com/office/powerpoint/2010/main" val="421941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half" idx="1"/>
          </p:nvPr>
        </p:nvSpPr>
        <p:spPr>
          <a:xfrm>
            <a:off x="76199" y="869950"/>
            <a:ext cx="6695273" cy="5988050"/>
          </a:xfrm>
        </p:spPr>
        <p:txBody>
          <a:bodyPr/>
          <a:lstStyle/>
          <a:p>
            <a:pPr marL="0" indent="0" eaLnBrk="1" hangingPunct="1">
              <a:lnSpc>
                <a:spcPct val="90000"/>
              </a:lnSpc>
            </a:pPr>
            <a:r>
              <a:rPr lang="en-US" altLang="en-US" sz="2400" dirty="0"/>
              <a:t>Initial conditions at </a:t>
            </a:r>
            <a:r>
              <a:rPr lang="en-US" altLang="en-US" sz="2400" i="1" dirty="0"/>
              <a:t>t</a:t>
            </a:r>
            <a:r>
              <a:rPr lang="en-US" altLang="en-US" sz="2400" dirty="0"/>
              <a:t> = 0 are</a:t>
            </a:r>
          </a:p>
          <a:p>
            <a:pPr lvl="1" eaLnBrk="1" hangingPunct="1">
              <a:lnSpc>
                <a:spcPct val="90000"/>
              </a:lnSpc>
            </a:pPr>
            <a:r>
              <a:rPr lang="en-US" altLang="en-US" sz="2400" i="1" dirty="0"/>
              <a:t>x </a:t>
            </a:r>
            <a:r>
              <a:rPr lang="en-US" altLang="en-US" sz="2400" dirty="0"/>
              <a:t>(0)= </a:t>
            </a:r>
            <a:r>
              <a:rPr lang="en-US" altLang="en-US" sz="2400" i="1" dirty="0"/>
              <a:t>A</a:t>
            </a:r>
          </a:p>
          <a:p>
            <a:pPr lvl="1" eaLnBrk="1" hangingPunct="1">
              <a:lnSpc>
                <a:spcPct val="90000"/>
              </a:lnSpc>
            </a:pPr>
            <a:r>
              <a:rPr lang="en-US" altLang="en-US" sz="2400" i="1" dirty="0"/>
              <a:t>v </a:t>
            </a:r>
            <a:r>
              <a:rPr lang="en-US" altLang="en-US" sz="2400" dirty="0"/>
              <a:t>(0) = 0</a:t>
            </a:r>
          </a:p>
          <a:p>
            <a:pPr marL="0" indent="0" eaLnBrk="1" hangingPunct="1">
              <a:lnSpc>
                <a:spcPct val="90000"/>
              </a:lnSpc>
            </a:pPr>
            <a:r>
              <a:rPr lang="en-US" altLang="en-US" sz="2400" dirty="0"/>
              <a:t>This means </a:t>
            </a:r>
            <a:r>
              <a:rPr lang="en-US" altLang="en-US" sz="2400" i="1" dirty="0">
                <a:latin typeface="Symbol" pitchFamily="18" charset="2"/>
              </a:rPr>
              <a:t>f</a:t>
            </a:r>
            <a:r>
              <a:rPr lang="en-US" altLang="en-US" sz="2400" dirty="0"/>
              <a:t> = 0</a:t>
            </a:r>
          </a:p>
          <a:p>
            <a:pPr marL="0" indent="0" eaLnBrk="1" hangingPunct="1">
              <a:lnSpc>
                <a:spcPct val="90000"/>
              </a:lnSpc>
            </a:pPr>
            <a:r>
              <a:rPr lang="en-US" altLang="en-US" sz="2400" dirty="0"/>
              <a:t>The acceleration reaches extremes of   ± </a:t>
            </a:r>
            <a:r>
              <a:rPr lang="en-US" altLang="en-US" sz="2400" i="1" dirty="0"/>
              <a:t>w</a:t>
            </a:r>
            <a:r>
              <a:rPr lang="en-US" altLang="en-US" sz="2400" baseline="30000" dirty="0"/>
              <a:t>2</a:t>
            </a:r>
            <a:r>
              <a:rPr lang="en-US" altLang="en-US" sz="2400" i="1" dirty="0"/>
              <a:t>A </a:t>
            </a:r>
            <a:r>
              <a:rPr lang="en-US" altLang="en-US" sz="2400" dirty="0"/>
              <a:t>at </a:t>
            </a:r>
            <a:r>
              <a:rPr lang="en-US" altLang="en-US" sz="2400" dirty="0">
                <a:cs typeface="Arial" charset="0"/>
              </a:rPr>
              <a:t>±</a:t>
            </a:r>
            <a:r>
              <a:rPr lang="en-US" altLang="en-US" sz="2400" dirty="0"/>
              <a:t>A.</a:t>
            </a:r>
            <a:endParaRPr lang="en-US" altLang="en-US" sz="2400" i="1" dirty="0"/>
          </a:p>
          <a:p>
            <a:pPr marL="0" indent="0" eaLnBrk="1" hangingPunct="1">
              <a:lnSpc>
                <a:spcPct val="90000"/>
              </a:lnSpc>
            </a:pPr>
            <a:r>
              <a:rPr lang="en-US" altLang="en-US" sz="2400" dirty="0"/>
              <a:t>The velocity reaches extremes of ± </a:t>
            </a:r>
            <a:r>
              <a:rPr lang="en-US" altLang="en-US" sz="2400" i="1" dirty="0" err="1"/>
              <a:t>wA</a:t>
            </a:r>
            <a:r>
              <a:rPr lang="en-US" altLang="en-US" sz="2400" dirty="0"/>
              <a:t> at x = 0.</a:t>
            </a:r>
            <a:endParaRPr lang="en-US" altLang="en-US" sz="2800" i="1" dirty="0"/>
          </a:p>
        </p:txBody>
      </p:sp>
      <p:pic>
        <p:nvPicPr>
          <p:cNvPr id="19461" name="Picture 6" descr="150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873" y="869950"/>
            <a:ext cx="4429927"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2860388260"/>
              </p:ext>
            </p:extLst>
          </p:nvPr>
        </p:nvGraphicFramePr>
        <p:xfrm>
          <a:off x="228600" y="4343400"/>
          <a:ext cx="3644861" cy="507111"/>
        </p:xfrm>
        <a:graphic>
          <a:graphicData uri="http://schemas.openxmlformats.org/presentationml/2006/ole">
            <mc:AlternateContent xmlns:mc="http://schemas.openxmlformats.org/markup-compatibility/2006">
              <mc:Choice xmlns:v="urn:schemas-microsoft-com:vml" Requires="v">
                <p:oleObj name="Equation" r:id="rId3" imgW="1459866" imgH="203112" progId="Equation.3">
                  <p:embed/>
                </p:oleObj>
              </mc:Choice>
              <mc:Fallback>
                <p:oleObj name="Equation" r:id="rId3" imgW="145986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43400"/>
                        <a:ext cx="3644861" cy="5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338394186"/>
              </p:ext>
            </p:extLst>
          </p:nvPr>
        </p:nvGraphicFramePr>
        <p:xfrm>
          <a:off x="304800" y="5029200"/>
          <a:ext cx="2800637" cy="553212"/>
        </p:xfrm>
        <a:graphic>
          <a:graphicData uri="http://schemas.openxmlformats.org/presentationml/2006/ole">
            <mc:AlternateContent xmlns:mc="http://schemas.openxmlformats.org/markup-compatibility/2006">
              <mc:Choice xmlns:v="urn:schemas-microsoft-com:vml" Requires="v">
                <p:oleObj name="Equation" r:id="rId5" imgW="1028254" imgH="203112" progId="Equation.3">
                  <p:embed/>
                </p:oleObj>
              </mc:Choice>
              <mc:Fallback>
                <p:oleObj name="Equation" r:id="rId5" imgW="1028254"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029200"/>
                        <a:ext cx="2800637" cy="553212"/>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501341631"/>
              </p:ext>
            </p:extLst>
          </p:nvPr>
        </p:nvGraphicFramePr>
        <p:xfrm>
          <a:off x="3124200" y="4876800"/>
          <a:ext cx="4247585" cy="1005154"/>
        </p:xfrm>
        <a:graphic>
          <a:graphicData uri="http://schemas.openxmlformats.org/presentationml/2006/ole">
            <mc:AlternateContent xmlns:mc="http://schemas.openxmlformats.org/markup-compatibility/2006">
              <mc:Choice xmlns:v="urn:schemas-microsoft-com:vml" Requires="v">
                <p:oleObj name="Equation" r:id="rId7" imgW="1663700" imgH="393700" progId="Equation.3">
                  <p:embed/>
                </p:oleObj>
              </mc:Choice>
              <mc:Fallback>
                <p:oleObj name="Equation" r:id="rId7" imgW="16637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876800"/>
                        <a:ext cx="4247585" cy="1005154"/>
                      </a:xfrm>
                      <a:prstGeom prst="rect">
                        <a:avLst/>
                      </a:prstGeom>
                      <a:noFill/>
                      <a:ln>
                        <a:noFill/>
                      </a:ln>
                    </p:spPr>
                  </p:pic>
                </p:oleObj>
              </mc:Fallback>
            </mc:AlternateContent>
          </a:graphicData>
        </a:graphic>
      </p:graphicFrame>
      <p:graphicFrame>
        <p:nvGraphicFramePr>
          <p:cNvPr id="19465" name="Object 4"/>
          <p:cNvGraphicFramePr>
            <a:graphicFrameLocks noChangeAspect="1"/>
          </p:cNvGraphicFramePr>
          <p:nvPr>
            <p:extLst>
              <p:ext uri="{D42A27DB-BD31-4B8C-83A1-F6EECF244321}">
                <p14:modId xmlns:p14="http://schemas.microsoft.com/office/powerpoint/2010/main" val="4193036325"/>
              </p:ext>
            </p:extLst>
          </p:nvPr>
        </p:nvGraphicFramePr>
        <p:xfrm>
          <a:off x="226314" y="5943600"/>
          <a:ext cx="3964686" cy="503270"/>
        </p:xfrm>
        <a:graphic>
          <a:graphicData uri="http://schemas.openxmlformats.org/presentationml/2006/ole">
            <mc:AlternateContent xmlns:mc="http://schemas.openxmlformats.org/markup-compatibility/2006">
              <mc:Choice xmlns:v="urn:schemas-microsoft-com:vml" Requires="v">
                <p:oleObj name="Equation" r:id="rId9" imgW="1600200" imgH="203200" progId="Equation.3">
                  <p:embed/>
                </p:oleObj>
              </mc:Choice>
              <mc:Fallback>
                <p:oleObj name="Equation" r:id="rId9" imgW="16002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314" y="5943600"/>
                        <a:ext cx="3964686" cy="50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1295400"/>
            <a:ext cx="3477654" cy="127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3"/>
          <p:cNvSpPr>
            <a:spLocks noGrp="1" noChangeArrowheads="1"/>
          </p:cNvSpPr>
          <p:nvPr>
            <p:ph type="title"/>
          </p:nvPr>
        </p:nvSpPr>
        <p:spPr>
          <a:xfrm>
            <a:off x="0" y="0"/>
            <a:ext cx="11430000" cy="762000"/>
          </a:xfrm>
          <a:solidFill>
            <a:srgbClr val="002060"/>
          </a:solidFill>
        </p:spPr>
        <p:txBody>
          <a:bodyPr/>
          <a:lstStyle/>
          <a:p>
            <a:pPr eaLnBrk="1" hangingPunct="1"/>
            <a:r>
              <a:rPr lang="en-US" altLang="zh-CN" sz="4000" dirty="0">
                <a:solidFill>
                  <a:srgbClr val="FFFF00"/>
                </a:solidFill>
                <a:ea typeface="SimSun" pitchFamily="2" charset="-122"/>
              </a:rPr>
              <a:t>SHM Example 1</a:t>
            </a:r>
            <a:endParaRPr lang="en-US" altLang="en-US" sz="4000" dirty="0">
              <a:solidFill>
                <a:srgbClr val="FFFF00"/>
              </a:solidFill>
            </a:endParaRPr>
          </a:p>
        </p:txBody>
      </p:sp>
    </p:spTree>
    <p:extLst>
      <p:ext uri="{BB962C8B-B14F-4D97-AF65-F5344CB8AC3E}">
        <p14:creationId xmlns:p14="http://schemas.microsoft.com/office/powerpoint/2010/main" val="255646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228600" y="914400"/>
            <a:ext cx="6248400" cy="5410200"/>
          </a:xfrm>
        </p:spPr>
        <p:txBody>
          <a:bodyPr/>
          <a:lstStyle/>
          <a:p>
            <a:pPr marL="0" indent="0" eaLnBrk="1" hangingPunct="1">
              <a:lnSpc>
                <a:spcPct val="90000"/>
              </a:lnSpc>
            </a:pPr>
            <a:r>
              <a:rPr lang="en-US" altLang="en-US" sz="2400" dirty="0"/>
              <a:t>Initial conditions at </a:t>
            </a:r>
            <a:r>
              <a:rPr lang="en-US" altLang="en-US" sz="2400" i="1" dirty="0"/>
              <a:t>t</a:t>
            </a:r>
            <a:r>
              <a:rPr lang="en-US" altLang="en-US" sz="2400" dirty="0"/>
              <a:t> = 0 are</a:t>
            </a:r>
          </a:p>
          <a:p>
            <a:pPr lvl="1" eaLnBrk="1" hangingPunct="1">
              <a:lnSpc>
                <a:spcPct val="90000"/>
              </a:lnSpc>
            </a:pPr>
            <a:r>
              <a:rPr lang="en-US" altLang="en-US" sz="2400" i="1" dirty="0"/>
              <a:t>x </a:t>
            </a:r>
            <a:r>
              <a:rPr lang="en-US" altLang="en-US" sz="2400" dirty="0"/>
              <a:t>(0)=0</a:t>
            </a:r>
          </a:p>
          <a:p>
            <a:pPr lvl="1" eaLnBrk="1" hangingPunct="1">
              <a:lnSpc>
                <a:spcPct val="90000"/>
              </a:lnSpc>
            </a:pPr>
            <a:r>
              <a:rPr lang="en-US" altLang="en-US" sz="2400" i="1" dirty="0"/>
              <a:t>v </a:t>
            </a:r>
            <a:r>
              <a:rPr lang="en-US" altLang="en-US" sz="2400" dirty="0"/>
              <a:t>(0) = </a:t>
            </a:r>
            <a:r>
              <a:rPr lang="en-US" altLang="en-US" sz="2400" i="1" dirty="0"/>
              <a:t>v</a:t>
            </a:r>
            <a:r>
              <a:rPr lang="en-US" altLang="en-US" sz="2400" i="1" baseline="-25000" dirty="0"/>
              <a:t>i</a:t>
            </a:r>
            <a:endParaRPr lang="en-US" altLang="en-US" sz="2400" i="1" dirty="0"/>
          </a:p>
          <a:p>
            <a:pPr marL="0" indent="0" eaLnBrk="1" hangingPunct="1">
              <a:lnSpc>
                <a:spcPct val="90000"/>
              </a:lnSpc>
            </a:pPr>
            <a:r>
              <a:rPr lang="en-US" altLang="en-US" sz="2400" dirty="0"/>
              <a:t>This means </a:t>
            </a:r>
            <a:r>
              <a:rPr lang="en-US" altLang="en-US" sz="2400" i="1" dirty="0">
                <a:latin typeface="Symbol" pitchFamily="18" charset="2"/>
              </a:rPr>
              <a:t>f</a:t>
            </a:r>
            <a:r>
              <a:rPr lang="en-US" altLang="en-US" sz="2400" dirty="0"/>
              <a:t> = - </a:t>
            </a:r>
            <a:r>
              <a:rPr lang="el-GR" altLang="en-US" sz="3600" i="1" dirty="0">
                <a:latin typeface="Garamond"/>
              </a:rPr>
              <a:t>π</a:t>
            </a:r>
            <a:r>
              <a:rPr lang="en-US" altLang="en-US" sz="2400" i="1" dirty="0"/>
              <a:t> </a:t>
            </a:r>
            <a:r>
              <a:rPr lang="en-US" altLang="en-US" sz="2400" dirty="0"/>
              <a:t>/ 2</a:t>
            </a:r>
          </a:p>
          <a:p>
            <a:pPr marL="0" indent="0" eaLnBrk="1" hangingPunct="1">
              <a:lnSpc>
                <a:spcPct val="90000"/>
              </a:lnSpc>
            </a:pPr>
            <a:r>
              <a:rPr lang="en-US" altLang="en-US" sz="2400" dirty="0"/>
              <a:t>The graph is shifted one-quarter cycle to the right compared to the graph of </a:t>
            </a:r>
            <a:r>
              <a:rPr lang="en-US" altLang="en-US" sz="2400" i="1" dirty="0"/>
              <a:t>x </a:t>
            </a:r>
            <a:r>
              <a:rPr lang="en-US" altLang="en-US" sz="2400" dirty="0"/>
              <a:t>(0) = </a:t>
            </a:r>
            <a:r>
              <a:rPr lang="en-US" altLang="en-US" sz="2400" i="1" dirty="0"/>
              <a:t>A.</a:t>
            </a:r>
            <a:endParaRPr lang="en-US" altLang="en-US" i="1" dirty="0"/>
          </a:p>
          <a:p>
            <a:pPr marL="0" indent="0" eaLnBrk="1" hangingPunct="1">
              <a:lnSpc>
                <a:spcPct val="90000"/>
              </a:lnSpc>
            </a:pPr>
            <a:endParaRPr lang="en-US" altLang="en-US" dirty="0"/>
          </a:p>
        </p:txBody>
      </p:sp>
      <p:sp>
        <p:nvSpPr>
          <p:cNvPr id="2048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pic>
        <p:nvPicPr>
          <p:cNvPr id="20485" name="Picture 6" descr="1507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412" y="914400"/>
            <a:ext cx="5005388"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457200" y="4114800"/>
          <a:ext cx="2738438" cy="381000"/>
        </p:xfrm>
        <a:graphic>
          <a:graphicData uri="http://schemas.openxmlformats.org/presentationml/2006/ole">
            <mc:AlternateContent xmlns:mc="http://schemas.openxmlformats.org/markup-compatibility/2006">
              <mc:Choice xmlns:v="urn:schemas-microsoft-com:vml" Requires="v">
                <p:oleObj name="Equation" r:id="rId3" imgW="1459866" imgH="203112" progId="Equation.3">
                  <p:embed/>
                </p:oleObj>
              </mc:Choice>
              <mc:Fallback>
                <p:oleObj name="Equation" r:id="rId3" imgW="145986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14800"/>
                        <a:ext cx="2738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609600" y="4648200"/>
          <a:ext cx="1857375" cy="381000"/>
        </p:xfrm>
        <a:graphic>
          <a:graphicData uri="http://schemas.openxmlformats.org/presentationml/2006/ole">
            <mc:AlternateContent xmlns:mc="http://schemas.openxmlformats.org/markup-compatibility/2006">
              <mc:Choice xmlns:v="urn:schemas-microsoft-com:vml" Requires="v">
                <p:oleObj name="Equation" r:id="rId5" imgW="990170" imgH="203112" progId="Equation.3">
                  <p:embed/>
                </p:oleObj>
              </mc:Choice>
              <mc:Fallback>
                <p:oleObj name="Equation" r:id="rId5" imgW="990170"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648200"/>
                        <a:ext cx="1857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ct 3"/>
          <p:cNvGraphicFramePr>
            <a:graphicFrameLocks noChangeAspect="1"/>
          </p:cNvGraphicFramePr>
          <p:nvPr/>
        </p:nvGraphicFramePr>
        <p:xfrm>
          <a:off x="304800" y="5105400"/>
          <a:ext cx="3276600" cy="415925"/>
        </p:xfrm>
        <a:graphic>
          <a:graphicData uri="http://schemas.openxmlformats.org/presentationml/2006/ole">
            <mc:AlternateContent xmlns:mc="http://schemas.openxmlformats.org/markup-compatibility/2006">
              <mc:Choice xmlns:v="urn:schemas-microsoft-com:vml" Requires="v">
                <p:oleObj name="Equation" r:id="rId7" imgW="1600200" imgH="203200" progId="Equation.3">
                  <p:embed/>
                </p:oleObj>
              </mc:Choice>
              <mc:Fallback>
                <p:oleObj name="Equation" r:id="rId7" imgW="16002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5105400"/>
                        <a:ext cx="3276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ct 4"/>
          <p:cNvGraphicFramePr>
            <a:graphicFrameLocks noChangeAspect="1"/>
          </p:cNvGraphicFramePr>
          <p:nvPr/>
        </p:nvGraphicFramePr>
        <p:xfrm>
          <a:off x="381000" y="5638800"/>
          <a:ext cx="1585913" cy="466725"/>
        </p:xfrm>
        <a:graphic>
          <a:graphicData uri="http://schemas.openxmlformats.org/presentationml/2006/ole">
            <mc:AlternateContent xmlns:mc="http://schemas.openxmlformats.org/markup-compatibility/2006">
              <mc:Choice xmlns:v="urn:schemas-microsoft-com:vml" Requires="v">
                <p:oleObj name="Equation" r:id="rId9" imgW="774364" imgH="228501" progId="Equation.3">
                  <p:embed/>
                </p:oleObj>
              </mc:Choice>
              <mc:Fallback>
                <p:oleObj name="Equation" r:id="rId9" imgW="77436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5638800"/>
                        <a:ext cx="15859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p:cNvSpPr>
            <a:spLocks noGrp="1" noChangeArrowheads="1"/>
          </p:cNvSpPr>
          <p:nvPr>
            <p:ph type="title"/>
          </p:nvPr>
        </p:nvSpPr>
        <p:spPr>
          <a:xfrm>
            <a:off x="0" y="0"/>
            <a:ext cx="11430000" cy="762000"/>
          </a:xfrm>
          <a:solidFill>
            <a:srgbClr val="002060"/>
          </a:solidFill>
        </p:spPr>
        <p:txBody>
          <a:bodyPr/>
          <a:lstStyle/>
          <a:p>
            <a:pPr eaLnBrk="1" hangingPunct="1"/>
            <a:r>
              <a:rPr lang="en-US" altLang="zh-CN" sz="4000" dirty="0">
                <a:solidFill>
                  <a:srgbClr val="FFFF00"/>
                </a:solidFill>
                <a:ea typeface="SimSun" pitchFamily="2" charset="-122"/>
              </a:rPr>
              <a:t>SHM Example 2</a:t>
            </a:r>
            <a:endParaRPr lang="en-US" altLang="en-US" sz="4000" dirty="0">
              <a:solidFill>
                <a:srgbClr val="FFFF00"/>
              </a:solidFill>
            </a:endParaRPr>
          </a:p>
        </p:txBody>
      </p:sp>
    </p:spTree>
    <p:extLst>
      <p:ext uri="{BB962C8B-B14F-4D97-AF65-F5344CB8AC3E}">
        <p14:creationId xmlns:p14="http://schemas.microsoft.com/office/powerpoint/2010/main" val="243659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dirty="0">
                <a:solidFill>
                  <a:srgbClr val="FFFF00"/>
                </a:solidFill>
              </a:rPr>
              <a:t>Maximum Values of v and a</a:t>
            </a:r>
            <a:endParaRPr lang="en-US" altLang="en-US" dirty="0">
              <a:solidFill>
                <a:srgbClr val="FFFF00"/>
              </a:solidFill>
            </a:endParaRPr>
          </a:p>
        </p:txBody>
      </p:sp>
      <p:sp>
        <p:nvSpPr>
          <p:cNvPr id="18435" name="Rectangle 3"/>
          <p:cNvSpPr>
            <a:spLocks noGrp="1" noChangeArrowheads="1"/>
          </p:cNvSpPr>
          <p:nvPr>
            <p:ph idx="1"/>
          </p:nvPr>
        </p:nvSpPr>
        <p:spPr>
          <a:xfrm>
            <a:off x="381000" y="990600"/>
            <a:ext cx="6965950" cy="5334000"/>
          </a:xfrm>
        </p:spPr>
        <p:txBody>
          <a:bodyPr/>
          <a:lstStyle/>
          <a:p>
            <a:pPr marL="0" indent="0" eaLnBrk="1" hangingPunct="1"/>
            <a:r>
              <a:rPr lang="en-US" altLang="en-US" sz="2400" dirty="0"/>
              <a:t>Because the sine and cosine functions oscillate between </a:t>
            </a:r>
            <a:r>
              <a:rPr lang="en-US" altLang="en-US" sz="2400" dirty="0">
                <a:latin typeface="Symbol" pitchFamily="18" charset="2"/>
              </a:rPr>
              <a:t>±</a:t>
            </a:r>
            <a:r>
              <a:rPr lang="en-US" altLang="en-US" sz="2400" dirty="0"/>
              <a:t>1, we can easily find the maximum values of velocity and acceleration for an object in SHM.</a:t>
            </a:r>
          </a:p>
          <a:p>
            <a:pPr marL="0" indent="0" eaLnBrk="1" hangingPunct="1"/>
            <a:endParaRPr lang="en-US" altLang="en-US" dirty="0">
              <a:latin typeface="Symbol" pitchFamily="18" charset="2"/>
            </a:endParaRPr>
          </a:p>
        </p:txBody>
      </p:sp>
      <p:graphicFrame>
        <p:nvGraphicFramePr>
          <p:cNvPr id="18436" name="Object 4"/>
          <p:cNvGraphicFramePr>
            <a:graphicFrameLocks noChangeAspect="1"/>
          </p:cNvGraphicFramePr>
          <p:nvPr>
            <p:extLst>
              <p:ext uri="{D42A27DB-BD31-4B8C-83A1-F6EECF244321}">
                <p14:modId xmlns:p14="http://schemas.microsoft.com/office/powerpoint/2010/main" val="1264375451"/>
              </p:ext>
            </p:extLst>
          </p:nvPr>
        </p:nvGraphicFramePr>
        <p:xfrm>
          <a:off x="1371599" y="2224478"/>
          <a:ext cx="3991131" cy="2195122"/>
        </p:xfrm>
        <a:graphic>
          <a:graphicData uri="http://schemas.openxmlformats.org/presentationml/2006/ole">
            <mc:AlternateContent xmlns:mc="http://schemas.openxmlformats.org/markup-compatibility/2006">
              <mc:Choice xmlns:v="urn:schemas-microsoft-com:vml" Requires="v">
                <p:oleObj name="Equation" r:id="rId2" imgW="1256755" imgH="863225" progId="Equation.DSMT4">
                  <p:embed/>
                </p:oleObj>
              </mc:Choice>
              <mc:Fallback>
                <p:oleObj name="Equation" r:id="rId2" imgW="1256755" imgH="863225"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2224478"/>
                        <a:ext cx="3991131" cy="2195122"/>
                      </a:xfrm>
                      <a:prstGeom prst="rect">
                        <a:avLst/>
                      </a:prstGeom>
                      <a:noFill/>
                      <a:ln>
                        <a:noFill/>
                      </a:ln>
                      <a:effectLst/>
                    </p:spPr>
                  </p:pic>
                </p:oleObj>
              </mc:Fallback>
            </mc:AlternateContent>
          </a:graphicData>
        </a:graphic>
      </p:graphicFrame>
      <p:sp>
        <p:nvSpPr>
          <p:cNvPr id="1843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15.2</a:t>
            </a:r>
          </a:p>
        </p:txBody>
      </p:sp>
      <p:pic>
        <p:nvPicPr>
          <p:cNvPr id="7" name="Picture 6" descr="1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950" y="1295400"/>
            <a:ext cx="40068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822400" y="3036600"/>
              <a:ext cx="286200" cy="18000"/>
            </p14:xfrm>
          </p:contentPart>
        </mc:Choice>
        <mc:Fallback xmlns="">
          <p:pic>
            <p:nvPicPr>
              <p:cNvPr id="3" name="Ink 2"/>
              <p:cNvPicPr/>
              <p:nvPr/>
            </p:nvPicPr>
            <p:blipFill>
              <a:blip r:embed="rId7"/>
              <a:stretch>
                <a:fillRect/>
              </a:stretch>
            </p:blipFill>
            <p:spPr>
              <a:xfrm>
                <a:off x="2813040" y="3027240"/>
                <a:ext cx="304920" cy="36720"/>
              </a:xfrm>
              <a:prstGeom prst="rect">
                <a:avLst/>
              </a:prstGeom>
            </p:spPr>
          </p:pic>
        </mc:Fallback>
      </mc:AlternateContent>
    </p:spTree>
    <p:extLst>
      <p:ext uri="{BB962C8B-B14F-4D97-AF65-F5344CB8AC3E}">
        <p14:creationId xmlns:p14="http://schemas.microsoft.com/office/powerpoint/2010/main" val="58057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0625"/>
            <a:ext cx="11387138" cy="176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dirty="0">
                <a:solidFill>
                  <a:srgbClr val="FFFF00"/>
                </a:solidFill>
              </a:rPr>
              <a:t>Quick Quiz</a:t>
            </a:r>
            <a:endParaRPr lang="en-US" altLang="en-US" dirty="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a:xfrm>
            <a:off x="0" y="0"/>
            <a:ext cx="11430000" cy="762000"/>
          </a:xfrm>
          <a:solidFill>
            <a:srgbClr val="002060"/>
          </a:solidFill>
        </p:spPr>
        <p:txBody>
          <a:bodyPr/>
          <a:lstStyle/>
          <a:p>
            <a:r>
              <a:rPr lang="en-US" altLang="zh-TW" sz="3200" dirty="0">
                <a:solidFill>
                  <a:srgbClr val="FFFF00"/>
                </a:solidFill>
                <a:ea typeface="PMingLiU" pitchFamily="18" charset="-120"/>
              </a:rPr>
              <a:t>Problem. Oscillating Ruler</a:t>
            </a:r>
            <a:endParaRPr lang="zh-TW" altLang="en-US" dirty="0">
              <a:solidFill>
                <a:srgbClr val="FFFF00"/>
              </a:solidFill>
              <a:ea typeface="PMingLiU" pitchFamily="18" charset="-120"/>
            </a:endParaRPr>
          </a:p>
        </p:txBody>
      </p:sp>
      <p:sp>
        <p:nvSpPr>
          <p:cNvPr id="2057" name="文字方塊 3"/>
          <p:cNvSpPr txBox="1">
            <a:spLocks noChangeArrowheads="1"/>
          </p:cNvSpPr>
          <p:nvPr/>
        </p:nvSpPr>
        <p:spPr bwMode="auto">
          <a:xfrm>
            <a:off x="152400" y="1071563"/>
            <a:ext cx="11125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50000"/>
              </a:lnSpc>
              <a:spcBef>
                <a:spcPct val="0"/>
              </a:spcBef>
            </a:pPr>
            <a:r>
              <a:rPr lang="en-US" altLang="zh-TW" sz="2000" dirty="0">
                <a:latin typeface="Times New Roman" pitchFamily="18" charset="0"/>
                <a:cs typeface="Times New Roman" pitchFamily="18" charset="0"/>
              </a:rPr>
              <a:t>An oscillating ruler completes 28 cycles in 10 s &amp; moves a total distance of 8.0 cm. What are the amplitude, period, &amp; frequency of this oscillatory motion?</a:t>
            </a:r>
            <a:endParaRPr lang="zh-TW" altLang="en-US" sz="2000" dirty="0">
              <a:latin typeface="Times New Roman" pitchFamily="18" charset="0"/>
              <a:cs typeface="Times New Roman" pitchFamily="18" charset="0"/>
            </a:endParaRPr>
          </a:p>
        </p:txBody>
      </p:sp>
      <p:sp>
        <p:nvSpPr>
          <p:cNvPr id="2058" name="文字方塊 4"/>
          <p:cNvSpPr txBox="1">
            <a:spLocks noChangeArrowheads="1"/>
          </p:cNvSpPr>
          <p:nvPr/>
        </p:nvSpPr>
        <p:spPr bwMode="auto">
          <a:xfrm>
            <a:off x="6697663" y="2714625"/>
            <a:ext cx="41068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zh-TW" sz="1600"/>
              <a:t>Amplitude = 8.0 cm / 2  = 4.0 cm.</a:t>
            </a:r>
            <a:endParaRPr lang="zh-TW" altLang="en-US" sz="1600"/>
          </a:p>
        </p:txBody>
      </p:sp>
      <p:graphicFrame>
        <p:nvGraphicFramePr>
          <p:cNvPr id="2050" name="Object 4"/>
          <p:cNvGraphicFramePr>
            <a:graphicFrameLocks noChangeAspect="1"/>
          </p:cNvGraphicFramePr>
          <p:nvPr/>
        </p:nvGraphicFramePr>
        <p:xfrm>
          <a:off x="7054850" y="3429000"/>
          <a:ext cx="1724025" cy="681038"/>
        </p:xfrm>
        <a:graphic>
          <a:graphicData uri="http://schemas.openxmlformats.org/presentationml/2006/ole">
            <mc:AlternateContent xmlns:mc="http://schemas.openxmlformats.org/markup-compatibility/2006">
              <mc:Choice xmlns:v="urn:schemas-microsoft-com:vml" Requires="v">
                <p:oleObj name="Equation" r:id="rId3" imgW="876300" imgH="431800" progId="Equation.DSMT4">
                  <p:embed/>
                </p:oleObj>
              </mc:Choice>
              <mc:Fallback>
                <p:oleObj name="Equation" r:id="rId3" imgW="8763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4850" y="3429000"/>
                        <a:ext cx="1724025"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6786563" y="4500563"/>
          <a:ext cx="849312" cy="620712"/>
        </p:xfrm>
        <a:graphic>
          <a:graphicData uri="http://schemas.openxmlformats.org/presentationml/2006/ole">
            <mc:AlternateContent xmlns:mc="http://schemas.openxmlformats.org/markup-compatibility/2006">
              <mc:Choice xmlns:v="urn:schemas-microsoft-com:vml" Requires="v">
                <p:oleObj name="Equation" r:id="rId5" imgW="431613" imgH="393529" progId="Equation.DSMT4">
                  <p:embed/>
                </p:oleObj>
              </mc:Choice>
              <mc:Fallback>
                <p:oleObj name="Equation" r:id="rId5" imgW="431613"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563" y="4500563"/>
                        <a:ext cx="849312"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8866188" y="3608388"/>
          <a:ext cx="1849437" cy="320675"/>
        </p:xfrm>
        <a:graphic>
          <a:graphicData uri="http://schemas.openxmlformats.org/presentationml/2006/ole">
            <mc:AlternateContent xmlns:mc="http://schemas.openxmlformats.org/markup-compatibility/2006">
              <mc:Choice xmlns:v="urn:schemas-microsoft-com:vml" Requires="v">
                <p:oleObj name="Equation" r:id="rId7" imgW="939392" imgH="203112" progId="Equation.DSMT4">
                  <p:embed/>
                </p:oleObj>
              </mc:Choice>
              <mc:Fallback>
                <p:oleObj name="Equation" r:id="rId7" imgW="939392" imgH="203112"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6188" y="3608388"/>
                        <a:ext cx="18494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7769225" y="4500563"/>
          <a:ext cx="1474788" cy="681037"/>
        </p:xfrm>
        <a:graphic>
          <a:graphicData uri="http://schemas.openxmlformats.org/presentationml/2006/ole">
            <mc:AlternateContent xmlns:mc="http://schemas.openxmlformats.org/markup-compatibility/2006">
              <mc:Choice xmlns:v="urn:schemas-microsoft-com:vml" Requires="v">
                <p:oleObj name="Equation" r:id="rId9" imgW="748975" imgH="431613" progId="Equation.DSMT4">
                  <p:embed/>
                </p:oleObj>
              </mc:Choice>
              <mc:Fallback>
                <p:oleObj name="Equation" r:id="rId9" imgW="748975" imgH="431613"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9225" y="4500563"/>
                        <a:ext cx="1474788"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9466263" y="4679950"/>
          <a:ext cx="1123950" cy="320675"/>
        </p:xfrm>
        <a:graphic>
          <a:graphicData uri="http://schemas.openxmlformats.org/presentationml/2006/ole">
            <mc:AlternateContent xmlns:mc="http://schemas.openxmlformats.org/markup-compatibility/2006">
              <mc:Choice xmlns:v="urn:schemas-microsoft-com:vml" Requires="v">
                <p:oleObj name="Equation" r:id="rId11" imgW="571252" imgH="203112" progId="Equation.DSMT4">
                  <p:embed/>
                </p:oleObj>
              </mc:Choice>
              <mc:Fallback>
                <p:oleObj name="Equation" r:id="rId11" imgW="571252" imgH="203112"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66263" y="4679950"/>
                        <a:ext cx="11239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9"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5475" y="2571750"/>
            <a:ext cx="55483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7">
                                            <p:txEl>
                                              <p:pRg st="0" end="0"/>
                                            </p:txEl>
                                          </p:spTgt>
                                        </p:tgtEl>
                                        <p:attrNameLst>
                                          <p:attrName>style.visibility</p:attrName>
                                        </p:attrNameLst>
                                      </p:cBhvr>
                                      <p:to>
                                        <p:strVal val="visible"/>
                                      </p:to>
                                    </p:set>
                                    <p:animEffect transition="in" filter="box(in)">
                                      <p:cBhvr>
                                        <p:cTn id="7" dur="500"/>
                                        <p:tgtEl>
                                          <p:spTgt spid="205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59"/>
                                        </p:tgtEl>
                                        <p:attrNameLst>
                                          <p:attrName>style.visibility</p:attrName>
                                        </p:attrNameLst>
                                      </p:cBhvr>
                                      <p:to>
                                        <p:strVal val="visible"/>
                                      </p:to>
                                    </p:set>
                                    <p:animEffect transition="in" filter="box(in)">
                                      <p:cBhvr>
                                        <p:cTn id="10" dur="500"/>
                                        <p:tgtEl>
                                          <p:spTgt spid="20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58"/>
                                        </p:tgtEl>
                                        <p:attrNameLst>
                                          <p:attrName>style.visibility</p:attrName>
                                        </p:attrNameLst>
                                      </p:cBhvr>
                                      <p:to>
                                        <p:strVal val="visible"/>
                                      </p:to>
                                    </p:set>
                                    <p:animEffect transition="in" filter="box(in)">
                                      <p:cBhvr>
                                        <p:cTn id="15" dur="500"/>
                                        <p:tgtEl>
                                          <p:spTgt spid="20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ox(in)">
                                      <p:cBhvr>
                                        <p:cTn id="20" dur="500"/>
                                        <p:tgtEl>
                                          <p:spTgt spid="20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box(in)">
                                      <p:cBhvr>
                                        <p:cTn id="25" dur="500"/>
                                        <p:tgtEl>
                                          <p:spTgt spid="20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051"/>
                                        </p:tgtEl>
                                        <p:attrNameLst>
                                          <p:attrName>style.visibility</p:attrName>
                                        </p:attrNameLst>
                                      </p:cBhvr>
                                      <p:to>
                                        <p:strVal val="visible"/>
                                      </p:to>
                                    </p:set>
                                    <p:animEffect transition="in" filter="box(in)">
                                      <p:cBhvr>
                                        <p:cTn id="30" dur="500"/>
                                        <p:tgtEl>
                                          <p:spTgt spid="20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053"/>
                                        </p:tgtEl>
                                        <p:attrNameLst>
                                          <p:attrName>style.visibility</p:attrName>
                                        </p:attrNameLst>
                                      </p:cBhvr>
                                      <p:to>
                                        <p:strVal val="visible"/>
                                      </p:to>
                                    </p:set>
                                    <p:animEffect transition="in" filter="box(in)">
                                      <p:cBhvr>
                                        <p:cTn id="35" dur="500"/>
                                        <p:tgtEl>
                                          <p:spTgt spid="20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054"/>
                                        </p:tgtEl>
                                        <p:attrNameLst>
                                          <p:attrName>style.visibility</p:attrName>
                                        </p:attrNameLst>
                                      </p:cBhvr>
                                      <p:to>
                                        <p:strVal val="visible"/>
                                      </p:to>
                                    </p:set>
                                    <p:animEffect transition="in" filter="box(in)">
                                      <p:cBhvr>
                                        <p:cTn id="40"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430000" cy="762000"/>
          </a:xfrm>
          <a:solidFill>
            <a:schemeClr val="tx1"/>
          </a:solidFill>
        </p:spPr>
        <p:txBody>
          <a:bodyPr/>
          <a:lstStyle/>
          <a:p>
            <a:r>
              <a:rPr lang="en-US" sz="2800" dirty="0">
                <a:solidFill>
                  <a:srgbClr val="FFFF00"/>
                </a:solidFill>
              </a:rPr>
              <a:t>Frequency and Time Period in terms of system parameters</a:t>
            </a:r>
          </a:p>
        </p:txBody>
      </p:sp>
      <p:pic>
        <p:nvPicPr>
          <p:cNvPr id="1228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3048000" cy="130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2971800" cy="1276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066800"/>
            <a:ext cx="5511799" cy="137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514600"/>
            <a:ext cx="5598695" cy="1322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14800"/>
            <a:ext cx="4303480" cy="8215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88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810000"/>
            <a:ext cx="4953000" cy="12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88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334000"/>
            <a:ext cx="4492870" cy="1002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88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3184" y="5181599"/>
            <a:ext cx="4867616" cy="125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4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11430000" cy="762000"/>
          </a:xfrm>
          <a:solidFill>
            <a:srgbClr val="FFFF00"/>
          </a:solidFill>
        </p:spPr>
        <p:txBody>
          <a:bodyPr/>
          <a:lstStyle/>
          <a:p>
            <a:r>
              <a:rPr lang="en-US" altLang="en-US" sz="2800"/>
              <a:t>Problem 1: </a:t>
            </a:r>
            <a:endParaRPr lang="en-US" altLang="en-US"/>
          </a:p>
        </p:txBody>
      </p:sp>
      <p:sp>
        <p:nvSpPr>
          <p:cNvPr id="3" name="Content Placeholder 2"/>
          <p:cNvSpPr>
            <a:spLocks noGrp="1"/>
          </p:cNvSpPr>
          <p:nvPr>
            <p:ph idx="1"/>
          </p:nvPr>
        </p:nvSpPr>
        <p:spPr>
          <a:xfrm>
            <a:off x="152400" y="838200"/>
            <a:ext cx="11201400" cy="4572000"/>
          </a:xfrm>
        </p:spPr>
        <p:txBody>
          <a:bodyPr/>
          <a:lstStyle/>
          <a:p>
            <a:pPr marL="0">
              <a:lnSpc>
                <a:spcPct val="150000"/>
              </a:lnSpc>
              <a:defRPr/>
            </a:pPr>
            <a:r>
              <a:rPr lang="en-US" sz="2400" dirty="0">
                <a:ea typeface="+mn-ea"/>
              </a:rPr>
              <a:t>An object oscillates with simple harmonic motion along the </a:t>
            </a:r>
            <a:r>
              <a:rPr lang="en-US" sz="2400" i="1" dirty="0">
                <a:ea typeface="+mn-ea"/>
              </a:rPr>
              <a:t>x </a:t>
            </a:r>
            <a:r>
              <a:rPr lang="en-US" sz="2400" dirty="0">
                <a:ea typeface="+mn-ea"/>
              </a:rPr>
              <a:t>axis. Its position varies with time according to the equation                               , where </a:t>
            </a:r>
            <a:r>
              <a:rPr lang="en-US" sz="2400" i="1" dirty="0">
                <a:ea typeface="+mn-ea"/>
              </a:rPr>
              <a:t>t </a:t>
            </a:r>
            <a:r>
              <a:rPr lang="en-US" sz="2400" dirty="0">
                <a:ea typeface="+mn-ea"/>
              </a:rPr>
              <a:t>is in seconds and the angles in the parentheses are in radians. </a:t>
            </a:r>
          </a:p>
          <a:p>
            <a:pPr marL="114300" indent="-457200">
              <a:lnSpc>
                <a:spcPct val="100000"/>
              </a:lnSpc>
              <a:buFontTx/>
              <a:buAutoNum type="alphaUcParenBoth"/>
              <a:defRPr/>
            </a:pPr>
            <a:r>
              <a:rPr lang="en-US" sz="2400" dirty="0">
                <a:ea typeface="+mn-ea"/>
              </a:rPr>
              <a:t>Determine the amplitude, frequency, and period of the motion. </a:t>
            </a:r>
          </a:p>
          <a:p>
            <a:pPr marL="114300" indent="-457200">
              <a:lnSpc>
                <a:spcPct val="100000"/>
              </a:lnSpc>
              <a:buFontTx/>
              <a:buAutoNum type="alphaUcParenBoth"/>
              <a:defRPr/>
            </a:pPr>
            <a:r>
              <a:rPr lang="en-US" sz="2400" dirty="0">
                <a:ea typeface="+mn-ea"/>
              </a:rPr>
              <a:t>Calculate the velocity and acceleration of the object at any time </a:t>
            </a:r>
            <a:r>
              <a:rPr lang="en-US" sz="2400" i="1" dirty="0">
                <a:ea typeface="+mn-ea"/>
              </a:rPr>
              <a:t>t</a:t>
            </a:r>
            <a:r>
              <a:rPr lang="en-US" sz="2400" dirty="0">
                <a:ea typeface="+mn-ea"/>
              </a:rPr>
              <a:t>.</a:t>
            </a:r>
          </a:p>
          <a:p>
            <a:pPr marL="114300" indent="-457200">
              <a:lnSpc>
                <a:spcPct val="100000"/>
              </a:lnSpc>
              <a:buFontTx/>
              <a:buAutoNum type="alphaUcParenBoth"/>
              <a:defRPr/>
            </a:pPr>
            <a:r>
              <a:rPr lang="en-US" sz="2400" dirty="0">
                <a:ea typeface="+mn-ea"/>
              </a:rPr>
              <a:t>Using the results of part (B), determine the position, velocity, and acceleration of the object at </a:t>
            </a:r>
            <a:r>
              <a:rPr lang="en-US" sz="2400" i="1" dirty="0">
                <a:ea typeface="+mn-ea"/>
              </a:rPr>
              <a:t>t </a:t>
            </a:r>
            <a:r>
              <a:rPr lang="en-US" sz="2400" dirty="0">
                <a:ea typeface="+mn-ea"/>
              </a:rPr>
              <a:t>= 1.00 s. </a:t>
            </a:r>
          </a:p>
          <a:p>
            <a:pPr marL="114300" indent="-457200">
              <a:lnSpc>
                <a:spcPct val="100000"/>
              </a:lnSpc>
              <a:buFontTx/>
              <a:buAutoNum type="alphaUcParenBoth"/>
              <a:defRPr/>
            </a:pPr>
            <a:r>
              <a:rPr lang="en-US" sz="2400" dirty="0">
                <a:ea typeface="+mn-ea"/>
              </a:rPr>
              <a:t>Determine the maximum speed and maximum acceleration of the object. </a:t>
            </a:r>
          </a:p>
          <a:p>
            <a:pPr marL="114300" indent="-457200">
              <a:lnSpc>
                <a:spcPct val="100000"/>
              </a:lnSpc>
              <a:buFontTx/>
              <a:buAutoNum type="alphaUcParenBoth"/>
              <a:defRPr/>
            </a:pPr>
            <a:r>
              <a:rPr lang="en-US" sz="2400" dirty="0">
                <a:ea typeface="+mn-ea"/>
              </a:rPr>
              <a:t>Find the displacement of the object between </a:t>
            </a:r>
            <a:r>
              <a:rPr lang="en-US" sz="2400" i="1" dirty="0">
                <a:ea typeface="+mn-ea"/>
              </a:rPr>
              <a:t>t </a:t>
            </a:r>
            <a:r>
              <a:rPr lang="en-US" sz="2400" dirty="0">
                <a:ea typeface="+mn-ea"/>
              </a:rPr>
              <a:t>= 0 and </a:t>
            </a:r>
            <a:r>
              <a:rPr lang="en-US" sz="2400" i="1" dirty="0">
                <a:ea typeface="+mn-ea"/>
              </a:rPr>
              <a:t>t </a:t>
            </a:r>
            <a:r>
              <a:rPr lang="en-US" sz="2400" dirty="0">
                <a:ea typeface="+mn-ea"/>
              </a:rPr>
              <a:t>= 1.00 s </a:t>
            </a:r>
            <a:br>
              <a:rPr lang="en-US" sz="2400" dirty="0">
                <a:ea typeface="+mn-ea"/>
              </a:rPr>
            </a:br>
            <a:br>
              <a:rPr lang="en-US" sz="2400" dirty="0">
                <a:ea typeface="+mn-ea"/>
              </a:rPr>
            </a:br>
            <a:br>
              <a:rPr lang="en-US" sz="2400" dirty="0">
                <a:ea typeface="+mn-ea"/>
              </a:rPr>
            </a:br>
            <a:br>
              <a:rPr lang="en-US" sz="2400" dirty="0">
                <a:ea typeface="+mn-ea"/>
              </a:rPr>
            </a:br>
            <a:br>
              <a:rPr lang="en-US" sz="2400" dirty="0">
                <a:ea typeface="+mn-ea"/>
              </a:rPr>
            </a:br>
            <a:br>
              <a:rPr lang="en-US" sz="2400" dirty="0">
                <a:ea typeface="+mn-ea"/>
              </a:rPr>
            </a:br>
            <a:r>
              <a:rPr lang="en-US" sz="2400" dirty="0">
                <a:ea typeface="+mn-ea"/>
              </a:rPr>
              <a:t> </a:t>
            </a:r>
            <a:br>
              <a:rPr lang="en-US" sz="2400" dirty="0">
                <a:ea typeface="+mn-ea"/>
              </a:rPr>
            </a:br>
            <a:endParaRPr lang="en-US" dirty="0">
              <a:ea typeface="+mn-ea"/>
            </a:endParaRPr>
          </a:p>
        </p:txBody>
      </p:sp>
      <p:graphicFrame>
        <p:nvGraphicFramePr>
          <p:cNvPr id="4" name="Object 3"/>
          <p:cNvGraphicFramePr>
            <a:graphicFrameLocks noChangeAspect="1"/>
          </p:cNvGraphicFramePr>
          <p:nvPr/>
        </p:nvGraphicFramePr>
        <p:xfrm>
          <a:off x="5867400" y="1371600"/>
          <a:ext cx="2514600" cy="684213"/>
        </p:xfrm>
        <a:graphic>
          <a:graphicData uri="http://schemas.openxmlformats.org/presentationml/2006/ole">
            <mc:AlternateContent xmlns:mc="http://schemas.openxmlformats.org/markup-compatibility/2006">
              <mc:Choice xmlns:v="urn:schemas-microsoft-com:vml" Requires="v">
                <p:oleObj name="Equation" r:id="rId2" imgW="1587500" imgH="431800" progId="Equation.3">
                  <p:embed/>
                </p:oleObj>
              </mc:Choice>
              <mc:Fallback>
                <p:oleObj name="Equation" r:id="rId2" imgW="1587500" imgH="431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371600"/>
                        <a:ext cx="25146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8C826EAB-ACE7-4AB2-9779-967D047702B0}" type="datetime1">
              <a:rPr lang="en-US" altLang="zh-CN" sz="1400" smtClean="0">
                <a:solidFill>
                  <a:schemeClr val="tx1"/>
                </a:solidFill>
                <a:latin typeface="Arial" charset="0"/>
                <a:ea typeface="SimSun" pitchFamily="2" charset="-122"/>
              </a:rPr>
              <a:pPr eaLnBrk="1" hangingPunct="1">
                <a:buFontTx/>
                <a:buNone/>
              </a:pPr>
              <a:t>1/5/2021</a:t>
            </a:fld>
            <a:endParaRPr lang="en-US" altLang="zh-CN" sz="1400">
              <a:solidFill>
                <a:schemeClr val="tx1"/>
              </a:solidFill>
              <a:latin typeface="Arial" charset="0"/>
              <a:ea typeface="SimSun" pitchFamily="2" charset="-122"/>
            </a:endParaRPr>
          </a:p>
        </p:txBody>
      </p:sp>
      <p:sp>
        <p:nvSpPr>
          <p:cNvPr id="5123"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zh-CN" sz="3600" dirty="0">
                <a:solidFill>
                  <a:srgbClr val="FFFF00"/>
                </a:solidFill>
                <a:ea typeface="SimSun" pitchFamily="2" charset="-122"/>
              </a:rPr>
              <a:t>Oscillatory Motion</a:t>
            </a:r>
            <a:endParaRPr lang="en-US" altLang="en-US" sz="3600" dirty="0">
              <a:solidFill>
                <a:srgbClr val="FFFF00"/>
              </a:solidFill>
            </a:endParaRPr>
          </a:p>
        </p:txBody>
      </p:sp>
      <p:sp>
        <p:nvSpPr>
          <p:cNvPr id="5124" name="Rectangle 3"/>
          <p:cNvSpPr>
            <a:spLocks noGrp="1" noChangeArrowheads="1"/>
          </p:cNvSpPr>
          <p:nvPr>
            <p:ph type="body" idx="1"/>
          </p:nvPr>
        </p:nvSpPr>
        <p:spPr>
          <a:xfrm>
            <a:off x="191294" y="1143000"/>
            <a:ext cx="5599906" cy="5334000"/>
          </a:xfrm>
        </p:spPr>
        <p:txBody>
          <a:bodyPr/>
          <a:lstStyle/>
          <a:p>
            <a:pPr eaLnBrk="1" hangingPunct="1">
              <a:lnSpc>
                <a:spcPct val="90000"/>
              </a:lnSpc>
            </a:pPr>
            <a:r>
              <a:rPr lang="en-US" altLang="zh-CN" sz="2800" dirty="0">
                <a:ea typeface="SimSun" pitchFamily="2" charset="-122"/>
              </a:rPr>
              <a:t> Periodic motion</a:t>
            </a:r>
          </a:p>
          <a:p>
            <a:pPr eaLnBrk="1" hangingPunct="1">
              <a:lnSpc>
                <a:spcPct val="90000"/>
              </a:lnSpc>
            </a:pPr>
            <a:r>
              <a:rPr lang="en-US" altLang="zh-CN" sz="2800" dirty="0">
                <a:ea typeface="SimSun" pitchFamily="2" charset="-122"/>
              </a:rPr>
              <a:t> Spring-mass system</a:t>
            </a:r>
          </a:p>
          <a:p>
            <a:pPr eaLnBrk="1" hangingPunct="1">
              <a:lnSpc>
                <a:spcPct val="90000"/>
              </a:lnSpc>
            </a:pPr>
            <a:r>
              <a:rPr lang="en-US" altLang="zh-CN" sz="2800" dirty="0">
                <a:ea typeface="SimSun" pitchFamily="2" charset="-122"/>
              </a:rPr>
              <a:t> Differential equation of motion</a:t>
            </a:r>
          </a:p>
          <a:p>
            <a:pPr eaLnBrk="1" hangingPunct="1">
              <a:lnSpc>
                <a:spcPct val="90000"/>
              </a:lnSpc>
            </a:pPr>
            <a:r>
              <a:rPr lang="en-US" altLang="zh-CN" sz="2800" dirty="0">
                <a:ea typeface="SimSun" pitchFamily="2" charset="-122"/>
              </a:rPr>
              <a:t> Simple Harmonic Motion (SHM)</a:t>
            </a:r>
            <a:endParaRPr lang="en-US" altLang="en-US" sz="2800" dirty="0"/>
          </a:p>
          <a:p>
            <a:pPr eaLnBrk="1" hangingPunct="1">
              <a:lnSpc>
                <a:spcPct val="90000"/>
              </a:lnSpc>
            </a:pPr>
            <a:r>
              <a:rPr lang="en-US" altLang="zh-CN" sz="2800" dirty="0">
                <a:ea typeface="SimSun" pitchFamily="2" charset="-122"/>
              </a:rPr>
              <a:t> Energy of SHM</a:t>
            </a:r>
          </a:p>
          <a:p>
            <a:pPr eaLnBrk="1" hangingPunct="1">
              <a:lnSpc>
                <a:spcPct val="90000"/>
              </a:lnSpc>
            </a:pPr>
            <a:r>
              <a:rPr lang="en-US" altLang="zh-CN" sz="2800" dirty="0">
                <a:ea typeface="SimSun" pitchFamily="2" charset="-122"/>
              </a:rPr>
              <a:t> Pendulum</a:t>
            </a:r>
          </a:p>
          <a:p>
            <a:pPr marL="457200" indent="-457200" eaLnBrk="1" hangingPunct="1">
              <a:lnSpc>
                <a:spcPct val="90000"/>
              </a:lnSpc>
              <a:buFont typeface="Arial" panose="020B0604020202020204" pitchFamily="34" charset="0"/>
              <a:buChar char="•"/>
            </a:pPr>
            <a:r>
              <a:rPr lang="en-US" altLang="zh-CN" sz="2800" dirty="0">
                <a:ea typeface="SimSun" pitchFamily="2" charset="-122"/>
              </a:rPr>
              <a:t>Simple Pendulum</a:t>
            </a:r>
          </a:p>
          <a:p>
            <a:pPr marL="457200" indent="-457200" eaLnBrk="1" hangingPunct="1">
              <a:lnSpc>
                <a:spcPct val="90000"/>
              </a:lnSpc>
              <a:buFont typeface="Arial" panose="020B0604020202020204" pitchFamily="34" charset="0"/>
              <a:buChar char="•"/>
            </a:pPr>
            <a:r>
              <a:rPr lang="en-US" altLang="zh-CN" sz="2800" dirty="0">
                <a:ea typeface="SimSun" pitchFamily="2" charset="-122"/>
              </a:rPr>
              <a:t>Physical Pendulum</a:t>
            </a:r>
          </a:p>
          <a:p>
            <a:pPr marL="457200" indent="-457200" eaLnBrk="1" hangingPunct="1">
              <a:lnSpc>
                <a:spcPct val="90000"/>
              </a:lnSpc>
              <a:buFont typeface="Arial" panose="020B0604020202020204" pitchFamily="34" charset="0"/>
              <a:buChar char="•"/>
            </a:pPr>
            <a:r>
              <a:rPr lang="en-US" altLang="zh-CN" sz="2800" dirty="0">
                <a:ea typeface="SimSun" pitchFamily="2" charset="-122"/>
              </a:rPr>
              <a:t>Torsional Pendulum</a:t>
            </a:r>
            <a:endParaRPr lang="en-US" altLang="en-US" sz="2800" dirty="0"/>
          </a:p>
        </p:txBody>
      </p:sp>
      <p:pic>
        <p:nvPicPr>
          <p:cNvPr id="6" name="內容版面配置區 3" descr="13-00-PO_PHO.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524000"/>
            <a:ext cx="46291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66739"/>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0"/>
            <a:ext cx="11430000" cy="762000"/>
          </a:xfrm>
          <a:solidFill>
            <a:srgbClr val="FFFF00"/>
          </a:solidFill>
        </p:spPr>
        <p:txBody>
          <a:bodyPr/>
          <a:lstStyle/>
          <a:p>
            <a:r>
              <a:rPr lang="en-US" altLang="en-US" sz="2000"/>
              <a:t>Problem 1:</a:t>
            </a:r>
            <a:r>
              <a:rPr lang="en-US" altLang="en-US" sz="2800"/>
              <a:t> </a:t>
            </a:r>
            <a:r>
              <a:rPr lang="en-US" altLang="en-US" sz="2000"/>
              <a:t>Determine the amplitude, frequency, and period of the motion. </a:t>
            </a:r>
            <a:endParaRPr lang="en-US" altLang="en-US"/>
          </a:p>
        </p:txBody>
      </p:sp>
      <p:sp>
        <p:nvSpPr>
          <p:cNvPr id="3" name="Content Placeholder 2"/>
          <p:cNvSpPr>
            <a:spLocks noGrp="1"/>
          </p:cNvSpPr>
          <p:nvPr>
            <p:ph idx="1"/>
          </p:nvPr>
        </p:nvSpPr>
        <p:spPr>
          <a:xfrm>
            <a:off x="152400" y="838200"/>
            <a:ext cx="11201400" cy="4572000"/>
          </a:xfrm>
        </p:spPr>
        <p:txBody>
          <a:bodyPr/>
          <a:lstStyle/>
          <a:p>
            <a:pPr marL="0">
              <a:lnSpc>
                <a:spcPct val="150000"/>
              </a:lnSpc>
            </a:pPr>
            <a:r>
              <a:rPr lang="en-US" altLang="en-US" sz="2400"/>
              <a:t>Solution: Given</a:t>
            </a:r>
            <a:br>
              <a:rPr lang="en-US" altLang="en-US" sz="2400"/>
            </a:br>
            <a:br>
              <a:rPr lang="en-US" altLang="en-US" sz="2400"/>
            </a:br>
            <a:br>
              <a:rPr lang="en-US" altLang="en-US" sz="2400"/>
            </a:br>
            <a:br>
              <a:rPr lang="en-US" altLang="en-US" sz="2400"/>
            </a:br>
            <a:r>
              <a:rPr lang="en-US" altLang="en-US" sz="2400"/>
              <a:t> </a:t>
            </a:r>
            <a:br>
              <a:rPr lang="en-US" altLang="en-US" sz="2400"/>
            </a:br>
            <a:endParaRPr lang="en-US" altLang="en-US"/>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name="Equation" r:id="rId2" imgW="1765300" imgH="431800" progId="Equation.3">
                  <p:embed/>
                </p:oleObj>
              </mc:Choice>
              <mc:Fallback>
                <p:oleObj name="Equation" r:id="rId2" imgW="1765300" imgH="431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ight Arrow 4"/>
          <p:cNvSpPr>
            <a:spLocks noChangeArrowheads="1"/>
          </p:cNvSpPr>
          <p:nvPr/>
        </p:nvSpPr>
        <p:spPr bwMode="auto">
          <a:xfrm>
            <a:off x="4191000" y="1600200"/>
            <a:ext cx="1219200" cy="381000"/>
          </a:xfrm>
          <a:prstGeom prst="rightArrow">
            <a:avLst>
              <a:gd name="adj1" fmla="val 50000"/>
              <a:gd name="adj2" fmla="val 50000"/>
            </a:avLst>
          </a:prstGeom>
          <a:solidFill>
            <a:srgbClr val="00B050"/>
          </a:solidFill>
          <a:ln w="9525" algn="ctr">
            <a:solidFill>
              <a:schemeClr val="bg1"/>
            </a:solidFill>
            <a:round/>
            <a:headEnd/>
            <a:tailEnd/>
          </a:ln>
        </p:spPr>
        <p:txBody>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nSpc>
                <a:spcPct val="100000"/>
              </a:lnSpc>
              <a:spcBef>
                <a:spcPct val="0"/>
              </a:spcBef>
            </a:pPr>
            <a:endParaRPr lang="en-US" altLang="en-US" sz="2400"/>
          </a:p>
        </p:txBody>
      </p:sp>
      <p:graphicFrame>
        <p:nvGraphicFramePr>
          <p:cNvPr id="6" name="Object 5"/>
          <p:cNvGraphicFramePr>
            <a:graphicFrameLocks noChangeAspect="1"/>
          </p:cNvGraphicFramePr>
          <p:nvPr/>
        </p:nvGraphicFramePr>
        <p:xfrm>
          <a:off x="5535613" y="1447800"/>
          <a:ext cx="3608387" cy="571500"/>
        </p:xfrm>
        <a:graphic>
          <a:graphicData uri="http://schemas.openxmlformats.org/presentationml/2006/ole">
            <mc:AlternateContent xmlns:mc="http://schemas.openxmlformats.org/markup-compatibility/2006">
              <mc:Choice xmlns:v="urn:schemas-microsoft-com:vml" Requires="v">
                <p:oleObj name="Equation" r:id="rId4" imgW="1282700" imgH="203200" progId="Equation.3">
                  <p:embed/>
                </p:oleObj>
              </mc:Choice>
              <mc:Fallback>
                <p:oleObj name="Equation" r:id="rId4" imgW="12827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5613" y="1447800"/>
                        <a:ext cx="36083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57200" y="25908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Amplitude: A = 4 m</a:t>
            </a:r>
          </a:p>
        </p:txBody>
      </p:sp>
      <p:sp>
        <p:nvSpPr>
          <p:cNvPr id="8" name="TextBox 7"/>
          <p:cNvSpPr txBox="1">
            <a:spLocks noRot="1" noChangeAspect="1" noMove="1" noResize="1" noEditPoints="1" noAdjustHandles="1" noChangeArrowheads="1" noChangeShapeType="1" noTextEdit="1"/>
          </p:cNvSpPr>
          <p:nvPr/>
        </p:nvSpPr>
        <p:spPr>
          <a:xfrm>
            <a:off x="304800" y="3200401"/>
            <a:ext cx="10744200" cy="769891"/>
          </a:xfrm>
          <a:prstGeom prst="rect">
            <a:avLst/>
          </a:prstGeom>
          <a:blipFill rotWithShape="1">
            <a:blip r:embed="rId6"/>
            <a:stretch>
              <a:fillRect l="-1134" b="-794"/>
            </a:stretch>
          </a:blipFill>
        </p:spPr>
        <p:txBody>
          <a:bodyPr/>
          <a:lstStyle/>
          <a:p>
            <a:pPr>
              <a:defRPr/>
            </a:pPr>
            <a:r>
              <a:rPr lang="en-US">
                <a:noFill/>
                <a:ea typeface="ＭＳ Ｐゴシック" pitchFamily="80"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0"/>
            <a:ext cx="11430000" cy="762000"/>
          </a:xfrm>
          <a:solidFill>
            <a:srgbClr val="FFFF00"/>
          </a:solidFill>
        </p:spPr>
        <p:txBody>
          <a:bodyPr/>
          <a:lstStyle/>
          <a:p>
            <a:pPr marL="114300" indent="-457200"/>
            <a:r>
              <a:rPr lang="en-US" altLang="en-US" sz="2000"/>
              <a:t>Using the results of part (B), determine the position, velocity, and acceleration of the object at </a:t>
            </a:r>
            <a:r>
              <a:rPr lang="en-US" altLang="en-US" sz="2000" i="1"/>
              <a:t>t </a:t>
            </a:r>
            <a:r>
              <a:rPr lang="en-US" altLang="en-US" sz="2000"/>
              <a:t>= 1.00 s.</a:t>
            </a:r>
          </a:p>
        </p:txBody>
      </p:sp>
      <p:sp>
        <p:nvSpPr>
          <p:cNvPr id="27651" name="Content Placeholder 2"/>
          <p:cNvSpPr>
            <a:spLocks noGrp="1"/>
          </p:cNvSpPr>
          <p:nvPr>
            <p:ph idx="1"/>
          </p:nvPr>
        </p:nvSpPr>
        <p:spPr>
          <a:xfrm>
            <a:off x="152400" y="838200"/>
            <a:ext cx="11201400" cy="4572000"/>
          </a:xfrm>
        </p:spPr>
        <p:txBody>
          <a:bodyPr/>
          <a:lstStyle/>
          <a:p>
            <a:pPr marL="0">
              <a:lnSpc>
                <a:spcPct val="150000"/>
              </a:lnSpc>
            </a:pPr>
            <a:r>
              <a:rPr lang="en-US" altLang="en-US" sz="2400"/>
              <a:t>Solution:</a:t>
            </a:r>
            <a:br>
              <a:rPr lang="en-US" altLang="en-US" sz="2400"/>
            </a:br>
            <a:br>
              <a:rPr lang="en-US" altLang="en-US" sz="2400"/>
            </a:br>
            <a:br>
              <a:rPr lang="en-US" altLang="en-US" sz="2400"/>
            </a:br>
            <a:br>
              <a:rPr lang="en-US" altLang="en-US" sz="2400"/>
            </a:br>
            <a:r>
              <a:rPr lang="en-US" altLang="en-US" sz="2400"/>
              <a:t> </a:t>
            </a:r>
            <a:br>
              <a:rPr lang="en-US" altLang="en-US" sz="2400"/>
            </a:br>
            <a:endParaRPr lang="en-US" altLang="en-US"/>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name="Equation" r:id="rId2" imgW="1765300" imgH="431800" progId="Equation.3">
                  <p:embed/>
                </p:oleObj>
              </mc:Choice>
              <mc:Fallback>
                <p:oleObj name="Equation" r:id="rId2" imgW="1765300" imgH="431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4143375" y="1143000"/>
          <a:ext cx="7286625" cy="1216025"/>
        </p:xfrm>
        <a:graphic>
          <a:graphicData uri="http://schemas.openxmlformats.org/presentationml/2006/ole">
            <mc:AlternateContent xmlns:mc="http://schemas.openxmlformats.org/markup-compatibility/2006">
              <mc:Choice xmlns:v="urn:schemas-microsoft-com:vml" Requires="v">
                <p:oleObj name="Equation" r:id="rId4" imgW="2590800" imgH="431800" progId="Equation.3">
                  <p:embed/>
                </p:oleObj>
              </mc:Choice>
              <mc:Fallback>
                <p:oleObj name="Equation" r:id="rId4" imgW="25908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75" y="1143000"/>
                        <a:ext cx="72866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0" y="3813175"/>
          <a:ext cx="7608888" cy="1216025"/>
        </p:xfrm>
        <a:graphic>
          <a:graphicData uri="http://schemas.openxmlformats.org/presentationml/2006/ole">
            <mc:AlternateContent xmlns:mc="http://schemas.openxmlformats.org/markup-compatibility/2006">
              <mc:Choice xmlns:v="urn:schemas-microsoft-com:vml" Requires="v">
                <p:oleObj name="Equation" r:id="rId6" imgW="2705100" imgH="431800" progId="Equation.3">
                  <p:embed/>
                </p:oleObj>
              </mc:Choice>
              <mc:Fallback>
                <p:oleObj name="Equation" r:id="rId6" imgW="2705100" imgH="431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813175"/>
                        <a:ext cx="760888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76200" y="2438400"/>
          <a:ext cx="6357938" cy="1216025"/>
        </p:xfrm>
        <a:graphic>
          <a:graphicData uri="http://schemas.openxmlformats.org/presentationml/2006/ole">
            <mc:AlternateContent xmlns:mc="http://schemas.openxmlformats.org/markup-compatibility/2006">
              <mc:Choice xmlns:v="urn:schemas-microsoft-com:vml" Requires="v">
                <p:oleObj name="Equation" r:id="rId8" imgW="2260600" imgH="431800" progId="Equation.3">
                  <p:embed/>
                </p:oleObj>
              </mc:Choice>
              <mc:Fallback>
                <p:oleObj name="Equation" r:id="rId8" imgW="2260600" imgH="4318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2438400"/>
                        <a:ext cx="63579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52400" y="5105400"/>
          <a:ext cx="6572250" cy="1216025"/>
        </p:xfrm>
        <a:graphic>
          <a:graphicData uri="http://schemas.openxmlformats.org/presentationml/2006/ole">
            <mc:AlternateContent xmlns:mc="http://schemas.openxmlformats.org/markup-compatibility/2006">
              <mc:Choice xmlns:v="urn:schemas-microsoft-com:vml" Requires="v">
                <p:oleObj name="Equation" r:id="rId10" imgW="2336800" imgH="431800" progId="Equation.3">
                  <p:embed/>
                </p:oleObj>
              </mc:Choice>
              <mc:Fallback>
                <p:oleObj name="Equation" r:id="rId10" imgW="2336800" imgH="4318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5105400"/>
                        <a:ext cx="65722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0"/>
            <a:ext cx="11430000" cy="762000"/>
          </a:xfrm>
          <a:solidFill>
            <a:srgbClr val="FFFF00"/>
          </a:solidFill>
        </p:spPr>
        <p:txBody>
          <a:bodyPr/>
          <a:lstStyle/>
          <a:p>
            <a:r>
              <a:rPr lang="en-US" altLang="en-US" sz="2000"/>
              <a:t>Determine the maximum speed and maximum acceleration of the object.</a:t>
            </a:r>
            <a:endParaRPr lang="en-US" altLang="en-US"/>
          </a:p>
        </p:txBody>
      </p:sp>
      <p:sp>
        <p:nvSpPr>
          <p:cNvPr id="28675" name="Content Placeholder 2"/>
          <p:cNvSpPr>
            <a:spLocks noGrp="1"/>
          </p:cNvSpPr>
          <p:nvPr>
            <p:ph idx="1"/>
          </p:nvPr>
        </p:nvSpPr>
        <p:spPr>
          <a:xfrm>
            <a:off x="152400" y="838200"/>
            <a:ext cx="11201400" cy="4572000"/>
          </a:xfrm>
        </p:spPr>
        <p:txBody>
          <a:bodyPr/>
          <a:lstStyle/>
          <a:p>
            <a:pPr marL="0">
              <a:lnSpc>
                <a:spcPct val="150000"/>
              </a:lnSpc>
            </a:pPr>
            <a:r>
              <a:rPr lang="en-US" altLang="en-US" sz="2400" dirty="0"/>
              <a:t>Solution:</a:t>
            </a:r>
            <a:br>
              <a:rPr lang="en-US" altLang="en-US" sz="2400" dirty="0"/>
            </a:br>
            <a:br>
              <a:rPr lang="en-US" altLang="en-US" sz="2400" dirty="0"/>
            </a:br>
            <a:br>
              <a:rPr lang="en-US" altLang="en-US" sz="2400" dirty="0"/>
            </a:br>
            <a:br>
              <a:rPr lang="en-US" altLang="en-US" sz="2400" dirty="0"/>
            </a:br>
            <a:r>
              <a:rPr lang="en-US" altLang="en-US" sz="2400" dirty="0"/>
              <a:t> </a:t>
            </a:r>
            <a:br>
              <a:rPr lang="en-US" altLang="en-US" sz="2400" dirty="0"/>
            </a:br>
            <a:endParaRPr lang="en-US" altLang="en-US" dirty="0"/>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name="Equation" r:id="rId2" imgW="1765300" imgH="431800" progId="Equation.3">
                  <p:embed/>
                </p:oleObj>
              </mc:Choice>
              <mc:Fallback>
                <p:oleObj name="Equation" r:id="rId2" imgW="1765300" imgH="431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152400" y="2362200"/>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a:t>At t= 1.00 s</a:t>
            </a:r>
          </a:p>
        </p:txBody>
      </p:sp>
      <p:graphicFrame>
        <p:nvGraphicFramePr>
          <p:cNvPr id="9" name="Object 8"/>
          <p:cNvGraphicFramePr>
            <a:graphicFrameLocks noChangeAspect="1"/>
          </p:cNvGraphicFramePr>
          <p:nvPr/>
        </p:nvGraphicFramePr>
        <p:xfrm>
          <a:off x="333375" y="2895600"/>
          <a:ext cx="3976688" cy="987425"/>
        </p:xfrm>
        <a:graphic>
          <a:graphicData uri="http://schemas.openxmlformats.org/presentationml/2006/ole">
            <mc:AlternateContent xmlns:mc="http://schemas.openxmlformats.org/markup-compatibility/2006">
              <mc:Choice xmlns:v="urn:schemas-microsoft-com:vml" Requires="v">
                <p:oleObj name="Equation" r:id="rId4" imgW="1739900" imgH="431800" progId="Equation.3">
                  <p:embed/>
                </p:oleObj>
              </mc:Choice>
              <mc:Fallback>
                <p:oleObj name="Equation" r:id="rId4" imgW="17399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2895600"/>
                        <a:ext cx="397668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81000" y="4038600"/>
          <a:ext cx="3600450" cy="987425"/>
        </p:xfrm>
        <a:graphic>
          <a:graphicData uri="http://schemas.openxmlformats.org/presentationml/2006/ole">
            <mc:AlternateContent xmlns:mc="http://schemas.openxmlformats.org/markup-compatibility/2006">
              <mc:Choice xmlns:v="urn:schemas-microsoft-com:vml" Requires="v">
                <p:oleObj name="Equation" r:id="rId6" imgW="1574800" imgH="431800" progId="Equation.3">
                  <p:embed/>
                </p:oleObj>
              </mc:Choice>
              <mc:Fallback>
                <p:oleObj name="Equation" r:id="rId6" imgW="1574800" imgH="431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038600"/>
                        <a:ext cx="36004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104775" y="5181600"/>
          <a:ext cx="5049838" cy="465138"/>
        </p:xfrm>
        <a:graphic>
          <a:graphicData uri="http://schemas.openxmlformats.org/presentationml/2006/ole">
            <mc:AlternateContent xmlns:mc="http://schemas.openxmlformats.org/markup-compatibility/2006">
              <mc:Choice xmlns:v="urn:schemas-microsoft-com:vml" Requires="v">
                <p:oleObj name="Equation" r:id="rId8" imgW="2209800" imgH="203200" progId="Equation.3">
                  <p:embed/>
                </p:oleObj>
              </mc:Choice>
              <mc:Fallback>
                <p:oleObj name="Equation" r:id="rId8" imgW="2209800" imgH="203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75" y="5181600"/>
                        <a:ext cx="50498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5181600" y="1066800"/>
          <a:ext cx="4605338" cy="962025"/>
        </p:xfrm>
        <a:graphic>
          <a:graphicData uri="http://schemas.openxmlformats.org/presentationml/2006/ole">
            <mc:AlternateContent xmlns:mc="http://schemas.openxmlformats.org/markup-compatibility/2006">
              <mc:Choice xmlns:v="urn:schemas-microsoft-com:vml" Requires="v">
                <p:oleObj name="Equation" r:id="rId10" imgW="2070100" imgH="431800" progId="Equation.3">
                  <p:embed/>
                </p:oleObj>
              </mc:Choice>
              <mc:Fallback>
                <p:oleObj name="Equation" r:id="rId10" imgW="2070100" imgH="4318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1600" y="1066800"/>
                        <a:ext cx="46053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876800" y="2184400"/>
          <a:ext cx="6216650" cy="877888"/>
        </p:xfrm>
        <a:graphic>
          <a:graphicData uri="http://schemas.openxmlformats.org/presentationml/2006/ole">
            <mc:AlternateContent xmlns:mc="http://schemas.openxmlformats.org/markup-compatibility/2006">
              <mc:Choice xmlns:v="urn:schemas-microsoft-com:vml" Requires="v">
                <p:oleObj name="Equation" r:id="rId12" imgW="2794000" imgH="393700" progId="Equation.3">
                  <p:embed/>
                </p:oleObj>
              </mc:Choice>
              <mc:Fallback>
                <p:oleObj name="Equation" r:id="rId12" imgW="2794000" imgH="3937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2184400"/>
                        <a:ext cx="62166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5327650" y="3200400"/>
          <a:ext cx="5003800" cy="1008063"/>
        </p:xfrm>
        <a:graphic>
          <a:graphicData uri="http://schemas.openxmlformats.org/presentationml/2006/ole">
            <mc:AlternateContent xmlns:mc="http://schemas.openxmlformats.org/markup-compatibility/2006">
              <mc:Choice xmlns:v="urn:schemas-microsoft-com:vml" Requires="v">
                <p:oleObj name="Equation" r:id="rId14" imgW="2146300" imgH="431800" progId="Equation.3">
                  <p:embed/>
                </p:oleObj>
              </mc:Choice>
              <mc:Fallback>
                <p:oleObj name="Equation" r:id="rId14" imgW="2146300" imgH="4318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7650" y="3200400"/>
                        <a:ext cx="5003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4495800" y="4343400"/>
          <a:ext cx="6781800" cy="919163"/>
        </p:xfrm>
        <a:graphic>
          <a:graphicData uri="http://schemas.openxmlformats.org/presentationml/2006/ole">
            <mc:AlternateContent xmlns:mc="http://schemas.openxmlformats.org/markup-compatibility/2006">
              <mc:Choice xmlns:v="urn:schemas-microsoft-com:vml" Requires="v">
                <p:oleObj name="Equation" r:id="rId16" imgW="2908300" imgH="393700" progId="Equation.3">
                  <p:embed/>
                </p:oleObj>
              </mc:Choice>
              <mc:Fallback>
                <p:oleObj name="Equation" r:id="rId16" imgW="2908300" imgH="3937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5800" y="4343400"/>
                        <a:ext cx="67818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11430000" cy="685800"/>
          </a:xfrm>
          <a:solidFill>
            <a:srgbClr val="FFFF00"/>
          </a:solidFill>
        </p:spPr>
        <p:txBody>
          <a:bodyPr/>
          <a:lstStyle/>
          <a:p>
            <a:r>
              <a:rPr lang="en-US" altLang="en-US" sz="2000"/>
              <a:t>Find the displacement of the object between </a:t>
            </a:r>
            <a:r>
              <a:rPr lang="en-US" altLang="en-US" sz="2000" i="1"/>
              <a:t>t </a:t>
            </a:r>
            <a:r>
              <a:rPr lang="en-US" altLang="en-US" sz="2000"/>
              <a:t>= 0 and </a:t>
            </a:r>
            <a:r>
              <a:rPr lang="en-US" altLang="en-US" sz="2000" i="1"/>
              <a:t>t </a:t>
            </a:r>
            <a:r>
              <a:rPr lang="en-US" altLang="en-US" sz="2000"/>
              <a:t>= 1.00 s </a:t>
            </a:r>
            <a:endParaRPr lang="en-US" altLang="en-US"/>
          </a:p>
        </p:txBody>
      </p:sp>
      <p:sp>
        <p:nvSpPr>
          <p:cNvPr id="29699" name="Content Placeholder 2"/>
          <p:cNvSpPr>
            <a:spLocks noGrp="1"/>
          </p:cNvSpPr>
          <p:nvPr>
            <p:ph idx="1"/>
          </p:nvPr>
        </p:nvSpPr>
        <p:spPr>
          <a:xfrm>
            <a:off x="152400" y="838200"/>
            <a:ext cx="11201400" cy="4572000"/>
          </a:xfrm>
        </p:spPr>
        <p:txBody>
          <a:bodyPr/>
          <a:lstStyle/>
          <a:p>
            <a:pPr marL="0">
              <a:lnSpc>
                <a:spcPct val="150000"/>
              </a:lnSpc>
            </a:pPr>
            <a:r>
              <a:rPr lang="en-US" altLang="en-US" sz="2400"/>
              <a:t>Solution:</a:t>
            </a:r>
            <a:br>
              <a:rPr lang="en-US" altLang="en-US" sz="2400"/>
            </a:br>
            <a:br>
              <a:rPr lang="en-US" altLang="en-US" sz="2400"/>
            </a:br>
            <a:br>
              <a:rPr lang="en-US" altLang="en-US" sz="2400"/>
            </a:br>
            <a:br>
              <a:rPr lang="en-US" altLang="en-US" sz="2400"/>
            </a:br>
            <a:r>
              <a:rPr lang="en-US" altLang="en-US" sz="2400"/>
              <a:t> </a:t>
            </a:r>
            <a:br>
              <a:rPr lang="en-US" altLang="en-US" sz="2400"/>
            </a:br>
            <a:endParaRPr lang="en-US" altLang="en-US"/>
          </a:p>
        </p:txBody>
      </p:sp>
      <p:graphicFrame>
        <p:nvGraphicFramePr>
          <p:cNvPr id="12" name="Object 11"/>
          <p:cNvGraphicFramePr>
            <a:graphicFrameLocks noChangeAspect="1"/>
          </p:cNvGraphicFramePr>
          <p:nvPr/>
        </p:nvGraphicFramePr>
        <p:xfrm>
          <a:off x="381000" y="1752600"/>
          <a:ext cx="1835150" cy="509588"/>
        </p:xfrm>
        <a:graphic>
          <a:graphicData uri="http://schemas.openxmlformats.org/presentationml/2006/ole">
            <mc:AlternateContent xmlns:mc="http://schemas.openxmlformats.org/markup-compatibility/2006">
              <mc:Choice xmlns:v="urn:schemas-microsoft-com:vml" Requires="v">
                <p:oleObj name="Equation" r:id="rId2" imgW="825500" imgH="228600" progId="Equation.3">
                  <p:embed/>
                </p:oleObj>
              </mc:Choice>
              <mc:Fallback>
                <p:oleObj name="Equation" r:id="rId2" imgW="825500" imgH="2286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18351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04800" y="3886200"/>
          <a:ext cx="2132013" cy="563563"/>
        </p:xfrm>
        <a:graphic>
          <a:graphicData uri="http://schemas.openxmlformats.org/presentationml/2006/ole">
            <mc:AlternateContent xmlns:mc="http://schemas.openxmlformats.org/markup-compatibility/2006">
              <mc:Choice xmlns:v="urn:schemas-microsoft-com:vml" Requires="v">
                <p:oleObj name="Equation" r:id="rId4" imgW="914400" imgH="241300" progId="Equation.3">
                  <p:embed/>
                </p:oleObj>
              </mc:Choice>
              <mc:Fallback>
                <p:oleObj name="Equation" r:id="rId4" imgW="914400" imgH="2413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886200"/>
                        <a:ext cx="21320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152400" y="2667000"/>
          <a:ext cx="5148263" cy="609600"/>
        </p:xfrm>
        <a:graphic>
          <a:graphicData uri="http://schemas.openxmlformats.org/presentationml/2006/ole">
            <mc:AlternateContent xmlns:mc="http://schemas.openxmlformats.org/markup-compatibility/2006">
              <mc:Choice xmlns:v="urn:schemas-microsoft-com:vml" Requires="v">
                <p:oleObj name="Equation" r:id="rId6" imgW="1930400" imgH="228600" progId="Equation.3">
                  <p:embed/>
                </p:oleObj>
              </mc:Choice>
              <mc:Fallback>
                <p:oleObj name="Equation" r:id="rId6" imgW="19304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667000"/>
                        <a:ext cx="51482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228600" y="4953000"/>
          <a:ext cx="5656263" cy="642938"/>
        </p:xfrm>
        <a:graphic>
          <a:graphicData uri="http://schemas.openxmlformats.org/presentationml/2006/ole">
            <mc:AlternateContent xmlns:mc="http://schemas.openxmlformats.org/markup-compatibility/2006">
              <mc:Choice xmlns:v="urn:schemas-microsoft-com:vml" Requires="v">
                <p:oleObj name="Equation" r:id="rId8" imgW="2120900" imgH="241300" progId="Equation.3">
                  <p:embed/>
                </p:oleObj>
              </mc:Choice>
              <mc:Fallback>
                <p:oleObj name="Equation" r:id="rId8" imgW="2120900" imgH="241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953000"/>
                        <a:ext cx="56562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0"/>
            <a:ext cx="11430000" cy="762000"/>
          </a:xfrm>
          <a:solidFill>
            <a:srgbClr val="FFFF00"/>
          </a:solidFill>
        </p:spPr>
        <p:txBody>
          <a:bodyPr/>
          <a:lstStyle/>
          <a:p>
            <a:r>
              <a:rPr lang="en-US" altLang="en-US" sz="2000"/>
              <a:t>Problem 1:</a:t>
            </a:r>
            <a:r>
              <a:rPr lang="en-US" altLang="en-US" sz="2800"/>
              <a:t> </a:t>
            </a:r>
            <a:r>
              <a:rPr lang="en-US" altLang="en-US" sz="2000"/>
              <a:t>Determine the amplitude, frequency, and period of the motion. </a:t>
            </a:r>
            <a:endParaRPr lang="en-US" altLang="en-US"/>
          </a:p>
        </p:txBody>
      </p:sp>
      <p:sp>
        <p:nvSpPr>
          <p:cNvPr id="30723" name="Content Placeholder 2"/>
          <p:cNvSpPr>
            <a:spLocks noGrp="1"/>
          </p:cNvSpPr>
          <p:nvPr>
            <p:ph idx="1"/>
          </p:nvPr>
        </p:nvSpPr>
        <p:spPr>
          <a:xfrm>
            <a:off x="152400" y="838200"/>
            <a:ext cx="11201400" cy="4572000"/>
          </a:xfrm>
        </p:spPr>
        <p:txBody>
          <a:bodyPr/>
          <a:lstStyle/>
          <a:p>
            <a:pPr marL="0">
              <a:lnSpc>
                <a:spcPct val="150000"/>
              </a:lnSpc>
            </a:pPr>
            <a:r>
              <a:rPr lang="en-US" altLang="en-US" sz="2400"/>
              <a:t>Solution:</a:t>
            </a:r>
            <a:br>
              <a:rPr lang="en-US" altLang="en-US" sz="2400"/>
            </a:br>
            <a:br>
              <a:rPr lang="en-US" altLang="en-US" sz="2400"/>
            </a:br>
            <a:br>
              <a:rPr lang="en-US" altLang="en-US" sz="2400"/>
            </a:br>
            <a:br>
              <a:rPr lang="en-US" altLang="en-US" sz="2400"/>
            </a:br>
            <a:r>
              <a:rPr lang="en-US" altLang="en-US" sz="2400"/>
              <a:t> </a:t>
            </a:r>
            <a:br>
              <a:rPr lang="en-US" altLang="en-US" sz="2400"/>
            </a:br>
            <a:endParaRPr lang="en-US" altLang="en-US"/>
          </a:p>
        </p:txBody>
      </p:sp>
      <p:graphicFrame>
        <p:nvGraphicFramePr>
          <p:cNvPr id="4" name="Object 3"/>
          <p:cNvGraphicFramePr>
            <a:graphicFrameLocks noChangeAspect="1"/>
          </p:cNvGraphicFramePr>
          <p:nvPr/>
        </p:nvGraphicFramePr>
        <p:xfrm>
          <a:off x="0" y="1296988"/>
          <a:ext cx="4033838" cy="987425"/>
        </p:xfrm>
        <a:graphic>
          <a:graphicData uri="http://schemas.openxmlformats.org/presentationml/2006/ole">
            <mc:AlternateContent xmlns:mc="http://schemas.openxmlformats.org/markup-compatibility/2006">
              <mc:Choice xmlns:v="urn:schemas-microsoft-com:vml" Requires="v">
                <p:oleObj name="Equation" r:id="rId2" imgW="1765300" imgH="431800" progId="Equation.3">
                  <p:embed/>
                </p:oleObj>
              </mc:Choice>
              <mc:Fallback>
                <p:oleObj name="Equation" r:id="rId2" imgW="1765300" imgH="431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6988"/>
                        <a:ext cx="4033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457200" y="2590800"/>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800" dirty="0"/>
              <a:t>The position at t = 0 s</a:t>
            </a:r>
          </a:p>
        </p:txBody>
      </p:sp>
      <p:graphicFrame>
        <p:nvGraphicFramePr>
          <p:cNvPr id="9" name="Object 8"/>
          <p:cNvGraphicFramePr>
            <a:graphicFrameLocks noChangeAspect="1"/>
          </p:cNvGraphicFramePr>
          <p:nvPr/>
        </p:nvGraphicFramePr>
        <p:xfrm>
          <a:off x="304800" y="3352800"/>
          <a:ext cx="7864475" cy="987425"/>
        </p:xfrm>
        <a:graphic>
          <a:graphicData uri="http://schemas.openxmlformats.org/presentationml/2006/ole">
            <mc:AlternateContent xmlns:mc="http://schemas.openxmlformats.org/markup-compatibility/2006">
              <mc:Choice xmlns:v="urn:schemas-microsoft-com:vml" Requires="v">
                <p:oleObj name="Equation" r:id="rId4" imgW="3441700" imgH="431800" progId="Equation.3">
                  <p:embed/>
                </p:oleObj>
              </mc:Choice>
              <mc:Fallback>
                <p:oleObj name="Equation" r:id="rId4" imgW="34417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352800"/>
                        <a:ext cx="78644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609600" y="44196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400"/>
              <a:t>In part C we found that the position at t = 1s, is -2.83 m      </a:t>
            </a:r>
          </a:p>
        </p:txBody>
      </p:sp>
      <p:graphicFrame>
        <p:nvGraphicFramePr>
          <p:cNvPr id="11" name="Object 10"/>
          <p:cNvGraphicFramePr>
            <a:graphicFrameLocks noChangeAspect="1"/>
          </p:cNvGraphicFramePr>
          <p:nvPr/>
        </p:nvGraphicFramePr>
        <p:xfrm>
          <a:off x="647700" y="5105400"/>
          <a:ext cx="6713538" cy="622300"/>
        </p:xfrm>
        <a:graphic>
          <a:graphicData uri="http://schemas.openxmlformats.org/presentationml/2006/ole">
            <mc:AlternateContent xmlns:mc="http://schemas.openxmlformats.org/markup-compatibility/2006">
              <mc:Choice xmlns:v="urn:schemas-microsoft-com:vml" Requires="v">
                <p:oleObj name="Equation" r:id="rId6" imgW="2603500" imgH="241300" progId="Equation.3">
                  <p:embed/>
                </p:oleObj>
              </mc:Choice>
              <mc:Fallback>
                <p:oleObj name="Equation" r:id="rId6" imgW="2603500" imgH="241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 y="5105400"/>
                        <a:ext cx="67135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11430000" cy="685800"/>
          </a:xfrm>
          <a:solidFill>
            <a:srgbClr val="FFFF00"/>
          </a:solidFill>
        </p:spPr>
        <p:txBody>
          <a:bodyPr/>
          <a:lstStyle/>
          <a:p>
            <a:r>
              <a:rPr lang="en-US" altLang="en-US"/>
              <a:t>Problem 2: </a:t>
            </a:r>
          </a:p>
        </p:txBody>
      </p:sp>
      <p:sp>
        <p:nvSpPr>
          <p:cNvPr id="3" name="Content Placeholder 2"/>
          <p:cNvSpPr>
            <a:spLocks noGrp="1"/>
          </p:cNvSpPr>
          <p:nvPr>
            <p:ph idx="1"/>
          </p:nvPr>
        </p:nvSpPr>
        <p:spPr>
          <a:xfrm>
            <a:off x="571500" y="1066800"/>
            <a:ext cx="10287000" cy="4438650"/>
          </a:xfrm>
        </p:spPr>
        <p:txBody>
          <a:bodyPr/>
          <a:lstStyle/>
          <a:p>
            <a:pPr marL="0"/>
            <a:r>
              <a:rPr lang="en-US" altLang="en-US" sz="2000" dirty="0">
                <a:latin typeface="Times New Roman" pitchFamily="18" charset="0"/>
                <a:cs typeface="Times New Roman" pitchFamily="18" charset="0"/>
              </a:rPr>
              <a:t>A car with a mass of 1 300 kg is constructed so that its frame is supported by four springs. Each spring has a force constant of 20 000 N/m. If two people riding in the car have a combined mass of 160 kg, find the frequency of vibration of the car after it is driven over a pothole in the road </a:t>
            </a:r>
            <a:br>
              <a:rPr lang="en-US" altLang="en-US" sz="2000" dirty="0">
                <a:latin typeface="Times New Roman" pitchFamily="18" charset="0"/>
                <a:cs typeface="Times New Roman" pitchFamily="18" charset="0"/>
              </a:rPr>
            </a:br>
            <a:r>
              <a:rPr lang="en-US" altLang="en-US" sz="2400" b="1" dirty="0">
                <a:latin typeface="Times New Roman" pitchFamily="18" charset="0"/>
                <a:cs typeface="Times New Roman" pitchFamily="18" charset="0"/>
              </a:rPr>
              <a:t>Solution:</a:t>
            </a:r>
            <a:r>
              <a:rPr lang="en-US" altLang="en-US" sz="2000" dirty="0">
                <a:latin typeface="Times New Roman" pitchFamily="18" charset="0"/>
                <a:cs typeface="Times New Roman" pitchFamily="18" charset="0"/>
              </a:rPr>
              <a:t>   </a:t>
            </a:r>
          </a:p>
        </p:txBody>
      </p:sp>
      <p:graphicFrame>
        <p:nvGraphicFramePr>
          <p:cNvPr id="4" name="Object 3"/>
          <p:cNvGraphicFramePr>
            <a:graphicFrameLocks noChangeAspect="1"/>
          </p:cNvGraphicFramePr>
          <p:nvPr>
            <p:extLst>
              <p:ext uri="{D42A27DB-BD31-4B8C-83A1-F6EECF244321}">
                <p14:modId xmlns:p14="http://schemas.microsoft.com/office/powerpoint/2010/main" val="956848033"/>
              </p:ext>
            </p:extLst>
          </p:nvPr>
        </p:nvGraphicFramePr>
        <p:xfrm>
          <a:off x="381000" y="2794000"/>
          <a:ext cx="4162425" cy="558800"/>
        </p:xfrm>
        <a:graphic>
          <a:graphicData uri="http://schemas.openxmlformats.org/presentationml/2006/ole">
            <mc:AlternateContent xmlns:mc="http://schemas.openxmlformats.org/markup-compatibility/2006">
              <mc:Choice xmlns:v="urn:schemas-microsoft-com:vml" Requires="v">
                <p:oleObj name="Equation" r:id="rId2" imgW="1892300" imgH="254000" progId="Equation.3">
                  <p:embed/>
                </p:oleObj>
              </mc:Choice>
              <mc:Fallback>
                <p:oleObj name="Equation" r:id="rId2" imgW="1892300" imgH="2540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794000"/>
                        <a:ext cx="4162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76200" y="4038600"/>
          <a:ext cx="6286500" cy="635000"/>
        </p:xfrm>
        <a:graphic>
          <a:graphicData uri="http://schemas.openxmlformats.org/presentationml/2006/ole">
            <mc:AlternateContent xmlns:mc="http://schemas.openxmlformats.org/markup-compatibility/2006">
              <mc:Choice xmlns:v="urn:schemas-microsoft-com:vml" Requires="v">
                <p:oleObj name="Equation" r:id="rId4" imgW="2514600" imgH="254000" progId="Equation.3">
                  <p:embed/>
                </p:oleObj>
              </mc:Choice>
              <mc:Fallback>
                <p:oleObj name="Equation" r:id="rId4" imgW="2514600"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038600"/>
                        <a:ext cx="6286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152400" y="4724400"/>
          <a:ext cx="4703763" cy="1143000"/>
        </p:xfrm>
        <a:graphic>
          <a:graphicData uri="http://schemas.openxmlformats.org/presentationml/2006/ole">
            <mc:AlternateContent xmlns:mc="http://schemas.openxmlformats.org/markup-compatibility/2006">
              <mc:Choice xmlns:v="urn:schemas-microsoft-com:vml" Requires="v">
                <p:oleObj name="Equation" r:id="rId6" imgW="1828800" imgH="444500" progId="Equation.3">
                  <p:embed/>
                </p:oleObj>
              </mc:Choice>
              <mc:Fallback>
                <p:oleObj name="Equation" r:id="rId6" imgW="1828800" imgH="444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724400"/>
                        <a:ext cx="470376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ChangeArrowheads="1"/>
          </p:cNvSpPr>
          <p:nvPr/>
        </p:nvSpPr>
        <p:spPr bwMode="auto">
          <a:xfrm>
            <a:off x="5105400" y="2819400"/>
            <a:ext cx="617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dirty="0"/>
              <a:t>What if? Suppose the two people exit the car on the side of the road. One of them pushes downward on the car and release it so that it oscillates vertically. Is the frequency of the oscillation the same as the value we just calculated?</a:t>
            </a:r>
          </a:p>
        </p:txBody>
      </p:sp>
      <p:graphicFrame>
        <p:nvGraphicFramePr>
          <p:cNvPr id="9" name="Object 8"/>
          <p:cNvGraphicFramePr>
            <a:graphicFrameLocks noChangeAspect="1"/>
          </p:cNvGraphicFramePr>
          <p:nvPr/>
        </p:nvGraphicFramePr>
        <p:xfrm>
          <a:off x="6400800" y="4953000"/>
          <a:ext cx="4703763" cy="1143000"/>
        </p:xfrm>
        <a:graphic>
          <a:graphicData uri="http://schemas.openxmlformats.org/presentationml/2006/ole">
            <mc:AlternateContent xmlns:mc="http://schemas.openxmlformats.org/markup-compatibility/2006">
              <mc:Choice xmlns:v="urn:schemas-microsoft-com:vml" Requires="v">
                <p:oleObj name="Equation" r:id="rId8" imgW="1828800" imgH="444500" progId="Equation.3">
                  <p:embed/>
                </p:oleObj>
              </mc:Choice>
              <mc:Fallback>
                <p:oleObj name="Equation" r:id="rId8" imgW="1828800" imgH="444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4953000"/>
                        <a:ext cx="470376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Problem: 3</a:t>
            </a:r>
          </a:p>
        </p:txBody>
      </p:sp>
      <p:sp>
        <p:nvSpPr>
          <p:cNvPr id="3" name="Content Placeholder 2"/>
          <p:cNvSpPr>
            <a:spLocks noGrp="1"/>
          </p:cNvSpPr>
          <p:nvPr>
            <p:ph idx="1"/>
          </p:nvPr>
        </p:nvSpPr>
        <p:spPr/>
        <p:txBody>
          <a:bodyPr/>
          <a:lstStyle/>
          <a:p>
            <a:pPr marL="0">
              <a:defRPr/>
            </a:pPr>
            <a:r>
              <a:rPr lang="en-US" sz="2400" dirty="0">
                <a:latin typeface="Times New Roman" panose="02020603050405020304" pitchFamily="18" charset="0"/>
                <a:ea typeface="+mn-ea"/>
                <a:cs typeface="Times New Roman" panose="02020603050405020304" pitchFamily="18" charset="0"/>
              </a:rPr>
              <a:t>A 200-g block connected to a light spring for which the force constant is 5.00 N/m is free to oscillate on a horizontal, frictionless surface. The block is displaced 5.00 cm from equilibrium and released from rest. </a:t>
            </a:r>
          </a:p>
          <a:p>
            <a:pPr marL="0">
              <a:buFontTx/>
              <a:buAutoNum type="alphaUcParenBoth"/>
              <a:defRPr/>
            </a:pPr>
            <a:r>
              <a:rPr lang="en-US" sz="2400" dirty="0">
                <a:latin typeface="Times New Roman" panose="02020603050405020304" pitchFamily="18" charset="0"/>
                <a:ea typeface="+mn-ea"/>
                <a:cs typeface="Times New Roman" panose="02020603050405020304" pitchFamily="18" charset="0"/>
              </a:rPr>
              <a:t> Find the period of its motion. </a:t>
            </a:r>
          </a:p>
          <a:p>
            <a:pPr marL="0">
              <a:buFontTx/>
              <a:buAutoNum type="alphaUcParenBoth"/>
              <a:defRPr/>
            </a:pPr>
            <a:r>
              <a:rPr lang="en-US" sz="2400" dirty="0">
                <a:latin typeface="Times New Roman" panose="02020603050405020304" pitchFamily="18" charset="0"/>
                <a:ea typeface="+mn-ea"/>
                <a:cs typeface="Times New Roman" panose="02020603050405020304" pitchFamily="18" charset="0"/>
              </a:rPr>
              <a:t> Determine the maximum speed of the block. </a:t>
            </a:r>
          </a:p>
          <a:p>
            <a:pPr marL="0">
              <a:buFontTx/>
              <a:buAutoNum type="alphaUcParenBoth"/>
              <a:defRPr/>
            </a:pPr>
            <a:r>
              <a:rPr lang="en-US" sz="2400" dirty="0">
                <a:latin typeface="Times New Roman" panose="02020603050405020304" pitchFamily="18" charset="0"/>
                <a:ea typeface="+mn-ea"/>
                <a:cs typeface="Times New Roman" panose="02020603050405020304" pitchFamily="18" charset="0"/>
              </a:rPr>
              <a:t> What is the maximum acceleration of the block? </a:t>
            </a:r>
          </a:p>
          <a:p>
            <a:pPr marL="0">
              <a:buFontTx/>
              <a:buAutoNum type="alphaUcParenBoth"/>
              <a:defRPr/>
            </a:pPr>
            <a:r>
              <a:rPr lang="en-US" sz="2400" dirty="0">
                <a:latin typeface="Times New Roman" panose="02020603050405020304" pitchFamily="18" charset="0"/>
                <a:ea typeface="+mn-ea"/>
                <a:cs typeface="Times New Roman" panose="02020603050405020304" pitchFamily="18" charset="0"/>
              </a:rPr>
              <a:t> Express the position, speed, and acceleration as functions of time. </a:t>
            </a:r>
          </a:p>
          <a:p>
            <a:pPr marL="0" indent="0">
              <a:defRPr/>
            </a:pPr>
            <a:r>
              <a:rPr lang="en-US" sz="2800" b="1" dirty="0">
                <a:latin typeface="Times New Roman" panose="02020603050405020304" pitchFamily="18" charset="0"/>
                <a:ea typeface="+mn-ea"/>
                <a:cs typeface="Times New Roman" panose="02020603050405020304" pitchFamily="18" charset="0"/>
              </a:rPr>
              <a:t>What If?</a:t>
            </a:r>
            <a:r>
              <a:rPr lang="en-US" sz="2400" dirty="0">
                <a:latin typeface="Times New Roman" panose="02020603050405020304" pitchFamily="18" charset="0"/>
                <a:ea typeface="+mn-ea"/>
                <a:cs typeface="Times New Roman" panose="02020603050405020304" pitchFamily="18" charset="0"/>
              </a:rPr>
              <a:t> What if the block is released from the same initial position, </a:t>
            </a:r>
            <a:r>
              <a:rPr lang="en-US" sz="2400" b="1" i="1" dirty="0">
                <a:latin typeface="Times New Roman" panose="02020603050405020304" pitchFamily="18" charset="0"/>
                <a:ea typeface="+mn-ea"/>
                <a:cs typeface="Times New Roman" panose="02020603050405020304" pitchFamily="18" charset="0"/>
              </a:rPr>
              <a:t>x</a:t>
            </a:r>
            <a:r>
              <a:rPr lang="en-US" sz="2400" b="1" i="1" baseline="-25000" dirty="0">
                <a:latin typeface="Times New Roman" panose="02020603050405020304" pitchFamily="18" charset="0"/>
                <a:ea typeface="+mn-ea"/>
                <a:cs typeface="Times New Roman" panose="02020603050405020304" pitchFamily="18" charset="0"/>
              </a:rPr>
              <a:t>i</a:t>
            </a:r>
            <a:r>
              <a:rPr lang="en-US" sz="2400" b="1" i="1" dirty="0">
                <a:latin typeface="Times New Roman" panose="02020603050405020304" pitchFamily="18" charset="0"/>
                <a:ea typeface="+mn-ea"/>
                <a:cs typeface="Times New Roman" panose="02020603050405020304" pitchFamily="18" charset="0"/>
              </a:rPr>
              <a:t> </a:t>
            </a:r>
            <a:r>
              <a:rPr lang="en-US" sz="2400" b="1" dirty="0">
                <a:latin typeface="Times New Roman" panose="02020603050405020304" pitchFamily="18" charset="0"/>
                <a:ea typeface="+mn-ea"/>
                <a:cs typeface="Times New Roman" panose="02020603050405020304" pitchFamily="18" charset="0"/>
              </a:rPr>
              <a:t>= 5.00 cm</a:t>
            </a:r>
            <a:r>
              <a:rPr lang="en-US" sz="2400" dirty="0">
                <a:latin typeface="Times New Roman" panose="02020603050405020304" pitchFamily="18" charset="0"/>
                <a:ea typeface="+mn-ea"/>
                <a:cs typeface="Times New Roman" panose="02020603050405020304" pitchFamily="18" charset="0"/>
              </a:rPr>
              <a:t>, but with an initial velocity of </a:t>
            </a:r>
            <a:r>
              <a:rPr lang="en-US" sz="2400" b="1" i="1" dirty="0">
                <a:latin typeface="Times New Roman" panose="02020603050405020304" pitchFamily="18" charset="0"/>
                <a:ea typeface="+mn-ea"/>
                <a:cs typeface="Times New Roman" panose="02020603050405020304" pitchFamily="18" charset="0"/>
              </a:rPr>
              <a:t>v</a:t>
            </a:r>
            <a:r>
              <a:rPr lang="en-US" sz="2400" b="1" i="1" baseline="-25000" dirty="0">
                <a:latin typeface="Times New Roman" panose="02020603050405020304" pitchFamily="18" charset="0"/>
                <a:ea typeface="+mn-ea"/>
                <a:cs typeface="Times New Roman" panose="02020603050405020304" pitchFamily="18" charset="0"/>
              </a:rPr>
              <a:t>i</a:t>
            </a:r>
            <a:r>
              <a:rPr lang="en-US" sz="2400" b="1" i="1" dirty="0">
                <a:latin typeface="Times New Roman" panose="02020603050405020304" pitchFamily="18" charset="0"/>
                <a:ea typeface="+mn-ea"/>
                <a:cs typeface="Times New Roman" panose="02020603050405020304" pitchFamily="18" charset="0"/>
              </a:rPr>
              <a:t> </a:t>
            </a:r>
            <a:r>
              <a:rPr lang="en-US" sz="2400" b="1" dirty="0">
                <a:latin typeface="Times New Roman" panose="02020603050405020304" pitchFamily="18" charset="0"/>
                <a:ea typeface="+mn-ea"/>
                <a:cs typeface="Times New Roman" panose="02020603050405020304" pitchFamily="18" charset="0"/>
              </a:rPr>
              <a:t>= 0.100 m/s?</a:t>
            </a:r>
            <a:r>
              <a:rPr lang="en-US" sz="2400" dirty="0">
                <a:latin typeface="Times New Roman" panose="02020603050405020304" pitchFamily="18" charset="0"/>
                <a:ea typeface="+mn-ea"/>
                <a:cs typeface="Times New Roman" panose="02020603050405020304" pitchFamily="18" charset="0"/>
              </a:rPr>
              <a:t> Which parts of the solution change and what are the new answers for those that do change? </a:t>
            </a:r>
            <a:br>
              <a:rPr lang="en-US" sz="2000" dirty="0">
                <a:ea typeface="+mn-ea"/>
              </a:rPr>
            </a:br>
            <a:br>
              <a:rPr lang="en-US" dirty="0">
                <a:ea typeface="+mn-ea"/>
              </a:rPr>
            </a:br>
            <a:br>
              <a:rPr lang="en-US" dirty="0">
                <a:ea typeface="+mn-ea"/>
              </a:rPr>
            </a:br>
            <a:br>
              <a:rPr lang="en-US" dirty="0">
                <a:ea typeface="+mn-ea"/>
              </a:rPr>
            </a:br>
            <a:br>
              <a:rPr lang="en-US" dirty="0">
                <a:ea typeface="+mn-ea"/>
              </a:rPr>
            </a:br>
            <a:br>
              <a:rPr lang="en-US" dirty="0">
                <a:ea typeface="+mn-ea"/>
              </a:rPr>
            </a:br>
            <a:endParaRPr lang="en-US" dirty="0">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Solution: </a:t>
            </a:r>
          </a:p>
        </p:txBody>
      </p:sp>
      <p:sp>
        <p:nvSpPr>
          <p:cNvPr id="3" name="Content Placeholder 2"/>
          <p:cNvSpPr>
            <a:spLocks noGrp="1"/>
          </p:cNvSpPr>
          <p:nvPr>
            <p:ph idx="1"/>
          </p:nvPr>
        </p:nvSpPr>
        <p:spPr/>
        <p:txBody>
          <a:bodyPr/>
          <a:lstStyle/>
          <a:p>
            <a:pPr>
              <a:buFontTx/>
              <a:buAutoNum type="alphaUcParenBoth"/>
              <a:defRPr/>
            </a:pPr>
            <a:r>
              <a:rPr lang="en-US" b="1" dirty="0">
                <a:ea typeface="+mn-ea"/>
              </a:rPr>
              <a:t>Find the period of it motion? </a:t>
            </a:r>
            <a:r>
              <a:rPr lang="en-US" dirty="0">
                <a:ea typeface="+mn-ea"/>
              </a:rPr>
              <a:t>                          </a:t>
            </a:r>
          </a:p>
          <a:p>
            <a:pPr marL="0" indent="0">
              <a:defRPr/>
            </a:pPr>
            <a:endParaRPr lang="en-US" dirty="0">
              <a:ea typeface="+mn-ea"/>
            </a:endParaRPr>
          </a:p>
          <a:p>
            <a:pPr marL="0" indent="0">
              <a:defRPr/>
            </a:pPr>
            <a:endParaRPr lang="en-US" dirty="0">
              <a:ea typeface="+mn-ea"/>
            </a:endParaRPr>
          </a:p>
          <a:p>
            <a:pPr marL="0" indent="0">
              <a:defRPr/>
            </a:pPr>
            <a:endParaRPr lang="en-US" dirty="0">
              <a:ea typeface="+mn-ea"/>
            </a:endParaRPr>
          </a:p>
          <a:p>
            <a:pPr marL="0" indent="0">
              <a:defRPr/>
            </a:pPr>
            <a:endParaRPr lang="en-US" dirty="0">
              <a:ea typeface="+mn-ea"/>
            </a:endParaRPr>
          </a:p>
          <a:p>
            <a:pPr marL="0" indent="0">
              <a:defRPr/>
            </a:pPr>
            <a:endParaRPr lang="en-US" dirty="0">
              <a:ea typeface="+mn-ea"/>
            </a:endParaRPr>
          </a:p>
          <a:p>
            <a:pPr marL="0" indent="0">
              <a:defRPr/>
            </a:pPr>
            <a:endParaRPr lang="en-US" dirty="0">
              <a:ea typeface="+mn-ea"/>
            </a:endParaRPr>
          </a:p>
          <a:p>
            <a:pPr marL="0" indent="0">
              <a:defRPr/>
            </a:pPr>
            <a:r>
              <a:rPr lang="en-US" b="1" dirty="0">
                <a:ea typeface="+mn-ea"/>
              </a:rPr>
              <a:t>(b) Determine the maximum speed of the block?</a:t>
            </a:r>
          </a:p>
          <a:p>
            <a:pPr marL="0" indent="0">
              <a:defRPr/>
            </a:pPr>
            <a:endParaRPr lang="en-US" dirty="0">
              <a:ea typeface="+mn-ea"/>
            </a:endParaRPr>
          </a:p>
        </p:txBody>
      </p:sp>
      <p:graphicFrame>
        <p:nvGraphicFramePr>
          <p:cNvPr id="33796" name="Object 3"/>
          <p:cNvGraphicFramePr>
            <a:graphicFrameLocks noChangeAspect="1"/>
          </p:cNvGraphicFramePr>
          <p:nvPr/>
        </p:nvGraphicFramePr>
        <p:xfrm>
          <a:off x="304800" y="2590800"/>
          <a:ext cx="4335463" cy="838200"/>
        </p:xfrm>
        <a:graphic>
          <a:graphicData uri="http://schemas.openxmlformats.org/presentationml/2006/ole">
            <mc:AlternateContent xmlns:mc="http://schemas.openxmlformats.org/markup-compatibility/2006">
              <mc:Choice xmlns:v="urn:schemas-microsoft-com:vml" Requires="v">
                <p:oleObj name="Equation" r:id="rId2" imgW="2298700" imgH="444500" progId="Equation.3">
                  <p:embed/>
                </p:oleObj>
              </mc:Choice>
              <mc:Fallback>
                <p:oleObj name="Equation" r:id="rId2" imgW="2298700" imgH="4445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90800"/>
                        <a:ext cx="433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4"/>
          <p:cNvGraphicFramePr>
            <a:graphicFrameLocks noChangeAspect="1"/>
          </p:cNvGraphicFramePr>
          <p:nvPr/>
        </p:nvGraphicFramePr>
        <p:xfrm>
          <a:off x="381000" y="3733800"/>
          <a:ext cx="2946400" cy="741363"/>
        </p:xfrm>
        <a:graphic>
          <a:graphicData uri="http://schemas.openxmlformats.org/presentationml/2006/ole">
            <mc:AlternateContent xmlns:mc="http://schemas.openxmlformats.org/markup-compatibility/2006">
              <mc:Choice xmlns:v="urn:schemas-microsoft-com:vml" Requires="v">
                <p:oleObj name="Equation" r:id="rId4" imgW="1562100" imgH="393700" progId="Equation.3">
                  <p:embed/>
                </p:oleObj>
              </mc:Choice>
              <mc:Fallback>
                <p:oleObj name="Equation" r:id="rId4" imgW="15621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733800"/>
                        <a:ext cx="2946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8" name="Object 5"/>
          <p:cNvGraphicFramePr>
            <a:graphicFrameLocks noChangeAspect="1"/>
          </p:cNvGraphicFramePr>
          <p:nvPr/>
        </p:nvGraphicFramePr>
        <p:xfrm>
          <a:off x="457200" y="5334000"/>
          <a:ext cx="4767263" cy="454025"/>
        </p:xfrm>
        <a:graphic>
          <a:graphicData uri="http://schemas.openxmlformats.org/presentationml/2006/ole">
            <mc:AlternateContent xmlns:mc="http://schemas.openxmlformats.org/markup-compatibility/2006">
              <mc:Choice xmlns:v="urn:schemas-microsoft-com:vml" Requires="v">
                <p:oleObj name="Equation" r:id="rId6" imgW="2527300" imgH="241300" progId="Equation.3">
                  <p:embed/>
                </p:oleObj>
              </mc:Choice>
              <mc:Fallback>
                <p:oleObj name="Equation" r:id="rId6" imgW="25273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334000"/>
                        <a:ext cx="47672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TextBox 6"/>
          <p:cNvSpPr txBox="1">
            <a:spLocks noChangeArrowheads="1"/>
          </p:cNvSpPr>
          <p:nvPr/>
        </p:nvSpPr>
        <p:spPr bwMode="auto">
          <a:xfrm>
            <a:off x="5029200" y="1676400"/>
            <a:ext cx="640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sz="2000" b="1"/>
              <a:t>(c) What is the maximum acceleration of the block? </a:t>
            </a:r>
          </a:p>
        </p:txBody>
      </p:sp>
      <p:graphicFrame>
        <p:nvGraphicFramePr>
          <p:cNvPr id="33800" name="Object 7"/>
          <p:cNvGraphicFramePr>
            <a:graphicFrameLocks noChangeAspect="1"/>
          </p:cNvGraphicFramePr>
          <p:nvPr/>
        </p:nvGraphicFramePr>
        <p:xfrm>
          <a:off x="5715000" y="2362200"/>
          <a:ext cx="4957763" cy="454025"/>
        </p:xfrm>
        <a:graphic>
          <a:graphicData uri="http://schemas.openxmlformats.org/presentationml/2006/ole">
            <mc:AlternateContent xmlns:mc="http://schemas.openxmlformats.org/markup-compatibility/2006">
              <mc:Choice xmlns:v="urn:schemas-microsoft-com:vml" Requires="v">
                <p:oleObj name="Equation" r:id="rId8" imgW="2628900" imgH="241300" progId="Equation.3">
                  <p:embed/>
                </p:oleObj>
              </mc:Choice>
              <mc:Fallback>
                <p:oleObj name="Equation" r:id="rId8" imgW="2628900" imgH="241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2362200"/>
                        <a:ext cx="4957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Solution: </a:t>
            </a:r>
          </a:p>
        </p:txBody>
      </p:sp>
      <p:sp>
        <p:nvSpPr>
          <p:cNvPr id="34819" name="Content Placeholder 2"/>
          <p:cNvSpPr>
            <a:spLocks noGrp="1"/>
          </p:cNvSpPr>
          <p:nvPr>
            <p:ph idx="1"/>
          </p:nvPr>
        </p:nvSpPr>
        <p:spPr/>
        <p:txBody>
          <a:bodyPr/>
          <a:lstStyle/>
          <a:p>
            <a:pPr marL="0" indent="0"/>
            <a:r>
              <a:rPr lang="en-US" altLang="en-US" sz="2000" b="1"/>
              <a:t>(D) Express the position, speed and acceleration as function of time?     </a:t>
            </a:r>
          </a:p>
          <a:p>
            <a:pPr marL="0" indent="0"/>
            <a:r>
              <a:rPr lang="en-US" altLang="en-US" sz="2000" b="1"/>
              <a:t>First we will find  phase constant from the initial condition that </a:t>
            </a:r>
            <a:r>
              <a:rPr lang="en-US" altLang="en-US" sz="2000" b="1" i="1"/>
              <a:t>x </a:t>
            </a:r>
            <a:r>
              <a:rPr lang="en-US" altLang="en-US" sz="2000" b="1"/>
              <a:t>= </a:t>
            </a:r>
            <a:r>
              <a:rPr lang="en-US" altLang="en-US" sz="2000" b="1" i="1"/>
              <a:t>A </a:t>
            </a:r>
            <a:r>
              <a:rPr lang="en-US" altLang="en-US" sz="2000" b="1"/>
              <a:t>at </a:t>
            </a:r>
            <a:r>
              <a:rPr lang="en-US" altLang="en-US" sz="2000" b="1" i="1"/>
              <a:t>t </a:t>
            </a:r>
            <a:r>
              <a:rPr lang="en-US" altLang="en-US" sz="2000" b="1"/>
              <a:t>= 0: </a:t>
            </a:r>
            <a:br>
              <a:rPr lang="en-US" altLang="en-US" sz="2000" b="1"/>
            </a:br>
            <a:r>
              <a:rPr lang="en-US" altLang="en-US"/>
              <a:t>                      </a:t>
            </a:r>
          </a:p>
          <a:p>
            <a:pPr marL="0" indent="0"/>
            <a:endParaRPr lang="en-US" altLang="en-US"/>
          </a:p>
          <a:p>
            <a:pPr marL="0" indent="0"/>
            <a:endParaRPr lang="en-US" altLang="en-US"/>
          </a:p>
          <a:p>
            <a:pPr marL="0" indent="0"/>
            <a:endParaRPr lang="en-US" altLang="en-US"/>
          </a:p>
          <a:p>
            <a:pPr marL="0" indent="0"/>
            <a:endParaRPr lang="en-US" altLang="en-US"/>
          </a:p>
          <a:p>
            <a:pPr marL="0" indent="0"/>
            <a:endParaRPr lang="en-US" altLang="en-US"/>
          </a:p>
          <a:p>
            <a:pPr marL="0" indent="0"/>
            <a:endParaRPr lang="en-US" altLang="en-US"/>
          </a:p>
          <a:p>
            <a:pPr marL="0" indent="0"/>
            <a:endParaRPr lang="en-US" altLang="en-US"/>
          </a:p>
        </p:txBody>
      </p:sp>
      <p:graphicFrame>
        <p:nvGraphicFramePr>
          <p:cNvPr id="34820" name="Object 8"/>
          <p:cNvGraphicFramePr>
            <a:graphicFrameLocks noChangeAspect="1"/>
          </p:cNvGraphicFramePr>
          <p:nvPr/>
        </p:nvGraphicFramePr>
        <p:xfrm>
          <a:off x="207963" y="2667000"/>
          <a:ext cx="3589337" cy="531813"/>
        </p:xfrm>
        <a:graphic>
          <a:graphicData uri="http://schemas.openxmlformats.org/presentationml/2006/ole">
            <mc:AlternateContent xmlns:mc="http://schemas.openxmlformats.org/markup-compatibility/2006">
              <mc:Choice xmlns:v="urn:schemas-microsoft-com:vml" Requires="v">
                <p:oleObj name="Equation" r:id="rId2" imgW="1371600" imgH="203200" progId="Equation.3">
                  <p:embed/>
                </p:oleObj>
              </mc:Choice>
              <mc:Fallback>
                <p:oleObj name="Equation" r:id="rId2" imgW="1371600" imgH="2032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2667000"/>
                        <a:ext cx="3589337"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9"/>
          <p:cNvGraphicFramePr>
            <a:graphicFrameLocks noChangeAspect="1"/>
          </p:cNvGraphicFramePr>
          <p:nvPr/>
        </p:nvGraphicFramePr>
        <p:xfrm>
          <a:off x="381000" y="3505200"/>
          <a:ext cx="1428750" cy="531813"/>
        </p:xfrm>
        <a:graphic>
          <a:graphicData uri="http://schemas.openxmlformats.org/presentationml/2006/ole">
            <mc:AlternateContent xmlns:mc="http://schemas.openxmlformats.org/markup-compatibility/2006">
              <mc:Choice xmlns:v="urn:schemas-microsoft-com:vml" Requires="v">
                <p:oleObj name="Equation" r:id="rId4" imgW="545626" imgH="203024" progId="Equation.3">
                  <p:embed/>
                </p:oleObj>
              </mc:Choice>
              <mc:Fallback>
                <p:oleObj name="Equation" r:id="rId4" imgW="545626" imgH="203024"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505200"/>
                        <a:ext cx="14287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228600" y="4267200"/>
          <a:ext cx="4611688" cy="463550"/>
        </p:xfrm>
        <a:graphic>
          <a:graphicData uri="http://schemas.openxmlformats.org/presentationml/2006/ole">
            <mc:AlternateContent xmlns:mc="http://schemas.openxmlformats.org/markup-compatibility/2006">
              <mc:Choice xmlns:v="urn:schemas-microsoft-com:vml" Requires="v">
                <p:oleObj name="Equation" r:id="rId6" imgW="2019300" imgH="203200" progId="Equation.3">
                  <p:embed/>
                </p:oleObj>
              </mc:Choice>
              <mc:Fallback>
                <p:oleObj name="Equation" r:id="rId6" imgW="2019300" imgH="203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267200"/>
                        <a:ext cx="46116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15875" y="4953000"/>
          <a:ext cx="5191125" cy="463550"/>
        </p:xfrm>
        <a:graphic>
          <a:graphicData uri="http://schemas.openxmlformats.org/presentationml/2006/ole">
            <mc:AlternateContent xmlns:mc="http://schemas.openxmlformats.org/markup-compatibility/2006">
              <mc:Choice xmlns:v="urn:schemas-microsoft-com:vml" Requires="v">
                <p:oleObj name="Equation" r:id="rId8" imgW="2273300" imgH="203200" progId="Equation.3">
                  <p:embed/>
                </p:oleObj>
              </mc:Choice>
              <mc:Fallback>
                <p:oleObj name="Equation" r:id="rId8" imgW="2273300" imgH="203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5" y="4953000"/>
                        <a:ext cx="5191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290513" y="5715000"/>
          <a:ext cx="4959350" cy="523875"/>
        </p:xfrm>
        <a:graphic>
          <a:graphicData uri="http://schemas.openxmlformats.org/presentationml/2006/ole">
            <mc:AlternateContent xmlns:mc="http://schemas.openxmlformats.org/markup-compatibility/2006">
              <mc:Choice xmlns:v="urn:schemas-microsoft-com:vml" Requires="v">
                <p:oleObj name="Equation" r:id="rId10" imgW="2171700" imgH="228600" progId="Equation.3">
                  <p:embed/>
                </p:oleObj>
              </mc:Choice>
              <mc:Fallback>
                <p:oleObj name="Equation" r:id="rId10" imgW="2171700" imgH="228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513" y="5715000"/>
                        <a:ext cx="495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a:xfrm>
            <a:off x="0" y="17463"/>
            <a:ext cx="11430000" cy="744537"/>
          </a:xfrm>
          <a:solidFill>
            <a:srgbClr val="FFFF00"/>
          </a:solidFill>
        </p:spPr>
        <p:txBody>
          <a:bodyPr/>
          <a:lstStyle/>
          <a:p>
            <a:r>
              <a:rPr lang="en-US" altLang="zh-TW">
                <a:solidFill>
                  <a:srgbClr val="0070C0"/>
                </a:solidFill>
              </a:rPr>
              <a:t>Problem</a:t>
            </a:r>
            <a:r>
              <a:rPr lang="en-US" altLang="zh-TW"/>
              <a:t>:  Tuned Mass Damper</a:t>
            </a:r>
            <a:endParaRPr lang="zh-TW" altLang="en-US"/>
          </a:p>
        </p:txBody>
      </p:sp>
      <p:sp>
        <p:nvSpPr>
          <p:cNvPr id="7184" name="文字方塊 3"/>
          <p:cNvSpPr txBox="1">
            <a:spLocks noChangeArrowheads="1"/>
          </p:cNvSpPr>
          <p:nvPr/>
        </p:nvSpPr>
        <p:spPr bwMode="auto">
          <a:xfrm>
            <a:off x="381000" y="960438"/>
            <a:ext cx="10245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50000"/>
              </a:lnSpc>
              <a:spcBef>
                <a:spcPct val="0"/>
              </a:spcBef>
            </a:pPr>
            <a:r>
              <a:rPr kumimoji="1" lang="en-US" altLang="zh-TW" sz="2000">
                <a:latin typeface="Times New Roman" pitchFamily="18" charset="0"/>
                <a:ea typeface="PMingLiU" pitchFamily="18" charset="-120"/>
                <a:cs typeface="Times New Roman" pitchFamily="18" charset="0"/>
              </a:rPr>
              <a:t>The tuned mass damper in New York’s Citicorp Tower consists of a 373-10</a:t>
            </a:r>
            <a:r>
              <a:rPr kumimoji="1" lang="en-US" altLang="zh-TW" sz="2000" baseline="30000">
                <a:latin typeface="Times New Roman" pitchFamily="18" charset="0"/>
                <a:ea typeface="PMingLiU" pitchFamily="18" charset="-120"/>
                <a:cs typeface="Times New Roman" pitchFamily="18" charset="0"/>
              </a:rPr>
              <a:t>3</a:t>
            </a:r>
            <a:r>
              <a:rPr kumimoji="1" lang="en-US" altLang="zh-TW" sz="2000">
                <a:latin typeface="Times New Roman" pitchFamily="18" charset="0"/>
                <a:ea typeface="PMingLiU" pitchFamily="18" charset="-120"/>
                <a:cs typeface="Times New Roman" pitchFamily="18" charset="0"/>
              </a:rPr>
              <a:t> kg concrete block that completes one cycle of oscillation in 6.80 s. The oscillation amplitude in a high wind is 110 cm. Determine the spring constant &amp; the maximum speed &amp; acceleration of the block.</a:t>
            </a:r>
            <a:endParaRPr kumimoji="1" lang="zh-TW" altLang="en-US" sz="2000">
              <a:latin typeface="Times New Roman" pitchFamily="18" charset="0"/>
              <a:ea typeface="PMingLiU" pitchFamily="18" charset="-120"/>
              <a:cs typeface="Times New Roman" pitchFamily="18" charset="0"/>
            </a:endParaRPr>
          </a:p>
        </p:txBody>
      </p:sp>
      <p:graphicFrame>
        <p:nvGraphicFramePr>
          <p:cNvPr id="7170" name="Object 4"/>
          <p:cNvGraphicFramePr>
            <a:graphicFrameLocks noChangeAspect="1"/>
          </p:cNvGraphicFramePr>
          <p:nvPr/>
        </p:nvGraphicFramePr>
        <p:xfrm>
          <a:off x="5537200" y="2857500"/>
          <a:ext cx="3249613" cy="714375"/>
        </p:xfrm>
        <a:graphic>
          <a:graphicData uri="http://schemas.openxmlformats.org/presentationml/2006/ole">
            <mc:AlternateContent xmlns:mc="http://schemas.openxmlformats.org/markup-compatibility/2006">
              <mc:Choice xmlns:v="urn:schemas-microsoft-com:vml" Requires="v">
                <p:oleObj name="Equation" r:id="rId2" imgW="1854200" imgH="508000" progId="Equation.DSMT4">
                  <p:embed/>
                </p:oleObj>
              </mc:Choice>
              <mc:Fallback>
                <p:oleObj name="Equation" r:id="rId2" imgW="1854200" imgH="508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200" y="2857500"/>
                        <a:ext cx="32496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3840163" y="3929063"/>
          <a:ext cx="996950" cy="620712"/>
        </p:xfrm>
        <a:graphic>
          <a:graphicData uri="http://schemas.openxmlformats.org/presentationml/2006/ole">
            <mc:AlternateContent xmlns:mc="http://schemas.openxmlformats.org/markup-compatibility/2006">
              <mc:Choice xmlns:v="urn:schemas-microsoft-com:vml" Requires="v">
                <p:oleObj name="Equation" r:id="rId4" imgW="507780" imgH="393529" progId="Equation.DSMT4">
                  <p:embed/>
                </p:oleObj>
              </mc:Choice>
              <mc:Fallback>
                <p:oleObj name="Equation" r:id="rId4" imgW="507780"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163" y="3929063"/>
                        <a:ext cx="9969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8929688" y="3071813"/>
          <a:ext cx="2198687" cy="361950"/>
        </p:xfrm>
        <a:graphic>
          <a:graphicData uri="http://schemas.openxmlformats.org/presentationml/2006/ole">
            <mc:AlternateContent xmlns:mc="http://schemas.openxmlformats.org/markup-compatibility/2006">
              <mc:Choice xmlns:v="urn:schemas-microsoft-com:vml" Requires="v">
                <p:oleObj name="Equation" r:id="rId6" imgW="1117600" imgH="228600" progId="Equation.DSMT4">
                  <p:embed/>
                </p:oleObj>
              </mc:Choice>
              <mc:Fallback>
                <p:oleObj name="Equation" r:id="rId6" imgW="111760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688" y="3071813"/>
                        <a:ext cx="219868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4911725" y="3929063"/>
          <a:ext cx="1573213" cy="681037"/>
        </p:xfrm>
        <a:graphic>
          <a:graphicData uri="http://schemas.openxmlformats.org/presentationml/2006/ole">
            <mc:AlternateContent xmlns:mc="http://schemas.openxmlformats.org/markup-compatibility/2006">
              <mc:Choice xmlns:v="urn:schemas-microsoft-com:vml" Requires="v">
                <p:oleObj name="Equation" r:id="rId8" imgW="799753" imgH="431613" progId="Equation.DSMT4">
                  <p:embed/>
                </p:oleObj>
              </mc:Choice>
              <mc:Fallback>
                <p:oleObj name="Equation" r:id="rId8" imgW="799753" imgH="431613"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1725" y="3929063"/>
                        <a:ext cx="1573213"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6661150" y="4052888"/>
          <a:ext cx="1376363" cy="360362"/>
        </p:xfrm>
        <a:graphic>
          <a:graphicData uri="http://schemas.openxmlformats.org/presentationml/2006/ole">
            <mc:AlternateContent xmlns:mc="http://schemas.openxmlformats.org/markup-compatibility/2006">
              <mc:Choice xmlns:v="urn:schemas-microsoft-com:vml" Requires="v">
                <p:oleObj name="Equation" r:id="rId10" imgW="698500" imgH="228600" progId="Equation.DSMT4">
                  <p:embed/>
                </p:oleObj>
              </mc:Choice>
              <mc:Fallback>
                <p:oleObj name="Equation" r:id="rId10" imgW="69850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1150" y="4052888"/>
                        <a:ext cx="13763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文字方塊 11"/>
          <p:cNvSpPr txBox="1">
            <a:spLocks noChangeArrowheads="1"/>
          </p:cNvSpPr>
          <p:nvPr/>
        </p:nvSpPr>
        <p:spPr bwMode="auto">
          <a:xfrm>
            <a:off x="2946400" y="3071813"/>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kumimoji="1" lang="en-US" altLang="zh-TW">
                <a:ea typeface="PMingLiU" pitchFamily="18" charset="-120"/>
                <a:sym typeface="Wingdings" pitchFamily="2" charset="2"/>
              </a:rPr>
              <a:t></a:t>
            </a:r>
            <a:endParaRPr kumimoji="1" lang="zh-TW" altLang="en-US">
              <a:ea typeface="PMingLiU" pitchFamily="18" charset="-120"/>
            </a:endParaRPr>
          </a:p>
        </p:txBody>
      </p:sp>
      <p:graphicFrame>
        <p:nvGraphicFramePr>
          <p:cNvPr id="7175" name="Object 8"/>
          <p:cNvGraphicFramePr>
            <a:graphicFrameLocks noChangeAspect="1"/>
          </p:cNvGraphicFramePr>
          <p:nvPr/>
        </p:nvGraphicFramePr>
        <p:xfrm>
          <a:off x="3751263" y="2857500"/>
          <a:ext cx="1624012" cy="741363"/>
        </p:xfrm>
        <a:graphic>
          <a:graphicData uri="http://schemas.openxmlformats.org/presentationml/2006/ole">
            <mc:AlternateContent xmlns:mc="http://schemas.openxmlformats.org/markup-compatibility/2006">
              <mc:Choice xmlns:v="urn:schemas-microsoft-com:vml" Requires="v">
                <p:oleObj name="Equation" r:id="rId12" imgW="825500" imgH="469900" progId="Equation.DSMT4">
                  <p:embed/>
                </p:oleObj>
              </mc:Choice>
              <mc:Fallback>
                <p:oleObj name="Equation" r:id="rId12" imgW="825500" imgH="46990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51263" y="2857500"/>
                        <a:ext cx="162401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9"/>
          <p:cNvGraphicFramePr>
            <a:graphicFrameLocks noChangeAspect="1"/>
          </p:cNvGraphicFramePr>
          <p:nvPr/>
        </p:nvGraphicFramePr>
        <p:xfrm>
          <a:off x="1071563" y="2857500"/>
          <a:ext cx="1576387" cy="701675"/>
        </p:xfrm>
        <a:graphic>
          <a:graphicData uri="http://schemas.openxmlformats.org/presentationml/2006/ole">
            <mc:AlternateContent xmlns:mc="http://schemas.openxmlformats.org/markup-compatibility/2006">
              <mc:Choice xmlns:v="urn:schemas-microsoft-com:vml" Requires="v">
                <p:oleObj name="Equation" r:id="rId14" imgW="799753" imgH="444307" progId="Equation.DSMT4">
                  <p:embed/>
                </p:oleObj>
              </mc:Choice>
              <mc:Fallback>
                <p:oleObj name="Equation" r:id="rId14" imgW="799753" imgH="444307" progId="Equation.DSMT4">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563" y="2857500"/>
                        <a:ext cx="15763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0"/>
          <p:cNvGraphicFramePr>
            <a:graphicFrameLocks noChangeAspect="1"/>
          </p:cNvGraphicFramePr>
          <p:nvPr/>
        </p:nvGraphicFramePr>
        <p:xfrm>
          <a:off x="3768725" y="4845050"/>
          <a:ext cx="1320800" cy="360363"/>
        </p:xfrm>
        <a:graphic>
          <a:graphicData uri="http://schemas.openxmlformats.org/presentationml/2006/ole">
            <mc:AlternateContent xmlns:mc="http://schemas.openxmlformats.org/markup-compatibility/2006">
              <mc:Choice xmlns:v="urn:schemas-microsoft-com:vml" Requires="v">
                <p:oleObj name="Equation" r:id="rId16" imgW="672808" imgH="228501" progId="Equation.DSMT4">
                  <p:embed/>
                </p:oleObj>
              </mc:Choice>
              <mc:Fallback>
                <p:oleObj name="Equation" r:id="rId16" imgW="672808" imgH="228501"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68725" y="4845050"/>
                        <a:ext cx="13208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1"/>
          <p:cNvGraphicFramePr>
            <a:graphicFrameLocks noChangeAspect="1"/>
          </p:cNvGraphicFramePr>
          <p:nvPr/>
        </p:nvGraphicFramePr>
        <p:xfrm>
          <a:off x="5292725" y="4786313"/>
          <a:ext cx="2670175" cy="439737"/>
        </p:xfrm>
        <a:graphic>
          <a:graphicData uri="http://schemas.openxmlformats.org/presentationml/2006/ole">
            <mc:AlternateContent xmlns:mc="http://schemas.openxmlformats.org/markup-compatibility/2006">
              <mc:Choice xmlns:v="urn:schemas-microsoft-com:vml" Requires="v">
                <p:oleObj name="Equation" r:id="rId18" imgW="1358900" imgH="279400" progId="Equation.DSMT4">
                  <p:embed/>
                </p:oleObj>
              </mc:Choice>
              <mc:Fallback>
                <p:oleObj name="Equation" r:id="rId18" imgW="1358900" imgH="27940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92725" y="4786313"/>
                        <a:ext cx="267017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12"/>
          <p:cNvGraphicFramePr>
            <a:graphicFrameLocks noChangeAspect="1"/>
          </p:cNvGraphicFramePr>
          <p:nvPr/>
        </p:nvGraphicFramePr>
        <p:xfrm>
          <a:off x="8126413" y="4857750"/>
          <a:ext cx="1422400" cy="319088"/>
        </p:xfrm>
        <a:graphic>
          <a:graphicData uri="http://schemas.openxmlformats.org/presentationml/2006/ole">
            <mc:AlternateContent xmlns:mc="http://schemas.openxmlformats.org/markup-compatibility/2006">
              <mc:Choice xmlns:v="urn:schemas-microsoft-com:vml" Requires="v">
                <p:oleObj name="Equation" r:id="rId20" imgW="723586" imgH="203112" progId="Equation.DSMT4">
                  <p:embed/>
                </p:oleObj>
              </mc:Choice>
              <mc:Fallback>
                <p:oleObj name="Equation" r:id="rId20" imgW="723586" imgH="203112" progId="Equation.DSMT4">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126413" y="4857750"/>
                        <a:ext cx="14224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3"/>
          <p:cNvGraphicFramePr>
            <a:graphicFrameLocks noChangeAspect="1"/>
          </p:cNvGraphicFramePr>
          <p:nvPr/>
        </p:nvGraphicFramePr>
        <p:xfrm>
          <a:off x="3676650" y="5419725"/>
          <a:ext cx="1471613" cy="381000"/>
        </p:xfrm>
        <a:graphic>
          <a:graphicData uri="http://schemas.openxmlformats.org/presentationml/2006/ole">
            <mc:AlternateContent xmlns:mc="http://schemas.openxmlformats.org/markup-compatibility/2006">
              <mc:Choice xmlns:v="urn:schemas-microsoft-com:vml" Requires="v">
                <p:oleObj name="Equation" r:id="rId22" imgW="748975" imgH="241195" progId="Equation.DSMT4">
                  <p:embed/>
                </p:oleObj>
              </mc:Choice>
              <mc:Fallback>
                <p:oleObj name="Equation" r:id="rId22" imgW="748975" imgH="241195" progId="Equation.DSMT4">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76650" y="5419725"/>
                        <a:ext cx="14716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4"/>
          <p:cNvGraphicFramePr>
            <a:graphicFrameLocks noChangeAspect="1"/>
          </p:cNvGraphicFramePr>
          <p:nvPr/>
        </p:nvGraphicFramePr>
        <p:xfrm>
          <a:off x="5295900" y="5410200"/>
          <a:ext cx="2797175" cy="479425"/>
        </p:xfrm>
        <a:graphic>
          <a:graphicData uri="http://schemas.openxmlformats.org/presentationml/2006/ole">
            <mc:AlternateContent xmlns:mc="http://schemas.openxmlformats.org/markup-compatibility/2006">
              <mc:Choice xmlns:v="urn:schemas-microsoft-com:vml" Requires="v">
                <p:oleObj name="Equation" r:id="rId24" imgW="1422400" imgH="304800" progId="Equation.DSMT4">
                  <p:embed/>
                </p:oleObj>
              </mc:Choice>
              <mc:Fallback>
                <p:oleObj name="Equation" r:id="rId24" imgW="1422400" imgH="304800" progId="Equation.DSMT4">
                  <p:embed/>
                  <p:pic>
                    <p:nvPicPr>
                      <p:cNvPr id="0"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95900" y="5410200"/>
                        <a:ext cx="27971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Object 15"/>
          <p:cNvGraphicFramePr>
            <a:graphicFrameLocks noChangeAspect="1"/>
          </p:cNvGraphicFramePr>
          <p:nvPr/>
        </p:nvGraphicFramePr>
        <p:xfrm>
          <a:off x="8126413" y="5481638"/>
          <a:ext cx="1695450" cy="358775"/>
        </p:xfrm>
        <a:graphic>
          <a:graphicData uri="http://schemas.openxmlformats.org/presentationml/2006/ole">
            <mc:AlternateContent xmlns:mc="http://schemas.openxmlformats.org/markup-compatibility/2006">
              <mc:Choice xmlns:v="urn:schemas-microsoft-com:vml" Requires="v">
                <p:oleObj name="Equation" r:id="rId26" imgW="863225" imgH="228501" progId="Equation.DSMT4">
                  <p:embed/>
                </p:oleObj>
              </mc:Choice>
              <mc:Fallback>
                <p:oleObj name="Equation" r:id="rId26" imgW="863225" imgH="228501" progId="Equation.DSMT4">
                  <p:embed/>
                  <p:pic>
                    <p:nvPicPr>
                      <p:cNvPr id="0" name="Object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126413" y="5481638"/>
                        <a:ext cx="169545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84">
                                            <p:txEl>
                                              <p:pRg st="0" end="0"/>
                                            </p:txEl>
                                          </p:spTgt>
                                        </p:tgtEl>
                                        <p:attrNameLst>
                                          <p:attrName>style.visibility</p:attrName>
                                        </p:attrNameLst>
                                      </p:cBhvr>
                                      <p:to>
                                        <p:strVal val="visible"/>
                                      </p:to>
                                    </p:set>
                                    <p:animEffect transition="in" filter="box(in)">
                                      <p:cBhvr>
                                        <p:cTn id="7" dur="500"/>
                                        <p:tgtEl>
                                          <p:spTgt spid="71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176"/>
                                        </p:tgtEl>
                                        <p:attrNameLst>
                                          <p:attrName>style.visibility</p:attrName>
                                        </p:attrNameLst>
                                      </p:cBhvr>
                                      <p:to>
                                        <p:strVal val="visible"/>
                                      </p:to>
                                    </p:set>
                                    <p:animEffect transition="in" filter="box(in)">
                                      <p:cBhvr>
                                        <p:cTn id="12" dur="500"/>
                                        <p:tgtEl>
                                          <p:spTgt spid="71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185"/>
                                        </p:tgtEl>
                                        <p:attrNameLst>
                                          <p:attrName>style.visibility</p:attrName>
                                        </p:attrNameLst>
                                      </p:cBhvr>
                                      <p:to>
                                        <p:strVal val="visible"/>
                                      </p:to>
                                    </p:set>
                                    <p:animEffect transition="in" filter="box(in)">
                                      <p:cBhvr>
                                        <p:cTn id="17" dur="500"/>
                                        <p:tgtEl>
                                          <p:spTgt spid="7185"/>
                                        </p:tgtEl>
                                      </p:cBhvr>
                                    </p:animEffect>
                                  </p:childTnLst>
                                </p:cTn>
                              </p:par>
                              <p:par>
                                <p:cTn id="18" presetID="4" presetClass="entr" presetSubtype="16" fill="hold" nodeType="withEffect">
                                  <p:stCondLst>
                                    <p:cond delay="0"/>
                                  </p:stCondLst>
                                  <p:childTnLst>
                                    <p:set>
                                      <p:cBhvr>
                                        <p:cTn id="19" dur="1" fill="hold">
                                          <p:stCondLst>
                                            <p:cond delay="0"/>
                                          </p:stCondLst>
                                        </p:cTn>
                                        <p:tgtEl>
                                          <p:spTgt spid="7175"/>
                                        </p:tgtEl>
                                        <p:attrNameLst>
                                          <p:attrName>style.visibility</p:attrName>
                                        </p:attrNameLst>
                                      </p:cBhvr>
                                      <p:to>
                                        <p:strVal val="visible"/>
                                      </p:to>
                                    </p:set>
                                    <p:animEffect transition="in" filter="box(in)">
                                      <p:cBhvr>
                                        <p:cTn id="20" dur="500"/>
                                        <p:tgtEl>
                                          <p:spTgt spid="71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box(in)">
                                      <p:cBhvr>
                                        <p:cTn id="25" dur="500"/>
                                        <p:tgtEl>
                                          <p:spTgt spid="717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box(in)">
                                      <p:cBhvr>
                                        <p:cTn id="30" dur="500"/>
                                        <p:tgtEl>
                                          <p:spTgt spid="71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7171"/>
                                        </p:tgtEl>
                                        <p:attrNameLst>
                                          <p:attrName>style.visibility</p:attrName>
                                        </p:attrNameLst>
                                      </p:cBhvr>
                                      <p:to>
                                        <p:strVal val="visible"/>
                                      </p:to>
                                    </p:set>
                                    <p:animEffect transition="in" filter="box(in)">
                                      <p:cBhvr>
                                        <p:cTn id="35" dur="500"/>
                                        <p:tgtEl>
                                          <p:spTgt spid="71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7173"/>
                                        </p:tgtEl>
                                        <p:attrNameLst>
                                          <p:attrName>style.visibility</p:attrName>
                                        </p:attrNameLst>
                                      </p:cBhvr>
                                      <p:to>
                                        <p:strVal val="visible"/>
                                      </p:to>
                                    </p:set>
                                    <p:animEffect transition="in" filter="box(in)">
                                      <p:cBhvr>
                                        <p:cTn id="40" dur="500"/>
                                        <p:tgtEl>
                                          <p:spTgt spid="71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7174"/>
                                        </p:tgtEl>
                                        <p:attrNameLst>
                                          <p:attrName>style.visibility</p:attrName>
                                        </p:attrNameLst>
                                      </p:cBhvr>
                                      <p:to>
                                        <p:strVal val="visible"/>
                                      </p:to>
                                    </p:set>
                                    <p:animEffect transition="in" filter="box(in)">
                                      <p:cBhvr>
                                        <p:cTn id="45" dur="500"/>
                                        <p:tgtEl>
                                          <p:spTgt spid="71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7177"/>
                                        </p:tgtEl>
                                        <p:attrNameLst>
                                          <p:attrName>style.visibility</p:attrName>
                                        </p:attrNameLst>
                                      </p:cBhvr>
                                      <p:to>
                                        <p:strVal val="visible"/>
                                      </p:to>
                                    </p:set>
                                    <p:animEffect transition="in" filter="box(in)">
                                      <p:cBhvr>
                                        <p:cTn id="50" dur="500"/>
                                        <p:tgtEl>
                                          <p:spTgt spid="717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7178"/>
                                        </p:tgtEl>
                                        <p:attrNameLst>
                                          <p:attrName>style.visibility</p:attrName>
                                        </p:attrNameLst>
                                      </p:cBhvr>
                                      <p:to>
                                        <p:strVal val="visible"/>
                                      </p:to>
                                    </p:set>
                                    <p:animEffect transition="in" filter="box(in)">
                                      <p:cBhvr>
                                        <p:cTn id="55" dur="500"/>
                                        <p:tgtEl>
                                          <p:spTgt spid="717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7179"/>
                                        </p:tgtEl>
                                        <p:attrNameLst>
                                          <p:attrName>style.visibility</p:attrName>
                                        </p:attrNameLst>
                                      </p:cBhvr>
                                      <p:to>
                                        <p:strVal val="visible"/>
                                      </p:to>
                                    </p:set>
                                    <p:animEffect transition="in" filter="box(in)">
                                      <p:cBhvr>
                                        <p:cTn id="60" dur="500"/>
                                        <p:tgtEl>
                                          <p:spTgt spid="717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7180"/>
                                        </p:tgtEl>
                                        <p:attrNameLst>
                                          <p:attrName>style.visibility</p:attrName>
                                        </p:attrNameLst>
                                      </p:cBhvr>
                                      <p:to>
                                        <p:strVal val="visible"/>
                                      </p:to>
                                    </p:set>
                                    <p:animEffect transition="in" filter="box(in)">
                                      <p:cBhvr>
                                        <p:cTn id="65" dur="500"/>
                                        <p:tgtEl>
                                          <p:spTgt spid="718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7181"/>
                                        </p:tgtEl>
                                        <p:attrNameLst>
                                          <p:attrName>style.visibility</p:attrName>
                                        </p:attrNameLst>
                                      </p:cBhvr>
                                      <p:to>
                                        <p:strVal val="visible"/>
                                      </p:to>
                                    </p:set>
                                    <p:animEffect transition="in" filter="box(in)">
                                      <p:cBhvr>
                                        <p:cTn id="70" dur="500"/>
                                        <p:tgtEl>
                                          <p:spTgt spid="718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7182"/>
                                        </p:tgtEl>
                                        <p:attrNameLst>
                                          <p:attrName>style.visibility</p:attrName>
                                        </p:attrNameLst>
                                      </p:cBhvr>
                                      <p:to>
                                        <p:strVal val="visible"/>
                                      </p:to>
                                    </p:set>
                                    <p:animEffect transition="in" filter="box(in)">
                                      <p:cBhvr>
                                        <p:cTn id="75" dur="500"/>
                                        <p:tgtEl>
                                          <p:spTgt spid="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en-US" sz="4000" dirty="0">
                <a:solidFill>
                  <a:srgbClr val="FFFF00"/>
                </a:solidFill>
              </a:rPr>
              <a:t>Periodic Motion</a:t>
            </a:r>
          </a:p>
        </p:txBody>
      </p:sp>
      <p:sp>
        <p:nvSpPr>
          <p:cNvPr id="6148" name="Rectangle 3"/>
          <p:cNvSpPr>
            <a:spLocks noGrp="1" noChangeArrowheads="1"/>
          </p:cNvSpPr>
          <p:nvPr>
            <p:ph type="body" idx="1"/>
          </p:nvPr>
        </p:nvSpPr>
        <p:spPr>
          <a:xfrm>
            <a:off x="381000" y="1549400"/>
            <a:ext cx="10747375" cy="4305300"/>
          </a:xfrm>
        </p:spPr>
        <p:txBody>
          <a:bodyPr/>
          <a:lstStyle/>
          <a:p>
            <a:pPr eaLnBrk="1" hangingPunct="1">
              <a:buFont typeface="Wingdings" panose="05000000000000000000" pitchFamily="2" charset="2"/>
              <a:buChar char="q"/>
            </a:pPr>
            <a:r>
              <a:rPr lang="en-US" altLang="zh-CN" sz="2400" dirty="0">
                <a:ea typeface="SimSun" pitchFamily="2" charset="-122"/>
              </a:rPr>
              <a:t>Periodic motion is a motion that regularly returns to a given position after a fixed time interval.</a:t>
            </a:r>
          </a:p>
          <a:p>
            <a:pPr eaLnBrk="1" hangingPunct="1">
              <a:buFont typeface="Wingdings" panose="05000000000000000000" pitchFamily="2" charset="2"/>
              <a:buChar char="q"/>
            </a:pPr>
            <a:r>
              <a:rPr lang="en-US" altLang="zh-CN" sz="2400" dirty="0">
                <a:ea typeface="SimSun" pitchFamily="2" charset="-122"/>
              </a:rPr>
              <a:t>A particular type of periodic motion is “simple harmonic motion,” which arises when the force acting on an object is proportional to the position of the object about some equilibrium position.</a:t>
            </a:r>
          </a:p>
          <a:p>
            <a:pPr eaLnBrk="1" hangingPunct="1">
              <a:buFont typeface="Wingdings" panose="05000000000000000000" pitchFamily="2" charset="2"/>
              <a:buChar char="q"/>
            </a:pPr>
            <a:r>
              <a:rPr lang="en-US" altLang="en-US" sz="2400" dirty="0">
                <a:ea typeface="SimSun" pitchFamily="2" charset="-122"/>
              </a:rPr>
              <a:t>The motion of an object connected to a spring is a  good example.</a:t>
            </a:r>
            <a:endParaRPr lang="en-US" altLang="en-US" sz="2400" dirty="0"/>
          </a:p>
        </p:txBody>
      </p:sp>
      <p:pic>
        <p:nvPicPr>
          <p:cNvPr id="6149" name="Picture 6" descr="15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9" y="3743589"/>
            <a:ext cx="5715001" cy="2885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3962400"/>
            <a:ext cx="5562600"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Examples: The beating of your heart, the ticking of a clock, and the movement of a child on a swing. </a:t>
            </a:r>
          </a:p>
          <a:p>
            <a:r>
              <a:rPr lang="en-US" dirty="0">
                <a:latin typeface="Times New Roman" panose="02020603050405020304" pitchFamily="18" charset="0"/>
                <a:cs typeface="Times New Roman" panose="02020603050405020304" pitchFamily="18" charset="0"/>
              </a:rPr>
              <a:t>The Earth returns to the same position in its orbit around the Sun each year</a:t>
            </a:r>
            <a:r>
              <a:rPr lang="en-US" dirty="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alternating-current electrical circuits, voltage, current, and electric charge vary periodically with time</a:t>
            </a:r>
            <a:endParaRPr lang="en-US" dirty="0"/>
          </a:p>
        </p:txBody>
      </p:sp>
    </p:spTree>
    <p:extLst>
      <p:ext uri="{BB962C8B-B14F-4D97-AF65-F5344CB8AC3E}">
        <p14:creationId xmlns:p14="http://schemas.microsoft.com/office/powerpoint/2010/main" val="79657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z="2400" b="1"/>
              <a:t>Energy of the SHM Oscillator</a:t>
            </a:r>
          </a:p>
        </p:txBody>
      </p:sp>
      <p:sp>
        <p:nvSpPr>
          <p:cNvPr id="36867" name="Rectangle 3"/>
          <p:cNvSpPr>
            <a:spLocks noGrp="1" noChangeArrowheads="1"/>
          </p:cNvSpPr>
          <p:nvPr>
            <p:ph idx="1"/>
          </p:nvPr>
        </p:nvSpPr>
        <p:spPr>
          <a:xfrm>
            <a:off x="304800" y="1600200"/>
            <a:ext cx="10820400" cy="4724400"/>
          </a:xfrm>
        </p:spPr>
        <p:txBody>
          <a:bodyPr/>
          <a:lstStyle/>
          <a:p>
            <a:pPr marL="0" indent="0" eaLnBrk="1" hangingPunct="1"/>
            <a:r>
              <a:rPr lang="en-US" altLang="en-US" sz="2000"/>
              <a:t>Mechanical energy is associated with a system in which a particle undergoes simple harmonic motion. </a:t>
            </a:r>
          </a:p>
          <a:p>
            <a:pPr lvl="1" eaLnBrk="1" hangingPunct="1"/>
            <a:r>
              <a:rPr lang="en-US" altLang="en-US" sz="2000"/>
              <a:t>For example, assume a spring-mass system is moving on a frictionless surface.</a:t>
            </a:r>
          </a:p>
          <a:p>
            <a:pPr marL="0" indent="0" eaLnBrk="1" hangingPunct="1"/>
            <a:r>
              <a:rPr lang="en-US" altLang="en-US" sz="2000"/>
              <a:t>Because the surface is frictionless, the system is isolated.</a:t>
            </a:r>
          </a:p>
          <a:p>
            <a:pPr lvl="1" eaLnBrk="1" hangingPunct="1"/>
            <a:r>
              <a:rPr lang="en-US" altLang="en-US" sz="2000"/>
              <a:t>This tells us the total energy is constant.</a:t>
            </a:r>
          </a:p>
          <a:p>
            <a:pPr marL="0" indent="0" eaLnBrk="1" hangingPunct="1"/>
            <a:r>
              <a:rPr lang="en-US" altLang="en-US" sz="2000"/>
              <a:t>The kinetic energy can be found by</a:t>
            </a:r>
          </a:p>
          <a:p>
            <a:pPr lvl="1" eaLnBrk="1" hangingPunct="1"/>
            <a:r>
              <a:rPr lang="en-US" altLang="en-US" sz="2000" i="1"/>
              <a:t>K</a:t>
            </a:r>
            <a:r>
              <a:rPr lang="en-US" altLang="en-US" sz="2000"/>
              <a:t> = ½ </a:t>
            </a:r>
            <a:r>
              <a:rPr lang="en-US" altLang="en-US" sz="2000" i="1"/>
              <a:t>mv </a:t>
            </a:r>
            <a:r>
              <a:rPr lang="en-US" altLang="en-US" sz="2000" baseline="30000"/>
              <a:t>2</a:t>
            </a:r>
            <a:r>
              <a:rPr lang="en-US" altLang="en-US" sz="2000"/>
              <a:t> = ½ </a:t>
            </a:r>
            <a:r>
              <a:rPr lang="en-US" altLang="en-US" sz="2000" i="1"/>
              <a:t>m</a:t>
            </a:r>
            <a:r>
              <a:rPr lang="en-US" altLang="en-US" sz="2000" i="1">
                <a:latin typeface="Symbol" pitchFamily="18" charset="2"/>
              </a:rPr>
              <a:t>w</a:t>
            </a:r>
            <a:r>
              <a:rPr lang="en-US" altLang="en-US" sz="2000" baseline="30000"/>
              <a:t>2</a:t>
            </a:r>
            <a:r>
              <a:rPr lang="en-US" altLang="en-US" sz="2000"/>
              <a:t> </a:t>
            </a:r>
            <a:r>
              <a:rPr lang="en-US" altLang="en-US" sz="2000" i="1"/>
              <a:t>A</a:t>
            </a:r>
            <a:r>
              <a:rPr lang="en-US" altLang="en-US" sz="2000" baseline="30000"/>
              <a:t>2</a:t>
            </a:r>
            <a:r>
              <a:rPr lang="en-US" altLang="en-US" sz="2000"/>
              <a:t> sin</a:t>
            </a:r>
            <a:r>
              <a:rPr lang="en-US" altLang="en-US" sz="2000" baseline="30000"/>
              <a:t>2</a:t>
            </a:r>
            <a:r>
              <a:rPr lang="en-US" altLang="en-US" sz="2000"/>
              <a:t> (</a:t>
            </a:r>
            <a:r>
              <a:rPr lang="en-US" altLang="en-US" sz="2000" i="1">
                <a:latin typeface="Symbol" pitchFamily="18" charset="2"/>
              </a:rPr>
              <a:t>w</a:t>
            </a:r>
            <a:r>
              <a:rPr lang="en-US" altLang="en-US" sz="2000" i="1"/>
              <a:t>t</a:t>
            </a:r>
            <a:r>
              <a:rPr lang="en-US" altLang="en-US" sz="2000"/>
              <a:t> + </a:t>
            </a:r>
            <a:r>
              <a:rPr lang="en-US" altLang="en-US" sz="2000" i="1">
                <a:latin typeface="Symbol" pitchFamily="18" charset="2"/>
              </a:rPr>
              <a:t>f</a:t>
            </a:r>
            <a:r>
              <a:rPr lang="en-US" altLang="en-US" sz="2000"/>
              <a:t>)</a:t>
            </a:r>
          </a:p>
          <a:p>
            <a:pPr lvl="2" eaLnBrk="1" hangingPunct="1"/>
            <a:r>
              <a:rPr lang="en-US" altLang="en-US" sz="1800"/>
              <a:t>Assume a massless spring, so the mass is the mass of the block only.</a:t>
            </a:r>
          </a:p>
          <a:p>
            <a:pPr marL="0" indent="0" eaLnBrk="1" hangingPunct="1"/>
            <a:r>
              <a:rPr lang="en-US" altLang="en-US" sz="2000"/>
              <a:t>The elastic potential energy can be found by</a:t>
            </a:r>
          </a:p>
          <a:p>
            <a:pPr lvl="1" eaLnBrk="1" hangingPunct="1"/>
            <a:r>
              <a:rPr lang="en-US" altLang="en-US" sz="2000" i="1"/>
              <a:t>U</a:t>
            </a:r>
            <a:r>
              <a:rPr lang="en-US" altLang="en-US" sz="2000"/>
              <a:t> = ½ </a:t>
            </a:r>
            <a:r>
              <a:rPr lang="en-US" altLang="en-US" sz="2000" i="1"/>
              <a:t>kx </a:t>
            </a:r>
            <a:r>
              <a:rPr lang="en-US" altLang="en-US" sz="2000" baseline="30000"/>
              <a:t>2</a:t>
            </a:r>
            <a:r>
              <a:rPr lang="en-US" altLang="en-US" sz="2000"/>
              <a:t> = ½ </a:t>
            </a:r>
            <a:r>
              <a:rPr lang="en-US" altLang="en-US" sz="2000" i="1"/>
              <a:t>kA</a:t>
            </a:r>
            <a:r>
              <a:rPr lang="en-US" altLang="en-US" sz="2000" baseline="30000"/>
              <a:t>2</a:t>
            </a:r>
            <a:r>
              <a:rPr lang="en-US" altLang="en-US" sz="2000"/>
              <a:t> cos</a:t>
            </a:r>
            <a:r>
              <a:rPr lang="en-US" altLang="en-US" sz="2000" baseline="30000"/>
              <a:t>2</a:t>
            </a:r>
            <a:r>
              <a:rPr lang="en-US" altLang="en-US" sz="2000"/>
              <a:t> (</a:t>
            </a:r>
            <a:r>
              <a:rPr lang="en-US" altLang="en-US" sz="2000" i="1">
                <a:latin typeface="Symbol" pitchFamily="18" charset="2"/>
              </a:rPr>
              <a:t>w</a:t>
            </a:r>
            <a:r>
              <a:rPr lang="en-US" altLang="en-US" sz="2000" i="1"/>
              <a:t>t</a:t>
            </a:r>
            <a:r>
              <a:rPr lang="en-US" altLang="en-US" sz="2000"/>
              <a:t> + </a:t>
            </a:r>
            <a:r>
              <a:rPr lang="en-US" altLang="en-US" sz="2000" i="1">
                <a:latin typeface="Symbol" pitchFamily="18" charset="2"/>
              </a:rPr>
              <a:t>f</a:t>
            </a:r>
            <a:r>
              <a:rPr lang="en-US" altLang="en-US" sz="2000"/>
              <a:t>)</a:t>
            </a:r>
          </a:p>
        </p:txBody>
      </p:sp>
      <p:sp>
        <p:nvSpPr>
          <p:cNvPr id="36868"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686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953000"/>
            <a:ext cx="4143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nvGraphicFramePr>
        <p:xfrm>
          <a:off x="5995988" y="3810000"/>
          <a:ext cx="2992437" cy="630238"/>
        </p:xfrm>
        <a:graphic>
          <a:graphicData uri="http://schemas.openxmlformats.org/presentationml/2006/ole">
            <mc:AlternateContent xmlns:mc="http://schemas.openxmlformats.org/markup-compatibility/2006">
              <mc:Choice xmlns:v="urn:schemas-microsoft-com:vml" Requires="v">
                <p:oleObj name="Equation" r:id="rId4" imgW="1714500" imgH="393700" progId="Equation.3">
                  <p:embed/>
                </p:oleObj>
              </mc:Choice>
              <mc:Fallback>
                <p:oleObj name="Equation" r:id="rId4" imgW="1714500" imgH="3937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988" y="3810000"/>
                        <a:ext cx="29924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4724400" y="5334000"/>
          <a:ext cx="2738438" cy="381000"/>
        </p:xfrm>
        <a:graphic>
          <a:graphicData uri="http://schemas.openxmlformats.org/presentationml/2006/ole">
            <mc:AlternateContent xmlns:mc="http://schemas.openxmlformats.org/markup-compatibility/2006">
              <mc:Choice xmlns:v="urn:schemas-microsoft-com:vml" Requires="v">
                <p:oleObj name="Equation" r:id="rId6" imgW="1459866" imgH="203112" progId="Equation.3">
                  <p:embed/>
                </p:oleObj>
              </mc:Choice>
              <mc:Fallback>
                <p:oleObj name="Equation" r:id="rId6" imgW="1459866" imgH="203112"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5334000"/>
                        <a:ext cx="27384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z="2000" b="1"/>
              <a:t>Energy of the SHM Oscillator</a:t>
            </a:r>
            <a:endParaRPr lang="en-US" altLang="en-US"/>
          </a:p>
        </p:txBody>
      </p:sp>
      <p:sp>
        <p:nvSpPr>
          <p:cNvPr id="37891" name="Content Placeholder 2"/>
          <p:cNvSpPr>
            <a:spLocks noGrp="1"/>
          </p:cNvSpPr>
          <p:nvPr>
            <p:ph idx="1"/>
          </p:nvPr>
        </p:nvSpPr>
        <p:spPr/>
        <p:txBody>
          <a:bodyPr/>
          <a:lstStyle/>
          <a:p>
            <a:r>
              <a:rPr lang="en-US" altLang="en-US" sz="2400" b="1"/>
              <a:t>The kinetic energy</a:t>
            </a:r>
          </a:p>
          <a:p>
            <a:endParaRPr lang="en-US" altLang="en-US"/>
          </a:p>
          <a:p>
            <a:endParaRPr lang="en-US" altLang="en-US"/>
          </a:p>
          <a:p>
            <a:endParaRPr lang="en-US" altLang="en-US"/>
          </a:p>
          <a:p>
            <a:r>
              <a:rPr lang="en-US" altLang="en-US" sz="2400" b="1"/>
              <a:t>And Potential energy</a:t>
            </a:r>
            <a:r>
              <a:rPr lang="en-US" altLang="en-US"/>
              <a:t> </a:t>
            </a:r>
          </a:p>
          <a:p>
            <a:endParaRPr lang="en-US" altLang="en-US"/>
          </a:p>
          <a:p>
            <a:r>
              <a:rPr lang="en-US" altLang="en-US"/>
              <a:t> </a:t>
            </a:r>
          </a:p>
          <a:p>
            <a:endParaRPr lang="en-US" altLang="en-US"/>
          </a:p>
          <a:p>
            <a:r>
              <a:rPr lang="en-US" altLang="en-US" sz="2400" b="1"/>
              <a:t>The total energy</a:t>
            </a:r>
            <a:r>
              <a:rPr lang="en-US" altLang="en-US"/>
              <a:t>  </a:t>
            </a:r>
          </a:p>
          <a:p>
            <a:endParaRPr lang="en-US" altLang="en-US"/>
          </a:p>
        </p:txBody>
      </p:sp>
      <p:graphicFrame>
        <p:nvGraphicFramePr>
          <p:cNvPr id="37892" name="Object 3"/>
          <p:cNvGraphicFramePr>
            <a:graphicFrameLocks noChangeAspect="1"/>
          </p:cNvGraphicFramePr>
          <p:nvPr/>
        </p:nvGraphicFramePr>
        <p:xfrm>
          <a:off x="533400" y="2209800"/>
          <a:ext cx="3352800" cy="806450"/>
        </p:xfrm>
        <a:graphic>
          <a:graphicData uri="http://schemas.openxmlformats.org/presentationml/2006/ole">
            <mc:AlternateContent xmlns:mc="http://schemas.openxmlformats.org/markup-compatibility/2006">
              <mc:Choice xmlns:v="urn:schemas-microsoft-com:vml" Requires="v">
                <p:oleObj name="Equation" r:id="rId2" imgW="1637589" imgH="393529" progId="Equation.3">
                  <p:embed/>
                </p:oleObj>
              </mc:Choice>
              <mc:Fallback>
                <p:oleObj name="Equation" r:id="rId2" imgW="1637589" imgH="393529"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3352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4"/>
          <p:cNvGraphicFramePr>
            <a:graphicFrameLocks noChangeAspect="1"/>
          </p:cNvGraphicFramePr>
          <p:nvPr/>
        </p:nvGraphicFramePr>
        <p:xfrm>
          <a:off x="609600" y="4114800"/>
          <a:ext cx="2989263" cy="806450"/>
        </p:xfrm>
        <a:graphic>
          <a:graphicData uri="http://schemas.openxmlformats.org/presentationml/2006/ole">
            <mc:AlternateContent xmlns:mc="http://schemas.openxmlformats.org/markup-compatibility/2006">
              <mc:Choice xmlns:v="urn:schemas-microsoft-com:vml" Requires="v">
                <p:oleObj name="Equation" r:id="rId4" imgW="1459866" imgH="393529" progId="Equation.3">
                  <p:embed/>
                </p:oleObj>
              </mc:Choice>
              <mc:Fallback>
                <p:oleObj name="Equation" r:id="rId4" imgW="1459866"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114800"/>
                        <a:ext cx="298926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5"/>
          <p:cNvGraphicFramePr>
            <a:graphicFrameLocks noChangeAspect="1"/>
          </p:cNvGraphicFramePr>
          <p:nvPr/>
        </p:nvGraphicFramePr>
        <p:xfrm>
          <a:off x="4271963" y="2286000"/>
          <a:ext cx="3249612" cy="806450"/>
        </p:xfrm>
        <a:graphic>
          <a:graphicData uri="http://schemas.openxmlformats.org/presentationml/2006/ole">
            <mc:AlternateContent xmlns:mc="http://schemas.openxmlformats.org/markup-compatibility/2006">
              <mc:Choice xmlns:v="urn:schemas-microsoft-com:vml" Requires="v">
                <p:oleObj name="Equation" r:id="rId6" imgW="1586811" imgH="393529" progId="Equation.3">
                  <p:embed/>
                </p:oleObj>
              </mc:Choice>
              <mc:Fallback>
                <p:oleObj name="Equation" r:id="rId6" imgW="1586811" imgH="39352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1963" y="2286000"/>
                        <a:ext cx="324961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6"/>
          <p:cNvGraphicFramePr>
            <a:graphicFrameLocks noChangeAspect="1"/>
          </p:cNvGraphicFramePr>
          <p:nvPr/>
        </p:nvGraphicFramePr>
        <p:xfrm>
          <a:off x="8582025" y="2481263"/>
          <a:ext cx="1428750" cy="415925"/>
        </p:xfrm>
        <a:graphic>
          <a:graphicData uri="http://schemas.openxmlformats.org/presentationml/2006/ole">
            <mc:AlternateContent xmlns:mc="http://schemas.openxmlformats.org/markup-compatibility/2006">
              <mc:Choice xmlns:v="urn:schemas-microsoft-com:vml" Requires="v">
                <p:oleObj name="Equation" r:id="rId8" imgW="698197" imgH="203112" progId="Equation.3">
                  <p:embed/>
                </p:oleObj>
              </mc:Choice>
              <mc:Fallback>
                <p:oleObj name="Equation" r:id="rId8" imgW="698197" imgH="203112"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82025" y="2481263"/>
                        <a:ext cx="1428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7"/>
          <p:cNvGraphicFramePr>
            <a:graphicFrameLocks noChangeAspect="1"/>
          </p:cNvGraphicFramePr>
          <p:nvPr/>
        </p:nvGraphicFramePr>
        <p:xfrm>
          <a:off x="533400" y="5441950"/>
          <a:ext cx="7618413" cy="806450"/>
        </p:xfrm>
        <a:graphic>
          <a:graphicData uri="http://schemas.openxmlformats.org/presentationml/2006/ole">
            <mc:AlternateContent xmlns:mc="http://schemas.openxmlformats.org/markup-compatibility/2006">
              <mc:Choice xmlns:v="urn:schemas-microsoft-com:vml" Requires="v">
                <p:oleObj name="Equation" r:id="rId10" imgW="3721100" imgH="393700" progId="Equation.3">
                  <p:embed/>
                </p:oleObj>
              </mc:Choice>
              <mc:Fallback>
                <p:oleObj name="Equation" r:id="rId10" imgW="3721100" imgH="3937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5441950"/>
                        <a:ext cx="76184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304800" y="76200"/>
            <a:ext cx="10287000" cy="609600"/>
          </a:xfrm>
        </p:spPr>
        <p:txBody>
          <a:bodyPr/>
          <a:lstStyle/>
          <a:p>
            <a:pPr eaLnBrk="1" hangingPunct="1"/>
            <a:r>
              <a:rPr lang="en-US" altLang="en-US"/>
              <a:t>Energy of the SHM Oscillator, cont.</a:t>
            </a:r>
          </a:p>
        </p:txBody>
      </p:sp>
      <p:sp>
        <p:nvSpPr>
          <p:cNvPr id="37891" name="Rectangle 3"/>
          <p:cNvSpPr>
            <a:spLocks noGrp="1" noChangeArrowheads="1"/>
          </p:cNvSpPr>
          <p:nvPr>
            <p:ph sz="half" idx="1"/>
          </p:nvPr>
        </p:nvSpPr>
        <p:spPr>
          <a:xfrm>
            <a:off x="152400" y="944563"/>
            <a:ext cx="5864225" cy="5518150"/>
          </a:xfrm>
        </p:spPr>
        <p:txBody>
          <a:bodyPr/>
          <a:lstStyle/>
          <a:p>
            <a:pPr marL="0" indent="0" eaLnBrk="1" hangingPunct="1"/>
            <a:r>
              <a:rPr lang="en-US" altLang="en-US" sz="2400"/>
              <a:t>The total mechanical energy is constant.</a:t>
            </a:r>
          </a:p>
          <a:p>
            <a:pPr lvl="1" eaLnBrk="1" hangingPunct="1"/>
            <a:r>
              <a:rPr lang="en-US" altLang="en-US"/>
              <a:t>At all times, the total energy is </a:t>
            </a:r>
          </a:p>
          <a:p>
            <a:pPr lvl="1" eaLnBrk="1" hangingPunct="1">
              <a:buFont typeface="Wingdings" pitchFamily="2" charset="2"/>
              <a:buNone/>
            </a:pPr>
            <a:r>
              <a:rPr lang="en-US" altLang="en-US"/>
              <a:t>½ k A</a:t>
            </a:r>
            <a:r>
              <a:rPr lang="en-US" altLang="en-US" baseline="30000"/>
              <a:t>2</a:t>
            </a:r>
            <a:r>
              <a:rPr lang="en-US" altLang="en-US"/>
              <a:t> </a:t>
            </a:r>
          </a:p>
          <a:p>
            <a:pPr marL="0" indent="0" eaLnBrk="1" hangingPunct="1">
              <a:lnSpc>
                <a:spcPct val="90000"/>
              </a:lnSpc>
            </a:pPr>
            <a:r>
              <a:rPr lang="en-US" altLang="en-US" sz="2400"/>
              <a:t>The total mechanical energy is proportional to the square of the amplitude.</a:t>
            </a:r>
          </a:p>
          <a:p>
            <a:pPr marL="0" indent="0" eaLnBrk="1" hangingPunct="1">
              <a:lnSpc>
                <a:spcPct val="90000"/>
              </a:lnSpc>
            </a:pPr>
            <a:r>
              <a:rPr lang="en-US" altLang="en-US" sz="2400"/>
              <a:t>Energy is continuously being transferred between potential energy stored in the spring and the kinetic energy of the block.</a:t>
            </a:r>
          </a:p>
          <a:p>
            <a:pPr marL="0" indent="0" eaLnBrk="1" hangingPunct="1">
              <a:lnSpc>
                <a:spcPct val="90000"/>
              </a:lnSpc>
            </a:pPr>
            <a:r>
              <a:rPr lang="en-US" altLang="en-US" sz="2400"/>
              <a:t>In the diagram, </a:t>
            </a:r>
            <a:r>
              <a:rPr lang="el-GR" altLang="en-US" sz="2400" i="1">
                <a:latin typeface="Lucida Grande" pitchFamily="80" charset="0"/>
                <a:cs typeface="Arial" charset="0"/>
              </a:rPr>
              <a:t>Φ</a:t>
            </a:r>
            <a:r>
              <a:rPr lang="en-US" altLang="en-US" sz="2400">
                <a:cs typeface="Arial" charset="0"/>
              </a:rPr>
              <a:t> = 0</a:t>
            </a:r>
            <a:endParaRPr lang="en-US" altLang="en-US" sz="2400"/>
          </a:p>
          <a:p>
            <a:pPr marL="0" indent="0" eaLnBrk="1" hangingPunct="1"/>
            <a:endParaRPr lang="en-US" altLang="en-US" sz="2600"/>
          </a:p>
          <a:p>
            <a:pPr marL="0" indent="0" eaLnBrk="1" hangingPunct="1"/>
            <a:endParaRPr lang="en-US" altLang="en-US" sz="2600"/>
          </a:p>
          <a:p>
            <a:pPr marL="0" indent="0" eaLnBrk="1" hangingPunct="1"/>
            <a:r>
              <a:rPr lang="en-US" altLang="en-US" sz="2600"/>
              <a:t>.</a:t>
            </a:r>
          </a:p>
        </p:txBody>
      </p:sp>
      <p:sp>
        <p:nvSpPr>
          <p:cNvPr id="3891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8917" name="Picture 6"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1951038"/>
            <a:ext cx="54133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1500" y="76200"/>
            <a:ext cx="10287000" cy="609600"/>
          </a:xfrm>
        </p:spPr>
        <p:txBody>
          <a:bodyPr/>
          <a:lstStyle/>
          <a:p>
            <a:pPr eaLnBrk="1" hangingPunct="1"/>
            <a:r>
              <a:rPr lang="en-US" altLang="en-US">
                <a:solidFill>
                  <a:srgbClr val="000000"/>
                </a:solidFill>
              </a:rPr>
              <a:t>Energy of the SHM Oscillator, final</a:t>
            </a:r>
          </a:p>
        </p:txBody>
      </p:sp>
      <p:sp>
        <p:nvSpPr>
          <p:cNvPr id="39939" name="Rectangle 3"/>
          <p:cNvSpPr>
            <a:spLocks noGrp="1" noChangeArrowheads="1"/>
          </p:cNvSpPr>
          <p:nvPr>
            <p:ph sz="half" idx="1"/>
          </p:nvPr>
        </p:nvSpPr>
        <p:spPr>
          <a:xfrm>
            <a:off x="457200" y="1143000"/>
            <a:ext cx="5162550" cy="4972050"/>
          </a:xfrm>
        </p:spPr>
        <p:txBody>
          <a:bodyPr/>
          <a:lstStyle/>
          <a:p>
            <a:pPr marL="0" indent="0" eaLnBrk="1" hangingPunct="1">
              <a:lnSpc>
                <a:spcPct val="90000"/>
              </a:lnSpc>
            </a:pPr>
            <a:r>
              <a:rPr lang="en-US" altLang="en-US" sz="2400"/>
              <a:t>Variations of K and U can also be observed with respect to position.</a:t>
            </a:r>
          </a:p>
          <a:p>
            <a:pPr marL="0" indent="0" eaLnBrk="1" hangingPunct="1">
              <a:lnSpc>
                <a:spcPct val="90000"/>
              </a:lnSpc>
            </a:pPr>
            <a:r>
              <a:rPr lang="en-US" altLang="en-US" sz="2400"/>
              <a:t>The energy is continually being transformed between potential energy stored in the spring and the kinetic energy of the block.</a:t>
            </a:r>
          </a:p>
          <a:p>
            <a:pPr marL="0" indent="0" eaLnBrk="1" hangingPunct="1">
              <a:lnSpc>
                <a:spcPct val="90000"/>
              </a:lnSpc>
            </a:pPr>
            <a:r>
              <a:rPr lang="en-US" altLang="en-US" sz="2400"/>
              <a:t>The total energy remains the same</a:t>
            </a:r>
          </a:p>
        </p:txBody>
      </p:sp>
      <p:sp>
        <p:nvSpPr>
          <p:cNvPr id="3994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39941" name="Picture 6" descr="1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1951038"/>
            <a:ext cx="54133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1500" y="76200"/>
            <a:ext cx="10287000" cy="609600"/>
          </a:xfrm>
        </p:spPr>
        <p:txBody>
          <a:bodyPr/>
          <a:lstStyle/>
          <a:p>
            <a:pPr eaLnBrk="1" hangingPunct="1"/>
            <a:r>
              <a:rPr lang="en-US" altLang="en-US" sz="2800">
                <a:solidFill>
                  <a:srgbClr val="000000"/>
                </a:solidFill>
              </a:rPr>
              <a:t>Energy in SHM, summary</a:t>
            </a:r>
            <a:endParaRPr lang="en-US" altLang="en-US">
              <a:solidFill>
                <a:srgbClr val="000000"/>
              </a:solidFill>
            </a:endParaRPr>
          </a:p>
        </p:txBody>
      </p:sp>
      <p:sp>
        <p:nvSpPr>
          <p:cNvPr id="40963"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pic>
        <p:nvPicPr>
          <p:cNvPr id="40964" name="Picture 5" descr="1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1828800"/>
            <a:ext cx="9604375"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1500" y="76200"/>
            <a:ext cx="10287000" cy="609600"/>
          </a:xfrm>
        </p:spPr>
        <p:txBody>
          <a:bodyPr/>
          <a:lstStyle/>
          <a:p>
            <a:pPr eaLnBrk="1" hangingPunct="1"/>
            <a:r>
              <a:rPr lang="en-US" altLang="en-US" sz="2800">
                <a:solidFill>
                  <a:srgbClr val="000000"/>
                </a:solidFill>
              </a:rPr>
              <a:t>Velocity at a Given Position</a:t>
            </a:r>
            <a:endParaRPr lang="en-US" altLang="en-US">
              <a:solidFill>
                <a:srgbClr val="000000"/>
              </a:solidFill>
            </a:endParaRPr>
          </a:p>
        </p:txBody>
      </p:sp>
      <p:sp>
        <p:nvSpPr>
          <p:cNvPr id="41987" name="Content Placeholder 2"/>
          <p:cNvSpPr>
            <a:spLocks noGrp="1"/>
          </p:cNvSpPr>
          <p:nvPr>
            <p:ph idx="1"/>
          </p:nvPr>
        </p:nvSpPr>
        <p:spPr>
          <a:xfrm>
            <a:off x="571500" y="1352550"/>
            <a:ext cx="10287000" cy="4438650"/>
          </a:xfrm>
        </p:spPr>
        <p:txBody>
          <a:bodyPr/>
          <a:lstStyle/>
          <a:p>
            <a:pPr marL="0" indent="0" eaLnBrk="1" hangingPunct="1"/>
            <a:r>
              <a:rPr lang="en-US" altLang="en-US" sz="2400" b="1"/>
              <a:t>Energy can be used to find the velocity:</a:t>
            </a:r>
            <a:endParaRPr lang="en-US" altLang="en-US" b="1"/>
          </a:p>
          <a:p>
            <a:pPr marL="0" indent="0" eaLnBrk="1" hangingPunct="1"/>
            <a:endParaRPr lang="en-US" altLang="en-US"/>
          </a:p>
        </p:txBody>
      </p:sp>
      <p:graphicFrame>
        <p:nvGraphicFramePr>
          <p:cNvPr id="41988" name="Object 8"/>
          <p:cNvGraphicFramePr>
            <a:graphicFrameLocks noChangeAspect="1"/>
          </p:cNvGraphicFramePr>
          <p:nvPr/>
        </p:nvGraphicFramePr>
        <p:xfrm>
          <a:off x="1143000" y="2209800"/>
          <a:ext cx="7239000" cy="2878138"/>
        </p:xfrm>
        <a:graphic>
          <a:graphicData uri="http://schemas.openxmlformats.org/presentationml/2006/ole">
            <mc:AlternateContent xmlns:mc="http://schemas.openxmlformats.org/markup-compatibility/2006">
              <mc:Choice xmlns:v="urn:schemas-microsoft-com:vml" Requires="v">
                <p:oleObj name="Equation" r:id="rId2" imgW="2273300" imgH="1130300" progId="Equation.DSMT4">
                  <p:embed/>
                </p:oleObj>
              </mc:Choice>
              <mc:Fallback>
                <p:oleObj name="Equation" r:id="rId2" imgW="2273300" imgH="11303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72390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71500" y="76200"/>
            <a:ext cx="10287000" cy="609600"/>
          </a:xfrm>
        </p:spPr>
        <p:txBody>
          <a:bodyPr/>
          <a:lstStyle/>
          <a:p>
            <a:r>
              <a:rPr lang="en-US" altLang="en-US" sz="2800">
                <a:solidFill>
                  <a:srgbClr val="000000"/>
                </a:solidFill>
              </a:rPr>
              <a:t>Problem 15.4:</a:t>
            </a:r>
            <a:r>
              <a:rPr lang="en-US" altLang="en-US"/>
              <a:t> </a:t>
            </a:r>
          </a:p>
        </p:txBody>
      </p:sp>
      <p:sp>
        <p:nvSpPr>
          <p:cNvPr id="43011" name="Content Placeholder 2"/>
          <p:cNvSpPr>
            <a:spLocks noGrp="1"/>
          </p:cNvSpPr>
          <p:nvPr>
            <p:ph idx="1"/>
          </p:nvPr>
        </p:nvSpPr>
        <p:spPr>
          <a:xfrm>
            <a:off x="152400" y="1066800"/>
            <a:ext cx="11277600" cy="4495800"/>
          </a:xfrm>
        </p:spPr>
        <p:txBody>
          <a:bodyPr/>
          <a:lstStyle/>
          <a:p>
            <a:pPr marL="0"/>
            <a:r>
              <a:rPr lang="en-US" altLang="en-US" sz="240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a:latin typeface="Times New Roman" pitchFamily="18" charset="0"/>
                <a:cs typeface="Times New Roman" pitchFamily="18" charset="0"/>
              </a:rPr>
            </a:br>
            <a:r>
              <a:rPr lang="en-US" altLang="en-US" sz="2400" b="1">
                <a:latin typeface="Times New Roman" pitchFamily="18" charset="0"/>
                <a:cs typeface="Times New Roman" pitchFamily="18" charset="0"/>
              </a:rPr>
              <a:t>(A) </a:t>
            </a:r>
            <a:r>
              <a:rPr lang="en-US" altLang="en-US" sz="2400">
                <a:latin typeface="Times New Roman" pitchFamily="18" charset="0"/>
                <a:cs typeface="Times New Roman" pitchFamily="18" charset="0"/>
              </a:rPr>
              <a:t>Calculate the total energy of the system and the maximum speed of the cart if the amplitude of the motion is </a:t>
            </a:r>
          </a:p>
          <a:p>
            <a:pPr marL="0"/>
            <a:r>
              <a:rPr lang="en-US" altLang="en-US" sz="2400" b="1">
                <a:latin typeface="Times New Roman" pitchFamily="18" charset="0"/>
                <a:cs typeface="Times New Roman" pitchFamily="18" charset="0"/>
              </a:rPr>
              <a:t>(B) </a:t>
            </a:r>
            <a:r>
              <a:rPr lang="en-US" altLang="en-US" sz="2400">
                <a:latin typeface="Times New Roman" pitchFamily="18" charset="0"/>
                <a:cs typeface="Times New Roman" pitchFamily="18" charset="0"/>
              </a:rPr>
              <a:t>What is the velocity of the cart when the position is 2.00 cm? </a:t>
            </a:r>
          </a:p>
          <a:p>
            <a:pPr marL="0"/>
            <a:r>
              <a:rPr lang="en-US" altLang="en-US" sz="2400" b="1">
                <a:latin typeface="Times New Roman" pitchFamily="18" charset="0"/>
                <a:cs typeface="Times New Roman" pitchFamily="18" charset="0"/>
              </a:rPr>
              <a:t>(C) </a:t>
            </a:r>
            <a:r>
              <a:rPr lang="en-US" altLang="en-US" sz="2400">
                <a:latin typeface="Times New Roman" pitchFamily="18" charset="0"/>
                <a:cs typeface="Times New Roman" pitchFamily="18" charset="0"/>
              </a:rPr>
              <a:t>Compute the kinetic and potential energies of the system when the position is 2.00 cm.</a:t>
            </a:r>
            <a:r>
              <a:rPr lang="en-US" altLang="en-US" sz="2400"/>
              <a:t> </a:t>
            </a:r>
            <a:br>
              <a:rPr lang="en-US" altLang="en-US" sz="2400"/>
            </a:br>
            <a:br>
              <a:rPr lang="en-US" altLang="en-US" sz="2000"/>
            </a:br>
            <a:r>
              <a:rPr lang="en-US" altLang="en-US" sz="2800"/>
              <a:t>Solution:</a:t>
            </a:r>
            <a:r>
              <a:rPr lang="en-US" altLang="en-US" sz="2000"/>
              <a:t> </a:t>
            </a:r>
          </a:p>
          <a:p>
            <a:pPr marL="0"/>
            <a:br>
              <a:rPr lang="en-US" altLang="en-US" sz="2000">
                <a:latin typeface="Times New Roman" pitchFamily="18" charset="0"/>
                <a:cs typeface="Times New Roman" pitchFamily="18" charset="0"/>
              </a:rPr>
            </a:br>
            <a:endParaRPr lang="en-US" altLang="en-US">
              <a:latin typeface="Times New Roman" pitchFamily="18" charset="0"/>
              <a:cs typeface="Times New Roman" pitchFamily="18" charset="0"/>
            </a:endParaRP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4081463"/>
            <a:ext cx="6472237"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4792663"/>
            <a:ext cx="27432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71500" y="76200"/>
            <a:ext cx="10287000" cy="609600"/>
          </a:xfrm>
        </p:spPr>
        <p:txBody>
          <a:bodyPr/>
          <a:lstStyle/>
          <a:p>
            <a:r>
              <a:rPr lang="en-US" altLang="en-US" sz="3200">
                <a:solidFill>
                  <a:srgbClr val="000000"/>
                </a:solidFill>
              </a:rPr>
              <a:t>Problem 15.4:</a:t>
            </a:r>
            <a:r>
              <a:rPr lang="en-US" altLang="en-US"/>
              <a:t> </a:t>
            </a:r>
          </a:p>
        </p:txBody>
      </p:sp>
      <p:sp>
        <p:nvSpPr>
          <p:cNvPr id="44035" name="Content Placeholder 2"/>
          <p:cNvSpPr>
            <a:spLocks noGrp="1"/>
          </p:cNvSpPr>
          <p:nvPr>
            <p:ph idx="1"/>
          </p:nvPr>
        </p:nvSpPr>
        <p:spPr>
          <a:xfrm>
            <a:off x="228600" y="1143000"/>
            <a:ext cx="11049000" cy="4419600"/>
          </a:xfrm>
        </p:spPr>
        <p:txBody>
          <a:bodyPr/>
          <a:lstStyle/>
          <a:p>
            <a:pPr marL="0"/>
            <a:r>
              <a:rPr lang="en-US" altLang="en-US" sz="240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a:latin typeface="Times New Roman" pitchFamily="18" charset="0"/>
                <a:cs typeface="Times New Roman" pitchFamily="18" charset="0"/>
              </a:rPr>
            </a:br>
            <a:r>
              <a:rPr lang="en-US" altLang="en-US" sz="2400" b="1">
                <a:latin typeface="Times New Roman" pitchFamily="18" charset="0"/>
                <a:cs typeface="Times New Roman" pitchFamily="18" charset="0"/>
              </a:rPr>
              <a:t>(B) </a:t>
            </a:r>
            <a:r>
              <a:rPr lang="en-US" altLang="en-US" sz="2400">
                <a:latin typeface="Times New Roman" pitchFamily="18" charset="0"/>
                <a:cs typeface="Times New Roman" pitchFamily="18" charset="0"/>
              </a:rPr>
              <a:t>What is the velocity of the cart when the position is 2.00 cm? </a:t>
            </a:r>
          </a:p>
          <a:p>
            <a:pPr marL="0"/>
            <a:r>
              <a:rPr lang="en-US" altLang="en-US" sz="2400" b="1">
                <a:latin typeface="Times New Roman" pitchFamily="18" charset="0"/>
                <a:cs typeface="Times New Roman" pitchFamily="18" charset="0"/>
              </a:rPr>
              <a:t>(C) </a:t>
            </a:r>
            <a:r>
              <a:rPr lang="en-US" altLang="en-US" sz="2400">
                <a:latin typeface="Times New Roman" pitchFamily="18" charset="0"/>
                <a:cs typeface="Times New Roman" pitchFamily="18" charset="0"/>
              </a:rPr>
              <a:t>Compute the kinetic and potential energies of the system when the position is 2.00 cm.</a:t>
            </a:r>
            <a:r>
              <a:rPr lang="en-US" altLang="en-US" sz="2400"/>
              <a:t> </a:t>
            </a:r>
            <a:br>
              <a:rPr lang="en-US" altLang="en-US" sz="2400"/>
            </a:br>
            <a:br>
              <a:rPr lang="en-US" altLang="en-US" sz="2400"/>
            </a:br>
            <a:r>
              <a:rPr lang="en-US" altLang="en-US" sz="2400"/>
              <a:t>Solution: </a:t>
            </a:r>
          </a:p>
          <a:p>
            <a:pPr marL="0"/>
            <a:br>
              <a:rPr lang="en-US" altLang="en-US" sz="2000">
                <a:latin typeface="Times New Roman" pitchFamily="18" charset="0"/>
                <a:cs typeface="Times New Roman" pitchFamily="18" charset="0"/>
              </a:rPr>
            </a:br>
            <a:endParaRPr lang="en-US" altLang="en-US">
              <a:latin typeface="Times New Roman" pitchFamily="18" charset="0"/>
              <a:cs typeface="Times New Roman" pitchFamily="18" charset="0"/>
            </a:endParaRP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6334125" cy="227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71500" y="76200"/>
            <a:ext cx="10287000" cy="609600"/>
          </a:xfrm>
        </p:spPr>
        <p:txBody>
          <a:bodyPr/>
          <a:lstStyle/>
          <a:p>
            <a:r>
              <a:rPr lang="en-US" altLang="en-US" sz="3200">
                <a:solidFill>
                  <a:srgbClr val="000000"/>
                </a:solidFill>
              </a:rPr>
              <a:t>Problem 15.4:</a:t>
            </a:r>
            <a:r>
              <a:rPr lang="en-US" altLang="en-US"/>
              <a:t> </a:t>
            </a:r>
          </a:p>
        </p:txBody>
      </p:sp>
      <p:sp>
        <p:nvSpPr>
          <p:cNvPr id="45059" name="Content Placeholder 2"/>
          <p:cNvSpPr>
            <a:spLocks noGrp="1"/>
          </p:cNvSpPr>
          <p:nvPr>
            <p:ph idx="1"/>
          </p:nvPr>
        </p:nvSpPr>
        <p:spPr>
          <a:xfrm>
            <a:off x="76200" y="1143000"/>
            <a:ext cx="11277600" cy="4419600"/>
          </a:xfrm>
        </p:spPr>
        <p:txBody>
          <a:bodyPr/>
          <a:lstStyle/>
          <a:p>
            <a:pPr marL="0"/>
            <a:r>
              <a:rPr lang="en-US" altLang="en-US" sz="2400">
                <a:latin typeface="Times New Roman" pitchFamily="18" charset="0"/>
                <a:cs typeface="Times New Roman" pitchFamily="18" charset="0"/>
              </a:rPr>
              <a:t>A 0.500-kg cart connected to a light spring for which the force constant is 20.0 N/m oscillates on a horizontal, frictionless air track.</a:t>
            </a:r>
            <a:br>
              <a:rPr lang="en-US" altLang="en-US" sz="2400">
                <a:latin typeface="Times New Roman" pitchFamily="18" charset="0"/>
                <a:cs typeface="Times New Roman" pitchFamily="18" charset="0"/>
              </a:rPr>
            </a:br>
            <a:r>
              <a:rPr lang="en-US" altLang="en-US" sz="2400" b="1">
                <a:latin typeface="Times New Roman" pitchFamily="18" charset="0"/>
                <a:cs typeface="Times New Roman" pitchFamily="18" charset="0"/>
              </a:rPr>
              <a:t>(C) </a:t>
            </a:r>
            <a:r>
              <a:rPr lang="en-US" altLang="en-US" sz="2400">
                <a:latin typeface="Times New Roman" pitchFamily="18" charset="0"/>
                <a:cs typeface="Times New Roman" pitchFamily="18" charset="0"/>
              </a:rPr>
              <a:t>Compute the kinetic and potential energies of the system when the position is 2.00 cm.</a:t>
            </a:r>
            <a:r>
              <a:rPr lang="en-US" altLang="en-US" sz="2400"/>
              <a:t> </a:t>
            </a:r>
            <a:br>
              <a:rPr lang="en-US" altLang="en-US" sz="2400"/>
            </a:br>
            <a:br>
              <a:rPr lang="en-US" altLang="en-US" sz="2000"/>
            </a:br>
            <a:r>
              <a:rPr lang="en-US" altLang="en-US" sz="2800"/>
              <a:t>Solution:</a:t>
            </a:r>
            <a:r>
              <a:rPr lang="en-US" altLang="en-US" sz="2000"/>
              <a:t> </a:t>
            </a:r>
          </a:p>
          <a:p>
            <a:pPr marL="0"/>
            <a:br>
              <a:rPr lang="en-US" altLang="en-US" sz="2000">
                <a:latin typeface="Times New Roman" pitchFamily="18" charset="0"/>
                <a:cs typeface="Times New Roman" pitchFamily="18" charset="0"/>
              </a:rPr>
            </a:br>
            <a:endParaRPr lang="en-US" altLang="en-US">
              <a:latin typeface="Times New Roman" pitchFamily="18" charset="0"/>
              <a:cs typeface="Times New Roman" pitchFamily="18" charset="0"/>
            </a:endParaRP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8659813" cy="112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79925"/>
            <a:ext cx="87630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76200"/>
            <a:ext cx="10287000" cy="609600"/>
          </a:xfrm>
        </p:spPr>
        <p:txBody>
          <a:bodyPr/>
          <a:lstStyle/>
          <a:p>
            <a:pPr eaLnBrk="1" hangingPunct="1"/>
            <a:r>
              <a:rPr lang="en-US" altLang="en-US" sz="3600"/>
              <a:t>Simple Pendulum</a:t>
            </a:r>
            <a:endParaRPr lang="en-US" altLang="en-US"/>
          </a:p>
        </p:txBody>
      </p:sp>
      <p:sp>
        <p:nvSpPr>
          <p:cNvPr id="54275" name="Rectangle 3"/>
          <p:cNvSpPr>
            <a:spLocks noGrp="1" noChangeArrowheads="1"/>
          </p:cNvSpPr>
          <p:nvPr>
            <p:ph idx="1"/>
          </p:nvPr>
        </p:nvSpPr>
        <p:spPr>
          <a:xfrm>
            <a:off x="381000" y="914400"/>
            <a:ext cx="6324600" cy="5684838"/>
          </a:xfrm>
        </p:spPr>
        <p:txBody>
          <a:bodyPr/>
          <a:lstStyle/>
          <a:p>
            <a:pPr marL="0" indent="0" algn="just" eaLnBrk="1" hangingPunct="1">
              <a:lnSpc>
                <a:spcPct val="150000"/>
              </a:lnSpc>
            </a:pPr>
            <a:r>
              <a:rPr lang="en-US" altLang="en-US" sz="2400">
                <a:latin typeface="Times New Roman" pitchFamily="18" charset="0"/>
                <a:ea typeface="Malgun Gothic" pitchFamily="34" charset="-127"/>
                <a:cs typeface="Times New Roman" pitchFamily="18" charset="0"/>
              </a:rPr>
              <a:t>The </a:t>
            </a:r>
            <a:r>
              <a:rPr lang="en-US" altLang="en-US" sz="2400" b="1">
                <a:latin typeface="Times New Roman" pitchFamily="18" charset="0"/>
                <a:ea typeface="Malgun Gothic" pitchFamily="34" charset="-127"/>
                <a:cs typeface="Times New Roman" pitchFamily="18" charset="0"/>
              </a:rPr>
              <a:t>simple pendulum</a:t>
            </a:r>
            <a:r>
              <a:rPr lang="en-US" altLang="en-US" sz="2400">
                <a:latin typeface="Times New Roman" pitchFamily="18" charset="0"/>
                <a:ea typeface="Malgun Gothic" pitchFamily="34" charset="-127"/>
                <a:cs typeface="Times New Roman" pitchFamily="18" charset="0"/>
              </a:rPr>
              <a:t> is  another mechanical  system  that  exhibits  periodic  motion.  It consists of a particle-like bob of mass </a:t>
            </a:r>
            <a:r>
              <a:rPr lang="en-US" altLang="en-US" sz="2400" i="1">
                <a:latin typeface="Times New Roman" pitchFamily="18" charset="0"/>
                <a:ea typeface="Malgun Gothic" pitchFamily="34" charset="-127"/>
                <a:cs typeface="Times New Roman" pitchFamily="18" charset="0"/>
              </a:rPr>
              <a:t>m</a:t>
            </a:r>
            <a:r>
              <a:rPr lang="en-US" altLang="en-US" sz="2400">
                <a:latin typeface="Times New Roman" pitchFamily="18" charset="0"/>
                <a:ea typeface="Malgun Gothic" pitchFamily="34" charset="-127"/>
                <a:cs typeface="Times New Roman" pitchFamily="18" charset="0"/>
              </a:rPr>
              <a:t> suspended by a light string of length </a:t>
            </a:r>
            <a:r>
              <a:rPr lang="en-US" altLang="en-US" sz="2400" i="1">
                <a:latin typeface="Times New Roman" pitchFamily="18" charset="0"/>
                <a:ea typeface="Malgun Gothic" pitchFamily="34" charset="-127"/>
                <a:cs typeface="Times New Roman" pitchFamily="18" charset="0"/>
              </a:rPr>
              <a:t>L.</a:t>
            </a:r>
            <a:r>
              <a:rPr lang="en-US" altLang="en-US" sz="2400">
                <a:latin typeface="Times New Roman" pitchFamily="18" charset="0"/>
                <a:ea typeface="Malgun Gothic" pitchFamily="34" charset="-127"/>
                <a:cs typeface="Times New Roman" pitchFamily="18" charset="0"/>
              </a:rPr>
              <a:t> The motion occurs in the vertical plane and is driven by gravitational force. The motion is very close to that of the SHM oscillator.</a:t>
            </a:r>
          </a:p>
          <a:p>
            <a:pPr lvl="1" algn="just" eaLnBrk="1" hangingPunct="1">
              <a:lnSpc>
                <a:spcPct val="150000"/>
              </a:lnSpc>
            </a:pPr>
            <a:r>
              <a:rPr lang="en-US" altLang="en-US" sz="2400">
                <a:latin typeface="Times New Roman" pitchFamily="18" charset="0"/>
                <a:ea typeface="Malgun Gothic" pitchFamily="34" charset="-127"/>
                <a:cs typeface="Times New Roman" pitchFamily="18" charset="0"/>
              </a:rPr>
              <a:t>If the angle is &lt;10</a:t>
            </a:r>
            <a:r>
              <a:rPr lang="en-US" altLang="en-US" sz="2400" baseline="30000">
                <a:latin typeface="Times New Roman" pitchFamily="18" charset="0"/>
                <a:ea typeface="Malgun Gothic" pitchFamily="34" charset="-127"/>
                <a:cs typeface="Times New Roman" pitchFamily="18" charset="0"/>
              </a:rPr>
              <a:t>o</a:t>
            </a:r>
            <a:r>
              <a:rPr lang="en-US" altLang="en-US" sz="2400">
                <a:latin typeface="Times New Roman" pitchFamily="18" charset="0"/>
                <a:ea typeface="Malgun Gothic" pitchFamily="34" charset="-127"/>
                <a:cs typeface="Times New Roman" pitchFamily="18" charset="0"/>
              </a:rPr>
              <a:t> </a:t>
            </a:r>
          </a:p>
        </p:txBody>
      </p:sp>
      <p:sp>
        <p:nvSpPr>
          <p:cNvPr id="5427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54277" name="Picture 8" descr="1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838200"/>
            <a:ext cx="39401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11430000" cy="762000"/>
          </a:xfrm>
          <a:solidFill>
            <a:srgbClr val="002060"/>
          </a:solidFill>
        </p:spPr>
        <p:txBody>
          <a:bodyPr/>
          <a:lstStyle/>
          <a:p>
            <a:pPr eaLnBrk="1" hangingPunct="1"/>
            <a:r>
              <a:rPr lang="en-US" altLang="en-US" sz="4000" dirty="0">
                <a:solidFill>
                  <a:srgbClr val="FFFF00"/>
                </a:solidFill>
              </a:rPr>
              <a:t>Recall Hooke’s Law</a:t>
            </a:r>
          </a:p>
        </p:txBody>
      </p:sp>
      <p:sp>
        <p:nvSpPr>
          <p:cNvPr id="6149" name="Rectangle 3"/>
          <p:cNvSpPr>
            <a:spLocks noGrp="1" noChangeArrowheads="1"/>
          </p:cNvSpPr>
          <p:nvPr>
            <p:ph type="body" sz="half" idx="1"/>
          </p:nvPr>
        </p:nvSpPr>
        <p:spPr>
          <a:xfrm>
            <a:off x="533400" y="1257300"/>
            <a:ext cx="10017125" cy="4343400"/>
          </a:xfrm>
        </p:spPr>
        <p:txBody>
          <a:bodyPr/>
          <a:lstStyle/>
          <a:p>
            <a:pPr marL="0" indent="0" eaLnBrk="1" hangingPunct="1">
              <a:defRPr/>
            </a:pPr>
            <a:r>
              <a:rPr lang="en-US" sz="2800" dirty="0"/>
              <a:t> </a:t>
            </a:r>
            <a:r>
              <a:rPr lang="en-US" sz="3200" dirty="0"/>
              <a:t>Hooke’s Law states </a:t>
            </a:r>
            <a:r>
              <a:rPr lang="en-US" sz="3200" i="1" dirty="0">
                <a:latin typeface="Times New Roman" pitchFamily="18" charset="0"/>
                <a:cs typeface="Times New Roman" pitchFamily="18" charset="0"/>
              </a:rPr>
              <a:t>F</a:t>
            </a:r>
            <a:r>
              <a:rPr lang="en-US" sz="3200" i="1" baseline="-25000" dirty="0">
                <a:latin typeface="Times New Roman" pitchFamily="18" charset="0"/>
                <a:cs typeface="Times New Roman" pitchFamily="18" charset="0"/>
              </a:rPr>
              <a:t>s</a:t>
            </a:r>
            <a:r>
              <a:rPr lang="en-US" sz="3200" dirty="0">
                <a:latin typeface="Times New Roman" pitchFamily="18" charset="0"/>
                <a:cs typeface="Times New Roman" pitchFamily="18" charset="0"/>
              </a:rPr>
              <a:t> = </a:t>
            </a:r>
            <a:r>
              <a:rPr lang="en-US" sz="3200" dirty="0">
                <a:latin typeface="Symbol" pitchFamily="18" charset="2"/>
                <a:cs typeface="Times New Roman" pitchFamily="18" charset="0"/>
              </a:rPr>
              <a:t>-</a:t>
            </a:r>
            <a:r>
              <a:rPr lang="en-US" sz="3200" i="1" dirty="0" err="1">
                <a:latin typeface="Times New Roman" pitchFamily="18" charset="0"/>
                <a:cs typeface="Times New Roman" pitchFamily="18" charset="0"/>
              </a:rPr>
              <a:t>kx</a:t>
            </a:r>
            <a:endParaRPr lang="en-US" sz="3200" i="1" dirty="0">
              <a:latin typeface="Times New Roman" pitchFamily="18" charset="0"/>
              <a:cs typeface="Times New Roman" pitchFamily="18" charset="0"/>
            </a:endParaRPr>
          </a:p>
          <a:p>
            <a:pPr lvl="1" eaLnBrk="1" hangingPunct="1">
              <a:defRPr/>
            </a:pPr>
            <a:r>
              <a:rPr lang="en-US" sz="2800" i="1" dirty="0">
                <a:latin typeface="Times New Roman" pitchFamily="18" charset="0"/>
                <a:cs typeface="Times New Roman" pitchFamily="18" charset="0"/>
              </a:rPr>
              <a:t>F</a:t>
            </a:r>
            <a:r>
              <a:rPr lang="en-US" sz="2800" i="1" baseline="-25000" dirty="0">
                <a:latin typeface="Times New Roman" pitchFamily="18" charset="0"/>
                <a:cs typeface="Times New Roman" pitchFamily="18" charset="0"/>
              </a:rPr>
              <a:t>s</a:t>
            </a:r>
            <a:r>
              <a:rPr lang="en-US" sz="2800" dirty="0">
                <a:latin typeface="Times New Roman" pitchFamily="18" charset="0"/>
                <a:cs typeface="Times New Roman" pitchFamily="18" charset="0"/>
              </a:rPr>
              <a:t> </a:t>
            </a:r>
            <a:r>
              <a:rPr lang="en-US" sz="2800" dirty="0"/>
              <a:t>is the restoring force.</a:t>
            </a:r>
          </a:p>
          <a:p>
            <a:pPr lvl="2" eaLnBrk="1" hangingPunct="1">
              <a:defRPr/>
            </a:pPr>
            <a:r>
              <a:rPr lang="en-US" sz="2400" dirty="0"/>
              <a:t>It is always directed toward the equilibrium position.</a:t>
            </a:r>
          </a:p>
          <a:p>
            <a:pPr lvl="2" eaLnBrk="1" hangingPunct="1">
              <a:defRPr/>
            </a:pPr>
            <a:r>
              <a:rPr lang="en-US" sz="2400" dirty="0"/>
              <a:t>Therefore, it is always opposite the displacement from equilibrium.</a:t>
            </a:r>
          </a:p>
          <a:p>
            <a:pPr lvl="1" eaLnBrk="1" hangingPunct="1">
              <a:defRPr/>
            </a:pPr>
            <a:r>
              <a:rPr lang="en-US" sz="2800" i="1" dirty="0">
                <a:latin typeface="Times New Roman" pitchFamily="18" charset="0"/>
                <a:cs typeface="Times New Roman" pitchFamily="18" charset="0"/>
              </a:rPr>
              <a:t>k</a:t>
            </a:r>
            <a:r>
              <a:rPr lang="en-US" sz="2800" dirty="0"/>
              <a:t> is the force (spring) constant.</a:t>
            </a:r>
          </a:p>
          <a:p>
            <a:pPr lvl="1" eaLnBrk="1" hangingPunct="1">
              <a:defRPr/>
            </a:pPr>
            <a:r>
              <a:rPr lang="en-US" sz="2800" i="1" dirty="0">
                <a:latin typeface="Times New Roman" pitchFamily="18" charset="0"/>
                <a:cs typeface="Times New Roman" pitchFamily="18" charset="0"/>
              </a:rPr>
              <a:t>x</a:t>
            </a:r>
            <a:r>
              <a:rPr lang="en-US" sz="2800" dirty="0"/>
              <a:t> is the displacement.</a:t>
            </a:r>
          </a:p>
        </p:txBody>
      </p:sp>
      <p:pic>
        <p:nvPicPr>
          <p:cNvPr id="8" name="Picture 6" descr="1501">
            <a:extLst>
              <a:ext uri="{FF2B5EF4-FFF2-40B4-BE49-F238E27FC236}">
                <a16:creationId xmlns:a16="http://schemas.microsoft.com/office/drawing/2014/main" id="{80AF462A-55EB-450B-84F2-8BF19D013D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667"/>
          <a:stretch/>
        </p:blipFill>
        <p:spPr bwMode="auto">
          <a:xfrm>
            <a:off x="6477000" y="3276600"/>
            <a:ext cx="3048001" cy="2885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02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spect="1" noMove="1" noResize="1" noEditPoints="1" noAdjustHandles="1" noChangeArrowheads="1" noChangeShapeType="1" noTextEdit="1"/>
          </p:cNvSpPr>
          <p:nvPr>
            <p:ph type="body" sz="half" idx="1"/>
          </p:nvPr>
        </p:nvSpPr>
        <p:spPr>
          <a:xfrm>
            <a:off x="228600" y="990600"/>
            <a:ext cx="7353733" cy="5611000"/>
          </a:xfrm>
          <a:blipFill rotWithShape="1">
            <a:blip r:embed="rId2"/>
            <a:stretch>
              <a:fillRect l="-2570" t="-3261" r="-2902" b="-5761"/>
            </a:stretch>
          </a:blipFill>
        </p:spPr>
        <p:txBody>
          <a:bodyPr/>
          <a:lstStyle/>
          <a:p>
            <a:pPr>
              <a:defRPr/>
            </a:pPr>
            <a:r>
              <a:rPr lang="en-US">
                <a:noFill/>
              </a:rPr>
              <a:t> </a:t>
            </a:r>
          </a:p>
        </p:txBody>
      </p:sp>
      <p:pic>
        <p:nvPicPr>
          <p:cNvPr id="2" name="Picture 8" descr="1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835025"/>
            <a:ext cx="38195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Grp="1" noChangeArrowheads="1"/>
          </p:cNvSpPr>
          <p:nvPr>
            <p:ph type="title"/>
          </p:nvPr>
        </p:nvSpPr>
        <p:spPr>
          <a:xfrm>
            <a:off x="533400" y="76200"/>
            <a:ext cx="10287000" cy="609600"/>
          </a:xfrm>
        </p:spPr>
        <p:txBody>
          <a:bodyPr/>
          <a:lstStyle/>
          <a:p>
            <a:pPr eaLnBrk="1" hangingPunct="1"/>
            <a:r>
              <a:rPr lang="en-US" altLang="en-US" sz="3600"/>
              <a:t>Simple Pendulum</a:t>
            </a:r>
            <a:endParaRPr lang="en-US" altLang="en-US"/>
          </a:p>
        </p:txBody>
      </p:sp>
      <p:graphicFrame>
        <p:nvGraphicFramePr>
          <p:cNvPr id="3" name="Object 2"/>
          <p:cNvGraphicFramePr>
            <a:graphicFrameLocks noChangeAspect="1"/>
          </p:cNvGraphicFramePr>
          <p:nvPr/>
        </p:nvGraphicFramePr>
        <p:xfrm>
          <a:off x="620713" y="2819400"/>
          <a:ext cx="5018087" cy="838200"/>
        </p:xfrm>
        <a:graphic>
          <a:graphicData uri="http://schemas.openxmlformats.org/presentationml/2006/ole">
            <mc:AlternateContent xmlns:mc="http://schemas.openxmlformats.org/markup-compatibility/2006">
              <mc:Choice xmlns:v="urn:schemas-microsoft-com:vml" Requires="v">
                <p:oleObj name="Equation" r:id="rId4" imgW="2006600" imgH="419100" progId="Equation.DSMT4">
                  <p:embed/>
                </p:oleObj>
              </mc:Choice>
              <mc:Fallback>
                <p:oleObj name="Equation" r:id="rId4" imgW="2006600" imgH="4191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13" y="2819400"/>
                        <a:ext cx="5018087"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628650" y="4876800"/>
          <a:ext cx="4095750" cy="908050"/>
        </p:xfrm>
        <a:graphic>
          <a:graphicData uri="http://schemas.openxmlformats.org/presentationml/2006/ole">
            <mc:AlternateContent xmlns:mc="http://schemas.openxmlformats.org/markup-compatibility/2006">
              <mc:Choice xmlns:v="urn:schemas-microsoft-com:vml" Requires="v">
                <p:oleObj name="Equation" r:id="rId6" imgW="1511300" imgH="419100" progId="Equation.DSMT4">
                  <p:embed/>
                </p:oleObj>
              </mc:Choice>
              <mc:Fallback>
                <p:oleObj name="Equation" r:id="rId6" imgW="15113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50" y="4876800"/>
                        <a:ext cx="4095750" cy="908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a:spLocks noRot="1" noChangeAspect="1" noMove="1" noResize="1" noEditPoints="1" noAdjustHandles="1" noChangeArrowheads="1" noChangeShapeType="1" noTextEdit="1"/>
          </p:cNvSpPr>
          <p:nvPr/>
        </p:nvSpPr>
        <p:spPr>
          <a:xfrm>
            <a:off x="5943600" y="4724400"/>
            <a:ext cx="2590800" cy="830997"/>
          </a:xfrm>
          <a:prstGeom prst="rect">
            <a:avLst/>
          </a:prstGeom>
          <a:blipFill rotWithShape="1">
            <a:blip r:embed="rId8"/>
            <a:stretch>
              <a:fillRect/>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533400" y="1295400"/>
            <a:ext cx="10287000" cy="4438650"/>
          </a:xfrm>
        </p:spPr>
        <p:txBody>
          <a:bodyPr/>
          <a:lstStyle/>
          <a:p>
            <a:pPr marL="0" indent="0" eaLnBrk="1" hangingPunct="1"/>
            <a:r>
              <a:rPr lang="en-US" altLang="en-US" sz="2800"/>
              <a:t>The function </a:t>
            </a:r>
            <a:r>
              <a:rPr lang="en-US" altLang="en-US" sz="2800" i="1">
                <a:latin typeface="Symbol" pitchFamily="18" charset="2"/>
              </a:rPr>
              <a:t>q</a:t>
            </a:r>
            <a:r>
              <a:rPr lang="en-US" altLang="en-US" sz="2800"/>
              <a:t>  can be written as </a:t>
            </a:r>
            <a:r>
              <a:rPr lang="en-US" altLang="en-US" sz="2800" i="1">
                <a:latin typeface="Symbol" pitchFamily="18" charset="2"/>
              </a:rPr>
              <a:t>q</a:t>
            </a:r>
            <a:r>
              <a:rPr lang="en-US" altLang="en-US" sz="2800"/>
              <a:t> = </a:t>
            </a:r>
            <a:r>
              <a:rPr lang="en-US" altLang="en-US" sz="2800" i="1">
                <a:latin typeface="Symbol" pitchFamily="18" charset="2"/>
              </a:rPr>
              <a:t>q</a:t>
            </a:r>
            <a:r>
              <a:rPr lang="en-US" altLang="en-US" sz="2800" baseline="-25000"/>
              <a:t>max</a:t>
            </a:r>
            <a:r>
              <a:rPr lang="en-US" altLang="en-US" sz="2800"/>
              <a:t> cos (</a:t>
            </a:r>
            <a:r>
              <a:rPr lang="en-US" altLang="en-US" sz="2800" i="1">
                <a:latin typeface="Symbol" pitchFamily="18" charset="2"/>
              </a:rPr>
              <a:t>w</a:t>
            </a:r>
            <a:r>
              <a:rPr lang="en-US" altLang="en-US" sz="2800" i="1"/>
              <a:t>t</a:t>
            </a:r>
            <a:r>
              <a:rPr lang="en-US" altLang="en-US" sz="2800"/>
              <a:t> + </a:t>
            </a:r>
            <a:r>
              <a:rPr lang="en-US" altLang="en-US" sz="2800" i="1">
                <a:latin typeface="Symbol" pitchFamily="18" charset="2"/>
              </a:rPr>
              <a:t>f</a:t>
            </a:r>
            <a:r>
              <a:rPr lang="en-US" altLang="en-US" sz="2800"/>
              <a:t>).</a:t>
            </a:r>
          </a:p>
          <a:p>
            <a:pPr marL="0" indent="0" eaLnBrk="1" hangingPunct="1"/>
            <a:r>
              <a:rPr lang="en-US" altLang="en-US" sz="2800"/>
              <a:t>The angular frequency is</a:t>
            </a:r>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r>
              <a:rPr lang="en-US" altLang="en-US" sz="2400"/>
              <a:t>The period is</a:t>
            </a:r>
          </a:p>
          <a:p>
            <a:pPr marL="0" indent="0" eaLnBrk="1" hangingPunct="1">
              <a:buFont typeface="Wingdings" pitchFamily="2" charset="2"/>
              <a:buNone/>
            </a:pPr>
            <a:endParaRPr lang="en-US" altLang="en-US"/>
          </a:p>
          <a:p>
            <a:pPr marL="0" indent="0" eaLnBrk="1" hangingPunct="1"/>
            <a:endParaRPr lang="en-US" altLang="en-US"/>
          </a:p>
        </p:txBody>
      </p:sp>
      <p:graphicFrame>
        <p:nvGraphicFramePr>
          <p:cNvPr id="57348" name="Object 4"/>
          <p:cNvGraphicFramePr>
            <a:graphicFrameLocks noChangeAspect="1"/>
          </p:cNvGraphicFramePr>
          <p:nvPr/>
        </p:nvGraphicFramePr>
        <p:xfrm>
          <a:off x="1219200" y="2209800"/>
          <a:ext cx="1847850" cy="1201738"/>
        </p:xfrm>
        <a:graphic>
          <a:graphicData uri="http://schemas.openxmlformats.org/presentationml/2006/ole">
            <mc:AlternateContent xmlns:mc="http://schemas.openxmlformats.org/markup-compatibility/2006">
              <mc:Choice xmlns:v="urn:schemas-microsoft-com:vml" Requires="v">
                <p:oleObj name="Equation" r:id="rId2" imgW="545863" imgH="444307" progId="Equation.DSMT4">
                  <p:embed/>
                </p:oleObj>
              </mc:Choice>
              <mc:Fallback>
                <p:oleObj name="Equation" r:id="rId2" imgW="545863" imgH="444307"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18478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5"/>
          <p:cNvGraphicFramePr>
            <a:graphicFrameLocks noChangeAspect="1"/>
          </p:cNvGraphicFramePr>
          <p:nvPr/>
        </p:nvGraphicFramePr>
        <p:xfrm>
          <a:off x="685800" y="4572000"/>
          <a:ext cx="3790950" cy="1303338"/>
        </p:xfrm>
        <a:graphic>
          <a:graphicData uri="http://schemas.openxmlformats.org/presentationml/2006/ole">
            <mc:AlternateContent xmlns:mc="http://schemas.openxmlformats.org/markup-compatibility/2006">
              <mc:Choice xmlns:v="urn:schemas-microsoft-com:vml" Requires="v">
                <p:oleObj name="Equation" r:id="rId4" imgW="1091726" imgH="469696" progId="Equation.DSMT4">
                  <p:embed/>
                </p:oleObj>
              </mc:Choice>
              <mc:Fallback>
                <p:oleObj name="Equation" r:id="rId4" imgW="1091726" imgH="469696"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572000"/>
                        <a:ext cx="379095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
        <p:nvSpPr>
          <p:cNvPr id="7" name="Rectangle 2"/>
          <p:cNvSpPr txBox="1">
            <a:spLocks noChangeArrowheads="1"/>
          </p:cNvSpPr>
          <p:nvPr/>
        </p:nvSpPr>
        <p:spPr bwMode="auto">
          <a:xfrm>
            <a:off x="533400" y="762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a:t>Simple Pendulum</a:t>
            </a:r>
            <a:endParaRPr lang="en-US" altLang="en-US" kern="0" dirty="0"/>
          </a:p>
        </p:txBody>
      </p:sp>
      <p:graphicFrame>
        <p:nvGraphicFramePr>
          <p:cNvPr id="2" name="Object 1"/>
          <p:cNvGraphicFramePr>
            <a:graphicFrameLocks noChangeAspect="1"/>
          </p:cNvGraphicFramePr>
          <p:nvPr/>
        </p:nvGraphicFramePr>
        <p:xfrm>
          <a:off x="5381625" y="2286000"/>
          <a:ext cx="2509838" cy="1060450"/>
        </p:xfrm>
        <a:graphic>
          <a:graphicData uri="http://schemas.openxmlformats.org/presentationml/2006/ole">
            <mc:AlternateContent xmlns:mc="http://schemas.openxmlformats.org/markup-compatibility/2006">
              <mc:Choice xmlns:v="urn:schemas-microsoft-com:vml" Requires="v">
                <p:oleObj name="Equation" r:id="rId6" imgW="990600" imgH="419100" progId="Equation.3">
                  <p:embed/>
                </p:oleObj>
              </mc:Choice>
              <mc:Fallback>
                <p:oleObj name="Equation" r:id="rId6" imgW="990600" imgH="4191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25" y="2286000"/>
                        <a:ext cx="2509838"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881711431"/>
              </p:ext>
            </p:extLst>
          </p:nvPr>
        </p:nvGraphicFramePr>
        <p:xfrm>
          <a:off x="8651630" y="1905000"/>
          <a:ext cx="2168770" cy="1295400"/>
        </p:xfrm>
        <a:graphic>
          <a:graphicData uri="http://schemas.openxmlformats.org/presentationml/2006/ole">
            <mc:AlternateContent xmlns:mc="http://schemas.openxmlformats.org/markup-compatibility/2006">
              <mc:Choice xmlns:v="urn:schemas-microsoft-com:vml" Requires="v">
                <p:oleObj name="Equation" r:id="rId8" imgW="596641" imgH="444307" progId="Equation.DSMT4">
                  <p:embed/>
                </p:oleObj>
              </mc:Choice>
              <mc:Fallback>
                <p:oleObj name="Equation" r:id="rId8" imgW="596641" imgH="444307"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51630" y="1905000"/>
                        <a:ext cx="2168770" cy="1295400"/>
                      </a:xfrm>
                      <a:prstGeom prst="rect">
                        <a:avLst/>
                      </a:prstGeom>
                      <a:noFill/>
                      <a:ln w="9525">
                        <a:solidFill>
                          <a:srgbClr val="800000"/>
                        </a:solidFill>
                        <a:miter lim="800000"/>
                        <a:headEnd/>
                        <a:tailEnd/>
                      </a:ln>
                      <a:effectLst/>
                    </p:spPr>
                  </p:pic>
                </p:oleObj>
              </mc:Fallback>
            </mc:AlternateContent>
          </a:graphicData>
        </a:graphic>
      </p:graphicFrame>
      <p:graphicFrame>
        <p:nvGraphicFramePr>
          <p:cNvPr id="4" name="Object 3"/>
          <p:cNvGraphicFramePr>
            <a:graphicFrameLocks noChangeAspect="1"/>
          </p:cNvGraphicFramePr>
          <p:nvPr/>
        </p:nvGraphicFramePr>
        <p:xfrm>
          <a:off x="5257800" y="3810000"/>
          <a:ext cx="4095750" cy="908050"/>
        </p:xfrm>
        <a:graphic>
          <a:graphicData uri="http://schemas.openxmlformats.org/presentationml/2006/ole">
            <mc:AlternateContent xmlns:mc="http://schemas.openxmlformats.org/markup-compatibility/2006">
              <mc:Choice xmlns:v="urn:schemas-microsoft-com:vml" Requires="v">
                <p:oleObj name="Equation" r:id="rId10" imgW="1511300" imgH="419100" progId="Equation.DSMT4">
                  <p:embed/>
                </p:oleObj>
              </mc:Choice>
              <mc:Fallback>
                <p:oleObj name="Equation" r:id="rId10" imgW="1511300" imgH="4191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3810000"/>
                        <a:ext cx="4095750" cy="908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1276350"/>
            <a:ext cx="10668000" cy="4514850"/>
          </a:xfrm>
        </p:spPr>
        <p:txBody>
          <a:bodyPr/>
          <a:lstStyle/>
          <a:p>
            <a:pPr marL="0" indent="0" eaLnBrk="1" hangingPunct="1">
              <a:lnSpc>
                <a:spcPct val="90000"/>
              </a:lnSpc>
            </a:pPr>
            <a:r>
              <a:rPr lang="en-US" altLang="en-US" sz="2400"/>
              <a:t>The period and frequency of a simple pendulum depend only on the length of the string and the acceleration due to gravity.</a:t>
            </a:r>
          </a:p>
          <a:p>
            <a:pPr marL="0" indent="0" eaLnBrk="1" hangingPunct="1">
              <a:lnSpc>
                <a:spcPct val="90000"/>
              </a:lnSpc>
            </a:pPr>
            <a:r>
              <a:rPr lang="en-US" altLang="en-US" sz="2400"/>
              <a:t>The period is independent of the mass.</a:t>
            </a:r>
          </a:p>
          <a:p>
            <a:pPr marL="0" indent="0" eaLnBrk="1" hangingPunct="1">
              <a:lnSpc>
                <a:spcPct val="90000"/>
              </a:lnSpc>
            </a:pPr>
            <a:r>
              <a:rPr lang="en-US" altLang="en-US" sz="2400"/>
              <a:t>All simple pendula that are of equal length and are at the same location oscillate with the same period.</a:t>
            </a:r>
          </a:p>
        </p:txBody>
      </p:sp>
      <p:sp>
        <p:nvSpPr>
          <p:cNvPr id="5734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
        <p:nvSpPr>
          <p:cNvPr id="5" name="Rectangle 2"/>
          <p:cNvSpPr txBox="1">
            <a:spLocks noChangeArrowheads="1"/>
          </p:cNvSpPr>
          <p:nvPr/>
        </p:nvSpPr>
        <p:spPr bwMode="auto">
          <a:xfrm>
            <a:off x="533400" y="762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600" kern="0" dirty="0"/>
              <a:t>Simple Pendulum Summary</a:t>
            </a:r>
            <a:endParaRPr lang="en-US"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0" y="0"/>
            <a:ext cx="11430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ctr" eaLnBrk="1" hangingPunct="1">
              <a:lnSpc>
                <a:spcPct val="100000"/>
              </a:lnSpc>
            </a:pPr>
            <a:r>
              <a:rPr lang="en-US" altLang="en-US" sz="3200"/>
              <a:t>The Physical Pendulum</a:t>
            </a:r>
          </a:p>
        </p:txBody>
      </p:sp>
      <p:sp>
        <p:nvSpPr>
          <p:cNvPr id="58371" name="Text Box 3"/>
          <p:cNvSpPr txBox="1">
            <a:spLocks noChangeArrowheads="1"/>
          </p:cNvSpPr>
          <p:nvPr/>
        </p:nvSpPr>
        <p:spPr bwMode="auto">
          <a:xfrm>
            <a:off x="381000" y="1600200"/>
            <a:ext cx="6191250"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pPr>
            <a:r>
              <a:rPr lang="en-US" altLang="en-US" sz="2800"/>
              <a:t>A physical pendulum is a solid mass that oscillates around its center of mass, but cannot be modeled as a point mass suspended by a massless string. Examples:</a:t>
            </a:r>
          </a:p>
        </p:txBody>
      </p:sp>
      <p:pic>
        <p:nvPicPr>
          <p:cNvPr id="58372" name="Picture 4" descr="FG13_16"/>
          <p:cNvPicPr>
            <a:picLocks noChangeAspect="1" noChangeArrowheads="1"/>
          </p:cNvPicPr>
          <p:nvPr/>
        </p:nvPicPr>
        <p:blipFill>
          <a:blip r:embed="rId2">
            <a:extLst>
              <a:ext uri="{28A0092B-C50C-407E-A947-70E740481C1C}">
                <a14:useLocalDpi xmlns:a14="http://schemas.microsoft.com/office/drawing/2010/main" val="0"/>
              </a:ext>
            </a:extLst>
          </a:blip>
          <a:srcRect l="25676" r="25676"/>
          <a:stretch>
            <a:fillRect/>
          </a:stretch>
        </p:blipFill>
        <p:spPr bwMode="auto">
          <a:xfrm>
            <a:off x="6604000" y="914400"/>
            <a:ext cx="45402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71500" y="76200"/>
            <a:ext cx="10287000" cy="609600"/>
          </a:xfrm>
        </p:spPr>
        <p:txBody>
          <a:bodyPr/>
          <a:lstStyle/>
          <a:p>
            <a:pPr eaLnBrk="1" hangingPunct="1"/>
            <a:r>
              <a:rPr lang="en-US" altLang="en-US" sz="3200"/>
              <a:t>Physical Pendulum</a:t>
            </a:r>
            <a:endParaRPr lang="en-US" altLang="en-US"/>
          </a:p>
        </p:txBody>
      </p:sp>
      <p:sp>
        <p:nvSpPr>
          <p:cNvPr id="59395" name="Rectangle 3"/>
          <p:cNvSpPr>
            <a:spLocks noGrp="1" noRot="1" noChangeAspect="1" noMove="1" noResize="1" noEditPoints="1" noAdjustHandles="1" noChangeArrowheads="1" noChangeShapeType="1" noTextEdit="1"/>
          </p:cNvSpPr>
          <p:nvPr>
            <p:ph sz="half" idx="1"/>
          </p:nvPr>
        </p:nvSpPr>
        <p:spPr>
          <a:xfrm>
            <a:off x="304800" y="1143000"/>
            <a:ext cx="6934200" cy="5181600"/>
          </a:xfrm>
          <a:blipFill rotWithShape="1">
            <a:blip r:embed="rId2"/>
            <a:stretch>
              <a:fillRect l="-2636" t="-3529" r="-2724"/>
            </a:stretch>
          </a:blipFill>
        </p:spPr>
        <p:txBody>
          <a:bodyPr/>
          <a:lstStyle/>
          <a:p>
            <a:r>
              <a:rPr lang="en-US">
                <a:noFill/>
              </a:rPr>
              <a:t> </a:t>
            </a:r>
          </a:p>
        </p:txBody>
      </p:sp>
      <p:sp>
        <p:nvSpPr>
          <p:cNvPr id="5939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59397" name="Picture 6" descr="15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990600"/>
            <a:ext cx="42005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4"/>
          <p:cNvSpPr>
            <a:spLocks noGrp="1"/>
          </p:cNvSpPr>
          <p:nvPr>
            <p:ph type="title"/>
          </p:nvPr>
        </p:nvSpPr>
        <p:spPr>
          <a:xfrm>
            <a:off x="571500" y="76200"/>
            <a:ext cx="10287000" cy="609600"/>
          </a:xfrm>
        </p:spPr>
        <p:txBody>
          <a:bodyPr/>
          <a:lstStyle/>
          <a:p>
            <a:r>
              <a:rPr lang="en-US" altLang="en-US" sz="2800"/>
              <a:t>Torque, Moment of Inertia and Newton’s Law</a:t>
            </a:r>
            <a:endParaRPr lang="en-US" altLang="en-US"/>
          </a:p>
        </p:txBody>
      </p:sp>
      <p:sp>
        <p:nvSpPr>
          <p:cNvPr id="6" name="Content Placeholder 5"/>
          <p:cNvSpPr>
            <a:spLocks noGrp="1" noRot="1" noChangeAspect="1" noMove="1" noResize="1" noEditPoints="1" noAdjustHandles="1" noChangeArrowheads="1" noChangeShapeType="1" noTextEdit="1"/>
          </p:cNvSpPr>
          <p:nvPr>
            <p:ph idx="1"/>
          </p:nvPr>
        </p:nvSpPr>
        <p:spPr>
          <a:xfrm>
            <a:off x="304800" y="990600"/>
            <a:ext cx="10820400" cy="5562600"/>
          </a:xfrm>
          <a:blipFill rotWithShape="1">
            <a:blip r:embed="rId2"/>
            <a:stretch>
              <a:fillRect l="-1972" t="-4496"/>
            </a:stretch>
          </a:blipFill>
        </p:spPr>
        <p:txBody>
          <a:bodyPr/>
          <a:lstStyle/>
          <a:p>
            <a:r>
              <a:rPr 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71500" y="0"/>
            <a:ext cx="10287000" cy="609600"/>
          </a:xfrm>
        </p:spPr>
        <p:txBody>
          <a:bodyPr/>
          <a:lstStyle/>
          <a:p>
            <a:pPr eaLnBrk="1" hangingPunct="1"/>
            <a:r>
              <a:rPr lang="en-US" altLang="en-US" sz="3200"/>
              <a:t>Physical Pendulum</a:t>
            </a:r>
            <a:r>
              <a:rPr lang="en-US" altLang="en-US"/>
              <a:t> </a:t>
            </a:r>
          </a:p>
        </p:txBody>
      </p:sp>
      <p:sp>
        <p:nvSpPr>
          <p:cNvPr id="61443" name="Rectangle 3"/>
          <p:cNvSpPr>
            <a:spLocks noGrp="1" noChangeArrowheads="1"/>
          </p:cNvSpPr>
          <p:nvPr>
            <p:ph idx="1"/>
          </p:nvPr>
        </p:nvSpPr>
        <p:spPr>
          <a:xfrm>
            <a:off x="457200" y="990600"/>
            <a:ext cx="10515600" cy="4876800"/>
          </a:xfrm>
        </p:spPr>
        <p:txBody>
          <a:bodyPr/>
          <a:lstStyle/>
          <a:p>
            <a:pPr marL="0" indent="0" eaLnBrk="1" hangingPunct="1"/>
            <a:r>
              <a:rPr lang="en-US" altLang="en-US" sz="2800" i="1"/>
              <a:t>I</a:t>
            </a:r>
            <a:r>
              <a:rPr lang="en-US" altLang="en-US" sz="2800"/>
              <a:t> is the moment of inertia about the axis through </a:t>
            </a:r>
            <a:r>
              <a:rPr lang="en-US" altLang="en-US" sz="2800" i="1"/>
              <a:t>O.</a:t>
            </a:r>
          </a:p>
          <a:p>
            <a:pPr marL="0" indent="0" eaLnBrk="1" hangingPunct="1"/>
            <a:r>
              <a:rPr lang="en-US" altLang="en-US" sz="2800"/>
              <a:t>From Newton’s Second Law, </a:t>
            </a:r>
          </a:p>
          <a:p>
            <a:pPr marL="0" indent="0" eaLnBrk="1" hangingPunct="1"/>
            <a:endParaRPr lang="en-US" altLang="en-US" sz="2800"/>
          </a:p>
          <a:p>
            <a:pPr marL="0" indent="0" eaLnBrk="1" hangingPunct="1"/>
            <a:endParaRPr lang="en-US" altLang="en-US" sz="2800"/>
          </a:p>
          <a:p>
            <a:pPr marL="0" indent="0" eaLnBrk="1" hangingPunct="1"/>
            <a:endParaRPr lang="en-US" altLang="en-US" sz="2800"/>
          </a:p>
          <a:p>
            <a:pPr marL="0" indent="0" eaLnBrk="1" hangingPunct="1"/>
            <a:r>
              <a:rPr lang="en-US" altLang="en-US" sz="2800"/>
              <a:t>The gravitational force produces a restoring force.</a:t>
            </a:r>
          </a:p>
          <a:p>
            <a:pPr marL="0" indent="0" eaLnBrk="1" hangingPunct="1"/>
            <a:r>
              <a:rPr lang="en-US" altLang="en-US" sz="2800"/>
              <a:t>Assuming </a:t>
            </a:r>
            <a:r>
              <a:rPr lang="en-US" altLang="en-US" sz="2800" i="1">
                <a:latin typeface="Symbol" pitchFamily="18" charset="2"/>
              </a:rPr>
              <a:t>q</a:t>
            </a:r>
            <a:r>
              <a:rPr lang="en-US" altLang="en-US" sz="2800"/>
              <a:t> is small, this becomes</a:t>
            </a:r>
          </a:p>
        </p:txBody>
      </p:sp>
      <p:graphicFrame>
        <p:nvGraphicFramePr>
          <p:cNvPr id="61444" name="Object 4"/>
          <p:cNvGraphicFramePr>
            <a:graphicFrameLocks noChangeAspect="1"/>
          </p:cNvGraphicFramePr>
          <p:nvPr/>
        </p:nvGraphicFramePr>
        <p:xfrm>
          <a:off x="533400" y="1981200"/>
          <a:ext cx="4283075" cy="1143000"/>
        </p:xfrm>
        <a:graphic>
          <a:graphicData uri="http://schemas.openxmlformats.org/presentationml/2006/ole">
            <mc:AlternateContent xmlns:mc="http://schemas.openxmlformats.org/markup-compatibility/2006">
              <mc:Choice xmlns:v="urn:schemas-microsoft-com:vml" Requires="v">
                <p:oleObj name="Equation" r:id="rId2" imgW="1257300" imgH="419100" progId="Equation.DSMT4">
                  <p:embed/>
                </p:oleObj>
              </mc:Choice>
              <mc:Fallback>
                <p:oleObj name="Equation" r:id="rId2" imgW="1257300" imgH="4191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4283075"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533400" y="4730750"/>
          <a:ext cx="4959350" cy="1060450"/>
        </p:xfrm>
        <a:graphic>
          <a:graphicData uri="http://schemas.openxmlformats.org/presentationml/2006/ole">
            <mc:AlternateContent xmlns:mc="http://schemas.openxmlformats.org/markup-compatibility/2006">
              <mc:Choice xmlns:v="urn:schemas-microsoft-com:vml" Requires="v">
                <p:oleObj name="Equation" r:id="rId4" imgW="1663700" imgH="444500" progId="Equation.DSMT4">
                  <p:embed/>
                </p:oleObj>
              </mc:Choice>
              <mc:Fallback>
                <p:oleObj name="Equation" r:id="rId4" imgW="1663700" imgH="4445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730750"/>
                        <a:ext cx="4959350"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71500" y="0"/>
            <a:ext cx="10287000" cy="609600"/>
          </a:xfrm>
        </p:spPr>
        <p:txBody>
          <a:bodyPr/>
          <a:lstStyle/>
          <a:p>
            <a:pPr eaLnBrk="1" hangingPunct="1"/>
            <a:r>
              <a:rPr lang="en-US" altLang="en-US" sz="3200"/>
              <a:t>Physical Pendulum</a:t>
            </a:r>
            <a:endParaRPr lang="en-US" altLang="en-US"/>
          </a:p>
        </p:txBody>
      </p:sp>
      <p:sp>
        <p:nvSpPr>
          <p:cNvPr id="62467" name="Rectangle 3"/>
          <p:cNvSpPr>
            <a:spLocks noGrp="1" noChangeArrowheads="1"/>
          </p:cNvSpPr>
          <p:nvPr>
            <p:ph idx="1"/>
          </p:nvPr>
        </p:nvSpPr>
        <p:spPr>
          <a:xfrm>
            <a:off x="304800" y="1116013"/>
            <a:ext cx="11125200" cy="5346700"/>
          </a:xfrm>
        </p:spPr>
        <p:txBody>
          <a:bodyPr/>
          <a:lstStyle/>
          <a:p>
            <a:pPr marL="0" indent="0" eaLnBrk="1" hangingPunct="1"/>
            <a:r>
              <a:rPr lang="en-US" altLang="en-US" sz="2400"/>
              <a:t>This equation is of the same mathematical form as an object in simple harmonic motion.</a:t>
            </a:r>
          </a:p>
          <a:p>
            <a:pPr marL="0" indent="0" eaLnBrk="1" hangingPunct="1"/>
            <a:r>
              <a:rPr lang="en-US" altLang="en-US" sz="2400"/>
              <a:t>The solution is that of the simple harmonic oscillator.</a:t>
            </a:r>
          </a:p>
          <a:p>
            <a:pPr marL="0" indent="0" eaLnBrk="1" hangingPunct="1"/>
            <a:r>
              <a:rPr lang="en-US" altLang="en-US" sz="2400"/>
              <a:t>The angular frequency is</a:t>
            </a:r>
            <a:endParaRPr lang="en-US" altLang="en-US"/>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r>
              <a:rPr lang="en-US" altLang="en-US" sz="2400"/>
              <a:t>The period is</a:t>
            </a:r>
          </a:p>
          <a:p>
            <a:pPr marL="0" indent="0" eaLnBrk="1" hangingPunct="1">
              <a:buFont typeface="Wingdings" pitchFamily="2" charset="2"/>
              <a:buNone/>
            </a:pPr>
            <a:endParaRPr lang="en-US" altLang="en-US"/>
          </a:p>
        </p:txBody>
      </p:sp>
      <p:graphicFrame>
        <p:nvGraphicFramePr>
          <p:cNvPr id="62468" name="Object 4"/>
          <p:cNvGraphicFramePr>
            <a:graphicFrameLocks noChangeAspect="1"/>
          </p:cNvGraphicFramePr>
          <p:nvPr/>
        </p:nvGraphicFramePr>
        <p:xfrm>
          <a:off x="457200" y="2895600"/>
          <a:ext cx="2343150" cy="1093788"/>
        </p:xfrm>
        <a:graphic>
          <a:graphicData uri="http://schemas.openxmlformats.org/presentationml/2006/ole">
            <mc:AlternateContent xmlns:mc="http://schemas.openxmlformats.org/markup-compatibility/2006">
              <mc:Choice xmlns:v="urn:schemas-microsoft-com:vml" Requires="v">
                <p:oleObj name="Equation" r:id="rId2" imgW="761669" imgH="444307" progId="Equation.DSMT4">
                  <p:embed/>
                </p:oleObj>
              </mc:Choice>
              <mc:Fallback>
                <p:oleObj name="Equation" r:id="rId2" imgW="761669" imgH="444307"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95600"/>
                        <a:ext cx="234315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5"/>
          <p:cNvGraphicFramePr>
            <a:graphicFrameLocks noChangeAspect="1"/>
          </p:cNvGraphicFramePr>
          <p:nvPr/>
        </p:nvGraphicFramePr>
        <p:xfrm>
          <a:off x="228600" y="5105400"/>
          <a:ext cx="3448050" cy="990600"/>
        </p:xfrm>
        <a:graphic>
          <a:graphicData uri="http://schemas.openxmlformats.org/presentationml/2006/ole">
            <mc:AlternateContent xmlns:mc="http://schemas.openxmlformats.org/markup-compatibility/2006">
              <mc:Choice xmlns:v="urn:schemas-microsoft-com:vml" Requires="v">
                <p:oleObj name="Equation" r:id="rId4" imgW="1308100" imgH="469900" progId="Equation.DSMT4">
                  <p:embed/>
                </p:oleObj>
              </mc:Choice>
              <mc:Fallback>
                <p:oleObj name="Equation" r:id="rId4" imgW="1308100" imgH="4699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105400"/>
                        <a:ext cx="3448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graphicFrame>
        <p:nvGraphicFramePr>
          <p:cNvPr id="2" name="Object 1"/>
          <p:cNvGraphicFramePr>
            <a:graphicFrameLocks noChangeAspect="1"/>
          </p:cNvGraphicFramePr>
          <p:nvPr/>
        </p:nvGraphicFramePr>
        <p:xfrm>
          <a:off x="7772400" y="1905000"/>
          <a:ext cx="2509838" cy="1060450"/>
        </p:xfrm>
        <a:graphic>
          <a:graphicData uri="http://schemas.openxmlformats.org/presentationml/2006/ole">
            <mc:AlternateContent xmlns:mc="http://schemas.openxmlformats.org/markup-compatibility/2006">
              <mc:Choice xmlns:v="urn:schemas-microsoft-com:vml" Requires="v">
                <p:oleObj name="Equation" r:id="rId6" imgW="990600" imgH="419100" progId="Equation.3">
                  <p:embed/>
                </p:oleObj>
              </mc:Choice>
              <mc:Fallback>
                <p:oleObj name="Equation" r:id="rId6" imgW="990600" imgH="4191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1905000"/>
                        <a:ext cx="2509838"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2"/>
          <p:cNvGraphicFramePr>
            <a:graphicFrameLocks noChangeAspect="1"/>
          </p:cNvGraphicFramePr>
          <p:nvPr/>
        </p:nvGraphicFramePr>
        <p:xfrm>
          <a:off x="5715000" y="3429000"/>
          <a:ext cx="4959350" cy="1060450"/>
        </p:xfrm>
        <a:graphic>
          <a:graphicData uri="http://schemas.openxmlformats.org/presentationml/2006/ole">
            <mc:AlternateContent xmlns:mc="http://schemas.openxmlformats.org/markup-compatibility/2006">
              <mc:Choice xmlns:v="urn:schemas-microsoft-com:vml" Requires="v">
                <p:oleObj name="Equation" r:id="rId8" imgW="1663700" imgH="444500" progId="Equation.DSMT4">
                  <p:embed/>
                </p:oleObj>
              </mc:Choice>
              <mc:Fallback>
                <p:oleObj name="Equation" r:id="rId8" imgW="1663700" imgH="444500"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429000"/>
                        <a:ext cx="4959350"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571500" y="0"/>
            <a:ext cx="10287000" cy="609600"/>
          </a:xfrm>
        </p:spPr>
        <p:txBody>
          <a:bodyPr/>
          <a:lstStyle/>
          <a:p>
            <a:pPr eaLnBrk="1" hangingPunct="1"/>
            <a:r>
              <a:rPr lang="en-US" altLang="en-US" sz="3200"/>
              <a:t>Physical Pendulum</a:t>
            </a:r>
            <a:endParaRPr lang="en-US" altLang="en-US"/>
          </a:p>
        </p:txBody>
      </p:sp>
      <p:sp>
        <p:nvSpPr>
          <p:cNvPr id="63491" name="Rectangle 5"/>
          <p:cNvSpPr>
            <a:spLocks noGrp="1" noChangeArrowheads="1"/>
          </p:cNvSpPr>
          <p:nvPr>
            <p:ph idx="1"/>
          </p:nvPr>
        </p:nvSpPr>
        <p:spPr>
          <a:xfrm>
            <a:off x="533400" y="1066800"/>
            <a:ext cx="10287000" cy="4438650"/>
          </a:xfrm>
        </p:spPr>
        <p:txBody>
          <a:bodyPr/>
          <a:lstStyle/>
          <a:p>
            <a:pPr marL="0" indent="0" eaLnBrk="1" hangingPunct="1">
              <a:lnSpc>
                <a:spcPct val="90000"/>
              </a:lnSpc>
            </a:pPr>
            <a:r>
              <a:rPr lang="en-US" altLang="en-US" sz="2800"/>
              <a:t>A physical pendulum can be used to measure the moment of inertia of a flat rigid object.</a:t>
            </a:r>
          </a:p>
          <a:p>
            <a:pPr lvl="1" eaLnBrk="1" hangingPunct="1">
              <a:lnSpc>
                <a:spcPct val="90000"/>
              </a:lnSpc>
            </a:pPr>
            <a:r>
              <a:rPr lang="en-US" altLang="en-US" sz="2800"/>
              <a:t>If you know </a:t>
            </a:r>
            <a:r>
              <a:rPr lang="en-US" altLang="en-US" sz="2800" i="1"/>
              <a:t>d</a:t>
            </a:r>
            <a:r>
              <a:rPr lang="en-US" altLang="en-US" sz="2800"/>
              <a:t>, you can find </a:t>
            </a:r>
            <a:r>
              <a:rPr lang="en-US" altLang="en-US" sz="2800" i="1"/>
              <a:t>I</a:t>
            </a:r>
            <a:r>
              <a:rPr lang="en-US" altLang="en-US" sz="2800"/>
              <a:t> by measuring the period.</a:t>
            </a:r>
          </a:p>
          <a:p>
            <a:pPr marL="0" indent="0" eaLnBrk="1" hangingPunct="1">
              <a:lnSpc>
                <a:spcPct val="90000"/>
              </a:lnSpc>
            </a:pPr>
            <a:r>
              <a:rPr lang="en-US" altLang="en-US" sz="2800"/>
              <a:t>If </a:t>
            </a:r>
            <a:r>
              <a:rPr lang="en-US" altLang="en-US" sz="2800" i="1"/>
              <a:t>I</a:t>
            </a:r>
            <a:r>
              <a:rPr lang="en-US" altLang="en-US" sz="2800"/>
              <a:t> = </a:t>
            </a:r>
            <a:r>
              <a:rPr lang="en-US" altLang="en-US" sz="2800" i="1"/>
              <a:t>m d</a:t>
            </a:r>
            <a:r>
              <a:rPr lang="en-US" altLang="en-US" sz="2800" i="1" baseline="30000"/>
              <a:t>2</a:t>
            </a:r>
            <a:r>
              <a:rPr lang="en-US" altLang="en-US" sz="2800"/>
              <a:t> then the physical pendulum is the same as a simple pendulum.</a:t>
            </a:r>
          </a:p>
          <a:p>
            <a:pPr lvl="1" eaLnBrk="1" hangingPunct="1">
              <a:lnSpc>
                <a:spcPct val="90000"/>
              </a:lnSpc>
            </a:pPr>
            <a:r>
              <a:rPr lang="en-US" altLang="en-US" sz="2800"/>
              <a:t>The mass is all concentrated at the center of mass.</a:t>
            </a:r>
          </a:p>
        </p:txBody>
      </p:sp>
      <p:sp>
        <p:nvSpPr>
          <p:cNvPr id="6349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71500" y="76200"/>
            <a:ext cx="10287000" cy="609600"/>
          </a:xfrm>
        </p:spPr>
        <p:txBody>
          <a:bodyPr/>
          <a:lstStyle/>
          <a:p>
            <a:br>
              <a:rPr lang="en-US" altLang="en-US"/>
            </a:br>
            <a:br>
              <a:rPr lang="en-US" altLang="en-US"/>
            </a:br>
            <a:r>
              <a:rPr lang="en-US" altLang="en-US" sz="3200"/>
              <a:t>Problem 15.6:</a:t>
            </a:r>
            <a:r>
              <a:rPr lang="en-US" altLang="en-US"/>
              <a:t> </a:t>
            </a:r>
            <a:br>
              <a:rPr lang="en-US" altLang="en-US"/>
            </a:br>
            <a:br>
              <a:rPr lang="en-US" altLang="en-US"/>
            </a:br>
            <a:endParaRPr lang="en-US" altLang="en-US"/>
          </a:p>
        </p:txBody>
      </p:sp>
      <p:sp>
        <p:nvSpPr>
          <p:cNvPr id="3" name="Content Placeholder 2"/>
          <p:cNvSpPr>
            <a:spLocks noGrp="1" noRot="1" noChangeAspect="1" noMove="1" noResize="1" noEditPoints="1" noAdjustHandles="1" noChangeArrowheads="1" noChangeShapeType="1" noTextEdit="1"/>
          </p:cNvSpPr>
          <p:nvPr>
            <p:ph idx="1"/>
          </p:nvPr>
        </p:nvSpPr>
        <p:spPr>
          <a:xfrm>
            <a:off x="304800" y="990600"/>
            <a:ext cx="10706100" cy="4953000"/>
          </a:xfrm>
          <a:blipFill rotWithShape="1">
            <a:blip r:embed="rId2"/>
            <a:stretch>
              <a:fillRect l="-1708" t="-3695" r="-342"/>
            </a:stretch>
          </a:blipFill>
        </p:spPr>
        <p:txBody>
          <a:bodyPr/>
          <a:lstStyle/>
          <a:p>
            <a:r>
              <a:rPr lang="en-US">
                <a:noFill/>
              </a:rPr>
              <a:t> </a:t>
            </a:r>
          </a:p>
        </p:txBody>
      </p:sp>
      <p:pic>
        <p:nvPicPr>
          <p:cNvPr id="64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828800"/>
            <a:ext cx="23241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5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00588"/>
            <a:ext cx="5121275" cy="162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78646406-3566-462F-9BC2-9E15E8AB84C5}" type="datetime1">
              <a:rPr lang="en-US" altLang="zh-CN" sz="1400" smtClean="0">
                <a:solidFill>
                  <a:schemeClr val="tx1"/>
                </a:solidFill>
                <a:latin typeface="Arial" charset="0"/>
                <a:ea typeface="SimSun" pitchFamily="2" charset="-122"/>
              </a:rPr>
              <a:pPr eaLnBrk="1" hangingPunct="1">
                <a:buFontTx/>
                <a:buNone/>
              </a:pPr>
              <a:t>1/5/2021</a:t>
            </a:fld>
            <a:endParaRPr lang="en-US" altLang="zh-CN" sz="1400">
              <a:solidFill>
                <a:schemeClr val="tx1"/>
              </a:solidFill>
              <a:latin typeface="Arial" charset="0"/>
              <a:ea typeface="SimSun" pitchFamily="2" charset="-122"/>
            </a:endParaRPr>
          </a:p>
        </p:txBody>
      </p:sp>
      <p:sp>
        <p:nvSpPr>
          <p:cNvPr id="6" name="Rectangle 2"/>
          <p:cNvSpPr txBox="1">
            <a:spLocks noChangeArrowheads="1"/>
          </p:cNvSpPr>
          <p:nvPr/>
        </p:nvSpPr>
        <p:spPr bwMode="auto">
          <a:xfrm>
            <a:off x="0" y="-12700"/>
            <a:ext cx="11430000" cy="774700"/>
          </a:xfrm>
          <a:prstGeom prst="rect">
            <a:avLst/>
          </a:prstGeom>
          <a:solidFill>
            <a:srgbClr val="002060"/>
          </a:solidFill>
          <a:ln w="9525">
            <a:noFill/>
            <a:miter lim="800000"/>
            <a:headEnd/>
            <a:tailEnd/>
          </a:ln>
        </p:spPr>
        <p:txBody>
          <a:bodyPr anchor="ctr"/>
          <a:lstStyle/>
          <a:p>
            <a:pPr>
              <a:lnSpc>
                <a:spcPct val="100000"/>
              </a:lnSpc>
              <a:spcBef>
                <a:spcPct val="0"/>
              </a:spcBef>
              <a:buClrTx/>
              <a:buSzTx/>
              <a:buFontTx/>
              <a:buNone/>
              <a:defRPr/>
            </a:pPr>
            <a:r>
              <a:rPr lang="en-US" sz="3600" kern="0" dirty="0">
                <a:solidFill>
                  <a:srgbClr val="FFFF00"/>
                </a:solidFill>
                <a:latin typeface="+mj-lt"/>
                <a:ea typeface="+mj-ea"/>
                <a:cs typeface="+mj-cs"/>
              </a:rPr>
              <a:t>Restoring Force and the Spring Mass System</a:t>
            </a:r>
          </a:p>
        </p:txBody>
      </p:sp>
      <p:pic>
        <p:nvPicPr>
          <p:cNvPr id="8196" name="Picture 6" descr="150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49" y="1735138"/>
            <a:ext cx="48418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150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8" y="3205136"/>
            <a:ext cx="50323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150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2" y="5029200"/>
            <a:ext cx="53181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0" y="1384300"/>
            <a:ext cx="6845300" cy="4864100"/>
          </a:xfrm>
          <a:prstGeom prst="rect">
            <a:avLst/>
          </a:prstGeom>
          <a:noFill/>
          <a:ln w="9525">
            <a:noFill/>
            <a:miter lim="800000"/>
            <a:headEnd/>
            <a:tailEnd/>
          </a:ln>
        </p:spPr>
        <p:txBody>
          <a:bodyPr/>
          <a:lstStyle/>
          <a:p>
            <a:pPr algn="l">
              <a:lnSpc>
                <a:spcPct val="100000"/>
              </a:lnSpc>
              <a:buFont typeface="Wingdings" pitchFamily="2" charset="2"/>
              <a:buChar char="q"/>
              <a:defRPr/>
            </a:pPr>
            <a:r>
              <a:rPr lang="en-US" sz="2000" kern="0" dirty="0">
                <a:solidFill>
                  <a:schemeClr val="bg2"/>
                </a:solidFill>
                <a:latin typeface="+mn-lt"/>
              </a:rPr>
              <a:t> </a:t>
            </a:r>
            <a:r>
              <a:rPr lang="en-US" sz="2400" kern="0" dirty="0">
                <a:latin typeface="+mn-lt"/>
              </a:rPr>
              <a:t> In a, the block is displaced to the right of </a:t>
            </a:r>
            <a:r>
              <a:rPr lang="en-US" sz="2400" i="1" kern="0" dirty="0">
                <a:latin typeface="+mn-lt"/>
              </a:rPr>
              <a:t>x</a:t>
            </a:r>
            <a:r>
              <a:rPr lang="en-US" sz="2400" kern="0" dirty="0">
                <a:latin typeface="+mn-lt"/>
              </a:rPr>
              <a:t> = 0.</a:t>
            </a:r>
          </a:p>
          <a:p>
            <a:pPr marL="742950" lvl="1" indent="-285750" algn="l">
              <a:lnSpc>
                <a:spcPct val="100000"/>
              </a:lnSpc>
              <a:buSzPct val="65000"/>
              <a:buFont typeface="Wingdings" pitchFamily="2" charset="2"/>
              <a:buChar char="n"/>
              <a:defRPr/>
            </a:pPr>
            <a:r>
              <a:rPr lang="en-US" sz="2400" kern="0" dirty="0">
                <a:latin typeface="+mn-lt"/>
              </a:rPr>
              <a:t>The position is positive.</a:t>
            </a:r>
          </a:p>
          <a:p>
            <a:pPr marL="742950" lvl="1" indent="-285750" algn="l">
              <a:lnSpc>
                <a:spcPct val="100000"/>
              </a:lnSpc>
              <a:buSzPct val="65000"/>
              <a:buFont typeface="Wingdings" pitchFamily="2" charset="2"/>
              <a:buChar char="n"/>
              <a:defRPr/>
            </a:pPr>
            <a:r>
              <a:rPr lang="en-US" sz="2400" kern="0" dirty="0">
                <a:latin typeface="+mn-lt"/>
              </a:rPr>
              <a:t>The restoring force is directed to </a:t>
            </a:r>
          </a:p>
          <a:p>
            <a:pPr marL="742950" lvl="1" indent="-285750" algn="l">
              <a:lnSpc>
                <a:spcPct val="100000"/>
              </a:lnSpc>
              <a:spcBef>
                <a:spcPts val="0"/>
              </a:spcBef>
              <a:buSzPct val="65000"/>
              <a:defRPr/>
            </a:pPr>
            <a:r>
              <a:rPr lang="en-US" sz="2400" kern="0" dirty="0">
                <a:latin typeface="+mn-lt"/>
              </a:rPr>
              <a:t>    the left (negative).</a:t>
            </a:r>
          </a:p>
          <a:p>
            <a:pPr algn="l">
              <a:lnSpc>
                <a:spcPct val="100000"/>
              </a:lnSpc>
              <a:buFont typeface="Wingdings" pitchFamily="2" charset="2"/>
              <a:buChar char="q"/>
              <a:defRPr/>
            </a:pPr>
            <a:r>
              <a:rPr lang="en-US" sz="2400" kern="0" dirty="0">
                <a:latin typeface="+mn-lt"/>
              </a:rPr>
              <a:t>  In b, the block is at the equilibrium  position.</a:t>
            </a:r>
          </a:p>
          <a:p>
            <a:pPr marL="742950" lvl="1" indent="-285750" algn="l">
              <a:lnSpc>
                <a:spcPct val="100000"/>
              </a:lnSpc>
              <a:buSzPct val="65000"/>
              <a:buFont typeface="Wingdings" pitchFamily="2" charset="2"/>
              <a:buChar char="n"/>
              <a:defRPr/>
            </a:pPr>
            <a:r>
              <a:rPr lang="en-US" sz="2400" i="1" kern="0" dirty="0">
                <a:latin typeface="+mn-lt"/>
              </a:rPr>
              <a:t>x</a:t>
            </a:r>
            <a:r>
              <a:rPr lang="en-US" sz="2400" kern="0" dirty="0">
                <a:latin typeface="+mn-lt"/>
              </a:rPr>
              <a:t> = 0 </a:t>
            </a:r>
          </a:p>
          <a:p>
            <a:pPr marL="742950" lvl="1" indent="-285750" algn="l">
              <a:lnSpc>
                <a:spcPct val="100000"/>
              </a:lnSpc>
              <a:buSzPct val="65000"/>
              <a:buFont typeface="Wingdings" pitchFamily="2" charset="2"/>
              <a:buChar char="n"/>
              <a:defRPr/>
            </a:pPr>
            <a:r>
              <a:rPr lang="en-US" sz="2400" kern="0" dirty="0">
                <a:latin typeface="+mn-lt"/>
              </a:rPr>
              <a:t>The spring is neither stretched nor compressed.</a:t>
            </a:r>
          </a:p>
          <a:p>
            <a:pPr marL="742950" lvl="1" indent="-285750" algn="l">
              <a:lnSpc>
                <a:spcPct val="100000"/>
              </a:lnSpc>
              <a:buSzPct val="65000"/>
              <a:buFont typeface="Wingdings" pitchFamily="2" charset="2"/>
              <a:buChar char="n"/>
              <a:defRPr/>
            </a:pPr>
            <a:r>
              <a:rPr lang="en-US" sz="2400" kern="0" dirty="0">
                <a:latin typeface="+mn-lt"/>
              </a:rPr>
              <a:t>The force is 0.</a:t>
            </a:r>
          </a:p>
          <a:p>
            <a:pPr marL="285750" indent="-285750" algn="l">
              <a:lnSpc>
                <a:spcPct val="100000"/>
              </a:lnSpc>
              <a:buFont typeface="Wingdings" pitchFamily="2" charset="2"/>
              <a:buChar char="q"/>
              <a:defRPr/>
            </a:pPr>
            <a:r>
              <a:rPr lang="en-US" sz="2400" kern="0" dirty="0"/>
              <a:t>In c, the block is displaced to the left of </a:t>
            </a:r>
            <a:r>
              <a:rPr lang="en-US" sz="2400" i="1" kern="0" dirty="0"/>
              <a:t>x</a:t>
            </a:r>
            <a:r>
              <a:rPr lang="en-US" sz="2400" kern="0" dirty="0"/>
              <a:t> = 0.</a:t>
            </a:r>
          </a:p>
          <a:p>
            <a:pPr marL="742950" lvl="1" indent="-285750" algn="l">
              <a:lnSpc>
                <a:spcPct val="100000"/>
              </a:lnSpc>
              <a:buSzPct val="65000"/>
              <a:buFont typeface="Wingdings" pitchFamily="2" charset="2"/>
              <a:buChar char="n"/>
              <a:defRPr/>
            </a:pPr>
            <a:r>
              <a:rPr lang="en-US" sz="2400" kern="0" dirty="0">
                <a:latin typeface="+mn-lt"/>
              </a:rPr>
              <a:t>The position is negative.</a:t>
            </a:r>
          </a:p>
          <a:p>
            <a:pPr marL="742950" lvl="1" indent="-285750" algn="l">
              <a:lnSpc>
                <a:spcPct val="100000"/>
              </a:lnSpc>
              <a:buSzPct val="65000"/>
              <a:buFont typeface="Wingdings" pitchFamily="2" charset="2"/>
              <a:buChar char="n"/>
              <a:defRPr/>
            </a:pPr>
            <a:r>
              <a:rPr lang="en-US" sz="2400" kern="0" dirty="0">
                <a:latin typeface="+mn-lt"/>
              </a:rPr>
              <a:t>The restoring force is directed to </a:t>
            </a:r>
          </a:p>
          <a:p>
            <a:pPr marL="742950" lvl="1" indent="-285750" algn="l">
              <a:lnSpc>
                <a:spcPct val="100000"/>
              </a:lnSpc>
              <a:spcBef>
                <a:spcPts val="0"/>
              </a:spcBef>
              <a:buSzPct val="65000"/>
              <a:defRPr/>
            </a:pPr>
            <a:r>
              <a:rPr lang="en-US" sz="2400" kern="0" dirty="0">
                <a:latin typeface="+mn-lt"/>
              </a:rPr>
              <a:t>    the right (positive).</a:t>
            </a:r>
          </a:p>
          <a:p>
            <a:pPr marL="742950" lvl="1" indent="-285750" algn="l">
              <a:lnSpc>
                <a:spcPct val="100000"/>
              </a:lnSpc>
              <a:buFont typeface="Wingdings" pitchFamily="2" charset="2"/>
              <a:buChar char="q"/>
              <a:defRPr/>
            </a:pPr>
            <a:endParaRPr lang="en-US" sz="2000" kern="0" dirty="0">
              <a:solidFill>
                <a:schemeClr val="bg2"/>
              </a:solidFill>
            </a:endParaRPr>
          </a:p>
          <a:p>
            <a:pPr marL="285750" indent="-285750" algn="l">
              <a:lnSpc>
                <a:spcPct val="100000"/>
              </a:lnSpc>
              <a:buSzPct val="65000"/>
              <a:defRPr/>
            </a:pPr>
            <a:endParaRPr lang="en-US" sz="2000" kern="0" dirty="0">
              <a:solidFill>
                <a:schemeClr val="bg2"/>
              </a:solidFill>
              <a:latin typeface="+mn-lt"/>
            </a:endParaRPr>
          </a:p>
          <a:p>
            <a:pPr marL="742950" lvl="1" indent="-285750" algn="l">
              <a:lnSpc>
                <a:spcPct val="100000"/>
              </a:lnSpc>
              <a:buSzPct val="65000"/>
              <a:buFont typeface="Wingdings" pitchFamily="2" charset="2"/>
              <a:buChar char="n"/>
              <a:defRPr/>
            </a:pPr>
            <a:endParaRPr lang="en-US" sz="2000" kern="0" dirty="0">
              <a:solidFill>
                <a:schemeClr val="bg2"/>
              </a:solidFill>
              <a:latin typeface="+mn-lt"/>
            </a:endParaRPr>
          </a:p>
        </p:txBody>
      </p:sp>
    </p:spTree>
    <p:extLst>
      <p:ext uri="{BB962C8B-B14F-4D97-AF65-F5344CB8AC3E}">
        <p14:creationId xmlns:p14="http://schemas.microsoft.com/office/powerpoint/2010/main" val="119421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a:xfrm>
            <a:off x="585788" y="0"/>
            <a:ext cx="10287000" cy="811213"/>
          </a:xfrm>
        </p:spPr>
        <p:txBody>
          <a:bodyPr/>
          <a:lstStyle/>
          <a:p>
            <a:pPr eaLnBrk="1" hangingPunct="1"/>
            <a:r>
              <a:rPr lang="en-US" altLang="zh-TW" sz="3200">
                <a:solidFill>
                  <a:srgbClr val="0070C0"/>
                </a:solidFill>
                <a:ea typeface="PMingLiU" pitchFamily="18" charset="-120"/>
              </a:rPr>
              <a:t>Problem</a:t>
            </a:r>
            <a:r>
              <a:rPr lang="en-US" altLang="zh-TW" sz="3200">
                <a:ea typeface="PMingLiU" pitchFamily="18" charset="-120"/>
              </a:rPr>
              <a:t>.  Walking</a:t>
            </a:r>
            <a:endParaRPr lang="zh-TW" altLang="en-US">
              <a:ea typeface="PMingLiU" pitchFamily="18" charset="-120"/>
            </a:endParaRPr>
          </a:p>
        </p:txBody>
      </p:sp>
      <p:sp>
        <p:nvSpPr>
          <p:cNvPr id="13321" name="文字方塊 3"/>
          <p:cNvSpPr txBox="1">
            <a:spLocks noChangeArrowheads="1"/>
          </p:cNvSpPr>
          <p:nvPr/>
        </p:nvSpPr>
        <p:spPr bwMode="auto">
          <a:xfrm>
            <a:off x="304800" y="1071563"/>
            <a:ext cx="10744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lnSpc>
                <a:spcPct val="150000"/>
              </a:lnSpc>
            </a:pPr>
            <a:r>
              <a:rPr lang="en-US" altLang="zh-TW" sz="2000" dirty="0"/>
              <a:t>When walking, the leg not in contact of the ground swings forward, </a:t>
            </a:r>
          </a:p>
          <a:p>
            <a:pPr eaLnBrk="1" hangingPunct="1">
              <a:lnSpc>
                <a:spcPct val="150000"/>
              </a:lnSpc>
            </a:pPr>
            <a:r>
              <a:rPr lang="en-US" altLang="zh-TW" sz="2000" dirty="0"/>
              <a:t>acting like a physical pendulum.</a:t>
            </a:r>
          </a:p>
          <a:p>
            <a:pPr eaLnBrk="1" hangingPunct="1">
              <a:lnSpc>
                <a:spcPct val="150000"/>
              </a:lnSpc>
            </a:pPr>
            <a:r>
              <a:rPr lang="en-US" altLang="zh-TW" sz="2000" dirty="0"/>
              <a:t>Approximating the leg as a uniform rod, find the period for a leg 90 cm long.</a:t>
            </a:r>
            <a:endParaRPr lang="zh-TW" altLang="en-US" sz="2000" dirty="0"/>
          </a:p>
        </p:txBody>
      </p:sp>
      <p:graphicFrame>
        <p:nvGraphicFramePr>
          <p:cNvPr id="13314" name="Object 2"/>
          <p:cNvGraphicFramePr>
            <a:graphicFrameLocks noChangeAspect="1"/>
          </p:cNvGraphicFramePr>
          <p:nvPr/>
        </p:nvGraphicFramePr>
        <p:xfrm>
          <a:off x="5089525" y="3929063"/>
          <a:ext cx="974725" cy="620712"/>
        </p:xfrm>
        <a:graphic>
          <a:graphicData uri="http://schemas.openxmlformats.org/presentationml/2006/ole">
            <mc:AlternateContent xmlns:mc="http://schemas.openxmlformats.org/markup-compatibility/2006">
              <mc:Choice xmlns:v="urn:schemas-microsoft-com:vml" Requires="v">
                <p:oleObj name="Equation" r:id="rId2" imgW="495085" imgH="393529" progId="Equation.DSMT4">
                  <p:embed/>
                </p:oleObj>
              </mc:Choice>
              <mc:Fallback>
                <p:oleObj name="Equation" r:id="rId2" imgW="495085" imgH="393529"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25" y="3929063"/>
                        <a:ext cx="974725"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5357813" y="4714875"/>
          <a:ext cx="3724275" cy="860425"/>
        </p:xfrm>
        <a:graphic>
          <a:graphicData uri="http://schemas.openxmlformats.org/presentationml/2006/ole">
            <mc:AlternateContent xmlns:mc="http://schemas.openxmlformats.org/markup-compatibility/2006">
              <mc:Choice xmlns:v="urn:schemas-microsoft-com:vml" Requires="v">
                <p:oleObj name="Equation" r:id="rId4" imgW="1892300" imgH="546100" progId="Equation.DSMT4">
                  <p:embed/>
                </p:oleObj>
              </mc:Choice>
              <mc:Fallback>
                <p:oleObj name="Equation" r:id="rId4" imgW="1892300" imgH="546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3" y="4714875"/>
                        <a:ext cx="37242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p:cNvGraphicFramePr>
            <a:graphicFrameLocks noChangeAspect="1"/>
          </p:cNvGraphicFramePr>
          <p:nvPr/>
        </p:nvGraphicFramePr>
        <p:xfrm>
          <a:off x="5370513" y="5715000"/>
          <a:ext cx="873125" cy="319088"/>
        </p:xfrm>
        <a:graphic>
          <a:graphicData uri="http://schemas.openxmlformats.org/presentationml/2006/ole">
            <mc:AlternateContent xmlns:mc="http://schemas.openxmlformats.org/markup-compatibility/2006">
              <mc:Choice xmlns:v="urn:schemas-microsoft-com:vml" Requires="v">
                <p:oleObj name="Equation" r:id="rId6" imgW="444307" imgH="203112" progId="Equation.DSMT4">
                  <p:embed/>
                </p:oleObj>
              </mc:Choice>
              <mc:Fallback>
                <p:oleObj name="Equation" r:id="rId6" imgW="444307" imgH="20311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0513" y="5715000"/>
                        <a:ext cx="8731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5180013" y="2714625"/>
          <a:ext cx="1773237" cy="701675"/>
        </p:xfrm>
        <a:graphic>
          <a:graphicData uri="http://schemas.openxmlformats.org/presentationml/2006/ole">
            <mc:AlternateContent xmlns:mc="http://schemas.openxmlformats.org/markup-compatibility/2006">
              <mc:Choice xmlns:v="urn:schemas-microsoft-com:vml" Requires="v">
                <p:oleObj name="Equation" r:id="rId8" imgW="901309" imgH="444307" progId="Equation.DSMT4">
                  <p:embed/>
                </p:oleObj>
              </mc:Choice>
              <mc:Fallback>
                <p:oleObj name="Equation" r:id="rId8" imgW="901309" imgH="444307"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0013" y="2714625"/>
                        <a:ext cx="177323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8086725" y="2786063"/>
          <a:ext cx="1674813" cy="622300"/>
        </p:xfrm>
        <a:graphic>
          <a:graphicData uri="http://schemas.openxmlformats.org/presentationml/2006/ole">
            <mc:AlternateContent xmlns:mc="http://schemas.openxmlformats.org/markup-compatibility/2006">
              <mc:Choice xmlns:v="urn:schemas-microsoft-com:vml" Requires="v">
                <p:oleObj name="Equation" r:id="rId10" imgW="850531" imgH="393529" progId="Equation.DSMT4">
                  <p:embed/>
                </p:oleObj>
              </mc:Choice>
              <mc:Fallback>
                <p:oleObj name="Equation" r:id="rId10" imgW="850531" imgH="393529"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86725" y="2786063"/>
                        <a:ext cx="16748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6161088" y="3857625"/>
          <a:ext cx="1500187" cy="762000"/>
        </p:xfrm>
        <a:graphic>
          <a:graphicData uri="http://schemas.openxmlformats.org/presentationml/2006/ole">
            <mc:AlternateContent xmlns:mc="http://schemas.openxmlformats.org/markup-compatibility/2006">
              <mc:Choice xmlns:v="urn:schemas-microsoft-com:vml" Requires="v">
                <p:oleObj name="Equation" r:id="rId12" imgW="761669" imgH="482391" progId="Equation.DSMT4">
                  <p:embed/>
                </p:oleObj>
              </mc:Choice>
              <mc:Fallback>
                <p:oleObj name="Equation" r:id="rId12" imgW="761669" imgH="482391"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1088" y="3857625"/>
                        <a:ext cx="1500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文字方塊 12"/>
          <p:cNvSpPr txBox="1">
            <a:spLocks noChangeArrowheads="1"/>
          </p:cNvSpPr>
          <p:nvPr/>
        </p:nvSpPr>
        <p:spPr bwMode="auto">
          <a:xfrm>
            <a:off x="8929688" y="2500313"/>
            <a:ext cx="133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Table 10.2</a:t>
            </a:r>
            <a:endParaRPr lang="zh-TW" altLang="en-US" sz="1400"/>
          </a:p>
        </p:txBody>
      </p:sp>
      <p:sp>
        <p:nvSpPr>
          <p:cNvPr id="13324" name="文字方塊 13"/>
          <p:cNvSpPr txBox="1">
            <a:spLocks noChangeArrowheads="1"/>
          </p:cNvSpPr>
          <p:nvPr/>
        </p:nvSpPr>
        <p:spPr bwMode="auto">
          <a:xfrm>
            <a:off x="5089525" y="6357938"/>
            <a:ext cx="3571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Forward stride = T/2 = 0.8 s</a:t>
            </a:r>
            <a:endParaRPr lang="zh-TW" altLang="en-US" sz="1600"/>
          </a:p>
        </p:txBody>
      </p:sp>
      <p:pic>
        <p:nvPicPr>
          <p:cNvPr id="13325"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8138" y="2714625"/>
            <a:ext cx="13811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21">
                                            <p:txEl>
                                              <p:pRg st="0" end="0"/>
                                            </p:txEl>
                                          </p:spTgt>
                                        </p:tgtEl>
                                        <p:attrNameLst>
                                          <p:attrName>style.visibility</p:attrName>
                                        </p:attrNameLst>
                                      </p:cBhvr>
                                      <p:to>
                                        <p:strVal val="visible"/>
                                      </p:to>
                                    </p:set>
                                    <p:animEffect transition="in" filter="box(in)">
                                      <p:cBhvr>
                                        <p:cTn id="7" dur="500"/>
                                        <p:tgtEl>
                                          <p:spTgt spid="1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21">
                                            <p:txEl>
                                              <p:pRg st="1" end="1"/>
                                            </p:txEl>
                                          </p:spTgt>
                                        </p:tgtEl>
                                        <p:attrNameLst>
                                          <p:attrName>style.visibility</p:attrName>
                                        </p:attrNameLst>
                                      </p:cBhvr>
                                      <p:to>
                                        <p:strVal val="visible"/>
                                      </p:to>
                                    </p:set>
                                    <p:animEffect transition="in" filter="box(in)">
                                      <p:cBhvr>
                                        <p:cTn id="12" dur="500"/>
                                        <p:tgtEl>
                                          <p:spTgt spid="1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21">
                                            <p:txEl>
                                              <p:pRg st="2" end="2"/>
                                            </p:txEl>
                                          </p:spTgt>
                                        </p:tgtEl>
                                        <p:attrNameLst>
                                          <p:attrName>style.visibility</p:attrName>
                                        </p:attrNameLst>
                                      </p:cBhvr>
                                      <p:to>
                                        <p:strVal val="visible"/>
                                      </p:to>
                                    </p:set>
                                    <p:animEffect transition="in" filter="box(in)">
                                      <p:cBhvr>
                                        <p:cTn id="17" dur="500"/>
                                        <p:tgtEl>
                                          <p:spTgt spid="133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box(in)">
                                      <p:cBhvr>
                                        <p:cTn id="22" dur="500"/>
                                        <p:tgtEl>
                                          <p:spTgt spid="13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ox(in)">
                                      <p:cBhvr>
                                        <p:cTn id="27" dur="500"/>
                                        <p:tgtEl>
                                          <p:spTgt spid="13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323"/>
                                        </p:tgtEl>
                                        <p:attrNameLst>
                                          <p:attrName>style.visibility</p:attrName>
                                        </p:attrNameLst>
                                      </p:cBhvr>
                                      <p:to>
                                        <p:strVal val="visible"/>
                                      </p:to>
                                    </p:set>
                                    <p:animEffect transition="in" filter="box(in)">
                                      <p:cBhvr>
                                        <p:cTn id="32" dur="500"/>
                                        <p:tgtEl>
                                          <p:spTgt spid="13323"/>
                                        </p:tgtEl>
                                      </p:cBhvr>
                                    </p:animEffect>
                                  </p:childTnLst>
                                </p:cTn>
                              </p:par>
                              <p:par>
                                <p:cTn id="33" presetID="4" presetClass="entr" presetSubtype="16" fill="hold" nodeType="withEffect">
                                  <p:stCondLst>
                                    <p:cond delay="0"/>
                                  </p:stCondLst>
                                  <p:childTnLst>
                                    <p:set>
                                      <p:cBhvr>
                                        <p:cTn id="34" dur="1" fill="hold">
                                          <p:stCondLst>
                                            <p:cond delay="0"/>
                                          </p:stCondLst>
                                        </p:cTn>
                                        <p:tgtEl>
                                          <p:spTgt spid="13318"/>
                                        </p:tgtEl>
                                        <p:attrNameLst>
                                          <p:attrName>style.visibility</p:attrName>
                                        </p:attrNameLst>
                                      </p:cBhvr>
                                      <p:to>
                                        <p:strVal val="visible"/>
                                      </p:to>
                                    </p:set>
                                    <p:animEffect transition="in" filter="box(in)">
                                      <p:cBhvr>
                                        <p:cTn id="35" dur="500"/>
                                        <p:tgtEl>
                                          <p:spTgt spid="133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3314"/>
                                        </p:tgtEl>
                                        <p:attrNameLst>
                                          <p:attrName>style.visibility</p:attrName>
                                        </p:attrNameLst>
                                      </p:cBhvr>
                                      <p:to>
                                        <p:strVal val="visible"/>
                                      </p:to>
                                    </p:set>
                                    <p:animEffect transition="in" filter="box(in)">
                                      <p:cBhvr>
                                        <p:cTn id="40" dur="500"/>
                                        <p:tgtEl>
                                          <p:spTgt spid="133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3319"/>
                                        </p:tgtEl>
                                        <p:attrNameLst>
                                          <p:attrName>style.visibility</p:attrName>
                                        </p:attrNameLst>
                                      </p:cBhvr>
                                      <p:to>
                                        <p:strVal val="visible"/>
                                      </p:to>
                                    </p:set>
                                    <p:animEffect transition="in" filter="box(in)">
                                      <p:cBhvr>
                                        <p:cTn id="45" dur="500"/>
                                        <p:tgtEl>
                                          <p:spTgt spid="133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13315"/>
                                        </p:tgtEl>
                                        <p:attrNameLst>
                                          <p:attrName>style.visibility</p:attrName>
                                        </p:attrNameLst>
                                      </p:cBhvr>
                                      <p:to>
                                        <p:strVal val="visible"/>
                                      </p:to>
                                    </p:set>
                                    <p:animEffect transition="in" filter="box(in)">
                                      <p:cBhvr>
                                        <p:cTn id="50" dur="500"/>
                                        <p:tgtEl>
                                          <p:spTgt spid="1331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3316"/>
                                        </p:tgtEl>
                                        <p:attrNameLst>
                                          <p:attrName>style.visibility</p:attrName>
                                        </p:attrNameLst>
                                      </p:cBhvr>
                                      <p:to>
                                        <p:strVal val="visible"/>
                                      </p:to>
                                    </p:set>
                                    <p:animEffect transition="in" filter="box(in)">
                                      <p:cBhvr>
                                        <p:cTn id="55" dur="500"/>
                                        <p:tgtEl>
                                          <p:spTgt spid="133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3324"/>
                                        </p:tgtEl>
                                        <p:attrNameLst>
                                          <p:attrName>style.visibility</p:attrName>
                                        </p:attrNameLst>
                                      </p:cBhvr>
                                      <p:to>
                                        <p:strVal val="visible"/>
                                      </p:to>
                                    </p:set>
                                    <p:animEffect transition="in" filter="box(in)">
                                      <p:cBhvr>
                                        <p:cTn id="60" dur="5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 grpId="0"/>
      <p:bldP spid="133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71500" y="76200"/>
            <a:ext cx="10287000" cy="609600"/>
          </a:xfrm>
        </p:spPr>
        <p:txBody>
          <a:bodyPr/>
          <a:lstStyle/>
          <a:p>
            <a:pPr eaLnBrk="1" hangingPunct="1"/>
            <a:r>
              <a:rPr lang="en-US" altLang="en-US" sz="3200"/>
              <a:t>Torsional Pendulum</a:t>
            </a:r>
          </a:p>
        </p:txBody>
      </p:sp>
      <mc:AlternateContent xmlns:mc="http://schemas.openxmlformats.org/markup-compatibility/2006" xmlns:a14="http://schemas.microsoft.com/office/drawing/2010/main">
        <mc:Choice Requires="a14">
          <p:sp>
            <p:nvSpPr>
              <p:cNvPr id="64515" name="Rectangle 3"/>
              <p:cNvSpPr>
                <a:spLocks noGrp="1" noChangeArrowheads="1"/>
              </p:cNvSpPr>
              <p:nvPr>
                <p:ph sz="half" idx="1"/>
              </p:nvPr>
            </p:nvSpPr>
            <p:spPr>
              <a:xfrm>
                <a:off x="228600" y="990601"/>
                <a:ext cx="6629400" cy="5472112"/>
              </a:xfrm>
            </p:spPr>
            <p:txBody>
              <a:bodyPr/>
              <a:lstStyle/>
              <a:p>
                <a:pPr marL="0" indent="0" eaLnBrk="1" hangingPunct="1"/>
                <a:r>
                  <a:rPr lang="en-US" altLang="en-US" dirty="0"/>
                  <a:t>Assume a rigid object is suspended from a wire attached at its top to a fixed support.</a:t>
                </a:r>
              </a:p>
              <a:p>
                <a:pPr marL="0" indent="0" eaLnBrk="1" hangingPunct="1"/>
                <a:r>
                  <a:rPr lang="en-US" altLang="en-US" dirty="0"/>
                  <a:t>The twisted wire exerts a restoring torque on the object that is proportional to its angular position.</a:t>
                </a:r>
              </a:p>
              <a:p>
                <a:pPr marL="0" indent="0" eaLnBrk="1" hangingPunct="1"/>
                <a:r>
                  <a:rPr lang="en-US" altLang="en-US" dirty="0"/>
                  <a:t>The restoring torque is </a:t>
                </a:r>
                <a:r>
                  <a:rPr lang="en-US" altLang="en-US" dirty="0">
                    <a:latin typeface="Symbol" pitchFamily="18" charset="2"/>
                  </a:rPr>
                  <a:t>t = -</a:t>
                </a:r>
                <a:r>
                  <a:rPr lang="en-US" altLang="en-US" i="1" dirty="0">
                    <a:latin typeface="Symbol" pitchFamily="18" charset="2"/>
                  </a:rPr>
                  <a:t>k q</a:t>
                </a:r>
                <a:endParaRPr lang="en-US" altLang="en-US" i="1" dirty="0"/>
              </a:p>
              <a:p>
                <a:pPr lvl="1" eaLnBrk="1" hangingPunct="1"/>
                <a:r>
                  <a:rPr lang="en-US" altLang="en-US" sz="2800" i="1" dirty="0">
                    <a:latin typeface="Symbol" pitchFamily="18" charset="2"/>
                  </a:rPr>
                  <a:t>k</a:t>
                </a:r>
                <a:r>
                  <a:rPr lang="en-US" altLang="en-US" sz="2800" dirty="0"/>
                  <a:t> is the </a:t>
                </a:r>
                <a:r>
                  <a:rPr lang="en-US" altLang="en-US" sz="2800" i="1" dirty="0"/>
                  <a:t>torsion constant</a:t>
                </a:r>
                <a:r>
                  <a:rPr lang="en-US" altLang="en-US" sz="2800" dirty="0"/>
                  <a:t> of the support wire.</a:t>
                </a:r>
              </a:p>
              <a:p>
                <a:pPr lvl="1" eaLnBrk="1" hangingPunct="1"/>
                <a14:m>
                  <m:oMath xmlns:m="http://schemas.openxmlformats.org/officeDocument/2006/math">
                    <m:r>
                      <a:rPr lang="en-US" altLang="en-US" sz="2800" i="1" smtClean="0">
                        <a:latin typeface="Cambria Math"/>
                        <a:ea typeface="Cambria Math"/>
                      </a:rPr>
                      <m:t>𝜏</m:t>
                    </m:r>
                    <m:r>
                      <a:rPr lang="en-US" altLang="en-US" sz="2800" b="0" i="1" smtClean="0">
                        <a:latin typeface="Cambria Math"/>
                        <a:ea typeface="Cambria Math"/>
                      </a:rPr>
                      <m:t>=−</m:t>
                    </m:r>
                    <m:r>
                      <a:rPr lang="en-US" altLang="en-US" sz="2800" b="0" i="1" smtClean="0">
                        <a:latin typeface="Cambria Math"/>
                        <a:ea typeface="Cambria Math"/>
                      </a:rPr>
                      <m:t>𝜅𝜃</m:t>
                    </m:r>
                  </m:oMath>
                </a14:m>
                <a:r>
                  <a:rPr lang="en-US" altLang="en-US" sz="2800" dirty="0"/>
                  <a:t> is angular form of Hook’s law</a:t>
                </a:r>
              </a:p>
            </p:txBody>
          </p:sp>
        </mc:Choice>
        <mc:Fallback xmlns="">
          <p:sp>
            <p:nvSpPr>
              <p:cNvPr id="64515" name="Rectangle 3"/>
              <p:cNvSpPr>
                <a:spLocks noGrp="1" noRot="1" noChangeAspect="1" noMove="1" noResize="1" noEditPoints="1" noAdjustHandles="1" noChangeArrowheads="1" noChangeShapeType="1" noTextEdit="1"/>
              </p:cNvSpPr>
              <p:nvPr>
                <p:ph sz="half" idx="1"/>
              </p:nvPr>
            </p:nvSpPr>
            <p:spPr>
              <a:xfrm>
                <a:off x="228600" y="990601"/>
                <a:ext cx="6629400" cy="5472112"/>
              </a:xfrm>
              <a:blipFill rotWithShape="1">
                <a:blip r:embed="rId2"/>
                <a:stretch>
                  <a:fillRect l="-3312" t="-4571" r="-3312"/>
                </a:stretch>
              </a:blipFill>
            </p:spPr>
            <p:txBody>
              <a:bodyPr/>
              <a:lstStyle/>
              <a:p>
                <a:r>
                  <a:rPr lang="en-US">
                    <a:noFill/>
                  </a:rPr>
                  <a:t> </a:t>
                </a:r>
              </a:p>
            </p:txBody>
          </p:sp>
        </mc:Fallback>
      </mc:AlternateContent>
      <p:sp>
        <p:nvSpPr>
          <p:cNvPr id="6656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15.5</a:t>
            </a:r>
          </a:p>
        </p:txBody>
      </p:sp>
      <p:pic>
        <p:nvPicPr>
          <p:cNvPr id="66565" name="Picture 7" descr="15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38" y="990600"/>
            <a:ext cx="43354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71500" y="76200"/>
            <a:ext cx="10287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200">
                <a:solidFill>
                  <a:schemeClr val="accent1"/>
                </a:solidFill>
                <a:latin typeface="+mj-lt"/>
                <a:ea typeface="MS PGothic" pitchFamily="34" charset="-128"/>
                <a:cs typeface="ＭＳ Ｐゴシック"/>
              </a:defRPr>
            </a:lvl1pPr>
            <a:lvl2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2pPr>
            <a:lvl3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3pPr>
            <a:lvl4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4pPr>
            <a:lvl5pPr algn="l" rtl="0" eaLnBrk="0" fontAlgn="base" hangingPunct="0">
              <a:spcBef>
                <a:spcPct val="0"/>
              </a:spcBef>
              <a:spcAft>
                <a:spcPct val="0"/>
              </a:spcAft>
              <a:defRPr sz="2200">
                <a:solidFill>
                  <a:schemeClr val="accent1"/>
                </a:solidFill>
                <a:latin typeface="Arial" charset="0"/>
                <a:ea typeface="MS PGothic" pitchFamily="34"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pPr eaLnBrk="1" hangingPunct="1">
              <a:defRPr/>
            </a:pPr>
            <a:r>
              <a:rPr lang="en-US" altLang="en-US" sz="3200" kern="0"/>
              <a:t>Torsional Pendulum</a:t>
            </a:r>
            <a:endParaRPr lang="en-US" altLang="en-US" sz="3200" kern="0" dirty="0"/>
          </a:p>
        </p:txBody>
      </p:sp>
      <p:graphicFrame>
        <p:nvGraphicFramePr>
          <p:cNvPr id="9" name="Object 8"/>
          <p:cNvGraphicFramePr>
            <a:graphicFrameLocks noChangeAspect="1"/>
          </p:cNvGraphicFramePr>
          <p:nvPr/>
        </p:nvGraphicFramePr>
        <p:xfrm>
          <a:off x="220663" y="1828800"/>
          <a:ext cx="4503737" cy="1143000"/>
        </p:xfrm>
        <a:graphic>
          <a:graphicData uri="http://schemas.openxmlformats.org/presentationml/2006/ole">
            <mc:AlternateContent xmlns:mc="http://schemas.openxmlformats.org/markup-compatibility/2006">
              <mc:Choice xmlns:v="urn:schemas-microsoft-com:vml" Requires="v">
                <p:oleObj name="Equation" r:id="rId2" imgW="1650960" imgH="419040" progId="Equation.3">
                  <p:embed/>
                </p:oleObj>
              </mc:Choice>
              <mc:Fallback>
                <p:oleObj name="Equation" r:id="rId2" imgW="1650960" imgH="41904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828800"/>
                        <a:ext cx="45037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525463" y="2971800"/>
          <a:ext cx="2632075" cy="1143000"/>
        </p:xfrm>
        <a:graphic>
          <a:graphicData uri="http://schemas.openxmlformats.org/presentationml/2006/ole">
            <mc:AlternateContent xmlns:mc="http://schemas.openxmlformats.org/markup-compatibility/2006">
              <mc:Choice xmlns:v="urn:schemas-microsoft-com:vml" Requires="v">
                <p:oleObj name="Equation" r:id="rId4" imgW="965160" imgH="419040" progId="Equation.3">
                  <p:embed/>
                </p:oleObj>
              </mc:Choice>
              <mc:Fallback>
                <p:oleObj name="Equation" r:id="rId4" imgW="965160" imgH="4190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463" y="2971800"/>
                        <a:ext cx="2632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8610600" y="4953000"/>
          <a:ext cx="2347913" cy="1060450"/>
        </p:xfrm>
        <a:graphic>
          <a:graphicData uri="http://schemas.openxmlformats.org/presentationml/2006/ole">
            <mc:AlternateContent xmlns:mc="http://schemas.openxmlformats.org/markup-compatibility/2006">
              <mc:Choice xmlns:v="urn:schemas-microsoft-com:vml" Requires="v">
                <p:oleObj name="Equation" r:id="rId6" imgW="927000" imgH="419040" progId="Equation.3">
                  <p:embed/>
                </p:oleObj>
              </mc:Choice>
              <mc:Fallback>
                <p:oleObj name="Equation" r:id="rId6" imgW="927000" imgH="4190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4953000"/>
                        <a:ext cx="2347913" cy="1060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a:spLocks noChangeArrowheads="1"/>
          </p:cNvSpPr>
          <p:nvPr/>
        </p:nvSpPr>
        <p:spPr bwMode="auto">
          <a:xfrm>
            <a:off x="88900" y="838200"/>
            <a:ext cx="4025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Newton’s Second Law gives</a:t>
            </a:r>
            <a:r>
              <a:rPr lang="en-US" altLang="en-US" sz="1600"/>
              <a:t> </a:t>
            </a:r>
          </a:p>
        </p:txBody>
      </p:sp>
      <p:sp>
        <p:nvSpPr>
          <p:cNvPr id="13" name="Content Placeholder 12"/>
          <p:cNvSpPr>
            <a:spLocks noGrp="1"/>
          </p:cNvSpPr>
          <p:nvPr>
            <p:ph idx="1"/>
          </p:nvPr>
        </p:nvSpPr>
        <p:spPr>
          <a:xfrm>
            <a:off x="304800" y="1330325"/>
            <a:ext cx="10553700" cy="4816475"/>
          </a:xfrm>
        </p:spPr>
        <p:txBody>
          <a:bodyPr/>
          <a:lstStyle/>
          <a:p>
            <a:pPr marL="0" indent="0" eaLnBrk="1" hangingPunct="1">
              <a:lnSpc>
                <a:spcPct val="90000"/>
              </a:lnSpc>
            </a:pPr>
            <a:r>
              <a:rPr lang="en-US" altLang="en-US" sz="2400"/>
              <a:t>The torque equation produces a motion equation for simple harmonic motion. </a:t>
            </a:r>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endParaRPr lang="en-US" altLang="en-US"/>
          </a:p>
          <a:p>
            <a:pPr marL="0" indent="0" eaLnBrk="1" hangingPunct="1">
              <a:lnSpc>
                <a:spcPct val="90000"/>
              </a:lnSpc>
            </a:pPr>
            <a:r>
              <a:rPr lang="en-US" altLang="en-US" sz="2800"/>
              <a:t>The angular frequency is </a:t>
            </a:r>
          </a:p>
        </p:txBody>
      </p:sp>
      <p:graphicFrame>
        <p:nvGraphicFramePr>
          <p:cNvPr id="14" name="Object 13"/>
          <p:cNvGraphicFramePr>
            <a:graphicFrameLocks noChangeAspect="1"/>
          </p:cNvGraphicFramePr>
          <p:nvPr/>
        </p:nvGraphicFramePr>
        <p:xfrm>
          <a:off x="4343400" y="4648200"/>
          <a:ext cx="1676400" cy="1270000"/>
        </p:xfrm>
        <a:graphic>
          <a:graphicData uri="http://schemas.openxmlformats.org/presentationml/2006/ole">
            <mc:AlternateContent xmlns:mc="http://schemas.openxmlformats.org/markup-compatibility/2006">
              <mc:Choice xmlns:v="urn:schemas-microsoft-com:vml" Requires="v">
                <p:oleObj name="Equation" r:id="rId8" imgW="533160" imgH="444240" progId="Equation.3">
                  <p:embed/>
                </p:oleObj>
              </mc:Choice>
              <mc:Fallback>
                <p:oleObj name="Equation" r:id="rId8" imgW="533160" imgH="4442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4648200"/>
                        <a:ext cx="167640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a:spLocks noChangeArrowheads="1"/>
          </p:cNvSpPr>
          <p:nvPr/>
        </p:nvSpPr>
        <p:spPr bwMode="auto">
          <a:xfrm>
            <a:off x="5181600" y="2209800"/>
            <a:ext cx="2362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800"/>
              <a:t>The period is </a:t>
            </a:r>
          </a:p>
          <a:p>
            <a:pPr eaLnBrk="1" hangingPunct="1"/>
            <a:endParaRPr lang="en-US" altLang="en-US" sz="2800"/>
          </a:p>
        </p:txBody>
      </p:sp>
      <p:graphicFrame>
        <p:nvGraphicFramePr>
          <p:cNvPr id="17" name="Object 16"/>
          <p:cNvGraphicFramePr>
            <a:graphicFrameLocks noChangeAspect="1"/>
          </p:cNvGraphicFramePr>
          <p:nvPr/>
        </p:nvGraphicFramePr>
        <p:xfrm>
          <a:off x="8191500" y="1762125"/>
          <a:ext cx="2235200" cy="1270000"/>
        </p:xfrm>
        <a:graphic>
          <a:graphicData uri="http://schemas.openxmlformats.org/presentationml/2006/ole">
            <mc:AlternateContent xmlns:mc="http://schemas.openxmlformats.org/markup-compatibility/2006">
              <mc:Choice xmlns:v="urn:schemas-microsoft-com:vml" Requires="v">
                <p:oleObj name="Equation" r:id="rId10" imgW="711000" imgH="444240" progId="Equation.3">
                  <p:embed/>
                </p:oleObj>
              </mc:Choice>
              <mc:Fallback>
                <p:oleObj name="Equation" r:id="rId10" imgW="711000" imgH="44424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91500" y="1762125"/>
                        <a:ext cx="2235200" cy="127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5410200" y="3101975"/>
            <a:ext cx="5562600"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MS PGothic" pitchFamily="34" charset="-128"/>
              </a:defRPr>
            </a:lvl1pPr>
            <a:lvl2pPr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1" eaLnBrk="1" hangingPunct="1">
              <a:lnSpc>
                <a:spcPct val="90000"/>
              </a:lnSpc>
            </a:pPr>
            <a:r>
              <a:rPr lang="en-US" altLang="en-US" sz="2400"/>
              <a:t>No small-angle restriction is necessary.</a:t>
            </a:r>
          </a:p>
          <a:p>
            <a:pPr lvl="1" eaLnBrk="1" hangingPunct="1">
              <a:lnSpc>
                <a:spcPct val="90000"/>
              </a:lnSpc>
            </a:pPr>
            <a:r>
              <a:rPr lang="en-US" altLang="en-US" sz="2400"/>
              <a:t>Assumes the elastic limit of the wire is not exceeded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71500" y="76200"/>
            <a:ext cx="10287000" cy="609600"/>
          </a:xfrm>
        </p:spPr>
        <p:txBody>
          <a:bodyPr/>
          <a:lstStyle/>
          <a:p>
            <a:pPr eaLnBrk="1" hangingPunct="1"/>
            <a:r>
              <a:rPr lang="en-US" altLang="en-US" sz="3200"/>
              <a:t>Damped Oscillations</a:t>
            </a:r>
          </a:p>
        </p:txBody>
      </p:sp>
      <p:sp>
        <p:nvSpPr>
          <p:cNvPr id="66563" name="Rectangle 3"/>
          <p:cNvSpPr>
            <a:spLocks noGrp="1" noChangeArrowheads="1"/>
          </p:cNvSpPr>
          <p:nvPr>
            <p:ph idx="1"/>
          </p:nvPr>
        </p:nvSpPr>
        <p:spPr>
          <a:xfrm>
            <a:off x="304800" y="990600"/>
            <a:ext cx="10287000" cy="4438650"/>
          </a:xfrm>
        </p:spPr>
        <p:txBody>
          <a:bodyPr/>
          <a:lstStyle/>
          <a:p>
            <a:pPr marL="0" indent="0" eaLnBrk="1" hangingPunct="1"/>
            <a:r>
              <a:rPr lang="en-US" altLang="en-US" sz="2800"/>
              <a:t>In many real systems, non-conservative forces are present.</a:t>
            </a:r>
          </a:p>
          <a:p>
            <a:pPr lvl="1" eaLnBrk="1" hangingPunct="1"/>
            <a:r>
              <a:rPr lang="en-US" altLang="en-US" sz="2800"/>
              <a:t>This is no longer an ideal system (the type we have dealt with so far).</a:t>
            </a:r>
          </a:p>
          <a:p>
            <a:pPr lvl="1" eaLnBrk="1" hangingPunct="1"/>
            <a:r>
              <a:rPr lang="en-US" altLang="en-US" sz="2800"/>
              <a:t>Friction and air resistance are common non-conservative forces.</a:t>
            </a:r>
          </a:p>
          <a:p>
            <a:pPr marL="0" indent="0" eaLnBrk="1" hangingPunct="1"/>
            <a:r>
              <a:rPr lang="en-US" altLang="en-US" sz="2800"/>
              <a:t>In this case, the mechanical energy of the system diminishes in time, the motion is said to be </a:t>
            </a:r>
            <a:r>
              <a:rPr lang="en-US" altLang="en-US" sz="2800" b="1" i="1"/>
              <a:t>damped.</a:t>
            </a:r>
            <a:endParaRPr lang="en-US" altLang="en-US" sz="2800"/>
          </a:p>
        </p:txBody>
      </p:sp>
      <p:sp>
        <p:nvSpPr>
          <p:cNvPr id="6861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1500" y="0"/>
            <a:ext cx="10287000" cy="609600"/>
          </a:xfrm>
        </p:spPr>
        <p:txBody>
          <a:bodyPr/>
          <a:lstStyle/>
          <a:p>
            <a:pPr eaLnBrk="1" hangingPunct="1"/>
            <a:r>
              <a:rPr lang="en-US" altLang="en-US" sz="3200"/>
              <a:t>Damped Oscillation, Example</a:t>
            </a:r>
          </a:p>
        </p:txBody>
      </p:sp>
      <p:sp>
        <p:nvSpPr>
          <p:cNvPr id="67587" name="Rectangle 3"/>
          <p:cNvSpPr>
            <a:spLocks noGrp="1" noChangeArrowheads="1"/>
          </p:cNvSpPr>
          <p:nvPr>
            <p:ph sz="half" idx="1"/>
          </p:nvPr>
        </p:nvSpPr>
        <p:spPr>
          <a:xfrm>
            <a:off x="152400" y="1123950"/>
            <a:ext cx="6858000" cy="5338763"/>
          </a:xfrm>
        </p:spPr>
        <p:txBody>
          <a:bodyPr/>
          <a:lstStyle/>
          <a:p>
            <a:pPr marL="0" indent="0" eaLnBrk="1" hangingPunct="1">
              <a:lnSpc>
                <a:spcPct val="90000"/>
              </a:lnSpc>
            </a:pPr>
            <a:r>
              <a:rPr lang="en-US" altLang="en-US" sz="2400"/>
              <a:t>One example of damped motion occurs when an object is attached to a spring and submerged in a viscous liquid.</a:t>
            </a:r>
          </a:p>
          <a:p>
            <a:pPr marL="0" indent="0" eaLnBrk="1" hangingPunct="1">
              <a:lnSpc>
                <a:spcPct val="90000"/>
              </a:lnSpc>
            </a:pPr>
            <a:r>
              <a:rPr lang="en-US" altLang="en-US" sz="2400"/>
              <a:t>The retarding force can be expressed as </a:t>
            </a:r>
            <a:r>
              <a:rPr lang="en-US" altLang="en-US" sz="2400" b="1"/>
              <a:t>              </a:t>
            </a:r>
            <a:r>
              <a:rPr lang="en-US" altLang="en-US" sz="2400"/>
              <a:t> </a:t>
            </a:r>
          </a:p>
          <a:p>
            <a:pPr lvl="1" eaLnBrk="1" hangingPunct="1"/>
            <a:endParaRPr lang="en-US" altLang="en-US" i="1"/>
          </a:p>
          <a:p>
            <a:pPr lvl="1" eaLnBrk="1" hangingPunct="1"/>
            <a:r>
              <a:rPr lang="en-US" altLang="en-US" i="1"/>
              <a:t>b</a:t>
            </a:r>
            <a:r>
              <a:rPr lang="en-US" altLang="en-US"/>
              <a:t> is a constant</a:t>
            </a:r>
          </a:p>
          <a:p>
            <a:pPr lvl="1" eaLnBrk="1" hangingPunct="1">
              <a:lnSpc>
                <a:spcPct val="90000"/>
              </a:lnSpc>
            </a:pPr>
            <a:r>
              <a:rPr lang="en-US" altLang="en-US" i="1"/>
              <a:t>b</a:t>
            </a:r>
            <a:r>
              <a:rPr lang="en-US" altLang="en-US"/>
              <a:t> is called the </a:t>
            </a:r>
            <a:r>
              <a:rPr lang="en-US" altLang="en-US" b="1" i="1"/>
              <a:t>damping coefficient</a:t>
            </a:r>
            <a:r>
              <a:rPr lang="en-US" altLang="en-US"/>
              <a:t> </a:t>
            </a:r>
          </a:p>
          <a:p>
            <a:pPr marL="0" indent="0" eaLnBrk="1" hangingPunct="1">
              <a:lnSpc>
                <a:spcPct val="90000"/>
              </a:lnSpc>
            </a:pPr>
            <a:endParaRPr lang="en-US" altLang="en-US" sz="1800"/>
          </a:p>
        </p:txBody>
      </p:sp>
      <p:graphicFrame>
        <p:nvGraphicFramePr>
          <p:cNvPr id="67588" name="Object 6"/>
          <p:cNvGraphicFramePr>
            <a:graphicFrameLocks noChangeAspect="1"/>
          </p:cNvGraphicFramePr>
          <p:nvPr/>
        </p:nvGraphicFramePr>
        <p:xfrm>
          <a:off x="685800" y="2743200"/>
          <a:ext cx="1335088" cy="381000"/>
        </p:xfrm>
        <a:graphic>
          <a:graphicData uri="http://schemas.openxmlformats.org/presentationml/2006/ole">
            <mc:AlternateContent xmlns:mc="http://schemas.openxmlformats.org/markup-compatibility/2006">
              <mc:Choice xmlns:v="urn:schemas-microsoft-com:vml" Requires="v">
                <p:oleObj name="Equation" r:id="rId2" imgW="710891" imgH="253890" progId="Equation.DSMT4">
                  <p:embed/>
                </p:oleObj>
              </mc:Choice>
              <mc:Fallback>
                <p:oleObj name="Equation" r:id="rId2" imgW="710891" imgH="25389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13350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69638" name="Picture 7" descr="15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143000"/>
            <a:ext cx="39020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a:xfrm>
            <a:off x="338138" y="22225"/>
            <a:ext cx="10287000" cy="739775"/>
          </a:xfrm>
        </p:spPr>
        <p:txBody>
          <a:bodyPr/>
          <a:lstStyle/>
          <a:p>
            <a:pPr eaLnBrk="1" hangingPunct="1"/>
            <a:r>
              <a:rPr lang="en-US" altLang="zh-TW">
                <a:ea typeface="PMingLiU" pitchFamily="18" charset="-120"/>
              </a:rPr>
              <a:t> Damped Harmonic Motion</a:t>
            </a:r>
            <a:endParaRPr lang="zh-TW" altLang="en-US">
              <a:ea typeface="PMingLiU" pitchFamily="18" charset="-120"/>
            </a:endParaRPr>
          </a:p>
        </p:txBody>
      </p:sp>
      <p:sp>
        <p:nvSpPr>
          <p:cNvPr id="17423" name="文字方塊 3"/>
          <p:cNvSpPr txBox="1">
            <a:spLocks noChangeArrowheads="1"/>
          </p:cNvSpPr>
          <p:nvPr/>
        </p:nvSpPr>
        <p:spPr bwMode="auto">
          <a:xfrm>
            <a:off x="5803900" y="1428750"/>
            <a:ext cx="3214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Damping (frictional) force:</a:t>
            </a:r>
            <a:endParaRPr lang="zh-TW" altLang="en-US" sz="1600"/>
          </a:p>
        </p:txBody>
      </p:sp>
      <p:graphicFrame>
        <p:nvGraphicFramePr>
          <p:cNvPr id="17410" name="Object 2"/>
          <p:cNvGraphicFramePr>
            <a:graphicFrameLocks noChangeAspect="1"/>
          </p:cNvGraphicFramePr>
          <p:nvPr/>
        </p:nvGraphicFramePr>
        <p:xfrm>
          <a:off x="6875463" y="2000250"/>
          <a:ext cx="1225550" cy="360363"/>
        </p:xfrm>
        <a:graphic>
          <a:graphicData uri="http://schemas.openxmlformats.org/presentationml/2006/ole">
            <mc:AlternateContent xmlns:mc="http://schemas.openxmlformats.org/markup-compatibility/2006">
              <mc:Choice xmlns:v="urn:schemas-microsoft-com:vml" Requires="v">
                <p:oleObj name="Equation" r:id="rId2" imgW="622030" imgH="228501" progId="Equation.DSMT4">
                  <p:embed/>
                </p:oleObj>
              </mc:Choice>
              <mc:Fallback>
                <p:oleObj name="Equation" r:id="rId2" imgW="622030" imgH="228501"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2000250"/>
                        <a:ext cx="12255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4"/>
          <p:cNvGraphicFramePr>
            <a:graphicFrameLocks noChangeAspect="1"/>
          </p:cNvGraphicFramePr>
          <p:nvPr/>
        </p:nvGraphicFramePr>
        <p:xfrm>
          <a:off x="8215313" y="1839913"/>
          <a:ext cx="1149350" cy="681037"/>
        </p:xfrm>
        <a:graphic>
          <a:graphicData uri="http://schemas.openxmlformats.org/presentationml/2006/ole">
            <mc:AlternateContent xmlns:mc="http://schemas.openxmlformats.org/markup-compatibility/2006">
              <mc:Choice xmlns:v="urn:schemas-microsoft-com:vml" Requires="v">
                <p:oleObj name="Equation" r:id="rId4" imgW="583947" imgH="431613" progId="Equation.DSMT4">
                  <p:embed/>
                </p:oleObj>
              </mc:Choice>
              <mc:Fallback>
                <p:oleObj name="Equation" r:id="rId4" imgW="583947" imgH="43161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5313" y="1839913"/>
                        <a:ext cx="1149350"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文字方塊 6"/>
          <p:cNvSpPr txBox="1">
            <a:spLocks noChangeArrowheads="1"/>
          </p:cNvSpPr>
          <p:nvPr/>
        </p:nvSpPr>
        <p:spPr bwMode="auto">
          <a:xfrm>
            <a:off x="5894388" y="2786063"/>
            <a:ext cx="2857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Damped mass-spring:</a:t>
            </a:r>
            <a:endParaRPr lang="zh-TW" altLang="en-US" sz="1600"/>
          </a:p>
        </p:txBody>
      </p:sp>
      <p:graphicFrame>
        <p:nvGraphicFramePr>
          <p:cNvPr id="17412" name="Object 5"/>
          <p:cNvGraphicFramePr>
            <a:graphicFrameLocks noChangeAspect="1"/>
          </p:cNvGraphicFramePr>
          <p:nvPr/>
        </p:nvGraphicFramePr>
        <p:xfrm>
          <a:off x="6429375" y="3357563"/>
          <a:ext cx="2673350" cy="720725"/>
        </p:xfrm>
        <a:graphic>
          <a:graphicData uri="http://schemas.openxmlformats.org/presentationml/2006/ole">
            <mc:AlternateContent xmlns:mc="http://schemas.openxmlformats.org/markup-compatibility/2006">
              <mc:Choice xmlns:v="urn:schemas-microsoft-com:vml" Requires="v">
                <p:oleObj name="Equation" r:id="rId6" imgW="1358900" imgH="457200" progId="Equation.DSMT4">
                  <p:embed/>
                </p:oleObj>
              </mc:Choice>
              <mc:Fallback>
                <p:oleObj name="Equation" r:id="rId6" imgW="13589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75" y="3357563"/>
                        <a:ext cx="267335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文字方塊 8"/>
          <p:cNvSpPr txBox="1">
            <a:spLocks noChangeArrowheads="1"/>
          </p:cNvSpPr>
          <p:nvPr/>
        </p:nvSpPr>
        <p:spPr bwMode="auto">
          <a:xfrm>
            <a:off x="446088" y="3929063"/>
            <a:ext cx="1162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600"/>
              <a:t>Ansatz:</a:t>
            </a:r>
            <a:endParaRPr lang="zh-TW" altLang="en-US" sz="1600"/>
          </a:p>
        </p:txBody>
      </p:sp>
      <p:graphicFrame>
        <p:nvGraphicFramePr>
          <p:cNvPr id="17413" name="Object 6"/>
          <p:cNvGraphicFramePr>
            <a:graphicFrameLocks noChangeAspect="1"/>
          </p:cNvGraphicFramePr>
          <p:nvPr/>
        </p:nvGraphicFramePr>
        <p:xfrm>
          <a:off x="268288" y="4357688"/>
          <a:ext cx="3146425" cy="400050"/>
        </p:xfrm>
        <a:graphic>
          <a:graphicData uri="http://schemas.openxmlformats.org/presentationml/2006/ole">
            <mc:AlternateContent xmlns:mc="http://schemas.openxmlformats.org/markup-compatibility/2006">
              <mc:Choice xmlns:v="urn:schemas-microsoft-com:vml" Requires="v">
                <p:oleObj name="Equation" r:id="rId8" imgW="1600200" imgH="254000" progId="Equation.DSMT4">
                  <p:embed/>
                </p:oleObj>
              </mc:Choice>
              <mc:Fallback>
                <p:oleObj name="Equation" r:id="rId8" imgW="1600200" imgH="2540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288" y="4357688"/>
                        <a:ext cx="31464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7"/>
          <p:cNvGraphicFramePr>
            <a:graphicFrameLocks noChangeAspect="1"/>
          </p:cNvGraphicFramePr>
          <p:nvPr/>
        </p:nvGraphicFramePr>
        <p:xfrm>
          <a:off x="268288" y="4857750"/>
          <a:ext cx="5794375" cy="439738"/>
        </p:xfrm>
        <a:graphic>
          <a:graphicData uri="http://schemas.openxmlformats.org/presentationml/2006/ole">
            <mc:AlternateContent xmlns:mc="http://schemas.openxmlformats.org/markup-compatibility/2006">
              <mc:Choice xmlns:v="urn:schemas-microsoft-com:vml" Requires="v">
                <p:oleObj name="Equation" r:id="rId10" imgW="2946400" imgH="279400" progId="Equation.DSMT4">
                  <p:embed/>
                </p:oleObj>
              </mc:Choice>
              <mc:Fallback>
                <p:oleObj name="Equation" r:id="rId10" imgW="2946400" imgH="2794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288" y="4857750"/>
                        <a:ext cx="579437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8"/>
          <p:cNvGraphicFramePr>
            <a:graphicFrameLocks noChangeAspect="1"/>
          </p:cNvGraphicFramePr>
          <p:nvPr/>
        </p:nvGraphicFramePr>
        <p:xfrm>
          <a:off x="268288" y="5429250"/>
          <a:ext cx="7013575" cy="479425"/>
        </p:xfrm>
        <a:graphic>
          <a:graphicData uri="http://schemas.openxmlformats.org/presentationml/2006/ole">
            <mc:AlternateContent xmlns:mc="http://schemas.openxmlformats.org/markup-compatibility/2006">
              <mc:Choice xmlns:v="urn:schemas-microsoft-com:vml" Requires="v">
                <p:oleObj name="Equation" r:id="rId12" imgW="3568700" imgH="304800" progId="Equation.DSMT4">
                  <p:embed/>
                </p:oleObj>
              </mc:Choice>
              <mc:Fallback>
                <p:oleObj name="Equation" r:id="rId12" imgW="3568700" imgH="30480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288" y="5429250"/>
                        <a:ext cx="70135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6" name="文字方塊 12"/>
          <p:cNvSpPr txBox="1">
            <a:spLocks noChangeArrowheads="1"/>
          </p:cNvSpPr>
          <p:nvPr/>
        </p:nvSpPr>
        <p:spPr bwMode="auto">
          <a:xfrm>
            <a:off x="7412038" y="4786313"/>
            <a:ext cx="625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a:sym typeface="Wingdings" pitchFamily="2" charset="2"/>
              </a:rPr>
              <a:t></a:t>
            </a:r>
            <a:endParaRPr lang="zh-TW" altLang="en-US"/>
          </a:p>
        </p:txBody>
      </p:sp>
      <p:graphicFrame>
        <p:nvGraphicFramePr>
          <p:cNvPr id="17416" name="Object 9"/>
          <p:cNvGraphicFramePr>
            <a:graphicFrameLocks noChangeAspect="1"/>
          </p:cNvGraphicFramePr>
          <p:nvPr/>
        </p:nvGraphicFramePr>
        <p:xfrm>
          <a:off x="8304213" y="4500563"/>
          <a:ext cx="2820987" cy="439737"/>
        </p:xfrm>
        <a:graphic>
          <a:graphicData uri="http://schemas.openxmlformats.org/presentationml/2006/ole">
            <mc:AlternateContent xmlns:mc="http://schemas.openxmlformats.org/markup-compatibility/2006">
              <mc:Choice xmlns:v="urn:schemas-microsoft-com:vml" Requires="v">
                <p:oleObj name="Equation" r:id="rId14" imgW="1435100" imgH="279400" progId="Equation.DSMT4">
                  <p:embed/>
                </p:oleObj>
              </mc:Choice>
              <mc:Fallback>
                <p:oleObj name="Equation" r:id="rId14" imgW="1435100" imgH="279400" progId="Equation.DSMT4">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04213" y="4500563"/>
                        <a:ext cx="282098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0"/>
          <p:cNvGraphicFramePr>
            <a:graphicFrameLocks noChangeAspect="1"/>
          </p:cNvGraphicFramePr>
          <p:nvPr/>
        </p:nvGraphicFramePr>
        <p:xfrm>
          <a:off x="8393113" y="5214938"/>
          <a:ext cx="1724025" cy="320675"/>
        </p:xfrm>
        <a:graphic>
          <a:graphicData uri="http://schemas.openxmlformats.org/presentationml/2006/ole">
            <mc:AlternateContent xmlns:mc="http://schemas.openxmlformats.org/markup-compatibility/2006">
              <mc:Choice xmlns:v="urn:schemas-microsoft-com:vml" Requires="v">
                <p:oleObj name="Equation" r:id="rId16" imgW="876300" imgH="203200" progId="Equation.DSMT4">
                  <p:embed/>
                </p:oleObj>
              </mc:Choice>
              <mc:Fallback>
                <p:oleObj name="Equation" r:id="rId16" imgW="876300" imgH="20320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93113" y="5214938"/>
                        <a:ext cx="17240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7" name="文字方塊 15"/>
          <p:cNvSpPr txBox="1">
            <a:spLocks noChangeArrowheads="1"/>
          </p:cNvSpPr>
          <p:nvPr/>
        </p:nvSpPr>
        <p:spPr bwMode="auto">
          <a:xfrm>
            <a:off x="893763" y="6072188"/>
            <a:ext cx="623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zh-TW" altLang="en-US">
                <a:sym typeface="Symbol" pitchFamily="18" charset="2"/>
              </a:rPr>
              <a:t></a:t>
            </a:r>
            <a:endParaRPr lang="zh-TW" altLang="en-US"/>
          </a:p>
        </p:txBody>
      </p:sp>
      <p:graphicFrame>
        <p:nvGraphicFramePr>
          <p:cNvPr id="17418" name="Object 11"/>
          <p:cNvGraphicFramePr>
            <a:graphicFrameLocks noChangeAspect="1"/>
          </p:cNvGraphicFramePr>
          <p:nvPr/>
        </p:nvGraphicFramePr>
        <p:xfrm>
          <a:off x="2046288" y="5992813"/>
          <a:ext cx="1023937" cy="622300"/>
        </p:xfrm>
        <a:graphic>
          <a:graphicData uri="http://schemas.openxmlformats.org/presentationml/2006/ole">
            <mc:AlternateContent xmlns:mc="http://schemas.openxmlformats.org/markup-compatibility/2006">
              <mc:Choice xmlns:v="urn:schemas-microsoft-com:vml" Requires="v">
                <p:oleObj name="Equation" r:id="rId18" imgW="520474" imgH="393529" progId="Equation.DSMT4">
                  <p:embed/>
                </p:oleObj>
              </mc:Choice>
              <mc:Fallback>
                <p:oleObj name="Equation" r:id="rId18" imgW="520474" imgH="393529"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46288" y="5992813"/>
                        <a:ext cx="1023937"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2"/>
          <p:cNvGraphicFramePr>
            <a:graphicFrameLocks noChangeAspect="1"/>
          </p:cNvGraphicFramePr>
          <p:nvPr/>
        </p:nvGraphicFramePr>
        <p:xfrm>
          <a:off x="4197350" y="6000750"/>
          <a:ext cx="1773238" cy="701675"/>
        </p:xfrm>
        <a:graphic>
          <a:graphicData uri="http://schemas.openxmlformats.org/presentationml/2006/ole">
            <mc:AlternateContent xmlns:mc="http://schemas.openxmlformats.org/markup-compatibility/2006">
              <mc:Choice xmlns:v="urn:schemas-microsoft-com:vml" Requires="v">
                <p:oleObj name="Equation" r:id="rId20" imgW="901309" imgH="444307" progId="Equation.DSMT4">
                  <p:embed/>
                </p:oleObj>
              </mc:Choice>
              <mc:Fallback>
                <p:oleObj name="Equation" r:id="rId20" imgW="901309" imgH="444307" progId="Equation.DSMT4">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97350" y="6000750"/>
                        <a:ext cx="17732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3"/>
          <p:cNvGraphicFramePr>
            <a:graphicFrameLocks noChangeAspect="1"/>
          </p:cNvGraphicFramePr>
          <p:nvPr/>
        </p:nvGraphicFramePr>
        <p:xfrm>
          <a:off x="6038850" y="5951538"/>
          <a:ext cx="1998663" cy="801687"/>
        </p:xfrm>
        <a:graphic>
          <a:graphicData uri="http://schemas.openxmlformats.org/presentationml/2006/ole">
            <mc:AlternateContent xmlns:mc="http://schemas.openxmlformats.org/markup-compatibility/2006">
              <mc:Choice xmlns:v="urn:schemas-microsoft-com:vml" Requires="v">
                <p:oleObj name="Equation" r:id="rId22" imgW="1016000" imgH="508000" progId="Equation.DSMT4">
                  <p:embed/>
                </p:oleObj>
              </mc:Choice>
              <mc:Fallback>
                <p:oleObj name="Equation" r:id="rId22" imgW="1016000" imgH="508000" progId="Equation.DSMT4">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38850" y="5951538"/>
                        <a:ext cx="1998663"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28" name="Picture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288" y="1285875"/>
            <a:ext cx="52133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20"/>
          <p:cNvSpPr txBox="1">
            <a:spLocks noChangeArrowheads="1"/>
          </p:cNvSpPr>
          <p:nvPr/>
        </p:nvSpPr>
        <p:spPr bwMode="auto">
          <a:xfrm>
            <a:off x="1339850" y="785813"/>
            <a:ext cx="1339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sinusoidal oscillation</a:t>
            </a:r>
            <a:endParaRPr lang="zh-TW" altLang="en-US" sz="1400"/>
          </a:p>
        </p:txBody>
      </p:sp>
      <p:cxnSp>
        <p:nvCxnSpPr>
          <p:cNvPr id="23" name="直線單箭頭接點 22"/>
          <p:cNvCxnSpPr>
            <a:cxnSpLocks noChangeShapeType="1"/>
          </p:cNvCxnSpPr>
          <p:nvPr/>
        </p:nvCxnSpPr>
        <p:spPr bwMode="auto">
          <a:xfrm rot="16200000" flipH="1">
            <a:off x="1508919" y="1562894"/>
            <a:ext cx="1000125" cy="446087"/>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sp>
        <p:nvSpPr>
          <p:cNvPr id="24" name="文字方塊 23"/>
          <p:cNvSpPr txBox="1">
            <a:spLocks noChangeArrowheads="1"/>
          </p:cNvSpPr>
          <p:nvPr/>
        </p:nvSpPr>
        <p:spPr bwMode="auto">
          <a:xfrm>
            <a:off x="2768600" y="3286125"/>
            <a:ext cx="205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zh-TW" sz="1400"/>
              <a:t>Amplitude exponential decay</a:t>
            </a:r>
            <a:endParaRPr lang="zh-TW" altLang="en-US" sz="1400"/>
          </a:p>
        </p:txBody>
      </p:sp>
      <p:cxnSp>
        <p:nvCxnSpPr>
          <p:cNvPr id="25" name="直線單箭頭接點 24"/>
          <p:cNvCxnSpPr>
            <a:cxnSpLocks noChangeShapeType="1"/>
          </p:cNvCxnSpPr>
          <p:nvPr/>
        </p:nvCxnSpPr>
        <p:spPr bwMode="auto">
          <a:xfrm rot="10800000">
            <a:off x="2678113" y="2786063"/>
            <a:ext cx="714375" cy="500062"/>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cxnSp>
        <p:nvCxnSpPr>
          <p:cNvPr id="30" name="直線單箭頭接點 29"/>
          <p:cNvCxnSpPr>
            <a:cxnSpLocks noChangeShapeType="1"/>
          </p:cNvCxnSpPr>
          <p:nvPr/>
        </p:nvCxnSpPr>
        <p:spPr bwMode="auto">
          <a:xfrm rot="16200000" flipV="1">
            <a:off x="2786063" y="2500313"/>
            <a:ext cx="1214437" cy="357187"/>
          </a:xfrm>
          <a:prstGeom prst="straightConnector1">
            <a:avLst/>
          </a:prstGeom>
          <a:noFill/>
          <a:ln w="50800" algn="ctr">
            <a:solidFill>
              <a:srgbClr val="00B050">
                <a:alpha val="27058"/>
              </a:srgbClr>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23"/>
                                        </p:tgtEl>
                                        <p:attrNameLst>
                                          <p:attrName>style.visibility</p:attrName>
                                        </p:attrNameLst>
                                      </p:cBhvr>
                                      <p:to>
                                        <p:strVal val="visible"/>
                                      </p:to>
                                    </p:set>
                                    <p:animEffect transition="in" filter="box(in)">
                                      <p:cBhvr>
                                        <p:cTn id="7" dur="500"/>
                                        <p:tgtEl>
                                          <p:spTgt spid="17423"/>
                                        </p:tgtEl>
                                      </p:cBhvr>
                                    </p:animEffect>
                                  </p:childTnLst>
                                </p:cTn>
                              </p:par>
                              <p:par>
                                <p:cTn id="8" presetID="4" presetClass="entr" presetSubtype="16"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box(in)">
                                      <p:cBhvr>
                                        <p:cTn id="10" dur="500"/>
                                        <p:tgtEl>
                                          <p:spTgt spid="174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7411"/>
                                        </p:tgtEl>
                                        <p:attrNameLst>
                                          <p:attrName>style.visibility</p:attrName>
                                        </p:attrNameLst>
                                      </p:cBhvr>
                                      <p:to>
                                        <p:strVal val="visible"/>
                                      </p:to>
                                    </p:set>
                                    <p:animEffect transition="in" filter="box(in)">
                                      <p:cBhvr>
                                        <p:cTn id="15" dur="500"/>
                                        <p:tgtEl>
                                          <p:spTgt spid="17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7424"/>
                                        </p:tgtEl>
                                        <p:attrNameLst>
                                          <p:attrName>style.visibility</p:attrName>
                                        </p:attrNameLst>
                                      </p:cBhvr>
                                      <p:to>
                                        <p:strVal val="visible"/>
                                      </p:to>
                                    </p:set>
                                    <p:animEffect transition="in" filter="box(in)">
                                      <p:cBhvr>
                                        <p:cTn id="20" dur="500"/>
                                        <p:tgtEl>
                                          <p:spTgt spid="17424"/>
                                        </p:tgtEl>
                                      </p:cBhvr>
                                    </p:animEffect>
                                  </p:childTnLst>
                                </p:cTn>
                              </p:par>
                              <p:par>
                                <p:cTn id="21" presetID="4" presetClass="entr" presetSubtype="16" fill="hold" nodeType="withEffect">
                                  <p:stCondLst>
                                    <p:cond delay="0"/>
                                  </p:stCondLst>
                                  <p:childTnLst>
                                    <p:set>
                                      <p:cBhvr>
                                        <p:cTn id="22" dur="1" fill="hold">
                                          <p:stCondLst>
                                            <p:cond delay="0"/>
                                          </p:stCondLst>
                                        </p:cTn>
                                        <p:tgtEl>
                                          <p:spTgt spid="17412"/>
                                        </p:tgtEl>
                                        <p:attrNameLst>
                                          <p:attrName>style.visibility</p:attrName>
                                        </p:attrNameLst>
                                      </p:cBhvr>
                                      <p:to>
                                        <p:strVal val="visible"/>
                                      </p:to>
                                    </p:set>
                                    <p:animEffect transition="in" filter="box(in)">
                                      <p:cBhvr>
                                        <p:cTn id="23" dur="500"/>
                                        <p:tgtEl>
                                          <p:spTgt spid="174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7425"/>
                                        </p:tgtEl>
                                        <p:attrNameLst>
                                          <p:attrName>style.visibility</p:attrName>
                                        </p:attrNameLst>
                                      </p:cBhvr>
                                      <p:to>
                                        <p:strVal val="visible"/>
                                      </p:to>
                                    </p:set>
                                    <p:animEffect transition="in" filter="box(in)">
                                      <p:cBhvr>
                                        <p:cTn id="28" dur="500"/>
                                        <p:tgtEl>
                                          <p:spTgt spid="17425"/>
                                        </p:tgtEl>
                                      </p:cBhvr>
                                    </p:animEffect>
                                  </p:childTnLst>
                                </p:cTn>
                              </p:par>
                              <p:par>
                                <p:cTn id="29" presetID="4" presetClass="entr" presetSubtype="16" fill="hold" nodeType="withEffect">
                                  <p:stCondLst>
                                    <p:cond delay="0"/>
                                  </p:stCondLst>
                                  <p:childTnLst>
                                    <p:set>
                                      <p:cBhvr>
                                        <p:cTn id="30" dur="1" fill="hold">
                                          <p:stCondLst>
                                            <p:cond delay="0"/>
                                          </p:stCondLst>
                                        </p:cTn>
                                        <p:tgtEl>
                                          <p:spTgt spid="17413"/>
                                        </p:tgtEl>
                                        <p:attrNameLst>
                                          <p:attrName>style.visibility</p:attrName>
                                        </p:attrNameLst>
                                      </p:cBhvr>
                                      <p:to>
                                        <p:strVal val="visible"/>
                                      </p:to>
                                    </p:set>
                                    <p:animEffect transition="in" filter="box(in)">
                                      <p:cBhvr>
                                        <p:cTn id="31" dur="500"/>
                                        <p:tgtEl>
                                          <p:spTgt spid="174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7428"/>
                                        </p:tgtEl>
                                        <p:attrNameLst>
                                          <p:attrName>style.visibility</p:attrName>
                                        </p:attrNameLst>
                                      </p:cBhvr>
                                      <p:to>
                                        <p:strVal val="visible"/>
                                      </p:to>
                                    </p:set>
                                    <p:animEffect transition="in" filter="box(in)">
                                      <p:cBhvr>
                                        <p:cTn id="36" dur="500"/>
                                        <p:tgtEl>
                                          <p:spTgt spid="174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ox(in)">
                                      <p:cBhvr>
                                        <p:cTn id="41" dur="500"/>
                                        <p:tgtEl>
                                          <p:spTgt spid="21"/>
                                        </p:tgtEl>
                                      </p:cBhvr>
                                    </p:animEffect>
                                  </p:childTnLst>
                                </p:cTn>
                              </p:par>
                              <p:par>
                                <p:cTn id="42" presetID="4" presetClass="entr" presetSubtype="16"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ox(in)">
                                      <p:cBhvr>
                                        <p:cTn id="44" dur="500"/>
                                        <p:tgtEl>
                                          <p:spTgt spid="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17414"/>
                                        </p:tgtEl>
                                        <p:attrNameLst>
                                          <p:attrName>style.visibility</p:attrName>
                                        </p:attrNameLst>
                                      </p:cBhvr>
                                      <p:to>
                                        <p:strVal val="visible"/>
                                      </p:to>
                                    </p:set>
                                    <p:animEffect transition="in" filter="box(in)">
                                      <p:cBhvr>
                                        <p:cTn id="60" dur="500"/>
                                        <p:tgtEl>
                                          <p:spTgt spid="174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17415"/>
                                        </p:tgtEl>
                                        <p:attrNameLst>
                                          <p:attrName>style.visibility</p:attrName>
                                        </p:attrNameLst>
                                      </p:cBhvr>
                                      <p:to>
                                        <p:strVal val="visible"/>
                                      </p:to>
                                    </p:set>
                                    <p:animEffect transition="in" filter="box(in)">
                                      <p:cBhvr>
                                        <p:cTn id="65" dur="500"/>
                                        <p:tgtEl>
                                          <p:spTgt spid="1741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7426"/>
                                        </p:tgtEl>
                                        <p:attrNameLst>
                                          <p:attrName>style.visibility</p:attrName>
                                        </p:attrNameLst>
                                      </p:cBhvr>
                                      <p:to>
                                        <p:strVal val="visible"/>
                                      </p:to>
                                    </p:set>
                                    <p:animEffect transition="in" filter="box(in)">
                                      <p:cBhvr>
                                        <p:cTn id="70" dur="500"/>
                                        <p:tgtEl>
                                          <p:spTgt spid="17426"/>
                                        </p:tgtEl>
                                      </p:cBhvr>
                                    </p:animEffect>
                                  </p:childTnLst>
                                </p:cTn>
                              </p:par>
                              <p:par>
                                <p:cTn id="71" presetID="4" presetClass="entr" presetSubtype="16" fill="hold" nodeType="withEffect">
                                  <p:stCondLst>
                                    <p:cond delay="0"/>
                                  </p:stCondLst>
                                  <p:childTnLst>
                                    <p:set>
                                      <p:cBhvr>
                                        <p:cTn id="72" dur="1" fill="hold">
                                          <p:stCondLst>
                                            <p:cond delay="0"/>
                                          </p:stCondLst>
                                        </p:cTn>
                                        <p:tgtEl>
                                          <p:spTgt spid="17416"/>
                                        </p:tgtEl>
                                        <p:attrNameLst>
                                          <p:attrName>style.visibility</p:attrName>
                                        </p:attrNameLst>
                                      </p:cBhvr>
                                      <p:to>
                                        <p:strVal val="visible"/>
                                      </p:to>
                                    </p:set>
                                    <p:animEffect transition="in" filter="box(in)">
                                      <p:cBhvr>
                                        <p:cTn id="73" dur="500"/>
                                        <p:tgtEl>
                                          <p:spTgt spid="1741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17417"/>
                                        </p:tgtEl>
                                        <p:attrNameLst>
                                          <p:attrName>style.visibility</p:attrName>
                                        </p:attrNameLst>
                                      </p:cBhvr>
                                      <p:to>
                                        <p:strVal val="visible"/>
                                      </p:to>
                                    </p:set>
                                    <p:animEffect transition="in" filter="box(in)">
                                      <p:cBhvr>
                                        <p:cTn id="78" dur="500"/>
                                        <p:tgtEl>
                                          <p:spTgt spid="174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17427"/>
                                        </p:tgtEl>
                                        <p:attrNameLst>
                                          <p:attrName>style.visibility</p:attrName>
                                        </p:attrNameLst>
                                      </p:cBhvr>
                                      <p:to>
                                        <p:strVal val="visible"/>
                                      </p:to>
                                    </p:set>
                                    <p:animEffect transition="in" filter="box(in)">
                                      <p:cBhvr>
                                        <p:cTn id="83" dur="500"/>
                                        <p:tgtEl>
                                          <p:spTgt spid="17427"/>
                                        </p:tgtEl>
                                      </p:cBhvr>
                                    </p:animEffect>
                                  </p:childTnLst>
                                </p:cTn>
                              </p:par>
                              <p:par>
                                <p:cTn id="84" presetID="4" presetClass="entr" presetSubtype="16" fill="hold" nodeType="withEffect">
                                  <p:stCondLst>
                                    <p:cond delay="0"/>
                                  </p:stCondLst>
                                  <p:childTnLst>
                                    <p:set>
                                      <p:cBhvr>
                                        <p:cTn id="85" dur="1" fill="hold">
                                          <p:stCondLst>
                                            <p:cond delay="0"/>
                                          </p:stCondLst>
                                        </p:cTn>
                                        <p:tgtEl>
                                          <p:spTgt spid="17418"/>
                                        </p:tgtEl>
                                        <p:attrNameLst>
                                          <p:attrName>style.visibility</p:attrName>
                                        </p:attrNameLst>
                                      </p:cBhvr>
                                      <p:to>
                                        <p:strVal val="visible"/>
                                      </p:to>
                                    </p:set>
                                    <p:animEffect transition="in" filter="box(in)">
                                      <p:cBhvr>
                                        <p:cTn id="86" dur="500"/>
                                        <p:tgtEl>
                                          <p:spTgt spid="174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nodeType="clickEffect">
                                  <p:stCondLst>
                                    <p:cond delay="0"/>
                                  </p:stCondLst>
                                  <p:childTnLst>
                                    <p:set>
                                      <p:cBhvr>
                                        <p:cTn id="90" dur="1" fill="hold">
                                          <p:stCondLst>
                                            <p:cond delay="0"/>
                                          </p:stCondLst>
                                        </p:cTn>
                                        <p:tgtEl>
                                          <p:spTgt spid="17419"/>
                                        </p:tgtEl>
                                        <p:attrNameLst>
                                          <p:attrName>style.visibility</p:attrName>
                                        </p:attrNameLst>
                                      </p:cBhvr>
                                      <p:to>
                                        <p:strVal val="visible"/>
                                      </p:to>
                                    </p:set>
                                    <p:animEffect transition="in" filter="box(in)">
                                      <p:cBhvr>
                                        <p:cTn id="91" dur="500"/>
                                        <p:tgtEl>
                                          <p:spTgt spid="1741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nodeType="clickEffect">
                                  <p:stCondLst>
                                    <p:cond delay="0"/>
                                  </p:stCondLst>
                                  <p:childTnLst>
                                    <p:set>
                                      <p:cBhvr>
                                        <p:cTn id="95" dur="1" fill="hold">
                                          <p:stCondLst>
                                            <p:cond delay="0"/>
                                          </p:stCondLst>
                                        </p:cTn>
                                        <p:tgtEl>
                                          <p:spTgt spid="17420"/>
                                        </p:tgtEl>
                                        <p:attrNameLst>
                                          <p:attrName>style.visibility</p:attrName>
                                        </p:attrNameLst>
                                      </p:cBhvr>
                                      <p:to>
                                        <p:strVal val="visible"/>
                                      </p:to>
                                    </p:set>
                                    <p:animEffect transition="in" filter="box(in)">
                                      <p:cBhvr>
                                        <p:cTn id="96"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p:bldP spid="17424" grpId="0"/>
      <p:bldP spid="17425" grpId="0"/>
      <p:bldP spid="17426" grpId="0"/>
      <p:bldP spid="17427" grpId="0"/>
      <p:bldP spid="21" grpId="0"/>
      <p:bldP spid="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1500" y="76200"/>
            <a:ext cx="10287000" cy="609600"/>
          </a:xfrm>
        </p:spPr>
        <p:txBody>
          <a:bodyPr/>
          <a:lstStyle/>
          <a:p>
            <a:pPr eaLnBrk="1" hangingPunct="1"/>
            <a:r>
              <a:rPr lang="en-US" altLang="en-US" sz="2800"/>
              <a:t>Damped Oscillations, Equations</a:t>
            </a:r>
          </a:p>
        </p:txBody>
      </p:sp>
      <p:sp>
        <p:nvSpPr>
          <p:cNvPr id="69635" name="Rectangle 3"/>
          <p:cNvSpPr>
            <a:spLocks noGrp="1" noChangeArrowheads="1"/>
          </p:cNvSpPr>
          <p:nvPr>
            <p:ph idx="1"/>
          </p:nvPr>
        </p:nvSpPr>
        <p:spPr>
          <a:xfrm>
            <a:off x="228600" y="914400"/>
            <a:ext cx="10896600" cy="5257800"/>
          </a:xfrm>
        </p:spPr>
        <p:txBody>
          <a:bodyPr/>
          <a:lstStyle/>
          <a:p>
            <a:pPr marL="0" indent="0" eaLnBrk="1" hangingPunct="1">
              <a:lnSpc>
                <a:spcPct val="90000"/>
              </a:lnSpc>
            </a:pPr>
            <a:r>
              <a:rPr lang="en-US" altLang="en-US" sz="2400"/>
              <a:t>From Newton’s Second Law</a:t>
            </a:r>
          </a:p>
          <a:p>
            <a:pPr marL="0" indent="0" eaLnBrk="1" hangingPunct="1">
              <a:lnSpc>
                <a:spcPct val="90000"/>
              </a:lnSpc>
              <a:buFont typeface="Wingdings" pitchFamily="2" charset="2"/>
              <a:buNone/>
            </a:pPr>
            <a:r>
              <a:rPr lang="en-US" altLang="en-US" sz="2400"/>
              <a:t>	</a:t>
            </a:r>
            <a:r>
              <a:rPr lang="en-US" altLang="en-US" sz="2400">
                <a:latin typeface="Symbol" pitchFamily="18" charset="2"/>
              </a:rPr>
              <a:t>S</a:t>
            </a:r>
            <a:r>
              <a:rPr lang="en-US" altLang="en-US" sz="2400" i="1"/>
              <a:t>F</a:t>
            </a:r>
            <a:r>
              <a:rPr lang="en-US" altLang="en-US" sz="2400" i="1" baseline="-25000"/>
              <a:t>x</a:t>
            </a:r>
            <a:r>
              <a:rPr lang="en-US" altLang="en-US" sz="2400"/>
              <a:t> = -</a:t>
            </a:r>
            <a:r>
              <a:rPr lang="en-US" altLang="en-US" sz="2400" i="1"/>
              <a:t>k x</a:t>
            </a:r>
            <a:r>
              <a:rPr lang="en-US" altLang="en-US" sz="2400"/>
              <a:t> – </a:t>
            </a:r>
            <a:r>
              <a:rPr lang="en-US" altLang="en-US" sz="2400" i="1"/>
              <a:t>bv</a:t>
            </a:r>
            <a:r>
              <a:rPr lang="en-US" altLang="en-US" sz="2400" i="1" baseline="-25000"/>
              <a:t>x</a:t>
            </a:r>
            <a:r>
              <a:rPr lang="en-US" altLang="en-US" sz="2400"/>
              <a:t> = </a:t>
            </a:r>
            <a:r>
              <a:rPr lang="en-US" altLang="en-US" sz="2400" i="1"/>
              <a:t>ma</a:t>
            </a:r>
            <a:r>
              <a:rPr lang="en-US" altLang="en-US" sz="2400" i="1" baseline="-25000"/>
              <a:t>x        </a:t>
            </a:r>
            <a:endParaRPr lang="en-US" altLang="en-US" sz="2400" i="1"/>
          </a:p>
          <a:p>
            <a:pPr marL="0" indent="0" eaLnBrk="1" hangingPunct="1">
              <a:lnSpc>
                <a:spcPct val="90000"/>
              </a:lnSpc>
            </a:pPr>
            <a:r>
              <a:rPr lang="en-US" altLang="en-US" sz="2400"/>
              <a:t> When the retarding force is small compared to the maximum restoring force we can determine the expression for </a:t>
            </a:r>
            <a:r>
              <a:rPr lang="en-US" altLang="en-US" sz="2400" i="1"/>
              <a:t>x.</a:t>
            </a:r>
          </a:p>
          <a:p>
            <a:pPr lvl="1" eaLnBrk="1" hangingPunct="1">
              <a:lnSpc>
                <a:spcPct val="90000"/>
              </a:lnSpc>
            </a:pPr>
            <a:r>
              <a:rPr lang="en-US" altLang="en-US" sz="2400"/>
              <a:t>This occurs when </a:t>
            </a:r>
            <a:r>
              <a:rPr lang="en-US" altLang="en-US" sz="2400" i="1"/>
              <a:t>b</a:t>
            </a:r>
            <a:r>
              <a:rPr lang="en-US" altLang="en-US" sz="2400"/>
              <a:t> is small.</a:t>
            </a:r>
          </a:p>
          <a:p>
            <a:pPr marL="0" indent="0" eaLnBrk="1" hangingPunct="1"/>
            <a:r>
              <a:rPr lang="en-US" altLang="en-US" sz="2400"/>
              <a:t>The position can be described by</a:t>
            </a:r>
          </a:p>
          <a:p>
            <a:pPr marL="0" indent="0" eaLnBrk="1" hangingPunct="1"/>
            <a:endParaRPr lang="en-US" altLang="en-US" sz="2400"/>
          </a:p>
          <a:p>
            <a:pPr marL="0" indent="0" eaLnBrk="1" hangingPunct="1"/>
            <a:endParaRPr lang="en-US" altLang="en-US" sz="2400"/>
          </a:p>
          <a:p>
            <a:pPr marL="0" indent="0" eaLnBrk="1" hangingPunct="1"/>
            <a:r>
              <a:rPr lang="en-US" altLang="en-US" sz="2400"/>
              <a:t>The angular frequency will be</a:t>
            </a:r>
          </a:p>
          <a:p>
            <a:pPr lvl="1" eaLnBrk="1" hangingPunct="1">
              <a:lnSpc>
                <a:spcPct val="90000"/>
              </a:lnSpc>
            </a:pPr>
            <a:endParaRPr lang="en-US" altLang="en-US"/>
          </a:p>
        </p:txBody>
      </p:sp>
      <p:graphicFrame>
        <p:nvGraphicFramePr>
          <p:cNvPr id="69636" name="Object 4"/>
          <p:cNvGraphicFramePr>
            <a:graphicFrameLocks noChangeAspect="1"/>
          </p:cNvGraphicFramePr>
          <p:nvPr/>
        </p:nvGraphicFramePr>
        <p:xfrm>
          <a:off x="381000" y="3810000"/>
          <a:ext cx="4176713" cy="609600"/>
        </p:xfrm>
        <a:graphic>
          <a:graphicData uri="http://schemas.openxmlformats.org/presentationml/2006/ole">
            <mc:AlternateContent xmlns:mc="http://schemas.openxmlformats.org/markup-compatibility/2006">
              <mc:Choice xmlns:v="urn:schemas-microsoft-com:vml" Requires="v">
                <p:oleObj name="Equation" r:id="rId2" imgW="1600200" imgH="292100" progId="Equation.DSMT4">
                  <p:embed/>
                </p:oleObj>
              </mc:Choice>
              <mc:Fallback>
                <p:oleObj name="Equation" r:id="rId2" imgW="1600200" imgH="2921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4176713"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381000" y="5221288"/>
          <a:ext cx="3124200" cy="1103312"/>
        </p:xfrm>
        <a:graphic>
          <a:graphicData uri="http://schemas.openxmlformats.org/presentationml/2006/ole">
            <mc:AlternateContent xmlns:mc="http://schemas.openxmlformats.org/markup-compatibility/2006">
              <mc:Choice xmlns:v="urn:schemas-microsoft-com:vml" Requires="v">
                <p:oleObj name="Equation" r:id="rId4" imgW="1180588" imgH="520474" progId="Equation.DSMT4">
                  <p:embed/>
                </p:oleObj>
              </mc:Choice>
              <mc:Fallback>
                <p:oleObj name="Equation" r:id="rId4" imgW="1180588" imgH="520474"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221288"/>
                        <a:ext cx="3124200" cy="1103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graphicFrame>
        <p:nvGraphicFramePr>
          <p:cNvPr id="2" name="Object 1"/>
          <p:cNvGraphicFramePr>
            <a:graphicFrameLocks noChangeAspect="1"/>
          </p:cNvGraphicFramePr>
          <p:nvPr/>
        </p:nvGraphicFramePr>
        <p:xfrm>
          <a:off x="6429375" y="3357563"/>
          <a:ext cx="3373438" cy="909637"/>
        </p:xfrm>
        <a:graphic>
          <a:graphicData uri="http://schemas.openxmlformats.org/presentationml/2006/ole">
            <mc:AlternateContent xmlns:mc="http://schemas.openxmlformats.org/markup-compatibility/2006">
              <mc:Choice xmlns:v="urn:schemas-microsoft-com:vml" Requires="v">
                <p:oleObj name="Equation" r:id="rId6" imgW="1358900" imgH="457200" progId="Equation.DSMT4">
                  <p:embed/>
                </p:oleObj>
              </mc:Choice>
              <mc:Fallback>
                <p:oleObj name="Equation" r:id="rId6" imgW="1358900" imgH="4572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75" y="3357563"/>
                        <a:ext cx="3373438" cy="9096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9635">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96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69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title"/>
          </p:nvPr>
        </p:nvSpPr>
        <p:spPr>
          <a:xfrm>
            <a:off x="571500" y="76200"/>
            <a:ext cx="10287000" cy="609600"/>
          </a:xfrm>
        </p:spPr>
        <p:txBody>
          <a:bodyPr/>
          <a:lstStyle/>
          <a:p>
            <a:pPr eaLnBrk="1" hangingPunct="1"/>
            <a:r>
              <a:rPr lang="en-US" altLang="en-US" sz="2800"/>
              <a:t>Damped Oscillations, Natural Frequency</a:t>
            </a:r>
          </a:p>
        </p:txBody>
      </p:sp>
      <p:sp>
        <p:nvSpPr>
          <p:cNvPr id="70659" name="Rectangle 6"/>
          <p:cNvSpPr>
            <a:spLocks noGrp="1" noChangeArrowheads="1"/>
          </p:cNvSpPr>
          <p:nvPr>
            <p:ph idx="1"/>
          </p:nvPr>
        </p:nvSpPr>
        <p:spPr>
          <a:xfrm>
            <a:off x="304800" y="1123950"/>
            <a:ext cx="10896600" cy="5048250"/>
          </a:xfrm>
        </p:spPr>
        <p:txBody>
          <a:bodyPr/>
          <a:lstStyle/>
          <a:p>
            <a:pPr marL="0" indent="0" eaLnBrk="1" hangingPunct="1">
              <a:lnSpc>
                <a:spcPct val="80000"/>
              </a:lnSpc>
            </a:pPr>
            <a:r>
              <a:rPr lang="en-US" altLang="en-US" sz="2800"/>
              <a:t>When the retarding force is small, the oscillatory character of the motion is preserved, but the amplitude decreases exponentially with time.</a:t>
            </a:r>
          </a:p>
          <a:p>
            <a:pPr marL="0" indent="0" eaLnBrk="1" hangingPunct="1">
              <a:lnSpc>
                <a:spcPct val="80000"/>
              </a:lnSpc>
            </a:pPr>
            <a:r>
              <a:rPr lang="en-US" altLang="en-US" sz="2800"/>
              <a:t>The motion ultimately ceases.</a:t>
            </a:r>
          </a:p>
          <a:p>
            <a:pPr marL="0" indent="0" eaLnBrk="1" hangingPunct="1">
              <a:lnSpc>
                <a:spcPct val="80000"/>
              </a:lnSpc>
            </a:pPr>
            <a:r>
              <a:rPr lang="en-US" altLang="en-US" sz="2800"/>
              <a:t>Another form for the angular frequency:</a:t>
            </a:r>
          </a:p>
          <a:p>
            <a:pPr marL="0" indent="0" eaLnBrk="1" hangingPunct="1">
              <a:lnSpc>
                <a:spcPct val="80000"/>
              </a:lnSpc>
              <a:buFont typeface="Wingdings" pitchFamily="2" charset="2"/>
              <a:buNone/>
            </a:pPr>
            <a:r>
              <a:rPr lang="en-US" altLang="en-US"/>
              <a:t>					</a:t>
            </a:r>
          </a:p>
          <a:p>
            <a:pPr lvl="1" eaLnBrk="1" hangingPunct="1">
              <a:lnSpc>
                <a:spcPct val="80000"/>
              </a:lnSpc>
            </a:pPr>
            <a:endParaRPr lang="en-US" altLang="en-US"/>
          </a:p>
          <a:p>
            <a:pPr lvl="1" eaLnBrk="1" hangingPunct="1">
              <a:lnSpc>
                <a:spcPct val="80000"/>
              </a:lnSpc>
            </a:pPr>
            <a:endParaRPr lang="en-US" altLang="en-US"/>
          </a:p>
          <a:p>
            <a:pPr lvl="1" eaLnBrk="1" hangingPunct="1">
              <a:lnSpc>
                <a:spcPct val="80000"/>
              </a:lnSpc>
            </a:pPr>
            <a:r>
              <a:rPr lang="en-US" altLang="en-US" sz="2800"/>
              <a:t>where </a:t>
            </a:r>
            <a:r>
              <a:rPr lang="en-US" altLang="en-US" sz="2800">
                <a:latin typeface="Symbol" pitchFamily="18" charset="2"/>
              </a:rPr>
              <a:t>w</a:t>
            </a:r>
            <a:r>
              <a:rPr lang="en-US" altLang="en-US" sz="2800" baseline="-25000"/>
              <a:t>0</a:t>
            </a:r>
            <a:r>
              <a:rPr lang="en-US" altLang="en-US" sz="2800"/>
              <a:t> is the angular frequency in the absence of the retarding force and is called the </a:t>
            </a:r>
            <a:r>
              <a:rPr lang="en-US" altLang="en-US" sz="2800" b="1"/>
              <a:t>natural frequency</a:t>
            </a:r>
            <a:r>
              <a:rPr lang="en-US" altLang="en-US" sz="2800"/>
              <a:t> of the system.</a:t>
            </a:r>
          </a:p>
          <a:p>
            <a:pPr lvl="1" eaLnBrk="1" hangingPunct="1">
              <a:lnSpc>
                <a:spcPct val="80000"/>
              </a:lnSpc>
            </a:pPr>
            <a:r>
              <a:rPr lang="en-US" altLang="en-US"/>
              <a:t> </a:t>
            </a:r>
          </a:p>
          <a:p>
            <a:pPr marL="0" indent="0" eaLnBrk="1" hangingPunct="1">
              <a:lnSpc>
                <a:spcPct val="80000"/>
              </a:lnSpc>
            </a:pPr>
            <a:endParaRPr lang="en-US" altLang="en-US" sz="2600"/>
          </a:p>
          <a:p>
            <a:pPr marL="0" indent="0" eaLnBrk="1" hangingPunct="1">
              <a:lnSpc>
                <a:spcPct val="80000"/>
              </a:lnSpc>
            </a:pPr>
            <a:endParaRPr lang="en-US" altLang="en-US" sz="2600"/>
          </a:p>
        </p:txBody>
      </p:sp>
      <p:graphicFrame>
        <p:nvGraphicFramePr>
          <p:cNvPr id="70660" name="Object 4"/>
          <p:cNvGraphicFramePr>
            <a:graphicFrameLocks noChangeAspect="1"/>
          </p:cNvGraphicFramePr>
          <p:nvPr/>
        </p:nvGraphicFramePr>
        <p:xfrm>
          <a:off x="609600" y="3429000"/>
          <a:ext cx="2971800" cy="1038225"/>
        </p:xfrm>
        <a:graphic>
          <a:graphicData uri="http://schemas.openxmlformats.org/presentationml/2006/ole">
            <mc:AlternateContent xmlns:mc="http://schemas.openxmlformats.org/markup-compatibility/2006">
              <mc:Choice xmlns:v="urn:schemas-microsoft-com:vml" Requires="v">
                <p:oleObj name="Equation" r:id="rId2" imgW="1193800" imgH="520700" progId="Equation.DSMT4">
                  <p:embed/>
                </p:oleObj>
              </mc:Choice>
              <mc:Fallback>
                <p:oleObj name="Equation" r:id="rId2" imgW="1193800" imgH="5207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2971800" cy="103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914400" y="5562600"/>
          <a:ext cx="1992313" cy="762000"/>
        </p:xfrm>
        <a:graphic>
          <a:graphicData uri="http://schemas.openxmlformats.org/presentationml/2006/ole">
            <mc:AlternateContent xmlns:mc="http://schemas.openxmlformats.org/markup-compatibility/2006">
              <mc:Choice xmlns:v="urn:schemas-microsoft-com:vml" Requires="v">
                <p:oleObj name="Equation" r:id="rId4" imgW="876300" imgH="419100" progId="Equation.DSMT4">
                  <p:embed/>
                </p:oleObj>
              </mc:Choice>
              <mc:Fallback>
                <p:oleObj name="Equation" r:id="rId4" imgW="876300" imgH="419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562600"/>
                        <a:ext cx="1992313"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71500" y="76200"/>
            <a:ext cx="10287000" cy="609600"/>
          </a:xfrm>
        </p:spPr>
        <p:txBody>
          <a:bodyPr/>
          <a:lstStyle/>
          <a:p>
            <a:pPr eaLnBrk="1" hangingPunct="1"/>
            <a:r>
              <a:rPr lang="en-US" altLang="en-US" sz="3200"/>
              <a:t>Damped Oscillations, Graph</a:t>
            </a:r>
          </a:p>
        </p:txBody>
      </p:sp>
      <p:sp>
        <p:nvSpPr>
          <p:cNvPr id="73731" name="Rectangle 3"/>
          <p:cNvSpPr>
            <a:spLocks noGrp="1" noChangeArrowheads="1"/>
          </p:cNvSpPr>
          <p:nvPr>
            <p:ph sz="half" idx="1"/>
          </p:nvPr>
        </p:nvSpPr>
        <p:spPr>
          <a:xfrm>
            <a:off x="361950" y="1143000"/>
            <a:ext cx="5353050" cy="5029200"/>
          </a:xfrm>
        </p:spPr>
        <p:txBody>
          <a:bodyPr/>
          <a:lstStyle/>
          <a:p>
            <a:pPr marL="0" indent="0" eaLnBrk="1" hangingPunct="1"/>
            <a:r>
              <a:rPr lang="en-US" altLang="en-US"/>
              <a:t>A graph for a damped oscillation.</a:t>
            </a:r>
          </a:p>
          <a:p>
            <a:pPr marL="0" indent="0" eaLnBrk="1" hangingPunct="1"/>
            <a:r>
              <a:rPr lang="en-US" altLang="en-US"/>
              <a:t>The amplitude decreases with time.</a:t>
            </a:r>
          </a:p>
          <a:p>
            <a:pPr marL="0" indent="0" eaLnBrk="1" hangingPunct="1"/>
            <a:r>
              <a:rPr lang="en-US" altLang="en-US"/>
              <a:t>The blue dashed lines represent the </a:t>
            </a:r>
            <a:r>
              <a:rPr lang="en-US" altLang="en-US" b="1" i="1"/>
              <a:t>envelope</a:t>
            </a:r>
            <a:r>
              <a:rPr lang="en-US" altLang="en-US"/>
              <a:t> of the motion.</a:t>
            </a:r>
          </a:p>
          <a:p>
            <a:pPr marL="0" indent="0" eaLnBrk="1" hangingPunct="1"/>
            <a:r>
              <a:rPr lang="en-US" altLang="en-US"/>
              <a:t>Use the active figure to vary the mass and the damping constant and observe the effect on the damped motion.</a:t>
            </a:r>
          </a:p>
          <a:p>
            <a:pPr marL="0" indent="0" eaLnBrk="1" hangingPunct="1"/>
            <a:r>
              <a:rPr lang="en-US" altLang="en-US"/>
              <a:t>The restoring force is – </a:t>
            </a:r>
            <a:r>
              <a:rPr lang="en-US" altLang="en-US" i="1"/>
              <a:t>kx.</a:t>
            </a:r>
          </a:p>
          <a:p>
            <a:pPr marL="0" indent="0" eaLnBrk="1" hangingPunct="1"/>
            <a:endParaRPr lang="en-US" altLang="en-US" sz="1800"/>
          </a:p>
        </p:txBody>
      </p:sp>
      <p:sp>
        <p:nvSpPr>
          <p:cNvPr id="7373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73733" name="Picture 6" descr="1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120775"/>
            <a:ext cx="53975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a:xfrm>
            <a:off x="571500" y="76200"/>
            <a:ext cx="10287000" cy="609600"/>
          </a:xfrm>
        </p:spPr>
        <p:txBody>
          <a:bodyPr/>
          <a:lstStyle/>
          <a:p>
            <a:pPr eaLnBrk="1" hangingPunct="1"/>
            <a:r>
              <a:rPr lang="en-US" altLang="en-US" sz="3200"/>
              <a:t>Types of Damping</a:t>
            </a:r>
          </a:p>
        </p:txBody>
      </p:sp>
      <p:sp>
        <p:nvSpPr>
          <p:cNvPr id="74755" name="Rectangle 8"/>
          <p:cNvSpPr>
            <a:spLocks noGrp="1" noChangeArrowheads="1"/>
          </p:cNvSpPr>
          <p:nvPr>
            <p:ph idx="1"/>
          </p:nvPr>
        </p:nvSpPr>
        <p:spPr>
          <a:xfrm>
            <a:off x="571500" y="1447800"/>
            <a:ext cx="10287000" cy="4438650"/>
          </a:xfrm>
        </p:spPr>
        <p:txBody>
          <a:bodyPr/>
          <a:lstStyle/>
          <a:p>
            <a:pPr marL="0" indent="0" eaLnBrk="1" hangingPunct="1"/>
            <a:r>
              <a:rPr lang="en-US" altLang="en-US" sz="2800"/>
              <a:t>If the restoring force is such that b/2m &lt; </a:t>
            </a:r>
            <a:r>
              <a:rPr lang="en-US" altLang="en-US" sz="2800">
                <a:latin typeface="Symbol" pitchFamily="18" charset="2"/>
              </a:rPr>
              <a:t>w</a:t>
            </a:r>
            <a:r>
              <a:rPr lang="en-US" altLang="en-US" sz="2800" baseline="-25000"/>
              <a:t>o</a:t>
            </a:r>
            <a:r>
              <a:rPr lang="en-US" altLang="en-US" sz="2800"/>
              <a:t>, the system is said to be </a:t>
            </a:r>
            <a:r>
              <a:rPr lang="en-US" altLang="en-US" sz="2800" b="1" i="1"/>
              <a:t>underdamped.</a:t>
            </a:r>
          </a:p>
          <a:p>
            <a:pPr marL="0" indent="0" eaLnBrk="1" hangingPunct="1"/>
            <a:r>
              <a:rPr lang="en-US" altLang="en-US" sz="2800"/>
              <a:t>When b reaches a critical value b</a:t>
            </a:r>
            <a:r>
              <a:rPr lang="en-US" altLang="en-US" sz="2800" baseline="-25000"/>
              <a:t>c</a:t>
            </a:r>
            <a:r>
              <a:rPr lang="en-US" altLang="en-US" sz="2800"/>
              <a:t> such that b</a:t>
            </a:r>
            <a:r>
              <a:rPr lang="en-US" altLang="en-US" sz="2800" baseline="-25000"/>
              <a:t>c</a:t>
            </a:r>
            <a:r>
              <a:rPr lang="en-US" altLang="en-US" sz="2800"/>
              <a:t> / 2 m = </a:t>
            </a:r>
            <a:r>
              <a:rPr lang="en-US" altLang="en-US" sz="2800">
                <a:latin typeface="Symbol" pitchFamily="18" charset="2"/>
              </a:rPr>
              <a:t>w</a:t>
            </a:r>
            <a:r>
              <a:rPr lang="en-US" altLang="en-US" sz="2800" baseline="-25000"/>
              <a:t>0</a:t>
            </a:r>
            <a:r>
              <a:rPr lang="en-US" altLang="en-US" sz="2800"/>
              <a:t> , the system will not oscillate.</a:t>
            </a:r>
          </a:p>
          <a:p>
            <a:pPr lvl="1" eaLnBrk="1" hangingPunct="1"/>
            <a:r>
              <a:rPr lang="en-US" altLang="en-US" sz="2800"/>
              <a:t>The system is said to be </a:t>
            </a:r>
            <a:r>
              <a:rPr lang="en-US" altLang="en-US" sz="2800" b="1" i="1"/>
              <a:t>critically damped.</a:t>
            </a:r>
          </a:p>
          <a:p>
            <a:pPr marL="0" indent="0" eaLnBrk="1" hangingPunct="1"/>
            <a:r>
              <a:rPr lang="en-US" altLang="en-US" sz="2800"/>
              <a:t>If the restoring force is such that b/2m &gt; </a:t>
            </a:r>
            <a:r>
              <a:rPr lang="en-US" altLang="en-US" sz="2800">
                <a:latin typeface="Symbol" pitchFamily="18" charset="2"/>
              </a:rPr>
              <a:t>w</a:t>
            </a:r>
            <a:r>
              <a:rPr lang="en-US" altLang="en-US" sz="2800" baseline="-25000"/>
              <a:t>o</a:t>
            </a:r>
            <a:r>
              <a:rPr lang="en-US" altLang="en-US" sz="2800"/>
              <a:t>, the system is said to be </a:t>
            </a:r>
            <a:r>
              <a:rPr lang="en-US" altLang="en-US" sz="2800" b="1" i="1"/>
              <a:t>overdamped.</a:t>
            </a:r>
          </a:p>
        </p:txBody>
      </p:sp>
      <p:sp>
        <p:nvSpPr>
          <p:cNvPr id="7475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11430000" cy="838200"/>
          </a:xfrm>
          <a:solidFill>
            <a:srgbClr val="002060"/>
          </a:solidFill>
        </p:spPr>
        <p:txBody>
          <a:bodyPr/>
          <a:lstStyle/>
          <a:p>
            <a:pPr eaLnBrk="1" hangingPunct="1"/>
            <a:r>
              <a:rPr lang="en-US" altLang="en-US" sz="3200" dirty="0">
                <a:solidFill>
                  <a:srgbClr val="FFFF00"/>
                </a:solidFill>
              </a:rPr>
              <a:t>Differential Equation of Motion</a:t>
            </a:r>
            <a:endParaRPr lang="en-US" altLang="en-US" dirty="0">
              <a:solidFill>
                <a:srgbClr val="FFFF00"/>
              </a:solidFill>
            </a:endParaRPr>
          </a:p>
        </p:txBody>
      </p:sp>
      <p:sp>
        <p:nvSpPr>
          <p:cNvPr id="9219" name="Rectangle 3"/>
          <p:cNvSpPr>
            <a:spLocks noGrp="1" noChangeArrowheads="1"/>
          </p:cNvSpPr>
          <p:nvPr>
            <p:ph type="body" sz="half" idx="1"/>
          </p:nvPr>
        </p:nvSpPr>
        <p:spPr>
          <a:xfrm>
            <a:off x="152400" y="1447800"/>
            <a:ext cx="11125200" cy="4724400"/>
          </a:xfrm>
        </p:spPr>
        <p:txBody>
          <a:bodyPr/>
          <a:lstStyle/>
          <a:p>
            <a:pPr eaLnBrk="1" hangingPunct="1"/>
            <a:r>
              <a:rPr lang="en-US" altLang="en-US" sz="2400" dirty="0"/>
              <a:t>Using </a:t>
            </a:r>
            <a:r>
              <a:rPr lang="en-US" altLang="en-US" sz="2400" i="1" dirty="0">
                <a:latin typeface="Times New Roman" pitchFamily="18" charset="0"/>
                <a:cs typeface="Times New Roman" pitchFamily="18" charset="0"/>
              </a:rPr>
              <a:t>F = ma </a:t>
            </a:r>
            <a:r>
              <a:rPr lang="en-US" altLang="en-US" sz="2400" dirty="0"/>
              <a:t>for the spring, we have</a:t>
            </a:r>
          </a:p>
          <a:p>
            <a:pPr eaLnBrk="1" hangingPunct="1"/>
            <a:r>
              <a:rPr lang="en-US" altLang="zh-CN" sz="2400" dirty="0">
                <a:ea typeface="SimSun" pitchFamily="2" charset="-122"/>
              </a:rPr>
              <a:t>But recall that acceleration is the second derivative of the position:</a:t>
            </a:r>
          </a:p>
          <a:p>
            <a:pPr eaLnBrk="1" hangingPunct="1"/>
            <a:endParaRPr lang="en-US" altLang="zh-CN" sz="2400" dirty="0">
              <a:ea typeface="SimSun" pitchFamily="2" charset="-122"/>
            </a:endParaRPr>
          </a:p>
          <a:p>
            <a:pPr eaLnBrk="1" hangingPunct="1"/>
            <a:endParaRPr lang="en-US" altLang="zh-CN" sz="2400" dirty="0">
              <a:ea typeface="SimSun" pitchFamily="2" charset="-122"/>
            </a:endParaRPr>
          </a:p>
          <a:p>
            <a:pPr eaLnBrk="1" hangingPunct="1"/>
            <a:r>
              <a:rPr lang="en-US" altLang="zh-CN" sz="2400" dirty="0">
                <a:ea typeface="SimSun" pitchFamily="2" charset="-122"/>
              </a:rPr>
              <a:t>So this simple force equation is an example of a </a:t>
            </a:r>
            <a:r>
              <a:rPr lang="en-US" altLang="zh-CN" sz="2400" i="1" dirty="0">
                <a:ea typeface="SimSun" pitchFamily="2" charset="-122"/>
              </a:rPr>
              <a:t>differential equation</a:t>
            </a:r>
            <a:r>
              <a:rPr lang="en-US" altLang="zh-CN" sz="2400" dirty="0">
                <a:ea typeface="SimSun" pitchFamily="2" charset="-122"/>
              </a:rPr>
              <a:t>, </a:t>
            </a:r>
          </a:p>
          <a:p>
            <a:pPr eaLnBrk="1" hangingPunct="1"/>
            <a:endParaRPr lang="en-US" altLang="zh-CN" sz="2400" dirty="0">
              <a:ea typeface="SimSun" pitchFamily="2" charset="-122"/>
            </a:endParaRPr>
          </a:p>
          <a:p>
            <a:pPr eaLnBrk="1" hangingPunct="1"/>
            <a:endParaRPr lang="en-US" altLang="zh-CN" sz="2400" dirty="0">
              <a:ea typeface="SimSun" pitchFamily="2" charset="-122"/>
            </a:endParaRPr>
          </a:p>
          <a:p>
            <a:pPr eaLnBrk="1" hangingPunct="1"/>
            <a:endParaRPr lang="en-US" altLang="zh-CN" sz="2400" dirty="0">
              <a:ea typeface="SimSun" pitchFamily="2" charset="-122"/>
            </a:endParaRPr>
          </a:p>
          <a:p>
            <a:pPr eaLnBrk="1" hangingPunct="1"/>
            <a:r>
              <a:rPr lang="en-US" altLang="zh-CN" sz="2400" dirty="0">
                <a:ea typeface="SimSun" pitchFamily="2" charset="-122"/>
              </a:rPr>
              <a:t>An object moves in simple harmonic motion whenever its acceleration is proportional to its position and has the opposite sign to the displacement from equilibrium.</a:t>
            </a:r>
          </a:p>
          <a:p>
            <a:pPr eaLnBrk="1" hangingPunct="1"/>
            <a:endParaRPr lang="en-US" altLang="en-US" sz="2800" dirty="0"/>
          </a:p>
          <a:p>
            <a:pPr eaLnBrk="1" hangingPunct="1"/>
            <a:endParaRPr lang="en-US" altLang="en-US" sz="2000" dirty="0"/>
          </a:p>
        </p:txBody>
      </p:sp>
      <p:graphicFrame>
        <p:nvGraphicFramePr>
          <p:cNvPr id="9220" name="Object 7"/>
          <p:cNvGraphicFramePr>
            <a:graphicFrameLocks noChangeAspect="1"/>
          </p:cNvGraphicFramePr>
          <p:nvPr>
            <p:extLst>
              <p:ext uri="{D42A27DB-BD31-4B8C-83A1-F6EECF244321}">
                <p14:modId xmlns:p14="http://schemas.microsoft.com/office/powerpoint/2010/main" val="4113132077"/>
              </p:ext>
            </p:extLst>
          </p:nvPr>
        </p:nvGraphicFramePr>
        <p:xfrm>
          <a:off x="5257800" y="1349375"/>
          <a:ext cx="1760141" cy="403225"/>
        </p:xfrm>
        <a:graphic>
          <a:graphicData uri="http://schemas.openxmlformats.org/presentationml/2006/ole">
            <mc:AlternateContent xmlns:mc="http://schemas.openxmlformats.org/markup-compatibility/2006">
              <mc:Choice xmlns:v="urn:schemas-microsoft-com:vml" Requires="v">
                <p:oleObj name="Equation" r:id="rId3" imgW="621760" imgH="177646" progId="Equation.DSMT4">
                  <p:embed/>
                </p:oleObj>
              </mc:Choice>
              <mc:Fallback>
                <p:oleObj name="Equation" r:id="rId3" imgW="621760"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49375"/>
                        <a:ext cx="1760141"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8"/>
          <p:cNvGraphicFramePr>
            <a:graphicFrameLocks noChangeAspect="1"/>
          </p:cNvGraphicFramePr>
          <p:nvPr>
            <p:extLst>
              <p:ext uri="{D42A27DB-BD31-4B8C-83A1-F6EECF244321}">
                <p14:modId xmlns:p14="http://schemas.microsoft.com/office/powerpoint/2010/main" val="231726231"/>
              </p:ext>
            </p:extLst>
          </p:nvPr>
        </p:nvGraphicFramePr>
        <p:xfrm>
          <a:off x="4570018" y="2174875"/>
          <a:ext cx="1510109" cy="949325"/>
        </p:xfrm>
        <a:graphic>
          <a:graphicData uri="http://schemas.openxmlformats.org/presentationml/2006/ole">
            <mc:AlternateContent xmlns:mc="http://schemas.openxmlformats.org/markup-compatibility/2006">
              <mc:Choice xmlns:v="urn:schemas-microsoft-com:vml" Requires="v">
                <p:oleObj name="Equation" r:id="rId5" imgW="533169" imgH="418918" progId="Equation.DSMT4">
                  <p:embed/>
                </p:oleObj>
              </mc:Choice>
              <mc:Fallback>
                <p:oleObj name="Equation" r:id="rId5" imgW="5331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018" y="2174875"/>
                        <a:ext cx="1510109"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9"/>
          <p:cNvGraphicFramePr>
            <a:graphicFrameLocks noChangeAspect="1"/>
          </p:cNvGraphicFramePr>
          <p:nvPr>
            <p:extLst>
              <p:ext uri="{D42A27DB-BD31-4B8C-83A1-F6EECF244321}">
                <p14:modId xmlns:p14="http://schemas.microsoft.com/office/powerpoint/2010/main" val="2594710758"/>
              </p:ext>
            </p:extLst>
          </p:nvPr>
        </p:nvGraphicFramePr>
        <p:xfrm>
          <a:off x="3042444" y="3773487"/>
          <a:ext cx="5568156" cy="950913"/>
        </p:xfrm>
        <a:graphic>
          <a:graphicData uri="http://schemas.openxmlformats.org/presentationml/2006/ole">
            <mc:AlternateContent xmlns:mc="http://schemas.openxmlformats.org/markup-compatibility/2006">
              <mc:Choice xmlns:v="urn:schemas-microsoft-com:vml" Requires="v">
                <p:oleObj name="Equation" r:id="rId7" imgW="1968500" imgH="419100" progId="Equation.DSMT4">
                  <p:embed/>
                </p:oleObj>
              </mc:Choice>
              <mc:Fallback>
                <p:oleObj name="Equation" r:id="rId7" imgW="19685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2444" y="3773487"/>
                        <a:ext cx="5568156"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38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71500" y="76200"/>
            <a:ext cx="10287000" cy="609600"/>
          </a:xfrm>
        </p:spPr>
        <p:txBody>
          <a:bodyPr/>
          <a:lstStyle/>
          <a:p>
            <a:pPr eaLnBrk="1" hangingPunct="1"/>
            <a:r>
              <a:rPr lang="en-US" altLang="en-US" sz="3200"/>
              <a:t>Types of Damping, cont</a:t>
            </a:r>
          </a:p>
        </p:txBody>
      </p:sp>
      <p:sp>
        <p:nvSpPr>
          <p:cNvPr id="75779" name="Rectangle 3"/>
          <p:cNvSpPr>
            <a:spLocks noGrp="1" noChangeArrowheads="1"/>
          </p:cNvSpPr>
          <p:nvPr>
            <p:ph sz="half" idx="1"/>
          </p:nvPr>
        </p:nvSpPr>
        <p:spPr>
          <a:xfrm>
            <a:off x="571500" y="1143000"/>
            <a:ext cx="5048250" cy="4438650"/>
          </a:xfrm>
        </p:spPr>
        <p:txBody>
          <a:bodyPr/>
          <a:lstStyle/>
          <a:p>
            <a:pPr marL="0" indent="0" eaLnBrk="1" hangingPunct="1">
              <a:lnSpc>
                <a:spcPct val="90000"/>
              </a:lnSpc>
            </a:pPr>
            <a:r>
              <a:rPr lang="en-US" altLang="en-US">
                <a:solidFill>
                  <a:srgbClr val="000000"/>
                </a:solidFill>
              </a:rPr>
              <a:t>Graphs of position versus time for</a:t>
            </a:r>
          </a:p>
          <a:p>
            <a:pPr lvl="1" eaLnBrk="1" hangingPunct="1">
              <a:lnSpc>
                <a:spcPct val="90000"/>
              </a:lnSpc>
            </a:pPr>
            <a:r>
              <a:rPr lang="en-US" altLang="en-US" sz="2800">
                <a:solidFill>
                  <a:srgbClr val="000000"/>
                </a:solidFill>
              </a:rPr>
              <a:t>An underdamped oscillator – blue </a:t>
            </a:r>
          </a:p>
          <a:p>
            <a:pPr lvl="1" eaLnBrk="1" hangingPunct="1">
              <a:lnSpc>
                <a:spcPct val="90000"/>
              </a:lnSpc>
            </a:pPr>
            <a:r>
              <a:rPr lang="en-US" altLang="en-US" sz="2800">
                <a:solidFill>
                  <a:srgbClr val="000000"/>
                </a:solidFill>
              </a:rPr>
              <a:t>A critically damped oscillator – red </a:t>
            </a:r>
          </a:p>
          <a:p>
            <a:pPr lvl="1" eaLnBrk="1" hangingPunct="1">
              <a:lnSpc>
                <a:spcPct val="90000"/>
              </a:lnSpc>
            </a:pPr>
            <a:r>
              <a:rPr lang="en-US" altLang="en-US" sz="2800">
                <a:solidFill>
                  <a:srgbClr val="000000"/>
                </a:solidFill>
              </a:rPr>
              <a:t>An overdamped oscillator – black </a:t>
            </a:r>
          </a:p>
          <a:p>
            <a:pPr marL="0" indent="0" eaLnBrk="1" hangingPunct="1">
              <a:lnSpc>
                <a:spcPct val="90000"/>
              </a:lnSpc>
            </a:pPr>
            <a:r>
              <a:rPr lang="en-US" altLang="en-US">
                <a:solidFill>
                  <a:srgbClr val="000000"/>
                </a:solidFill>
              </a:rPr>
              <a:t>For critically damped and overdamped there is no angular frequency.</a:t>
            </a:r>
          </a:p>
        </p:txBody>
      </p:sp>
      <p:sp>
        <p:nvSpPr>
          <p:cNvPr id="75780"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15.6</a:t>
            </a:r>
          </a:p>
        </p:txBody>
      </p:sp>
      <p:pic>
        <p:nvPicPr>
          <p:cNvPr id="75781" name="Picture 6" descr="1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06575"/>
            <a:ext cx="512762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1500" y="76200"/>
            <a:ext cx="10287000" cy="609600"/>
          </a:xfrm>
        </p:spPr>
        <p:txBody>
          <a:bodyPr/>
          <a:lstStyle/>
          <a:p>
            <a:pPr eaLnBrk="1" hangingPunct="1"/>
            <a:r>
              <a:rPr lang="en-US" altLang="en-US" sz="3600"/>
              <a:t>Forced Oscillations</a:t>
            </a:r>
          </a:p>
        </p:txBody>
      </p:sp>
      <p:sp>
        <p:nvSpPr>
          <p:cNvPr id="76803" name="Rectangle 3"/>
          <p:cNvSpPr>
            <a:spLocks noGrp="1" noChangeArrowheads="1"/>
          </p:cNvSpPr>
          <p:nvPr>
            <p:ph idx="1"/>
          </p:nvPr>
        </p:nvSpPr>
        <p:spPr>
          <a:xfrm>
            <a:off x="304800" y="1143000"/>
            <a:ext cx="10820400" cy="4724400"/>
          </a:xfrm>
        </p:spPr>
        <p:txBody>
          <a:bodyPr/>
          <a:lstStyle/>
          <a:p>
            <a:pPr marL="0" indent="0" eaLnBrk="1" hangingPunct="1"/>
            <a:r>
              <a:rPr lang="en-US" altLang="en-US" sz="2400"/>
              <a:t>It is possible to compensate for the loss of energy in a damped system by applying a periodic external force.</a:t>
            </a:r>
          </a:p>
          <a:p>
            <a:pPr marL="0" indent="0" eaLnBrk="1" hangingPunct="1"/>
            <a:r>
              <a:rPr lang="en-US" altLang="en-US" sz="2400"/>
              <a:t>The amplitude of the motion remains constant if the energy input per cycle exactly equals the decrease in mechanical energy in each cycle that results from resistive forces.</a:t>
            </a:r>
          </a:p>
          <a:p>
            <a:pPr marL="0" indent="0" eaLnBrk="1" hangingPunct="1"/>
            <a:r>
              <a:rPr lang="en-US" altLang="en-US" sz="2400"/>
              <a:t>After a driving force on an initially stationary object begins to act, the amplitude of the oscillation will increase.</a:t>
            </a:r>
          </a:p>
          <a:p>
            <a:pPr marL="0" indent="0" eaLnBrk="1" hangingPunct="1"/>
            <a:r>
              <a:rPr lang="en-US" altLang="en-US" sz="2400"/>
              <a:t>After a sufficiently long period of time, </a:t>
            </a:r>
            <a:r>
              <a:rPr lang="en-US" altLang="en-US" sz="2400" i="1"/>
              <a:t>E</a:t>
            </a:r>
            <a:r>
              <a:rPr lang="en-US" altLang="en-US" sz="2400" baseline="-25000"/>
              <a:t>driving</a:t>
            </a:r>
            <a:r>
              <a:rPr lang="en-US" altLang="en-US" sz="2400"/>
              <a:t> = </a:t>
            </a:r>
            <a:r>
              <a:rPr lang="en-US" altLang="en-US" sz="2400" i="1"/>
              <a:t>E</a:t>
            </a:r>
            <a:r>
              <a:rPr lang="en-US" altLang="en-US" sz="2400" baseline="-25000"/>
              <a:t>lost to internal</a:t>
            </a:r>
            <a:r>
              <a:rPr lang="en-US" altLang="en-US" sz="2400"/>
              <a:t> </a:t>
            </a:r>
          </a:p>
          <a:p>
            <a:pPr lvl="1" eaLnBrk="1" hangingPunct="1"/>
            <a:r>
              <a:rPr lang="en-US" altLang="en-US" sz="2400"/>
              <a:t>Then a steady-state condition is reached.</a:t>
            </a:r>
          </a:p>
          <a:p>
            <a:pPr lvl="1" eaLnBrk="1" hangingPunct="1"/>
            <a:r>
              <a:rPr lang="en-US" altLang="en-US" sz="2400"/>
              <a:t>The oscillations will proceed with constant amplitude.</a:t>
            </a:r>
          </a:p>
          <a:p>
            <a:pPr marL="0" indent="0" eaLnBrk="1" hangingPunct="1"/>
            <a:endParaRPr lang="en-US" altLang="en-US"/>
          </a:p>
        </p:txBody>
      </p:sp>
      <p:sp>
        <p:nvSpPr>
          <p:cNvPr id="76804"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Forced Oscillations, cont.</a:t>
            </a:r>
          </a:p>
        </p:txBody>
      </p:sp>
      <p:sp>
        <p:nvSpPr>
          <p:cNvPr id="77827" name="Rectangle 3"/>
          <p:cNvSpPr>
            <a:spLocks noGrp="1" noChangeArrowheads="1"/>
          </p:cNvSpPr>
          <p:nvPr>
            <p:ph idx="1"/>
          </p:nvPr>
        </p:nvSpPr>
        <p:spPr/>
        <p:txBody>
          <a:bodyPr/>
          <a:lstStyle/>
          <a:p>
            <a:pPr marL="0" indent="0" eaLnBrk="1" hangingPunct="1"/>
            <a:r>
              <a:rPr lang="en-US" altLang="en-US" sz="2400"/>
              <a:t>The amplitude of a driven oscillation is</a:t>
            </a:r>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endParaRPr lang="en-US" altLang="en-US"/>
          </a:p>
          <a:p>
            <a:pPr lvl="1" eaLnBrk="1" hangingPunct="1"/>
            <a:r>
              <a:rPr lang="en-US" altLang="en-US" sz="2400" i="1">
                <a:latin typeface="Symbol" pitchFamily="18" charset="2"/>
              </a:rPr>
              <a:t>w</a:t>
            </a:r>
            <a:r>
              <a:rPr lang="en-US" altLang="en-US" sz="2400" baseline="-25000"/>
              <a:t>0</a:t>
            </a:r>
            <a:r>
              <a:rPr lang="en-US" altLang="en-US" sz="2400"/>
              <a:t> is the natural frequency of the undamped oscillator.</a:t>
            </a:r>
            <a:endParaRPr lang="en-US" altLang="en-US" sz="2400">
              <a:latin typeface="Symbol" pitchFamily="18" charset="2"/>
            </a:endParaRPr>
          </a:p>
        </p:txBody>
      </p:sp>
      <p:graphicFrame>
        <p:nvGraphicFramePr>
          <p:cNvPr id="77828" name="Object 4"/>
          <p:cNvGraphicFramePr>
            <a:graphicFrameLocks noChangeAspect="1"/>
          </p:cNvGraphicFramePr>
          <p:nvPr/>
        </p:nvGraphicFramePr>
        <p:xfrm>
          <a:off x="1047750" y="2133600"/>
          <a:ext cx="3238500" cy="1276350"/>
        </p:xfrm>
        <a:graphic>
          <a:graphicData uri="http://schemas.openxmlformats.org/presentationml/2006/ole">
            <mc:AlternateContent xmlns:mc="http://schemas.openxmlformats.org/markup-compatibility/2006">
              <mc:Choice xmlns:v="urn:schemas-microsoft-com:vml" Requires="v">
                <p:oleObj name="Equation" r:id="rId2" imgW="1701800" imgH="838200" progId="Equation.DSMT4">
                  <p:embed/>
                </p:oleObj>
              </mc:Choice>
              <mc:Fallback>
                <p:oleObj name="Equation" r:id="rId2" imgW="1701800" imgH="838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2133600"/>
                        <a:ext cx="3238500"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a:xfrm>
            <a:off x="571500" y="76200"/>
            <a:ext cx="10287000" cy="609600"/>
          </a:xfrm>
        </p:spPr>
        <p:txBody>
          <a:bodyPr/>
          <a:lstStyle/>
          <a:p>
            <a:pPr eaLnBrk="1" hangingPunct="1"/>
            <a:r>
              <a:rPr lang="en-US" altLang="en-US" sz="3200" dirty="0"/>
              <a:t>Resonance</a:t>
            </a:r>
            <a:endParaRPr lang="en-US" altLang="en-US" dirty="0"/>
          </a:p>
        </p:txBody>
      </p:sp>
      <mc:AlternateContent xmlns:mc="http://schemas.openxmlformats.org/markup-compatibility/2006" xmlns:a14="http://schemas.microsoft.com/office/drawing/2010/main">
        <mc:Choice Requires="a14">
          <p:sp>
            <p:nvSpPr>
              <p:cNvPr id="78851" name="Rectangle 5"/>
              <p:cNvSpPr>
                <a:spLocks noGrp="1" noChangeArrowheads="1"/>
              </p:cNvSpPr>
              <p:nvPr>
                <p:ph idx="1"/>
              </p:nvPr>
            </p:nvSpPr>
            <p:spPr>
              <a:xfrm>
                <a:off x="304800" y="1200150"/>
                <a:ext cx="10820400" cy="4819650"/>
              </a:xfrm>
            </p:spPr>
            <p:txBody>
              <a:bodyPr/>
              <a:lstStyle/>
              <a:p>
                <a:pPr marL="0" indent="0" eaLnBrk="1" hangingPunct="1"/>
                <a:r>
                  <a:rPr lang="en-US" altLang="en-US" sz="2400" dirty="0"/>
                  <a:t>When the frequency of the driving force is near the natural frequency (</a:t>
                </a:r>
                <a:r>
                  <a:rPr lang="en-US" altLang="en-US" sz="2400" i="1" dirty="0">
                    <a:latin typeface="Symbol" pitchFamily="18" charset="2"/>
                  </a:rPr>
                  <a:t>w</a:t>
                </a:r>
                <a:r>
                  <a:rPr lang="en-US" altLang="en-US" sz="2400" dirty="0">
                    <a:latin typeface="Symbol" pitchFamily="18" charset="2"/>
                  </a:rPr>
                  <a:t> » </a:t>
                </a:r>
                <a:r>
                  <a:rPr lang="en-US" altLang="en-US" sz="2400" i="1" dirty="0">
                    <a:latin typeface="Symbol" pitchFamily="18" charset="2"/>
                  </a:rPr>
                  <a:t>w</a:t>
                </a:r>
                <a:r>
                  <a:rPr lang="en-US" altLang="en-US" sz="2400" baseline="-25000" dirty="0">
                    <a:latin typeface="Symbol" pitchFamily="18" charset="2"/>
                  </a:rPr>
                  <a:t>0</a:t>
                </a:r>
                <a:r>
                  <a:rPr lang="en-US" altLang="en-US" sz="2400" dirty="0"/>
                  <a:t>) an increase in amplitude occurs.</a:t>
                </a:r>
              </a:p>
              <a:p>
                <a:pPr marL="0" indent="0" eaLnBrk="1" hangingPunct="1"/>
                <a:r>
                  <a:rPr lang="en-US" altLang="en-US" sz="2400" dirty="0"/>
                  <a:t>This dramatic increase in the amplitude is called </a:t>
                </a:r>
                <a:r>
                  <a:rPr lang="en-US" altLang="en-US" sz="2400" b="1" i="1" dirty="0"/>
                  <a:t>resonance.</a:t>
                </a:r>
                <a:endParaRPr lang="en-US" altLang="en-US" sz="2400" dirty="0"/>
              </a:p>
              <a:p>
                <a:pPr marL="0" indent="0" eaLnBrk="1" hangingPunct="1"/>
                <a:r>
                  <a:rPr lang="en-US" altLang="en-US" sz="2400" dirty="0"/>
                  <a:t>The natural frequency</a:t>
                </a:r>
                <a:r>
                  <a:rPr lang="en-US" altLang="en-US" sz="2400" dirty="0">
                    <a:latin typeface="Symbol" pitchFamily="18" charset="2"/>
                  </a:rPr>
                  <a:t> </a:t>
                </a:r>
                <a:r>
                  <a:rPr lang="en-US" altLang="en-US" sz="2400" i="1" dirty="0">
                    <a:latin typeface="Symbol" pitchFamily="18" charset="2"/>
                  </a:rPr>
                  <a:t>w</a:t>
                </a:r>
                <a:r>
                  <a:rPr lang="en-US" altLang="en-US" sz="2400" baseline="-25000" dirty="0">
                    <a:latin typeface="Symbol" pitchFamily="18" charset="2"/>
                  </a:rPr>
                  <a:t>0</a:t>
                </a:r>
                <a:r>
                  <a:rPr lang="en-US" altLang="en-US" sz="2400" dirty="0"/>
                  <a:t> is also called the resonance frequency of the system.</a:t>
                </a:r>
              </a:p>
              <a:p>
                <a:pPr marL="0" indent="0" eaLnBrk="1" hangingPunct="1"/>
                <a:r>
                  <a:rPr lang="en-US" altLang="en-US" sz="2400" dirty="0"/>
                  <a:t>At resonance, the applied force is in phase with the velocity and the power transferred to the oscillator is a maximum.</a:t>
                </a:r>
              </a:p>
              <a:p>
                <a:pPr lvl="1" eaLnBrk="1" hangingPunct="1"/>
                <a:r>
                  <a:rPr lang="en-US" altLang="en-US" sz="2400" dirty="0"/>
                  <a:t>The applied force and </a:t>
                </a:r>
                <a:r>
                  <a:rPr lang="en-US" altLang="en-US" sz="2400" i="1" dirty="0"/>
                  <a:t>v</a:t>
                </a:r>
                <a:r>
                  <a:rPr lang="en-US" altLang="en-US" sz="2400" dirty="0"/>
                  <a:t> are both proportional to sin (</a:t>
                </a:r>
                <a:r>
                  <a:rPr lang="en-US" altLang="en-US" sz="2400" i="1" dirty="0" err="1">
                    <a:latin typeface="Symbol" pitchFamily="18" charset="2"/>
                  </a:rPr>
                  <a:t>w</a:t>
                </a:r>
                <a:r>
                  <a:rPr lang="en-US" altLang="en-US" sz="2400" i="1" dirty="0" err="1"/>
                  <a:t>t</a:t>
                </a:r>
                <a:r>
                  <a:rPr lang="en-US" altLang="en-US" sz="2400" dirty="0"/>
                  <a:t> + </a:t>
                </a:r>
                <a:r>
                  <a:rPr lang="en-US" altLang="en-US" sz="2400" i="1" dirty="0">
                    <a:latin typeface="Symbol" pitchFamily="18" charset="2"/>
                  </a:rPr>
                  <a:t>f</a:t>
                </a:r>
                <a:r>
                  <a:rPr lang="en-US" altLang="en-US" sz="2400" dirty="0"/>
                  <a:t>).</a:t>
                </a:r>
              </a:p>
              <a:p>
                <a:pPr lvl="1" eaLnBrk="1" hangingPunct="1"/>
                <a:r>
                  <a:rPr lang="en-US" altLang="en-US" sz="2400" dirty="0"/>
                  <a:t>The power delivered is </a:t>
                </a:r>
                <a14:m>
                  <m:oMath xmlns:m="http://schemas.openxmlformats.org/officeDocument/2006/math">
                    <m:acc>
                      <m:accPr>
                        <m:chr m:val="⃗"/>
                        <m:ctrlPr>
                          <a:rPr lang="en-US" altLang="en-US" sz="3200" i="1" smtClean="0">
                            <a:latin typeface="Cambria Math" panose="02040503050406030204" pitchFamily="18" charset="0"/>
                          </a:rPr>
                        </m:ctrlPr>
                      </m:accPr>
                      <m:e>
                        <m:r>
                          <a:rPr lang="en-US" altLang="en-US" sz="3200" b="0" i="1" smtClean="0">
                            <a:latin typeface="Cambria Math"/>
                          </a:rPr>
                          <m:t>𝐹</m:t>
                        </m:r>
                      </m:e>
                    </m:acc>
                    <m:r>
                      <a:rPr lang="en-US" altLang="en-US" sz="3200" b="0" i="1" smtClean="0">
                        <a:latin typeface="Cambria Math"/>
                      </a:rPr>
                      <m:t>.</m:t>
                    </m:r>
                    <m:acc>
                      <m:accPr>
                        <m:chr m:val="⃗"/>
                        <m:ctrlPr>
                          <a:rPr lang="en-US" altLang="en-US" sz="3200" b="0" i="1" smtClean="0">
                            <a:latin typeface="Cambria Math" panose="02040503050406030204" pitchFamily="18" charset="0"/>
                          </a:rPr>
                        </m:ctrlPr>
                      </m:accPr>
                      <m:e>
                        <m:r>
                          <a:rPr lang="en-US" altLang="en-US" sz="3200" b="0" i="1" smtClean="0">
                            <a:latin typeface="Cambria Math"/>
                          </a:rPr>
                          <m:t>𝑣</m:t>
                        </m:r>
                      </m:e>
                    </m:acc>
                  </m:oMath>
                </a14:m>
                <a:endParaRPr lang="en-US" altLang="en-US" sz="2400" dirty="0"/>
              </a:p>
              <a:p>
                <a:pPr lvl="2" eaLnBrk="1" hangingPunct="1"/>
                <a:r>
                  <a:rPr lang="en-US" altLang="en-US" sz="2000" b="1" dirty="0"/>
                  <a:t>This is a maximum when the force and velocity are in phase.</a:t>
                </a:r>
              </a:p>
              <a:p>
                <a:pPr lvl="2" eaLnBrk="1" hangingPunct="1"/>
                <a:r>
                  <a:rPr lang="en-US" altLang="en-US" sz="2000" b="1" dirty="0"/>
                  <a:t>The power transferred to the oscillator is a maximum</a:t>
                </a:r>
                <a:r>
                  <a:rPr lang="en-US" altLang="en-US" sz="2000" dirty="0"/>
                  <a:t>.</a:t>
                </a:r>
              </a:p>
              <a:p>
                <a:pPr marL="0" indent="0" eaLnBrk="1" hangingPunct="1"/>
                <a:endParaRPr lang="en-US" altLang="en-US" dirty="0"/>
              </a:p>
            </p:txBody>
          </p:sp>
        </mc:Choice>
        <mc:Fallback xmlns="">
          <p:sp>
            <p:nvSpPr>
              <p:cNvPr id="78851" name="Rectangle 5"/>
              <p:cNvSpPr>
                <a:spLocks noGrp="1" noRot="1" noChangeAspect="1" noMove="1" noResize="1" noEditPoints="1" noAdjustHandles="1" noChangeArrowheads="1" noChangeShapeType="1" noTextEdit="1"/>
              </p:cNvSpPr>
              <p:nvPr>
                <p:ph idx="1"/>
              </p:nvPr>
            </p:nvSpPr>
            <p:spPr>
              <a:xfrm>
                <a:off x="304800" y="1200150"/>
                <a:ext cx="10820400" cy="4819650"/>
              </a:xfrm>
              <a:blipFill rotWithShape="1">
                <a:blip r:embed="rId2"/>
                <a:stretch>
                  <a:fillRect l="-1690" t="-3793"/>
                </a:stretch>
              </a:blipFill>
            </p:spPr>
            <p:txBody>
              <a:bodyPr/>
              <a:lstStyle/>
              <a:p>
                <a:r>
                  <a:rPr lang="en-US">
                    <a:noFill/>
                  </a:rPr>
                  <a:t> </a:t>
                </a:r>
              </a:p>
            </p:txBody>
          </p:sp>
        </mc:Fallback>
      </mc:AlternateContent>
      <p:sp>
        <p:nvSpPr>
          <p:cNvPr id="78852"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71500" y="0"/>
            <a:ext cx="10287000" cy="609600"/>
          </a:xfrm>
        </p:spPr>
        <p:txBody>
          <a:bodyPr/>
          <a:lstStyle/>
          <a:p>
            <a:pPr eaLnBrk="1" hangingPunct="1"/>
            <a:r>
              <a:rPr lang="en-US" altLang="en-US" sz="3200" dirty="0"/>
              <a:t>Resonance, cont.</a:t>
            </a:r>
            <a:endParaRPr lang="en-US" altLang="en-US" dirty="0"/>
          </a:p>
        </p:txBody>
      </p:sp>
      <p:sp>
        <p:nvSpPr>
          <p:cNvPr id="79875" name="Rectangle 3"/>
          <p:cNvSpPr>
            <a:spLocks noGrp="1" noChangeArrowheads="1"/>
          </p:cNvSpPr>
          <p:nvPr>
            <p:ph sz="half" idx="1"/>
          </p:nvPr>
        </p:nvSpPr>
        <p:spPr>
          <a:xfrm>
            <a:off x="381000" y="1066800"/>
            <a:ext cx="5715000" cy="5105400"/>
          </a:xfrm>
        </p:spPr>
        <p:txBody>
          <a:bodyPr/>
          <a:lstStyle/>
          <a:p>
            <a:pPr marL="0" indent="0" eaLnBrk="1" hangingPunct="1">
              <a:lnSpc>
                <a:spcPct val="90000"/>
              </a:lnSpc>
            </a:pPr>
            <a:r>
              <a:rPr lang="en-US" altLang="en-US" dirty="0"/>
              <a:t>Resonance (maximum peak) occurs when driving frequency equals the natural frequency.</a:t>
            </a:r>
          </a:p>
          <a:p>
            <a:pPr marL="0" indent="0" eaLnBrk="1" hangingPunct="1">
              <a:lnSpc>
                <a:spcPct val="90000"/>
              </a:lnSpc>
            </a:pPr>
            <a:r>
              <a:rPr lang="en-US" altLang="en-US" dirty="0"/>
              <a:t>The amplitude increases with decreased damping.</a:t>
            </a:r>
          </a:p>
          <a:p>
            <a:pPr marL="0" indent="0" eaLnBrk="1" hangingPunct="1">
              <a:lnSpc>
                <a:spcPct val="90000"/>
              </a:lnSpc>
            </a:pPr>
            <a:r>
              <a:rPr lang="en-US" altLang="en-US" dirty="0"/>
              <a:t>The curve broadens as the damping increases.</a:t>
            </a:r>
          </a:p>
          <a:p>
            <a:pPr marL="0" indent="0" eaLnBrk="1" hangingPunct="1">
              <a:lnSpc>
                <a:spcPct val="90000"/>
              </a:lnSpc>
            </a:pPr>
            <a:r>
              <a:rPr lang="en-US" altLang="en-US" dirty="0"/>
              <a:t>The shape of the resonance curve depends on </a:t>
            </a:r>
            <a:r>
              <a:rPr lang="en-US" altLang="en-US" i="1" dirty="0"/>
              <a:t>b.</a:t>
            </a:r>
          </a:p>
        </p:txBody>
      </p:sp>
      <p:sp>
        <p:nvSpPr>
          <p:cNvPr id="79876" name="TextBox 8"/>
          <p:cNvSpPr txBox="1">
            <a:spLocks noChangeArrowheads="1"/>
          </p:cNvSpPr>
          <p:nvPr/>
        </p:nvSpPr>
        <p:spPr bwMode="auto">
          <a:xfrm>
            <a:off x="4476750" y="6324600"/>
            <a:ext cx="1809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gn="r" eaLnBrk="1" hangingPunct="1">
              <a:lnSpc>
                <a:spcPct val="100000"/>
              </a:lnSpc>
              <a:spcBef>
                <a:spcPct val="0"/>
              </a:spcBef>
            </a:pPr>
            <a:r>
              <a:rPr lang="en-US" altLang="en-US" sz="1200"/>
              <a:t>Section  15.7</a:t>
            </a:r>
          </a:p>
        </p:txBody>
      </p:sp>
      <p:pic>
        <p:nvPicPr>
          <p:cNvPr id="79877" name="Picture 6" descr="15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0588"/>
            <a:ext cx="4476750" cy="52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0899" name="Rectangle 2"/>
          <p:cNvSpPr>
            <a:spLocks noChangeArrowheads="1"/>
          </p:cNvSpPr>
          <p:nvPr/>
        </p:nvSpPr>
        <p:spPr bwMode="auto">
          <a:xfrm>
            <a:off x="381000" y="990600"/>
            <a:ext cx="1082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A 50-g mass is attached to a spring and undergoes simple harmonic motion. Its maximum acceleration is 15 m/s</a:t>
            </a:r>
            <a:r>
              <a:rPr lang="en-US" altLang="en-US" sz="2400" baseline="30000"/>
              <a:t>2</a:t>
            </a:r>
            <a:r>
              <a:rPr lang="en-US" altLang="en-US" sz="2400"/>
              <a:t> and its maximum speed is 3.5 m/s. </a:t>
            </a:r>
          </a:p>
          <a:p>
            <a:pPr eaLnBrk="1" hangingPunct="1"/>
            <a:r>
              <a:rPr lang="en-US" altLang="en-US" sz="2400"/>
              <a:t>Determine the (a) angular frequency, (b) spring constant, and (c) amplitude.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0899" name="Rectangle 2"/>
          <p:cNvSpPr>
            <a:spLocks noChangeArrowheads="1"/>
          </p:cNvSpPr>
          <p:nvPr/>
        </p:nvSpPr>
        <p:spPr bwMode="auto">
          <a:xfrm>
            <a:off x="152400" y="990601"/>
            <a:ext cx="112776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dirty="0"/>
              <a:t>A 2.00-kg object is attached to a spring and placed on a frictionless, horizontal surface. A horizontal force of 20.0 N is required to hold the object at rest when it is pulled to x = 0.200 m from its equilibrium position (at x = 0), and then released from rest and it subsequently undergoes simple harmonic oscillations. </a:t>
            </a:r>
          </a:p>
          <a:p>
            <a:r>
              <a:rPr lang="en-US" sz="2400" dirty="0"/>
              <a:t>(a) Find the force constant of the spring, k, and the frequency of the oscillations, </a:t>
            </a:r>
            <a:r>
              <a:rPr lang="en-US" sz="2400" dirty="0">
                <a:sym typeface="Symbol"/>
              </a:rPr>
              <a:t></a:t>
            </a:r>
            <a:r>
              <a:rPr lang="en-US" sz="2400" dirty="0"/>
              <a:t>. </a:t>
            </a:r>
          </a:p>
          <a:p>
            <a:r>
              <a:rPr lang="en-US" sz="2400" dirty="0"/>
              <a:t>(b) Calculate the maximum speed of the object, </a:t>
            </a:r>
            <a:r>
              <a:rPr lang="en-US" sz="2400" dirty="0" err="1"/>
              <a:t>v</a:t>
            </a:r>
            <a:r>
              <a:rPr lang="en-US" sz="2400" baseline="-25000" dirty="0" err="1"/>
              <a:t>max</a:t>
            </a:r>
            <a:r>
              <a:rPr lang="en-US" sz="2400" dirty="0"/>
              <a:t>. Where does this maximum speed occur? </a:t>
            </a:r>
          </a:p>
          <a:p>
            <a:r>
              <a:rPr lang="en-US" sz="2400" dirty="0"/>
              <a:t>(c) Find the maximum acceleration of the object, </a:t>
            </a:r>
            <a:r>
              <a:rPr lang="en-US" sz="2400" dirty="0" err="1"/>
              <a:t>a</a:t>
            </a:r>
            <a:r>
              <a:rPr lang="en-US" sz="2400" baseline="-25000" dirty="0" err="1"/>
              <a:t>max</a:t>
            </a:r>
            <a:r>
              <a:rPr lang="en-US" sz="2400" baseline="-25000" dirty="0"/>
              <a:t>.</a:t>
            </a:r>
            <a:r>
              <a:rPr lang="en-US" sz="2400" dirty="0"/>
              <a:t> Where does the maximum acceleration occur?</a:t>
            </a:r>
          </a:p>
          <a:p>
            <a:r>
              <a:rPr lang="en-US" sz="2400" dirty="0"/>
              <a:t>(d) Calculate the total energy of the oscillating system.</a:t>
            </a:r>
          </a:p>
          <a:p>
            <a:pPr>
              <a:lnSpc>
                <a:spcPct val="150000"/>
              </a:lnSpc>
            </a:pPr>
            <a:r>
              <a:rPr lang="en-US" sz="2400" dirty="0"/>
              <a:t>(e) Determine the speed and the acceleration of the object when its position is equal to one-third the maximum value, </a:t>
            </a:r>
          </a:p>
          <a:p>
            <a:r>
              <a:rPr lang="en-US" sz="2400" dirty="0"/>
              <a:t>(f) Express the position, velocity, and acceleration as functions of time, </a:t>
            </a:r>
          </a:p>
          <a:p>
            <a:r>
              <a:rPr lang="en-US" sz="2400" dirty="0"/>
              <a:t>x(t), v(t), a(t)</a:t>
            </a:r>
          </a:p>
          <a:p>
            <a:r>
              <a:rPr lang="en-US" sz="2400" dirty="0"/>
              <a:t>.</a:t>
            </a:r>
          </a:p>
          <a:p>
            <a:br>
              <a:rPr lang="en-US" sz="2400" dirty="0"/>
            </a:br>
            <a:endParaRPr lang="en-US" sz="2400" dirty="0"/>
          </a:p>
          <a:p>
            <a:pPr eaLnBrk="1" hangingPunct="1"/>
            <a:endParaRPr lang="en-US" alt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456627454"/>
              </p:ext>
            </p:extLst>
          </p:nvPr>
        </p:nvGraphicFramePr>
        <p:xfrm>
          <a:off x="5334000" y="5181600"/>
          <a:ext cx="2359738" cy="677333"/>
        </p:xfrm>
        <a:graphic>
          <a:graphicData uri="http://schemas.openxmlformats.org/presentationml/2006/ole">
            <mc:AlternateContent xmlns:mc="http://schemas.openxmlformats.org/markup-compatibility/2006">
              <mc:Choice xmlns:v="urn:schemas-microsoft-com:vml" Requires="v">
                <p:oleObj name="Equation" r:id="rId2" imgW="1371600" imgH="393480" progId="Equation.3">
                  <p:embed/>
                </p:oleObj>
              </mc:Choice>
              <mc:Fallback>
                <p:oleObj name="Equation" r:id="rId2" imgW="1371600" imgH="393480" progId="Equation.3">
                  <p:embed/>
                  <p:pic>
                    <p:nvPicPr>
                      <p:cNvPr id="0" name=""/>
                      <p:cNvPicPr/>
                      <p:nvPr/>
                    </p:nvPicPr>
                    <p:blipFill>
                      <a:blip r:embed="rId3"/>
                      <a:stretch>
                        <a:fillRect/>
                      </a:stretch>
                    </p:blipFill>
                    <p:spPr>
                      <a:xfrm>
                        <a:off x="5334000" y="5181600"/>
                        <a:ext cx="2359738" cy="677333"/>
                      </a:xfrm>
                      <a:prstGeom prst="rect">
                        <a:avLst/>
                      </a:prstGeom>
                    </p:spPr>
                  </p:pic>
                </p:oleObj>
              </mc:Fallback>
            </mc:AlternateContent>
          </a:graphicData>
        </a:graphic>
      </p:graphicFrame>
    </p:spTree>
    <p:extLst>
      <p:ext uri="{BB962C8B-B14F-4D97-AF65-F5344CB8AC3E}">
        <p14:creationId xmlns:p14="http://schemas.microsoft.com/office/powerpoint/2010/main" val="15659904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0899" name="Rectangle 2"/>
          <p:cNvSpPr>
            <a:spLocks noChangeArrowheads="1"/>
          </p:cNvSpPr>
          <p:nvPr/>
        </p:nvSpPr>
        <p:spPr bwMode="auto">
          <a:xfrm>
            <a:off x="152400" y="990600"/>
            <a:ext cx="11049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dirty="0"/>
              <a:t>A particle moving along the x axis in simple harmonic motion starts from its equilibrium position, the origin, at t = 0 sec and moves to the right. The amplitude of its motion is A = 2.00 cm, and the frequency is </a:t>
            </a:r>
            <a:r>
              <a:rPr lang="en-US" sz="2400" dirty="0">
                <a:sym typeface="Symbol"/>
              </a:rPr>
              <a:t> </a:t>
            </a:r>
            <a:r>
              <a:rPr lang="en-US" sz="2400" dirty="0"/>
              <a:t>= 1.50 Hz. </a:t>
            </a:r>
          </a:p>
          <a:p>
            <a:r>
              <a:rPr lang="en-US" sz="2400" dirty="0"/>
              <a:t>(a) Find an expression for the position of the particle as a function of time. </a:t>
            </a:r>
          </a:p>
          <a:p>
            <a:r>
              <a:rPr lang="en-US" sz="2400" dirty="0"/>
              <a:t>(b) Determine the maximum speed and maximum positive acceleration of the particle. </a:t>
            </a:r>
          </a:p>
          <a:p>
            <a:r>
              <a:rPr lang="en-US" sz="2400" dirty="0"/>
              <a:t>(d) Find the total distance traveled by the particle between t = 0 and t = 1.00 s. </a:t>
            </a:r>
          </a:p>
          <a:p>
            <a:pPr eaLnBrk="1" hangingPunct="1"/>
            <a:endParaRPr lang="en-US" altLang="en-US" sz="2400" dirty="0"/>
          </a:p>
        </p:txBody>
      </p:sp>
    </p:spTree>
    <p:extLst>
      <p:ext uri="{BB962C8B-B14F-4D97-AF65-F5344CB8AC3E}">
        <p14:creationId xmlns:p14="http://schemas.microsoft.com/office/powerpoint/2010/main" val="11748495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0899" name="Rectangle 2"/>
          <p:cNvSpPr>
            <a:spLocks noChangeArrowheads="1"/>
          </p:cNvSpPr>
          <p:nvPr/>
        </p:nvSpPr>
        <p:spPr bwMode="auto">
          <a:xfrm>
            <a:off x="381000" y="990600"/>
            <a:ext cx="10820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2400" b="1" dirty="0"/>
              <a:t>1</a:t>
            </a:r>
            <a:r>
              <a:rPr lang="en-US" sz="2400" dirty="0"/>
              <a:t>. What is the period of 60.0 Hz electrical power?</a:t>
            </a:r>
          </a:p>
          <a:p>
            <a:r>
              <a:rPr lang="en-US" sz="2400" b="1" dirty="0"/>
              <a:t>2</a:t>
            </a:r>
            <a:r>
              <a:rPr lang="en-US" sz="2400" dirty="0"/>
              <a:t>. If your heart rate is 150 beats per minute during strenuous exercise, what is the time per beat in units of seconds?</a:t>
            </a:r>
          </a:p>
          <a:p>
            <a:r>
              <a:rPr lang="en-US" sz="2400" b="1" dirty="0"/>
              <a:t>3</a:t>
            </a:r>
            <a:r>
              <a:rPr lang="en-US" sz="2400" dirty="0"/>
              <a:t>. Find the frequency of a tuning fork that takes 2.50×10</a:t>
            </a:r>
            <a:r>
              <a:rPr lang="en-US" sz="2400" baseline="30000" dirty="0"/>
              <a:t>−3 </a:t>
            </a:r>
            <a:r>
              <a:rPr lang="en-US" sz="2400" dirty="0"/>
              <a:t>s to complete one oscillation.</a:t>
            </a:r>
          </a:p>
          <a:p>
            <a:r>
              <a:rPr lang="en-US" sz="2400" b="1" dirty="0"/>
              <a:t>4</a:t>
            </a:r>
            <a:r>
              <a:rPr lang="en-US" sz="2400" dirty="0"/>
              <a:t>. A stroboscope is set to flash every 8.00×10</a:t>
            </a:r>
            <a:r>
              <a:rPr lang="en-US" sz="2400" baseline="30000" dirty="0"/>
              <a:t>−5</a:t>
            </a:r>
            <a:r>
              <a:rPr lang="en-US" sz="2400" dirty="0"/>
              <a:t>s. What is the frequency of the flashes?</a:t>
            </a:r>
          </a:p>
          <a:p>
            <a:r>
              <a:rPr lang="en-US" sz="2400" dirty="0"/>
              <a:t>5. (a) What is the maximum velocity of an 85.0-kg person bouncing on a bathroom scale having a force constant of 1.50×10</a:t>
            </a:r>
            <a:r>
              <a:rPr lang="en-US" sz="2400" baseline="30000" dirty="0"/>
              <a:t>6</a:t>
            </a:r>
            <a:r>
              <a:rPr lang="en-US" sz="2400" dirty="0"/>
              <a:t> N/m, if the amplitude of the bounce is 0.200 cm? (b)What is the maximum energy stored in the spring?</a:t>
            </a:r>
          </a:p>
          <a:p>
            <a:pPr eaLnBrk="1" hangingPunct="1"/>
            <a:endParaRPr lang="en-US" altLang="en-US" sz="2400" dirty="0"/>
          </a:p>
        </p:txBody>
      </p:sp>
    </p:spTree>
    <p:extLst>
      <p:ext uri="{BB962C8B-B14F-4D97-AF65-F5344CB8AC3E}">
        <p14:creationId xmlns:p14="http://schemas.microsoft.com/office/powerpoint/2010/main" val="7049890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0899" name="Rectangle 2"/>
          <p:cNvSpPr>
            <a:spLocks noChangeArrowheads="1"/>
          </p:cNvSpPr>
          <p:nvPr/>
        </p:nvSpPr>
        <p:spPr bwMode="auto">
          <a:xfrm>
            <a:off x="381000" y="990600"/>
            <a:ext cx="1082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a:t>Consider a spring that is standing on end in the vertical position. You place 100 grams on the spring and it compresses a distance of 9.8 cm. </a:t>
            </a:r>
          </a:p>
          <a:p>
            <a:pPr marL="457200" indent="-457200" eaLnBrk="1" hangingPunct="1">
              <a:buAutoNum type="alphaLcParenR"/>
            </a:pPr>
            <a:r>
              <a:rPr lang="en-US" sz="2400" dirty="0"/>
              <a:t>If an additional 200 grams are placed on top of the 100 gram mass, how much will the spring compress?</a:t>
            </a:r>
          </a:p>
          <a:p>
            <a:pPr marL="457200" indent="-457200" eaLnBrk="1" hangingPunct="1">
              <a:buAutoNum type="alphaLcParenR"/>
            </a:pPr>
            <a:r>
              <a:rPr lang="en-US" sz="2400" dirty="0"/>
              <a:t>What is the spring constant?</a:t>
            </a:r>
            <a:endParaRPr lang="en-US" altLang="en-US" sz="2400" dirty="0"/>
          </a:p>
        </p:txBody>
      </p:sp>
    </p:spTree>
    <p:extLst>
      <p:ext uri="{BB962C8B-B14F-4D97-AF65-F5344CB8AC3E}">
        <p14:creationId xmlns:p14="http://schemas.microsoft.com/office/powerpoint/2010/main" val="33567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0" y="0"/>
            <a:ext cx="11430000" cy="838200"/>
          </a:xfrm>
          <a:solidFill>
            <a:srgbClr val="002060"/>
          </a:solidFill>
        </p:spPr>
        <p:txBody>
          <a:bodyPr/>
          <a:lstStyle/>
          <a:p>
            <a:r>
              <a:rPr lang="en-US" altLang="en-US" sz="3600" dirty="0">
                <a:solidFill>
                  <a:srgbClr val="FFFF00"/>
                </a:solidFill>
              </a:rPr>
              <a:t>Acceleration</a:t>
            </a:r>
            <a:endParaRPr lang="en-US" altLang="en-US" dirty="0">
              <a:solidFill>
                <a:srgbClr val="FFFF00"/>
              </a:solidFill>
            </a:endParaRPr>
          </a:p>
        </p:txBody>
      </p:sp>
      <p:sp>
        <p:nvSpPr>
          <p:cNvPr id="10243" name="Text Placeholder 2"/>
          <p:cNvSpPr>
            <a:spLocks noGrp="1"/>
          </p:cNvSpPr>
          <p:nvPr>
            <p:ph type="body" sz="half" idx="1"/>
          </p:nvPr>
        </p:nvSpPr>
        <p:spPr>
          <a:xfrm>
            <a:off x="342900" y="1295400"/>
            <a:ext cx="10744200" cy="2590800"/>
          </a:xfrm>
        </p:spPr>
        <p:txBody>
          <a:bodyPr/>
          <a:lstStyle/>
          <a:p>
            <a:r>
              <a:rPr lang="en-US" altLang="en-US" sz="2400" dirty="0"/>
              <a:t>Note that the acceleration is NOT constant, unlike our earlier kinematic equations.</a:t>
            </a:r>
          </a:p>
          <a:p>
            <a:r>
              <a:rPr lang="en-US" altLang="en-US" sz="2400" dirty="0"/>
              <a:t>If the block is released from some position </a:t>
            </a:r>
            <a:r>
              <a:rPr lang="en-US" altLang="en-US" sz="2400" i="1" dirty="0">
                <a:latin typeface="Times New Roman" pitchFamily="18" charset="0"/>
                <a:cs typeface="Times New Roman" pitchFamily="18" charset="0"/>
              </a:rPr>
              <a:t>x = A</a:t>
            </a:r>
            <a:r>
              <a:rPr lang="en-US" altLang="en-US" sz="2400" dirty="0"/>
              <a:t>, then the initial acceleration is </a:t>
            </a:r>
            <a:r>
              <a:rPr lang="en-US" altLang="en-US" sz="2400" i="1" dirty="0">
                <a:latin typeface="Times New Roman" pitchFamily="18" charset="0"/>
                <a:cs typeface="Times New Roman" pitchFamily="18" charset="0"/>
              </a:rPr>
              <a:t>– kA/m</a:t>
            </a:r>
            <a:r>
              <a:rPr lang="en-US" altLang="en-US" sz="2400" dirty="0"/>
              <a:t>, but as it passes through 0 the acceleration falls to zero.</a:t>
            </a:r>
          </a:p>
          <a:p>
            <a:r>
              <a:rPr lang="en-US" altLang="en-US" sz="2400" dirty="0"/>
              <a:t>It only continues past its equilibrium point because it now has momentum (and kinetic energy) that carries it on past </a:t>
            </a:r>
            <a:r>
              <a:rPr lang="en-US" altLang="en-US" sz="2400" i="1" dirty="0">
                <a:latin typeface="Times New Roman" pitchFamily="18" charset="0"/>
                <a:cs typeface="Times New Roman" pitchFamily="18" charset="0"/>
              </a:rPr>
              <a:t>x = 0</a:t>
            </a:r>
            <a:r>
              <a:rPr lang="en-US" altLang="en-US" sz="2400" dirty="0"/>
              <a:t>.</a:t>
            </a:r>
          </a:p>
          <a:p>
            <a:r>
              <a:rPr lang="en-US" altLang="en-US" sz="2400" dirty="0"/>
              <a:t>The block continues to </a:t>
            </a:r>
            <a:r>
              <a:rPr lang="en-US" altLang="en-US" sz="2400" i="1" dirty="0">
                <a:latin typeface="Times New Roman" pitchFamily="18" charset="0"/>
                <a:cs typeface="Times New Roman" pitchFamily="18" charset="0"/>
              </a:rPr>
              <a:t>x = – A</a:t>
            </a:r>
            <a:r>
              <a:rPr lang="en-US" altLang="en-US" sz="2400" dirty="0"/>
              <a:t>, where its acceleration then becomes </a:t>
            </a:r>
            <a:r>
              <a:rPr lang="en-US" altLang="en-US" sz="2400" i="1" dirty="0">
                <a:latin typeface="Times New Roman" pitchFamily="18" charset="0"/>
                <a:cs typeface="Times New Roman" pitchFamily="18" charset="0"/>
              </a:rPr>
              <a:t>+kA/m</a:t>
            </a:r>
            <a:r>
              <a:rPr lang="en-US" altLang="en-US" sz="2400" dirty="0"/>
              <a:t>. </a:t>
            </a:r>
          </a:p>
        </p:txBody>
      </p:sp>
      <p:pic>
        <p:nvPicPr>
          <p:cNvPr id="7" name="Picture 6" descr="1501">
            <a:extLst>
              <a:ext uri="{FF2B5EF4-FFF2-40B4-BE49-F238E27FC236}">
                <a16:creationId xmlns:a16="http://schemas.microsoft.com/office/drawing/2014/main" id="{80A7C7FD-813B-42DC-82D7-D990EA38F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667"/>
          <a:stretch/>
        </p:blipFill>
        <p:spPr bwMode="auto">
          <a:xfrm>
            <a:off x="4276725" y="3886200"/>
            <a:ext cx="2876550" cy="272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480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0899" name="Rectangle 2"/>
          <p:cNvSpPr>
            <a:spLocks noChangeArrowheads="1"/>
          </p:cNvSpPr>
          <p:nvPr/>
        </p:nvSpPr>
        <p:spPr bwMode="auto">
          <a:xfrm>
            <a:off x="381000" y="990600"/>
            <a:ext cx="10820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a:t>A spring is hanging freely from the ceiling. You attach an object to the end of the spring and let the object go. It falls down a distance 49 cm and comes back up to where it started. It continues to oscillate in simple harmonic motion going up and down a total distance of 49 cm from top to bottom. What is the period of the simple harmonic motion?</a:t>
            </a:r>
            <a:endParaRPr lang="en-US" altLang="en-US" sz="2400" dirty="0"/>
          </a:p>
        </p:txBody>
      </p:sp>
    </p:spTree>
    <p:extLst>
      <p:ext uri="{BB962C8B-B14F-4D97-AF65-F5344CB8AC3E}">
        <p14:creationId xmlns:p14="http://schemas.microsoft.com/office/powerpoint/2010/main" val="3339449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571500" y="76200"/>
            <a:ext cx="10287000" cy="609600"/>
          </a:xfrm>
        </p:spPr>
        <p:txBody>
          <a:bodyPr/>
          <a:lstStyle/>
          <a:p>
            <a:pPr eaLnBrk="1" hangingPunct="1"/>
            <a:r>
              <a:rPr lang="en-US" altLang="en-US" sz="3200" dirty="0"/>
              <a:t>Practice Problem</a:t>
            </a:r>
          </a:p>
        </p:txBody>
      </p:sp>
      <p:sp>
        <p:nvSpPr>
          <p:cNvPr id="81923" name="Rectangle 2"/>
          <p:cNvSpPr>
            <a:spLocks noChangeArrowheads="1"/>
          </p:cNvSpPr>
          <p:nvPr/>
        </p:nvSpPr>
        <p:spPr bwMode="auto">
          <a:xfrm>
            <a:off x="134938" y="1557338"/>
            <a:ext cx="10982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a:t>You are on a boat, which is  bobbing up and down. The boat's vertical displace­ment y  is given by </a:t>
            </a:r>
          </a:p>
        </p:txBody>
      </p:sp>
      <p:graphicFrame>
        <p:nvGraphicFramePr>
          <p:cNvPr id="81924" name="Object 4"/>
          <p:cNvGraphicFramePr>
            <a:graphicFrameLocks noChangeAspect="1"/>
          </p:cNvGraphicFramePr>
          <p:nvPr/>
        </p:nvGraphicFramePr>
        <p:xfrm>
          <a:off x="1219200" y="2400300"/>
          <a:ext cx="5753100" cy="665163"/>
        </p:xfrm>
        <a:graphic>
          <a:graphicData uri="http://schemas.openxmlformats.org/presentationml/2006/ole">
            <mc:AlternateContent xmlns:mc="http://schemas.openxmlformats.org/markup-compatibility/2006">
              <mc:Choice xmlns:v="urn:schemas-microsoft-com:vml" Requires="v">
                <p:oleObj name="Equation" r:id="rId2" imgW="1409700" imgH="228600" progId="Equation.3">
                  <p:embed/>
                </p:oleObj>
              </mc:Choice>
              <mc:Fallback>
                <p:oleObj name="Equation" r:id="rId2" imgW="14097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00300"/>
                        <a:ext cx="57531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5" name="Rectangle 5"/>
          <p:cNvSpPr>
            <a:spLocks noChangeArrowheads="1"/>
          </p:cNvSpPr>
          <p:nvPr/>
        </p:nvSpPr>
        <p:spPr bwMode="auto">
          <a:xfrm>
            <a:off x="223838" y="3267075"/>
            <a:ext cx="108934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just" eaLnBrk="1" hangingPunct="1"/>
            <a:r>
              <a:rPr lang="en-US" altLang="en-US" sz="2400"/>
              <a:t>(a) Find the amplitude, angular frequency , phase constant, frequency, and  pe­riod of the motion. (b) Where is the boat at t = 1 s? (c) Find the velocity and ac­celeration as functions of time t. (d) Find the initial values of the position, velocity, and acceleration of the boat. </a:t>
            </a:r>
          </a:p>
        </p:txBody>
      </p:sp>
      <mc:AlternateContent xmlns:mc="http://schemas.openxmlformats.org/markup-compatibility/2006" xmlns:a14="http://schemas.microsoft.com/office/drawing/2010/main">
        <mc:Choice Requires="a14">
          <p:sp>
            <p:nvSpPr>
              <p:cNvPr id="2" name="TextBox 1"/>
              <p:cNvSpPr txBox="1"/>
              <p:nvPr/>
            </p:nvSpPr>
            <p:spPr>
              <a:xfrm>
                <a:off x="7162800" y="2361367"/>
                <a:ext cx="356507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𝑦</m:t>
                      </m:r>
                      <m:r>
                        <a:rPr lang="en-US" sz="3200" b="0" i="1" smtClean="0">
                          <a:latin typeface="Cambria Math"/>
                        </a:rPr>
                        <m:t>=</m:t>
                      </m:r>
                      <m:r>
                        <a:rPr lang="en-US" sz="3200" b="0" i="1" smtClean="0">
                          <a:latin typeface="Cambria Math"/>
                        </a:rPr>
                        <m:t>𝐴</m:t>
                      </m:r>
                      <m:func>
                        <m:funcPr>
                          <m:ctrlPr>
                            <a:rPr lang="en-US" sz="3200" b="0" i="1" smtClean="0">
                              <a:latin typeface="Cambria Math" panose="02040503050406030204" pitchFamily="18" charset="0"/>
                            </a:rPr>
                          </m:ctrlPr>
                        </m:funcPr>
                        <m:fName>
                          <m:r>
                            <m:rPr>
                              <m:sty m:val="p"/>
                            </m:rPr>
                            <a:rPr lang="en-US" sz="3200" b="0" i="0" smtClean="0">
                              <a:latin typeface="Cambria Math"/>
                            </a:rPr>
                            <m:t>cos</m:t>
                          </m:r>
                        </m:fName>
                        <m:e>
                          <m:d>
                            <m:dPr>
                              <m:ctrlPr>
                                <a:rPr lang="en-US" sz="3200" b="0" i="1" smtClean="0">
                                  <a:latin typeface="Cambria Math" panose="02040503050406030204" pitchFamily="18" charset="0"/>
                                </a:rPr>
                              </m:ctrlPr>
                            </m:dPr>
                            <m:e>
                              <m:r>
                                <a:rPr lang="en-US" sz="3200" b="0" i="1" smtClean="0">
                                  <a:latin typeface="Cambria Math"/>
                                  <a:ea typeface="Cambria Math"/>
                                </a:rPr>
                                <m:t>𝜔</m:t>
                              </m:r>
                              <m:r>
                                <a:rPr lang="en-US" sz="3200" b="0" i="1" smtClean="0">
                                  <a:latin typeface="Cambria Math"/>
                                  <a:ea typeface="Cambria Math"/>
                                </a:rPr>
                                <m:t>𝑡</m:t>
                              </m:r>
                              <m:r>
                                <a:rPr lang="en-US" sz="3200" b="0" i="1" smtClean="0">
                                  <a:latin typeface="Cambria Math"/>
                                  <a:ea typeface="Cambria Math"/>
                                </a:rPr>
                                <m:t>+</m:t>
                              </m:r>
                              <m:r>
                                <a:rPr lang="en-US" sz="3200" b="0" i="1" smtClean="0">
                                  <a:latin typeface="Cambria Math"/>
                                  <a:ea typeface="Cambria Math"/>
                                </a:rPr>
                                <m:t>𝜙</m:t>
                              </m:r>
                            </m:e>
                          </m:d>
                        </m:e>
                      </m:func>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7162800" y="2361367"/>
                <a:ext cx="3565079" cy="584775"/>
              </a:xfrm>
              <a:prstGeom prst="rect">
                <a:avLst/>
              </a:prstGeom>
              <a:blipFill rotWithShape="1">
                <a:blip r:embed="rId5"/>
                <a:stretch>
                  <a:fillRect/>
                </a:stretch>
              </a:blipFill>
            </p:spPr>
            <p:txBody>
              <a:bodyPr/>
              <a:lstStyle/>
              <a:p>
                <a:r>
                  <a:rPr 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585788" y="152400"/>
            <a:ext cx="10287000" cy="609600"/>
          </a:xfrm>
        </p:spPr>
        <p:txBody>
          <a:bodyPr/>
          <a:lstStyle/>
          <a:p>
            <a:pPr eaLnBrk="1" hangingPunct="1"/>
            <a:r>
              <a:rPr lang="en-US" altLang="en-US" sz="3200" dirty="0"/>
              <a:t>Practice Problem</a:t>
            </a:r>
          </a:p>
        </p:txBody>
      </p:sp>
      <p:sp>
        <p:nvSpPr>
          <p:cNvPr id="82947" name="Rectangle 2"/>
          <p:cNvSpPr>
            <a:spLocks noChangeArrowheads="1"/>
          </p:cNvSpPr>
          <p:nvPr/>
        </p:nvSpPr>
        <p:spPr bwMode="auto">
          <a:xfrm>
            <a:off x="381000" y="1066800"/>
            <a:ext cx="10439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400" dirty="0"/>
              <a:t>A 450-g mass on a spring is oscillating at 1.2 Hz, with total energy 0.51 J. What’s the oscillation amplitude?</a:t>
            </a:r>
          </a:p>
        </p:txBody>
      </p:sp>
      <mc:AlternateContent xmlns:mc="http://schemas.openxmlformats.org/markup-compatibility/2006" xmlns:a14="http://schemas.microsoft.com/office/drawing/2010/main">
        <mc:Choice Requires="a14">
          <p:sp>
            <p:nvSpPr>
              <p:cNvPr id="2" name="TextBox 1"/>
              <p:cNvSpPr txBox="1"/>
              <p:nvPr/>
            </p:nvSpPr>
            <p:spPr>
              <a:xfrm>
                <a:off x="2743200" y="4184678"/>
                <a:ext cx="2085186" cy="10143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𝐸</m:t>
                      </m:r>
                      <m:r>
                        <a:rPr lang="en-US" sz="3200" b="0" i="1" smtClean="0">
                          <a:latin typeface="Cambria Math"/>
                        </a:rPr>
                        <m:t>=</m:t>
                      </m:r>
                      <m:f>
                        <m:fPr>
                          <m:ctrlPr>
                            <a:rPr lang="en-US" sz="3200" b="0" i="1" smtClean="0">
                              <a:latin typeface="Cambria Math" panose="02040503050406030204" pitchFamily="18" charset="0"/>
                            </a:rPr>
                          </m:ctrlPr>
                        </m:fPr>
                        <m:num>
                          <m:r>
                            <a:rPr lang="en-US" sz="3200" b="0" i="1" smtClean="0">
                              <a:latin typeface="Cambria Math"/>
                            </a:rPr>
                            <m:t>1</m:t>
                          </m:r>
                        </m:num>
                        <m:den>
                          <m:r>
                            <a:rPr lang="en-US" sz="3200" b="0" i="1" smtClean="0">
                              <a:latin typeface="Cambria Math"/>
                            </a:rPr>
                            <m:t>2</m:t>
                          </m:r>
                        </m:den>
                      </m:f>
                      <m:r>
                        <a:rPr lang="en-US" sz="3200" b="0" i="1" smtClean="0">
                          <a:latin typeface="Cambria Math"/>
                        </a:rPr>
                        <m:t>𝑘</m:t>
                      </m:r>
                      <m:sSup>
                        <m:sSupPr>
                          <m:ctrlPr>
                            <a:rPr lang="en-US" sz="3200" b="0" i="1" smtClean="0">
                              <a:latin typeface="Cambria Math" panose="02040503050406030204" pitchFamily="18" charset="0"/>
                            </a:rPr>
                          </m:ctrlPr>
                        </m:sSupPr>
                        <m:e>
                          <m:r>
                            <a:rPr lang="en-US" sz="3200" b="0" i="1" smtClean="0">
                              <a:latin typeface="Cambria Math"/>
                            </a:rPr>
                            <m:t>𝐴</m:t>
                          </m:r>
                        </m:e>
                        <m:sup>
                          <m:r>
                            <a:rPr lang="en-US" sz="3200" b="0" i="1" smtClean="0">
                              <a:latin typeface="Cambria Math"/>
                            </a:rPr>
                            <m:t>2</m:t>
                          </m:r>
                        </m:sup>
                      </m:sSup>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2743200" y="4184678"/>
                <a:ext cx="2085186" cy="101431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705600" y="2438400"/>
                <a:ext cx="3200400" cy="38902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𝑓</m:t>
                      </m:r>
                      <m:r>
                        <a:rPr lang="en-US" sz="3600" b="0" i="1" smtClean="0">
                          <a:latin typeface="Cambria Math"/>
                        </a:rPr>
                        <m:t>=2</m:t>
                      </m:r>
                      <m:r>
                        <a:rPr lang="en-US" sz="3600" b="0" i="1" smtClean="0">
                          <a:latin typeface="Cambria Math"/>
                          <a:ea typeface="Cambria Math"/>
                        </a:rPr>
                        <m:t>𝜋𝜔</m:t>
                      </m:r>
                    </m:oMath>
                  </m:oMathPara>
                </a14:m>
                <a:endParaRPr lang="en-US" sz="3600" b="0" dirty="0">
                  <a:ea typeface="Cambria Math"/>
                </a:endParaRPr>
              </a:p>
              <a:p>
                <a:pPr/>
                <a14:m>
                  <m:oMathPara xmlns:m="http://schemas.openxmlformats.org/officeDocument/2006/math">
                    <m:oMathParaPr>
                      <m:jc m:val="centerGroup"/>
                    </m:oMathParaPr>
                    <m:oMath xmlns:m="http://schemas.openxmlformats.org/officeDocument/2006/math">
                      <m:r>
                        <a:rPr lang="en-US" sz="3600" i="1" smtClean="0">
                          <a:latin typeface="Cambria Math"/>
                          <a:ea typeface="Cambria Math"/>
                        </a:rPr>
                        <m:t>𝜔</m:t>
                      </m:r>
                      <m:r>
                        <a:rPr lang="en-US" sz="3600" b="0" i="1" smtClean="0">
                          <a:latin typeface="Cambria Math"/>
                          <a:ea typeface="Cambria Math"/>
                        </a:rPr>
                        <m:t>=</m:t>
                      </m:r>
                      <m:f>
                        <m:fPr>
                          <m:ctrlPr>
                            <a:rPr lang="en-US" sz="3600" b="0" i="1" smtClean="0">
                              <a:latin typeface="Cambria Math" panose="02040503050406030204" pitchFamily="18" charset="0"/>
                              <a:ea typeface="Cambria Math"/>
                            </a:rPr>
                          </m:ctrlPr>
                        </m:fPr>
                        <m:num>
                          <m:r>
                            <a:rPr lang="en-US" sz="3600" b="0" i="1" smtClean="0">
                              <a:latin typeface="Cambria Math"/>
                              <a:ea typeface="Cambria Math"/>
                            </a:rPr>
                            <m:t>𝑓</m:t>
                          </m:r>
                        </m:num>
                        <m:den>
                          <m:r>
                            <a:rPr lang="en-US" sz="3600" b="0" i="1" smtClean="0">
                              <a:latin typeface="Cambria Math"/>
                              <a:ea typeface="Cambria Math"/>
                            </a:rPr>
                            <m:t>2</m:t>
                          </m:r>
                          <m:r>
                            <a:rPr lang="en-US" sz="3600" b="0" i="1" smtClean="0">
                              <a:latin typeface="Cambria Math"/>
                              <a:ea typeface="Cambria Math"/>
                            </a:rPr>
                            <m:t>𝜋</m:t>
                          </m:r>
                        </m:den>
                      </m:f>
                    </m:oMath>
                  </m:oMathPara>
                </a14:m>
                <a:endParaRPr lang="en-US" sz="3600" dirty="0"/>
              </a:p>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ea typeface="Cambria Math"/>
                            </a:rPr>
                          </m:ctrlPr>
                        </m:fPr>
                        <m:num>
                          <m:r>
                            <a:rPr lang="en-US" sz="3600" b="0" i="1" smtClean="0">
                              <a:latin typeface="Cambria Math"/>
                              <a:ea typeface="Cambria Math"/>
                            </a:rPr>
                            <m:t>𝑓</m:t>
                          </m:r>
                        </m:num>
                        <m:den>
                          <m:r>
                            <a:rPr lang="en-US" sz="3600" b="0" i="1" smtClean="0">
                              <a:latin typeface="Cambria Math"/>
                              <a:ea typeface="Cambria Math"/>
                            </a:rPr>
                            <m:t>2</m:t>
                          </m:r>
                          <m:r>
                            <a:rPr lang="en-US" sz="3600" b="0" i="1" smtClean="0">
                              <a:latin typeface="Cambria Math"/>
                              <a:ea typeface="Cambria Math"/>
                            </a:rPr>
                            <m:t>𝜋</m:t>
                          </m:r>
                        </m:den>
                      </m:f>
                      <m:r>
                        <a:rPr lang="en-US" sz="3600" b="0" i="1" smtClean="0">
                          <a:latin typeface="Cambria Math"/>
                          <a:ea typeface="Cambria Math"/>
                        </a:rPr>
                        <m:t>=</m:t>
                      </m:r>
                      <m:rad>
                        <m:radPr>
                          <m:degHide m:val="on"/>
                          <m:ctrlPr>
                            <a:rPr lang="en-US" sz="3600" b="0" i="1" smtClean="0">
                              <a:latin typeface="Cambria Math" panose="02040503050406030204" pitchFamily="18" charset="0"/>
                              <a:ea typeface="Cambria Math"/>
                            </a:rPr>
                          </m:ctrlPr>
                        </m:radPr>
                        <m:deg/>
                        <m:e>
                          <m:f>
                            <m:fPr>
                              <m:ctrlPr>
                                <a:rPr lang="en-US" sz="3600" b="0" i="1" smtClean="0">
                                  <a:latin typeface="Cambria Math" panose="02040503050406030204" pitchFamily="18" charset="0"/>
                                  <a:ea typeface="Cambria Math"/>
                                </a:rPr>
                              </m:ctrlPr>
                            </m:fPr>
                            <m:num>
                              <m:r>
                                <a:rPr lang="en-US" sz="3600" b="0" i="1" smtClean="0">
                                  <a:latin typeface="Cambria Math"/>
                                  <a:ea typeface="Cambria Math"/>
                                </a:rPr>
                                <m:t>𝑘</m:t>
                              </m:r>
                            </m:num>
                            <m:den>
                              <m:r>
                                <a:rPr lang="en-US" sz="3600" b="0" i="1" smtClean="0">
                                  <a:latin typeface="Cambria Math"/>
                                  <a:ea typeface="Cambria Math"/>
                                </a:rPr>
                                <m:t>𝑚</m:t>
                              </m:r>
                            </m:den>
                          </m:f>
                        </m:e>
                      </m:rad>
                    </m:oMath>
                  </m:oMathPara>
                </a14:m>
                <a:endParaRPr lang="en-US" sz="3600" dirty="0"/>
              </a:p>
              <a:p>
                <a:endParaRPr lang="en-US" sz="3600" dirty="0"/>
              </a:p>
            </p:txBody>
          </p:sp>
        </mc:Choice>
        <mc:Fallback xmlns="">
          <p:sp>
            <p:nvSpPr>
              <p:cNvPr id="3" name="TextBox 2"/>
              <p:cNvSpPr txBox="1">
                <a:spLocks noRot="1" noChangeAspect="1" noMove="1" noResize="1" noEditPoints="1" noAdjustHandles="1" noChangeArrowheads="1" noChangeShapeType="1" noTextEdit="1"/>
              </p:cNvSpPr>
              <p:nvPr/>
            </p:nvSpPr>
            <p:spPr>
              <a:xfrm>
                <a:off x="6705600" y="2438400"/>
                <a:ext cx="3200400" cy="3890296"/>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buChar char="q"/>
              <a:defRPr sz="3200">
                <a:solidFill>
                  <a:schemeClr val="bg2"/>
                </a:solidFill>
                <a:latin typeface="Tahoma" pitchFamily="34" charset="0"/>
              </a:defRPr>
            </a:lvl1pPr>
            <a:lvl2pPr marL="742950" indent="-285750" algn="l" eaLnBrk="0" hangingPunct="0">
              <a:buSzPct val="65000"/>
              <a:buChar char="n"/>
              <a:defRPr sz="2800">
                <a:solidFill>
                  <a:schemeClr val="bg2"/>
                </a:solidFill>
                <a:latin typeface="Tahoma" pitchFamily="34" charset="0"/>
              </a:defRPr>
            </a:lvl2pPr>
            <a:lvl3pPr marL="1143000" indent="-228600" algn="l" eaLnBrk="0" hangingPunct="0">
              <a:buSzPct val="65000"/>
              <a:buChar char="n"/>
              <a:defRPr sz="2400">
                <a:solidFill>
                  <a:schemeClr val="bg2"/>
                </a:solidFill>
                <a:latin typeface="Tahoma" pitchFamily="34" charset="0"/>
              </a:defRPr>
            </a:lvl3pPr>
            <a:lvl4pPr marL="1600200" indent="-228600" algn="l" eaLnBrk="0" hangingPunct="0">
              <a:buSzPct val="65000"/>
              <a:buChar char="n"/>
              <a:defRPr sz="2000">
                <a:solidFill>
                  <a:schemeClr val="bg2"/>
                </a:solidFill>
                <a:latin typeface="Tahoma" pitchFamily="34" charset="0"/>
              </a:defRPr>
            </a:lvl4pPr>
            <a:lvl5pPr marL="2057400" indent="-228600" algn="l" eaLnBrk="0" hangingPunct="0">
              <a:buSzPct val="65000"/>
              <a:buChar char="n"/>
              <a:defRPr sz="2000">
                <a:solidFill>
                  <a:schemeClr val="bg2"/>
                </a:solidFill>
                <a:latin typeface="Tahoma" pitchFamily="34" charset="0"/>
              </a:defRPr>
            </a:lvl5pPr>
            <a:lvl6pPr marL="25146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6pPr>
            <a:lvl7pPr marL="29718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7pPr>
            <a:lvl8pPr marL="34290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8pPr>
            <a:lvl9pPr marL="3886200" indent="-228600" eaLnBrk="0" fontAlgn="base" hangingPunct="0">
              <a:spcBef>
                <a:spcPct val="20000"/>
              </a:spcBef>
              <a:spcAft>
                <a:spcPct val="0"/>
              </a:spcAft>
              <a:buClr>
                <a:srgbClr val="9999FF"/>
              </a:buClr>
              <a:buSzPct val="65000"/>
              <a:buFont typeface="Wingdings" pitchFamily="2" charset="2"/>
              <a:buChar char="n"/>
              <a:defRPr sz="2000">
                <a:solidFill>
                  <a:schemeClr val="bg2"/>
                </a:solidFill>
                <a:latin typeface="Tahoma" pitchFamily="34" charset="0"/>
              </a:defRPr>
            </a:lvl9pPr>
          </a:lstStyle>
          <a:p>
            <a:pPr eaLnBrk="1" hangingPunct="1">
              <a:buFontTx/>
              <a:buNone/>
            </a:pPr>
            <a:fld id="{911BEE44-9972-421F-9685-0E01D8116FD1}" type="datetime1">
              <a:rPr lang="en-US" altLang="zh-CN" sz="1400" smtClean="0">
                <a:solidFill>
                  <a:schemeClr val="tx1"/>
                </a:solidFill>
                <a:latin typeface="Arial" charset="0"/>
                <a:ea typeface="SimSun" pitchFamily="2" charset="-122"/>
              </a:rPr>
              <a:pPr eaLnBrk="1" hangingPunct="1">
                <a:buFontTx/>
                <a:buNone/>
              </a:pPr>
              <a:t>1/5/2021</a:t>
            </a:fld>
            <a:endParaRPr lang="en-US" altLang="zh-CN" sz="1400">
              <a:solidFill>
                <a:schemeClr val="tx1"/>
              </a:solidFill>
              <a:latin typeface="Arial" charset="0"/>
              <a:ea typeface="SimSun" pitchFamily="2" charset="-122"/>
            </a:endParaRPr>
          </a:p>
        </p:txBody>
      </p:sp>
      <p:sp>
        <p:nvSpPr>
          <p:cNvPr id="11267" name="Rectangle 2"/>
          <p:cNvSpPr>
            <a:spLocks noGrp="1" noChangeArrowheads="1"/>
          </p:cNvSpPr>
          <p:nvPr>
            <p:ph type="title"/>
          </p:nvPr>
        </p:nvSpPr>
        <p:spPr>
          <a:xfrm>
            <a:off x="0" y="0"/>
            <a:ext cx="11430000" cy="685800"/>
          </a:xfrm>
          <a:solidFill>
            <a:srgbClr val="002060"/>
          </a:solidFill>
        </p:spPr>
        <p:txBody>
          <a:bodyPr/>
          <a:lstStyle/>
          <a:p>
            <a:pPr eaLnBrk="1" hangingPunct="1"/>
            <a:r>
              <a:rPr lang="en-US" altLang="en-US" sz="3600">
                <a:solidFill>
                  <a:srgbClr val="FFFF00"/>
                </a:solidFill>
              </a:rPr>
              <a:t>Analysis Model, Simple Harmonic Motion</a:t>
            </a:r>
          </a:p>
        </p:txBody>
      </p:sp>
      <p:sp>
        <p:nvSpPr>
          <p:cNvPr id="11268" name="Rectangle 3"/>
          <p:cNvSpPr>
            <a:spLocks noGrp="1" noChangeArrowheads="1"/>
          </p:cNvSpPr>
          <p:nvPr>
            <p:ph type="body" sz="half" idx="1"/>
          </p:nvPr>
        </p:nvSpPr>
        <p:spPr>
          <a:xfrm>
            <a:off x="155575" y="1358900"/>
            <a:ext cx="10969625" cy="4660900"/>
          </a:xfrm>
        </p:spPr>
        <p:txBody>
          <a:bodyPr/>
          <a:lstStyle/>
          <a:p>
            <a:pPr eaLnBrk="1" hangingPunct="1"/>
            <a:r>
              <a:rPr lang="en-US" altLang="en-US" sz="2400" dirty="0"/>
              <a:t>What are the units of </a:t>
            </a:r>
            <a:r>
              <a:rPr lang="en-US" altLang="en-US" sz="2400" i="1" dirty="0">
                <a:latin typeface="Times New Roman" pitchFamily="18" charset="0"/>
                <a:cs typeface="Times New Roman" pitchFamily="18" charset="0"/>
              </a:rPr>
              <a:t>k/m</a:t>
            </a:r>
            <a:r>
              <a:rPr lang="en-US" altLang="en-US" sz="2400" dirty="0"/>
              <a:t>, in                                      ?</a:t>
            </a:r>
          </a:p>
          <a:p>
            <a:pPr eaLnBrk="1" hangingPunct="1"/>
            <a:endParaRPr lang="en-US" altLang="en-US" sz="2400" dirty="0"/>
          </a:p>
          <a:p>
            <a:pPr eaLnBrk="1" hangingPunct="1"/>
            <a:r>
              <a:rPr lang="en-US" altLang="en-US" sz="2400" dirty="0"/>
              <a:t>They are </a:t>
            </a:r>
            <a:r>
              <a:rPr lang="en-US" altLang="en-US" sz="2400" dirty="0">
                <a:latin typeface="Times New Roman" pitchFamily="18" charset="0"/>
                <a:cs typeface="Times New Roman" pitchFamily="18" charset="0"/>
              </a:rPr>
              <a:t>1/s</a:t>
            </a:r>
            <a:r>
              <a:rPr lang="en-US" altLang="en-US" sz="2400" baseline="30000" dirty="0">
                <a:latin typeface="Times New Roman" pitchFamily="18" charset="0"/>
                <a:cs typeface="Times New Roman" pitchFamily="18" charset="0"/>
              </a:rPr>
              <a:t>2</a:t>
            </a:r>
            <a:r>
              <a:rPr lang="en-US" altLang="en-US" sz="2400" dirty="0"/>
              <a:t>, which we can regard as a frequency-squared, so let’s write it as </a:t>
            </a:r>
          </a:p>
          <a:p>
            <a:pPr eaLnBrk="1" hangingPunct="1"/>
            <a:endParaRPr lang="en-US" altLang="zh-CN" sz="2400" dirty="0">
              <a:ea typeface="SimSun" pitchFamily="2" charset="-122"/>
            </a:endParaRPr>
          </a:p>
          <a:p>
            <a:pPr eaLnBrk="1" hangingPunct="1"/>
            <a:endParaRPr lang="en-US" altLang="zh-CN" sz="2400" dirty="0">
              <a:ea typeface="SimSun" pitchFamily="2" charset="-122"/>
            </a:endParaRPr>
          </a:p>
          <a:p>
            <a:pPr eaLnBrk="1" hangingPunct="1"/>
            <a:r>
              <a:rPr lang="en-US" altLang="zh-CN" sz="2400" dirty="0">
                <a:ea typeface="SimSun" pitchFamily="2" charset="-122"/>
              </a:rPr>
              <a:t>Then the equation becomes</a:t>
            </a:r>
          </a:p>
          <a:p>
            <a:pPr eaLnBrk="1" hangingPunct="1"/>
            <a:endParaRPr lang="en-US" altLang="zh-CN" sz="2400" dirty="0">
              <a:ea typeface="SimSun" pitchFamily="2" charset="-122"/>
            </a:endParaRPr>
          </a:p>
          <a:p>
            <a:pPr eaLnBrk="1" hangingPunct="1"/>
            <a:r>
              <a:rPr lang="en-US" altLang="zh-CN" sz="2400" dirty="0">
                <a:ea typeface="SimSun" pitchFamily="2" charset="-122"/>
              </a:rPr>
              <a:t>    A typical way to solve such a differential equation is to simply search for a function that satisfies the requirement, in this case, that its second derivative yields the negative of itself!  The sine and cosine functions meet these requirements.</a:t>
            </a:r>
            <a:endParaRPr lang="en-US" altLang="zh-CN" sz="2000" dirty="0">
              <a:ea typeface="SimSun" pitchFamily="2" charset="-122"/>
            </a:endParaRPr>
          </a:p>
        </p:txBody>
      </p:sp>
      <p:graphicFrame>
        <p:nvGraphicFramePr>
          <p:cNvPr id="11269" name="Object 7"/>
          <p:cNvGraphicFramePr>
            <a:graphicFrameLocks noChangeAspect="1"/>
          </p:cNvGraphicFramePr>
          <p:nvPr>
            <p:extLst>
              <p:ext uri="{D42A27DB-BD31-4B8C-83A1-F6EECF244321}">
                <p14:modId xmlns:p14="http://schemas.microsoft.com/office/powerpoint/2010/main" val="3091043278"/>
              </p:ext>
            </p:extLst>
          </p:nvPr>
        </p:nvGraphicFramePr>
        <p:xfrm>
          <a:off x="4058841" y="990600"/>
          <a:ext cx="2875359" cy="950913"/>
        </p:xfrm>
        <a:graphic>
          <a:graphicData uri="http://schemas.openxmlformats.org/presentationml/2006/ole">
            <mc:AlternateContent xmlns:mc="http://schemas.openxmlformats.org/markup-compatibility/2006">
              <mc:Choice xmlns:v="urn:schemas-microsoft-com:vml" Requires="v">
                <p:oleObj name="Equation" r:id="rId3" imgW="1016000" imgH="419100" progId="Equation.DSMT4">
                  <p:embed/>
                </p:oleObj>
              </mc:Choice>
              <mc:Fallback>
                <p:oleObj name="Equation" r:id="rId3" imgW="10160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8841" y="990600"/>
                        <a:ext cx="2875359"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8"/>
          <p:cNvGraphicFramePr>
            <a:graphicFrameLocks noChangeAspect="1"/>
          </p:cNvGraphicFramePr>
          <p:nvPr/>
        </p:nvGraphicFramePr>
        <p:xfrm>
          <a:off x="4637486" y="2473326"/>
          <a:ext cx="1438671" cy="893763"/>
        </p:xfrm>
        <a:graphic>
          <a:graphicData uri="http://schemas.openxmlformats.org/presentationml/2006/ole">
            <mc:AlternateContent xmlns:mc="http://schemas.openxmlformats.org/markup-compatibility/2006">
              <mc:Choice xmlns:v="urn:schemas-microsoft-com:vml" Requires="v">
                <p:oleObj name="Equation" r:id="rId5" imgW="507780" imgH="393529" progId="Equation.DSMT4">
                  <p:embed/>
                </p:oleObj>
              </mc:Choice>
              <mc:Fallback>
                <p:oleObj name="Equation" r:id="rId5" imgW="507780"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486" y="2473326"/>
                        <a:ext cx="1438671"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9"/>
          <p:cNvGraphicFramePr>
            <a:graphicFrameLocks noChangeAspect="1"/>
          </p:cNvGraphicFramePr>
          <p:nvPr/>
        </p:nvGraphicFramePr>
        <p:xfrm>
          <a:off x="4558111" y="3781426"/>
          <a:ext cx="1724421" cy="461963"/>
        </p:xfrm>
        <a:graphic>
          <a:graphicData uri="http://schemas.openxmlformats.org/presentationml/2006/ole">
            <mc:AlternateContent xmlns:mc="http://schemas.openxmlformats.org/markup-compatibility/2006">
              <mc:Choice xmlns:v="urn:schemas-microsoft-com:vml" Requires="v">
                <p:oleObj name="Equation" r:id="rId7" imgW="609336" imgH="203112" progId="Equation.DSMT4">
                  <p:embed/>
                </p:oleObj>
              </mc:Choice>
              <mc:Fallback>
                <p:oleObj name="Equation" r:id="rId7" imgW="609336"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8111" y="3781426"/>
                        <a:ext cx="1724421"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36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0"/>
            <a:ext cx="11353800" cy="685800"/>
          </a:xfrm>
          <a:solidFill>
            <a:srgbClr val="002060"/>
          </a:solidFill>
        </p:spPr>
        <p:txBody>
          <a:bodyPr/>
          <a:lstStyle/>
          <a:p>
            <a:r>
              <a:rPr lang="en-US" altLang="en-US" sz="2800" dirty="0">
                <a:solidFill>
                  <a:srgbClr val="FFFF00"/>
                </a:solidFill>
              </a:rPr>
              <a:t>Mathematical Representation of Spring Mass System</a:t>
            </a:r>
          </a:p>
        </p:txBody>
      </p:sp>
      <p:sp>
        <p:nvSpPr>
          <p:cNvPr id="3" name="Content Placeholder 2"/>
          <p:cNvSpPr>
            <a:spLocks noGrp="1"/>
          </p:cNvSpPr>
          <p:nvPr>
            <p:ph idx="1"/>
          </p:nvPr>
        </p:nvSpPr>
        <p:spPr/>
        <p:txBody>
          <a:bodyPr/>
          <a:lstStyle/>
          <a:p>
            <a:r>
              <a:rPr lang="en-US" altLang="en-US"/>
              <a:t>As we know </a:t>
            </a:r>
          </a:p>
        </p:txBody>
      </p:sp>
      <p:graphicFrame>
        <p:nvGraphicFramePr>
          <p:cNvPr id="4" name="Object 3"/>
          <p:cNvGraphicFramePr>
            <a:graphicFrameLocks noChangeAspect="1"/>
          </p:cNvGraphicFramePr>
          <p:nvPr/>
        </p:nvGraphicFramePr>
        <p:xfrm>
          <a:off x="457200" y="2057400"/>
          <a:ext cx="1828800" cy="754063"/>
        </p:xfrm>
        <a:graphic>
          <a:graphicData uri="http://schemas.openxmlformats.org/presentationml/2006/ole">
            <mc:AlternateContent xmlns:mc="http://schemas.openxmlformats.org/markup-compatibility/2006">
              <mc:Choice xmlns:v="urn:schemas-microsoft-com:vml" Requires="v">
                <p:oleObj name="Equation" r:id="rId3" imgW="1040948" imgH="418918" progId="Equation.3">
                  <p:embed/>
                </p:oleObj>
              </mc:Choice>
              <mc:Fallback>
                <p:oleObj name="Equation" r:id="rId3" imgW="1040948"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18288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457200" y="2743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Now Applying Hook’s Law </a:t>
            </a:r>
          </a:p>
        </p:txBody>
      </p:sp>
      <p:graphicFrame>
        <p:nvGraphicFramePr>
          <p:cNvPr id="6" name="Object 5"/>
          <p:cNvGraphicFramePr>
            <a:graphicFrameLocks noChangeAspect="1"/>
          </p:cNvGraphicFramePr>
          <p:nvPr/>
        </p:nvGraphicFramePr>
        <p:xfrm>
          <a:off x="533400" y="3276600"/>
          <a:ext cx="1465263" cy="341313"/>
        </p:xfrm>
        <a:graphic>
          <a:graphicData uri="http://schemas.openxmlformats.org/presentationml/2006/ole">
            <mc:AlternateContent xmlns:mc="http://schemas.openxmlformats.org/markup-compatibility/2006">
              <mc:Choice xmlns:v="urn:schemas-microsoft-com:vml" Requires="v">
                <p:oleObj name="Equation" r:id="rId5" imgW="761669" imgH="177723" progId="Equation.3">
                  <p:embed/>
                </p:oleObj>
              </mc:Choice>
              <mc:Fallback>
                <p:oleObj name="Equation" r:id="rId5" imgW="761669"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276600"/>
                        <a:ext cx="14652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a:spLocks noChangeArrowheads="1"/>
          </p:cNvSpPr>
          <p:nvPr/>
        </p:nvSpPr>
        <p:spPr bwMode="auto">
          <a:xfrm>
            <a:off x="228600" y="3733800"/>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Applying Newton’s second Law</a:t>
            </a:r>
          </a:p>
        </p:txBody>
      </p:sp>
      <p:graphicFrame>
        <p:nvGraphicFramePr>
          <p:cNvPr id="8" name="Object 7"/>
          <p:cNvGraphicFramePr>
            <a:graphicFrameLocks noChangeAspect="1"/>
          </p:cNvGraphicFramePr>
          <p:nvPr/>
        </p:nvGraphicFramePr>
        <p:xfrm>
          <a:off x="304800" y="4191000"/>
          <a:ext cx="2252663" cy="474663"/>
        </p:xfrm>
        <a:graphic>
          <a:graphicData uri="http://schemas.openxmlformats.org/presentationml/2006/ole">
            <mc:AlternateContent xmlns:mc="http://schemas.openxmlformats.org/markup-compatibility/2006">
              <mc:Choice xmlns:v="urn:schemas-microsoft-com:vml" Requires="v">
                <p:oleObj name="Equation" r:id="rId7" imgW="1205977" imgH="253890" progId="Equation.3">
                  <p:embed/>
                </p:oleObj>
              </mc:Choice>
              <mc:Fallback>
                <p:oleObj name="Equation" r:id="rId7" imgW="1205977"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191000"/>
                        <a:ext cx="22526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98450" y="4800600"/>
          <a:ext cx="1987550" cy="800100"/>
        </p:xfrm>
        <a:graphic>
          <a:graphicData uri="http://schemas.openxmlformats.org/presentationml/2006/ole">
            <mc:AlternateContent xmlns:mc="http://schemas.openxmlformats.org/markup-compatibility/2006">
              <mc:Choice xmlns:v="urn:schemas-microsoft-com:vml" Requires="v">
                <p:oleObj name="Equation" r:id="rId9" imgW="1040948" imgH="418918" progId="Equation.3">
                  <p:embed/>
                </p:oleObj>
              </mc:Choice>
              <mc:Fallback>
                <p:oleObj name="Equation" r:id="rId9" imgW="1040948" imgH="4189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450" y="4800600"/>
                        <a:ext cx="19875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4038600" y="1752600"/>
          <a:ext cx="1941513" cy="800100"/>
        </p:xfrm>
        <a:graphic>
          <a:graphicData uri="http://schemas.openxmlformats.org/presentationml/2006/ole">
            <mc:AlternateContent xmlns:mc="http://schemas.openxmlformats.org/markup-compatibility/2006">
              <mc:Choice xmlns:v="urn:schemas-microsoft-com:vml" Requires="v">
                <p:oleObj name="Equation" r:id="rId11" imgW="1016000" imgH="419100" progId="Equation.3">
                  <p:embed/>
                </p:oleObj>
              </mc:Choice>
              <mc:Fallback>
                <p:oleObj name="Equation" r:id="rId11" imgW="10160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1752600"/>
                        <a:ext cx="19415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a:spLocks noChangeArrowheads="1"/>
          </p:cNvSpPr>
          <p:nvPr/>
        </p:nvSpPr>
        <p:spPr bwMode="auto">
          <a:xfrm>
            <a:off x="3962400" y="292735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Let </a:t>
            </a:r>
          </a:p>
        </p:txBody>
      </p:sp>
      <p:graphicFrame>
        <p:nvGraphicFramePr>
          <p:cNvPr id="12" name="Object 11"/>
          <p:cNvGraphicFramePr>
            <a:graphicFrameLocks noChangeAspect="1"/>
          </p:cNvGraphicFramePr>
          <p:nvPr/>
        </p:nvGraphicFramePr>
        <p:xfrm>
          <a:off x="4572000" y="2730500"/>
          <a:ext cx="1009650" cy="763588"/>
        </p:xfrm>
        <a:graphic>
          <a:graphicData uri="http://schemas.openxmlformats.org/presentationml/2006/ole">
            <mc:AlternateContent xmlns:mc="http://schemas.openxmlformats.org/markup-compatibility/2006">
              <mc:Choice xmlns:v="urn:schemas-microsoft-com:vml" Requires="v">
                <p:oleObj name="Equation" r:id="rId13" imgW="520474" imgH="393529" progId="Equation.3">
                  <p:embed/>
                </p:oleObj>
              </mc:Choice>
              <mc:Fallback>
                <p:oleObj name="Equation" r:id="rId13" imgW="520474"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2730500"/>
                        <a:ext cx="10096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038600" y="3657600"/>
          <a:ext cx="1893888" cy="800100"/>
        </p:xfrm>
        <a:graphic>
          <a:graphicData uri="http://schemas.openxmlformats.org/presentationml/2006/ole">
            <mc:AlternateContent xmlns:mc="http://schemas.openxmlformats.org/markup-compatibility/2006">
              <mc:Choice xmlns:v="urn:schemas-microsoft-com:vml" Requires="v">
                <p:oleObj name="Equation" r:id="rId15" imgW="990600" imgH="419100" progId="Equation.3">
                  <p:embed/>
                </p:oleObj>
              </mc:Choice>
              <mc:Fallback>
                <p:oleObj name="Equation" r:id="rId15" imgW="990600" imgH="4191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3657600"/>
                        <a:ext cx="18938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886200" y="5257800"/>
          <a:ext cx="3255963" cy="439738"/>
        </p:xfrm>
        <a:graphic>
          <a:graphicData uri="http://schemas.openxmlformats.org/presentationml/2006/ole">
            <mc:AlternateContent xmlns:mc="http://schemas.openxmlformats.org/markup-compatibility/2006">
              <mc:Choice xmlns:v="urn:schemas-microsoft-com:vml" Requires="v">
                <p:oleObj name="Equation" r:id="rId17" imgW="1473200" imgH="203200" progId="Equation.3">
                  <p:embed/>
                </p:oleObj>
              </mc:Choice>
              <mc:Fallback>
                <p:oleObj name="Equation" r:id="rId17" imgW="1473200" imgH="203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5257800"/>
                        <a:ext cx="32559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a:spLocks noChangeArrowheads="1"/>
          </p:cNvSpPr>
          <p:nvPr/>
        </p:nvSpPr>
        <p:spPr bwMode="auto">
          <a:xfrm>
            <a:off x="3886200" y="4648200"/>
            <a:ext cx="3411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eaLnBrk="1" hangingPunct="1">
              <a:lnSpc>
                <a:spcPct val="100000"/>
              </a:lnSpc>
              <a:spcBef>
                <a:spcPct val="0"/>
              </a:spcBef>
            </a:pPr>
            <a:r>
              <a:rPr lang="en-US" altLang="en-US"/>
              <a:t>Solution of differential equation </a:t>
            </a:r>
          </a:p>
        </p:txBody>
      </p:sp>
      <p:graphicFrame>
        <p:nvGraphicFramePr>
          <p:cNvPr id="17" name="Object 16"/>
          <p:cNvGraphicFramePr>
            <a:graphicFrameLocks noChangeAspect="1"/>
          </p:cNvGraphicFramePr>
          <p:nvPr/>
        </p:nvGraphicFramePr>
        <p:xfrm>
          <a:off x="6629400" y="1905000"/>
          <a:ext cx="4410075" cy="630238"/>
        </p:xfrm>
        <a:graphic>
          <a:graphicData uri="http://schemas.openxmlformats.org/presentationml/2006/ole">
            <mc:AlternateContent xmlns:mc="http://schemas.openxmlformats.org/markup-compatibility/2006">
              <mc:Choice xmlns:v="urn:schemas-microsoft-com:vml" Requires="v">
                <p:oleObj name="Equation" r:id="rId19" imgW="2527300" imgH="393700" progId="Equation.3">
                  <p:embed/>
                </p:oleObj>
              </mc:Choice>
              <mc:Fallback>
                <p:oleObj name="Equation" r:id="rId19" imgW="2527300" imgH="393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29400" y="1905000"/>
                        <a:ext cx="44100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nvGraphicFramePr>
        <p:xfrm>
          <a:off x="6321425" y="2743200"/>
          <a:ext cx="5029200" cy="671513"/>
        </p:xfrm>
        <a:graphic>
          <a:graphicData uri="http://schemas.openxmlformats.org/presentationml/2006/ole">
            <mc:AlternateContent xmlns:mc="http://schemas.openxmlformats.org/markup-compatibility/2006">
              <mc:Choice xmlns:v="urn:schemas-microsoft-com:vml" Requires="v">
                <p:oleObj name="Equation" r:id="rId21" imgW="2882900" imgH="419100" progId="Equation.3">
                  <p:embed/>
                </p:oleObj>
              </mc:Choice>
              <mc:Fallback>
                <p:oleObj name="Equation" r:id="rId21" imgW="2882900" imgH="4191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21425" y="2743200"/>
                        <a:ext cx="50292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19"/>
          <p:cNvSpPr>
            <a:spLocks noChangeArrowheads="1"/>
          </p:cNvSpPr>
          <p:nvPr/>
        </p:nvSpPr>
        <p:spPr bwMode="auto">
          <a:xfrm>
            <a:off x="9906000" y="2743200"/>
            <a:ext cx="14478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ts val="2200"/>
              </a:lnSpc>
              <a:spcBef>
                <a:spcPct val="50000"/>
              </a:spcBef>
              <a:defRPr>
                <a:solidFill>
                  <a:schemeClr val="tx1"/>
                </a:solidFill>
                <a:latin typeface="Arial" charset="0"/>
                <a:ea typeface="MS PGothic"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charset="0"/>
                <a:ea typeface="MS PGothic"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charset="0"/>
                <a:ea typeface="MS PGothic"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charset="0"/>
                <a:ea typeface="MS PGothic"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charset="0"/>
                <a:ea typeface="MS PGothic" pitchFamily="34" charset="-128"/>
              </a:defRPr>
            </a:lvl9pPr>
          </a:lstStyle>
          <a:p>
            <a:pPr>
              <a:lnSpc>
                <a:spcPct val="100000"/>
              </a:lnSpc>
              <a:spcBef>
                <a:spcPct val="0"/>
              </a:spcBef>
            </a:pPr>
            <a:endParaRPr lang="en-US" altLang="en-US" sz="2400"/>
          </a:p>
        </p:txBody>
      </p:sp>
      <p:cxnSp>
        <p:nvCxnSpPr>
          <p:cNvPr id="22" name="Elbow Connector 21"/>
          <p:cNvCxnSpPr/>
          <p:nvPr/>
        </p:nvCxnSpPr>
        <p:spPr bwMode="auto">
          <a:xfrm rot="10800000" flipV="1">
            <a:off x="8991600" y="3505200"/>
            <a:ext cx="914400" cy="228600"/>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graphicFrame>
        <p:nvGraphicFramePr>
          <p:cNvPr id="23" name="Object 22"/>
          <p:cNvGraphicFramePr>
            <a:graphicFrameLocks noChangeAspect="1"/>
          </p:cNvGraphicFramePr>
          <p:nvPr/>
        </p:nvGraphicFramePr>
        <p:xfrm>
          <a:off x="7540625" y="3619500"/>
          <a:ext cx="1417638" cy="671513"/>
        </p:xfrm>
        <a:graphic>
          <a:graphicData uri="http://schemas.openxmlformats.org/presentationml/2006/ole">
            <mc:AlternateContent xmlns:mc="http://schemas.openxmlformats.org/markup-compatibility/2006">
              <mc:Choice xmlns:v="urn:schemas-microsoft-com:vml" Requires="v">
                <p:oleObj name="Equation" r:id="rId23" imgW="812447" imgH="418918" progId="Equation.3">
                  <p:embed/>
                </p:oleObj>
              </mc:Choice>
              <mc:Fallback>
                <p:oleObj name="Equation" r:id="rId23" imgW="812447" imgH="41891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40625" y="3619500"/>
                        <a:ext cx="1417638" cy="671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Picture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264400" y="4419600"/>
            <a:ext cx="4143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315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5" grpId="0"/>
      <p:bldP spid="20" grpId="0" animBg="1"/>
    </p:bldLst>
  </p:timing>
</p:sld>
</file>

<file path=ppt/theme/theme1.xml><?xml version="1.0" encoding="utf-8"?>
<a:theme xmlns:a="http://schemas.openxmlformats.org/drawingml/2006/main" name="CL Template">
  <a:themeElements>
    <a:clrScheme name="">
      <a:dk1>
        <a:srgbClr val="000000"/>
      </a:dk1>
      <a:lt1>
        <a:srgbClr val="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 Template</Template>
  <TotalTime>12461</TotalTime>
  <Words>4128</Words>
  <Application>Microsoft Office PowerPoint</Application>
  <PresentationFormat>Custom</PresentationFormat>
  <Paragraphs>458</Paragraphs>
  <Slides>72</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3" baseType="lpstr">
      <vt:lpstr>Arial</vt:lpstr>
      <vt:lpstr>Calibri</vt:lpstr>
      <vt:lpstr>Cambria Math</vt:lpstr>
      <vt:lpstr>Garamond</vt:lpstr>
      <vt:lpstr>Lucida Grande</vt:lpstr>
      <vt:lpstr>Symbol</vt:lpstr>
      <vt:lpstr>Tahoma</vt:lpstr>
      <vt:lpstr>Times New Roman</vt:lpstr>
      <vt:lpstr>Wingdings</vt:lpstr>
      <vt:lpstr>CL Template</vt:lpstr>
      <vt:lpstr>Equation</vt:lpstr>
      <vt:lpstr>Chapter 15</vt:lpstr>
      <vt:lpstr>Oscillatory Motion</vt:lpstr>
      <vt:lpstr>Periodic Motion</vt:lpstr>
      <vt:lpstr>Recall Hooke’s Law</vt:lpstr>
      <vt:lpstr>PowerPoint Presentation</vt:lpstr>
      <vt:lpstr>Differential Equation of Motion</vt:lpstr>
      <vt:lpstr>Acceleration</vt:lpstr>
      <vt:lpstr>Analysis Model, Simple Harmonic Motion</vt:lpstr>
      <vt:lpstr>Mathematical Representation of Spring Mass System</vt:lpstr>
      <vt:lpstr>SHM Graphical Representation</vt:lpstr>
      <vt:lpstr>Time Period and frequency of spring mass system</vt:lpstr>
      <vt:lpstr>Motion Equations for SHM</vt:lpstr>
      <vt:lpstr>SHM Example 1</vt:lpstr>
      <vt:lpstr>SHM Example 2</vt:lpstr>
      <vt:lpstr>Maximum Values of v and a</vt:lpstr>
      <vt:lpstr>Quick Quiz</vt:lpstr>
      <vt:lpstr>Problem. Oscillating Ruler</vt:lpstr>
      <vt:lpstr>Frequency and Time Period in terms of system parameters</vt:lpstr>
      <vt:lpstr>Problem 1: </vt:lpstr>
      <vt:lpstr>Problem 1: Determine the amplitude, frequency, and period of the motion. </vt:lpstr>
      <vt:lpstr>Using the results of part (B), determine the position, velocity, and acceleration of the object at t = 1.00 s.</vt:lpstr>
      <vt:lpstr>Determine the maximum speed and maximum acceleration of the object.</vt:lpstr>
      <vt:lpstr>Find the displacement of the object between t = 0 and t = 1.00 s </vt:lpstr>
      <vt:lpstr>Problem 1: Determine the amplitude, frequency, and period of the motion. </vt:lpstr>
      <vt:lpstr>Problem 2: </vt:lpstr>
      <vt:lpstr>Problem: 3</vt:lpstr>
      <vt:lpstr>Solution: </vt:lpstr>
      <vt:lpstr>Solution: </vt:lpstr>
      <vt:lpstr>Problem:  Tuned Mass Damper</vt:lpstr>
      <vt:lpstr>Energy of the SHM Oscillator</vt:lpstr>
      <vt:lpstr>Energy of the SHM Oscillator</vt:lpstr>
      <vt:lpstr>Energy of the SHM Oscillator, cont.</vt:lpstr>
      <vt:lpstr>Energy of the SHM Oscillator, final</vt:lpstr>
      <vt:lpstr>Energy in SHM, summary</vt:lpstr>
      <vt:lpstr>Velocity at a Given Position</vt:lpstr>
      <vt:lpstr>Problem 15.4: </vt:lpstr>
      <vt:lpstr>Problem 15.4: </vt:lpstr>
      <vt:lpstr>Problem 15.4: </vt:lpstr>
      <vt:lpstr>Simple Pendulum</vt:lpstr>
      <vt:lpstr>Simple Pendulum</vt:lpstr>
      <vt:lpstr>PowerPoint Presentation</vt:lpstr>
      <vt:lpstr>PowerPoint Presentation</vt:lpstr>
      <vt:lpstr>PowerPoint Presentation</vt:lpstr>
      <vt:lpstr>Physical Pendulum</vt:lpstr>
      <vt:lpstr>Torque, Moment of Inertia and Newton’s Law</vt:lpstr>
      <vt:lpstr>Physical Pendulum </vt:lpstr>
      <vt:lpstr>Physical Pendulum</vt:lpstr>
      <vt:lpstr>Physical Pendulum</vt:lpstr>
      <vt:lpstr>  Problem 15.6:   </vt:lpstr>
      <vt:lpstr>Problem.  Walking</vt:lpstr>
      <vt:lpstr>Torsional Pendulum</vt:lpstr>
      <vt:lpstr>PowerPoint Presentation</vt:lpstr>
      <vt:lpstr>Damped Oscillations</vt:lpstr>
      <vt:lpstr>Damped Oscillation, Example</vt:lpstr>
      <vt:lpstr> Damped Harmonic Motion</vt:lpstr>
      <vt:lpstr>Damped Oscillations, Equations</vt:lpstr>
      <vt:lpstr>Damped Oscillations, Natural Frequency</vt:lpstr>
      <vt:lpstr>Damped Oscillations, Graph</vt:lpstr>
      <vt:lpstr>Types of Damping</vt:lpstr>
      <vt:lpstr>Types of Damping, cont</vt:lpstr>
      <vt:lpstr>Forced Oscillations</vt:lpstr>
      <vt:lpstr>Forced Oscillations, cont.</vt:lpstr>
      <vt:lpstr>Resonance</vt:lpstr>
      <vt:lpstr>Resonance, cont.</vt:lpstr>
      <vt:lpstr>Practice  Problem</vt:lpstr>
      <vt:lpstr>Practice  Problem</vt:lpstr>
      <vt:lpstr>Practice  Problem</vt:lpstr>
      <vt:lpstr>Practice  Problem</vt:lpstr>
      <vt:lpstr>Practice  Problem</vt:lpstr>
      <vt:lpstr>Practice  Problem</vt:lpstr>
      <vt:lpstr>Practice Problem</vt:lpstr>
      <vt:lpstr>Practice Problem</vt:lpstr>
    </vt:vector>
  </TitlesOfParts>
  <Company>Next Step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Marilyn Akins</dc:creator>
  <cp:lastModifiedBy>mustafa haider</cp:lastModifiedBy>
  <cp:revision>235</cp:revision>
  <dcterms:created xsi:type="dcterms:W3CDTF">2003-11-09T22:21:18Z</dcterms:created>
  <dcterms:modified xsi:type="dcterms:W3CDTF">2021-01-05T07:36:38Z</dcterms:modified>
</cp:coreProperties>
</file>