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07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8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0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8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F52E572-03A5-48AD-B65E-0F189DD1ADC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36AA95-4F18-4DFC-A123-742D1310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Perception of Self and Others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Noreen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Accuracy and Distortion of Self-Perceptions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The accuracy of our self-concept and self-esteem depends on the accuracy of </a:t>
            </a:r>
            <a:r>
              <a:rPr lang="en-US" dirty="0" smtClean="0"/>
              <a:t>our own </a:t>
            </a:r>
            <a:r>
              <a:rPr lang="en-US" dirty="0"/>
              <a:t>perceptions and how we process others’ perceptions of us. All of us </a:t>
            </a:r>
            <a:r>
              <a:rPr lang="en-US" dirty="0" smtClean="0"/>
              <a:t>experience success </a:t>
            </a:r>
            <a:r>
              <a:rPr lang="en-US" dirty="0"/>
              <a:t>and failure, and all of us hear praise and criticism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Incongruence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gap between our inaccurate self-perceptions and reality, is </a:t>
            </a:r>
            <a:r>
              <a:rPr lang="en-US" dirty="0" smtClean="0"/>
              <a:t>a problem </a:t>
            </a:r>
            <a:r>
              <a:rPr lang="en-US" dirty="0"/>
              <a:t>because our perceptions of self are more likely than our true abilities to </a:t>
            </a:r>
            <a:r>
              <a:rPr lang="en-US" dirty="0" smtClean="0"/>
              <a:t>affect our behavior</a:t>
            </a:r>
          </a:p>
          <a:p>
            <a:r>
              <a:rPr lang="en-US" b="1" dirty="0" smtClean="0"/>
              <a:t>self-fulfilling </a:t>
            </a:r>
            <a:r>
              <a:rPr lang="en-US" b="1" dirty="0"/>
              <a:t>prophecy</a:t>
            </a:r>
          </a:p>
          <a:p>
            <a:pPr marL="0" indent="0" algn="just">
              <a:buNone/>
            </a:pPr>
            <a:r>
              <a:rPr lang="en-US" i="1" dirty="0"/>
              <a:t>a false perception of </a:t>
            </a:r>
            <a:r>
              <a:rPr lang="en-US" i="1" dirty="0" smtClean="0"/>
              <a:t>a situation </a:t>
            </a:r>
            <a:r>
              <a:rPr lang="en-US" i="1" dirty="0"/>
              <a:t>or characteristic </a:t>
            </a:r>
            <a:r>
              <a:rPr lang="en-US" i="1" dirty="0" smtClean="0"/>
              <a:t>or skill </a:t>
            </a:r>
            <a:r>
              <a:rPr lang="en-US" i="1" dirty="0"/>
              <a:t>that leads to </a:t>
            </a:r>
            <a:r>
              <a:rPr lang="en-US" i="1" dirty="0" smtClean="0"/>
              <a:t>behaviors that perpetuate </a:t>
            </a:r>
            <a:r>
              <a:rPr lang="en-US" i="1" dirty="0"/>
              <a:t>that </a:t>
            </a:r>
            <a:r>
              <a:rPr lang="en-US" i="1" dirty="0" smtClean="0"/>
              <a:t>false perception </a:t>
            </a:r>
            <a:r>
              <a:rPr lang="en-US" i="1" dirty="0"/>
              <a:t>as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Accuracy and Distortion of Self-Perceptions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Filtering </a:t>
            </a:r>
            <a:r>
              <a:rPr lang="en-US" b="1" dirty="0" smtClean="0"/>
              <a:t>messages</a:t>
            </a:r>
          </a:p>
          <a:p>
            <a:pPr marL="0" indent="0" algn="just">
              <a:buNone/>
            </a:pPr>
            <a:r>
              <a:rPr lang="en-US" dirty="0"/>
              <a:t>A second way that our </a:t>
            </a:r>
            <a:r>
              <a:rPr lang="en-US" dirty="0" smtClean="0"/>
              <a:t>self-perceptions can </a:t>
            </a:r>
            <a:r>
              <a:rPr lang="en-US" dirty="0"/>
              <a:t>become distorted is </a:t>
            </a:r>
            <a:r>
              <a:rPr lang="en-US" dirty="0" smtClean="0"/>
              <a:t>through the </a:t>
            </a:r>
            <a:r>
              <a:rPr lang="en-US" dirty="0"/>
              <a:t>way </a:t>
            </a:r>
            <a:r>
              <a:rPr lang="en-US"/>
              <a:t>we </a:t>
            </a:r>
            <a:r>
              <a:rPr lang="en-US" smtClean="0"/>
              <a:t>filter </a:t>
            </a:r>
            <a:r>
              <a:rPr lang="en-US" dirty="0"/>
              <a:t>what others say </a:t>
            </a:r>
            <a:r>
              <a:rPr lang="en-US" dirty="0" smtClean="0"/>
              <a:t>to us</a:t>
            </a:r>
            <a:r>
              <a:rPr lang="en-US" dirty="0"/>
              <a:t>. We are prone to pay </a:t>
            </a:r>
            <a:r>
              <a:rPr lang="en-US" dirty="0" smtClean="0"/>
              <a:t>attention to </a:t>
            </a:r>
            <a:r>
              <a:rPr lang="en-US" dirty="0"/>
              <a:t>messages that reinforce our </a:t>
            </a:r>
            <a:r>
              <a:rPr lang="en-US" dirty="0" smtClean="0"/>
              <a:t>current self-image</a:t>
            </a:r>
            <a:r>
              <a:rPr lang="en-US" dirty="0"/>
              <a:t>, whereas </a:t>
            </a:r>
            <a:r>
              <a:rPr lang="en-US" dirty="0" smtClean="0"/>
              <a:t>messages that </a:t>
            </a:r>
            <a:r>
              <a:rPr lang="en-US" dirty="0"/>
              <a:t>contradict this image may </a:t>
            </a:r>
            <a:r>
              <a:rPr lang="en-US" dirty="0" smtClean="0"/>
              <a:t>not “register</a:t>
            </a:r>
            <a:r>
              <a:rPr lang="en-US" dirty="0"/>
              <a:t>” or may be downplayed.</a:t>
            </a:r>
          </a:p>
        </p:txBody>
      </p:sp>
    </p:spTree>
    <p:extLst>
      <p:ext uri="{BB962C8B-B14F-4D97-AF65-F5344CB8AC3E}">
        <p14:creationId xmlns:p14="http://schemas.microsoft.com/office/powerpoint/2010/main" val="16369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Effects of Self-Perceptions on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Just as our self-concept and self-esteem affect how accurately we perceive </a:t>
            </a:r>
            <a:r>
              <a:rPr lang="en-US" dirty="0" smtClean="0"/>
              <a:t>ourselves, so </a:t>
            </a:r>
            <a:r>
              <a:rPr lang="en-US" dirty="0"/>
              <a:t>too do they </a:t>
            </a:r>
            <a:r>
              <a:rPr lang="en-US" dirty="0" smtClean="0"/>
              <a:t>influence </a:t>
            </a:r>
            <a:r>
              <a:rPr lang="en-US" dirty="0"/>
              <a:t>our communication by moderating competing internal </a:t>
            </a:r>
            <a:r>
              <a:rPr lang="en-US" dirty="0" smtClean="0"/>
              <a:t>messages in </a:t>
            </a:r>
            <a:r>
              <a:rPr lang="en-US" dirty="0"/>
              <a:t>our self-talk, </a:t>
            </a:r>
            <a:r>
              <a:rPr lang="en-US" dirty="0" smtClean="0"/>
              <a:t>influencing </a:t>
            </a:r>
            <a:r>
              <a:rPr lang="en-US" dirty="0"/>
              <a:t>how we communicate about ourselves with </a:t>
            </a:r>
            <a:r>
              <a:rPr lang="en-US" dirty="0" smtClean="0"/>
              <a:t>others, and </a:t>
            </a:r>
            <a:r>
              <a:rPr lang="en-US" dirty="0"/>
              <a:t>affecting communication apprehension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Self-perceptions moderate how we talk to ourselves</a:t>
            </a:r>
            <a:r>
              <a:rPr lang="en-US" b="1" i="1" dirty="0" smtClean="0"/>
              <a:t>.</a:t>
            </a:r>
          </a:p>
          <a:p>
            <a:pPr algn="just"/>
            <a:r>
              <a:rPr lang="en-US" b="1" i="1" dirty="0"/>
              <a:t>Self-perceptions </a:t>
            </a:r>
            <a:r>
              <a:rPr lang="en-US" b="1" i="1" dirty="0" smtClean="0"/>
              <a:t>influence </a:t>
            </a:r>
            <a:r>
              <a:rPr lang="en-US" b="1" i="1" dirty="0"/>
              <a:t>how we talk about ourselves with others</a:t>
            </a:r>
            <a:r>
              <a:rPr lang="en-US" b="1" i="1" dirty="0" smtClean="0"/>
              <a:t>.</a:t>
            </a:r>
          </a:p>
          <a:p>
            <a:pPr algn="just"/>
            <a:r>
              <a:rPr lang="en-US" b="1" i="1" dirty="0"/>
              <a:t>Self-perceptions affect communication apprehension.</a:t>
            </a:r>
          </a:p>
        </p:txBody>
      </p:sp>
    </p:spTree>
    <p:extLst>
      <p:ext uri="{BB962C8B-B14F-4D97-AF65-F5344CB8AC3E}">
        <p14:creationId xmlns:p14="http://schemas.microsoft.com/office/powerpoint/2010/main" val="13958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Presenting Self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Your self-concept and self-esteem are the “true” perceptions of what you think </a:t>
            </a:r>
            <a:r>
              <a:rPr lang="en-US" dirty="0" smtClean="0"/>
              <a:t>of yourself</a:t>
            </a:r>
            <a:r>
              <a:rPr lang="en-US" dirty="0"/>
              <a:t>. But when we interact with others, most of us mask some of who we </a:t>
            </a:r>
            <a:r>
              <a:rPr lang="en-US" dirty="0" smtClean="0"/>
              <a:t>really think </a:t>
            </a:r>
            <a:r>
              <a:rPr lang="en-US" dirty="0"/>
              <a:t>we are so that we can meet or violate others expectations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Self-Monitoring </a:t>
            </a:r>
            <a:r>
              <a:rPr lang="en-US" dirty="0" smtClean="0"/>
              <a:t>is </a:t>
            </a:r>
            <a:r>
              <a:rPr lang="en-US" i="1" dirty="0"/>
              <a:t>the internal process </a:t>
            </a:r>
            <a:r>
              <a:rPr lang="en-US" i="1" dirty="0" smtClean="0"/>
              <a:t>of observing</a:t>
            </a:r>
            <a:r>
              <a:rPr lang="en-US" i="1" dirty="0"/>
              <a:t>, analyzing, </a:t>
            </a:r>
            <a:r>
              <a:rPr lang="en-US" i="1" dirty="0" smtClean="0"/>
              <a:t>and regulating  your </a:t>
            </a:r>
            <a:r>
              <a:rPr lang="en-US" i="1" dirty="0"/>
              <a:t>own </a:t>
            </a:r>
            <a:r>
              <a:rPr lang="en-US" i="1" dirty="0" smtClean="0"/>
              <a:t>behavior based </a:t>
            </a:r>
            <a:r>
              <a:rPr lang="en-US" i="1" dirty="0"/>
              <a:t>on your analysis </a:t>
            </a:r>
            <a:r>
              <a:rPr lang="en-US" i="1" dirty="0" smtClean="0"/>
              <a:t>of the </a:t>
            </a:r>
            <a:r>
              <a:rPr lang="en-US" i="1" dirty="0"/>
              <a:t>situation and </a:t>
            </a:r>
            <a:r>
              <a:rPr lang="en-US" i="1" dirty="0" smtClean="0"/>
              <a:t>others’ responses </a:t>
            </a:r>
            <a:r>
              <a:rPr lang="en-US" i="1" dirty="0"/>
              <a:t>to you</a:t>
            </a:r>
            <a:r>
              <a:rPr lang="en-US" i="1" dirty="0" smtClean="0"/>
              <a:t>.</a:t>
            </a:r>
          </a:p>
          <a:p>
            <a:r>
              <a:rPr lang="en-US" b="1" dirty="0"/>
              <a:t>Social Construction of </a:t>
            </a:r>
            <a:r>
              <a:rPr lang="en-US" b="1" dirty="0" smtClean="0"/>
              <a:t>Self: </a:t>
            </a:r>
            <a:r>
              <a:rPr lang="en-US" dirty="0" smtClean="0"/>
              <a:t>we present </a:t>
            </a:r>
            <a:r>
              <a:rPr lang="en-US" dirty="0"/>
              <a:t>different personas in response to different situations and relationships, </a:t>
            </a:r>
            <a:r>
              <a:rPr lang="en-US" dirty="0" smtClean="0"/>
              <a:t>and we </a:t>
            </a:r>
            <a:r>
              <a:rPr lang="en-US" dirty="0"/>
              <a:t>change ourselves in the process. We socially construct ourselves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 smtClean="0"/>
              <a:t>roles we </a:t>
            </a:r>
            <a:r>
              <a:rPr lang="en-US" dirty="0"/>
              <a:t>enact. A </a:t>
            </a:r>
            <a:r>
              <a:rPr lang="en-US" b="1" dirty="0"/>
              <a:t>role </a:t>
            </a:r>
            <a:r>
              <a:rPr lang="en-US" dirty="0"/>
              <a:t>is a pattern of learned behaviors that we use to meet the </a:t>
            </a:r>
            <a:r>
              <a:rPr lang="en-US" dirty="0" smtClean="0"/>
              <a:t>perceived demands </a:t>
            </a:r>
            <a:r>
              <a:rPr lang="en-US" dirty="0"/>
              <a:t>of a particular context.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66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Perception of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As we encounter new people, or as we experience new situations in our </a:t>
            </a:r>
            <a:r>
              <a:rPr lang="en-US" dirty="0" smtClean="0"/>
              <a:t>ongoing relationships</a:t>
            </a:r>
            <a:r>
              <a:rPr lang="en-US" dirty="0"/>
              <a:t>, most of us feel somewhat to profoundly anxious</a:t>
            </a:r>
            <a:r>
              <a:rPr lang="en-US" dirty="0" smtClean="0"/>
              <a:t>. </a:t>
            </a:r>
            <a:r>
              <a:rPr lang="en-US" dirty="0"/>
              <a:t>This </a:t>
            </a:r>
            <a:r>
              <a:rPr lang="en-US" dirty="0" smtClean="0"/>
              <a:t>process of </a:t>
            </a:r>
            <a:r>
              <a:rPr lang="en-US" dirty="0"/>
              <a:t>monitoring the social environment to learn more about self and others is </a:t>
            </a:r>
            <a:r>
              <a:rPr lang="en-US" dirty="0" smtClean="0"/>
              <a:t>called </a:t>
            </a:r>
            <a:r>
              <a:rPr lang="en-US" b="1" dirty="0" smtClean="0"/>
              <a:t>uncertainty </a:t>
            </a:r>
            <a:r>
              <a:rPr lang="en-US" b="1" dirty="0"/>
              <a:t>reduction </a:t>
            </a:r>
            <a:r>
              <a:rPr lang="en-US" dirty="0"/>
              <a:t>(Littlejohn &amp; Foss, 2007). As people interact, they gain </a:t>
            </a:r>
            <a:r>
              <a:rPr lang="en-US" dirty="0" smtClean="0"/>
              <a:t>information and </a:t>
            </a:r>
            <a:r>
              <a:rPr lang="en-US" dirty="0"/>
              <a:t>form impressions of others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Observing </a:t>
            </a:r>
            <a:r>
              <a:rPr lang="en-US" b="1" dirty="0" smtClean="0"/>
              <a:t>Others - </a:t>
            </a:r>
            <a:r>
              <a:rPr lang="en-US" dirty="0"/>
              <a:t>Our </a:t>
            </a:r>
            <a:r>
              <a:rPr lang="en-US" dirty="0" smtClean="0"/>
              <a:t>initial social </a:t>
            </a:r>
            <a:r>
              <a:rPr lang="en-US" dirty="0"/>
              <a:t>perceptions or </a:t>
            </a:r>
            <a:r>
              <a:rPr lang="en-US" dirty="0" smtClean="0"/>
              <a:t>first </a:t>
            </a:r>
            <a:r>
              <a:rPr lang="en-US" dirty="0"/>
              <a:t>impressions of others are </a:t>
            </a:r>
            <a:r>
              <a:rPr lang="en-US" dirty="0" smtClean="0"/>
              <a:t>usually </a:t>
            </a:r>
            <a:r>
              <a:rPr lang="en-US" dirty="0"/>
              <a:t>made from our </a:t>
            </a:r>
            <a:r>
              <a:rPr lang="en-US" dirty="0" smtClean="0"/>
              <a:t>observations of </a:t>
            </a:r>
            <a:r>
              <a:rPr lang="en-US" dirty="0"/>
              <a:t>how they look and act. We often judge </a:t>
            </a:r>
            <a:r>
              <a:rPr lang="en-US" dirty="0" smtClean="0"/>
              <a:t> people </a:t>
            </a:r>
            <a:r>
              <a:rPr lang="en-US" dirty="0"/>
              <a:t>to be friendly, intelligent, </a:t>
            </a:r>
            <a:r>
              <a:rPr lang="en-US" dirty="0" smtClean="0"/>
              <a:t>or “cool</a:t>
            </a:r>
            <a:r>
              <a:rPr lang="en-US" dirty="0"/>
              <a:t>” based on how physically attractive </a:t>
            </a:r>
            <a:r>
              <a:rPr lang="en-US"/>
              <a:t>we </a:t>
            </a:r>
            <a:r>
              <a:rPr lang="en-US" smtClean="0"/>
              <a:t>find </a:t>
            </a:r>
            <a:r>
              <a:rPr lang="en-US" dirty="0"/>
              <a:t>them (Aronson, 1999, p. 380).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99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b="1" dirty="0"/>
              <a:t>implicit personality </a:t>
            </a:r>
            <a:r>
              <a:rPr lang="en-US" b="1" dirty="0" smtClean="0"/>
              <a:t>theories – </a:t>
            </a:r>
            <a:r>
              <a:rPr lang="en-US" i="1" dirty="0" smtClean="0"/>
              <a:t>assumptions  </a:t>
            </a:r>
            <a:r>
              <a:rPr lang="en-US" i="1" dirty="0"/>
              <a:t>about </a:t>
            </a:r>
            <a:r>
              <a:rPr lang="en-US" i="1" dirty="0" smtClean="0"/>
              <a:t>which physical characteristics and personality </a:t>
            </a:r>
            <a:r>
              <a:rPr lang="en-US" i="1" dirty="0"/>
              <a:t>traits or </a:t>
            </a:r>
            <a:r>
              <a:rPr lang="en-US" i="1" dirty="0" smtClean="0"/>
              <a:t>behaviors are </a:t>
            </a:r>
            <a:r>
              <a:rPr lang="en-US" i="1" dirty="0"/>
              <a:t>associated with </a:t>
            </a:r>
            <a:r>
              <a:rPr lang="en-US" i="1" dirty="0" smtClean="0"/>
              <a:t>one another.</a:t>
            </a:r>
          </a:p>
          <a:p>
            <a:pPr lvl="1" algn="just"/>
            <a:r>
              <a:rPr lang="en-US" sz="2000" b="1" dirty="0"/>
              <a:t>halo effect</a:t>
            </a:r>
            <a:r>
              <a:rPr lang="en-US" sz="2000" i="1" dirty="0"/>
              <a:t> </a:t>
            </a:r>
            <a:r>
              <a:rPr lang="en-US" i="1" dirty="0"/>
              <a:t>to generalize and perceive that a person has a whole set of </a:t>
            </a:r>
            <a:r>
              <a:rPr lang="en-US" i="1" dirty="0" smtClean="0"/>
              <a:t>characteristics </a:t>
            </a:r>
            <a:r>
              <a:rPr lang="en-US" i="1" dirty="0"/>
              <a:t>when you have actually observed only one characteristic, trait, or behavior.</a:t>
            </a:r>
          </a:p>
        </p:txBody>
      </p:sp>
    </p:spTree>
    <p:extLst>
      <p:ext uri="{BB962C8B-B14F-4D97-AF65-F5344CB8AC3E}">
        <p14:creationId xmlns:p14="http://schemas.microsoft.com/office/powerpoint/2010/main" val="37905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Stereotypes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b="1" dirty="0"/>
              <a:t>stereotype </a:t>
            </a:r>
            <a:r>
              <a:rPr lang="en-US" dirty="0"/>
              <a:t>is “a generalization, usually exaggerated or </a:t>
            </a:r>
            <a:r>
              <a:rPr lang="en-US" dirty="0" smtClean="0"/>
              <a:t>oversimplified and often </a:t>
            </a:r>
            <a:r>
              <a:rPr lang="en-US" dirty="0"/>
              <a:t>offensive, used to describe or distinguish a group</a:t>
            </a:r>
            <a:r>
              <a:rPr lang="en-US" dirty="0" smtClean="0"/>
              <a:t>”</a:t>
            </a:r>
          </a:p>
          <a:p>
            <a:pPr lvl="1" algn="just"/>
            <a:r>
              <a:rPr lang="en-US" b="1" dirty="0" smtClean="0"/>
              <a:t>Prejudice </a:t>
            </a:r>
            <a:r>
              <a:rPr lang="en-US" i="1" dirty="0" smtClean="0"/>
              <a:t>a </a:t>
            </a:r>
            <a:r>
              <a:rPr lang="en-US" i="1" dirty="0"/>
              <a:t>rigid attitude that is </a:t>
            </a:r>
            <a:r>
              <a:rPr lang="en-US" i="1" dirty="0" smtClean="0"/>
              <a:t>based on </a:t>
            </a:r>
            <a:r>
              <a:rPr lang="en-US" i="1" dirty="0"/>
              <a:t>group membership </a:t>
            </a:r>
            <a:r>
              <a:rPr lang="en-US" i="1" dirty="0" smtClean="0"/>
              <a:t>and predisposes </a:t>
            </a:r>
            <a:r>
              <a:rPr lang="en-US" i="1" dirty="0"/>
              <a:t>an individual </a:t>
            </a:r>
            <a:r>
              <a:rPr lang="en-US" i="1" dirty="0" smtClean="0"/>
              <a:t>to feel</a:t>
            </a:r>
            <a:r>
              <a:rPr lang="en-US" i="1" dirty="0"/>
              <a:t>, think, or act in a </a:t>
            </a:r>
            <a:r>
              <a:rPr lang="en-US" i="1" dirty="0" smtClean="0"/>
              <a:t>negative way </a:t>
            </a:r>
            <a:r>
              <a:rPr lang="en-US" i="1" dirty="0"/>
              <a:t>toward another </a:t>
            </a:r>
            <a:r>
              <a:rPr lang="en-US" i="1" dirty="0" smtClean="0"/>
              <a:t>person or </a:t>
            </a:r>
            <a:r>
              <a:rPr lang="en-US" i="1" dirty="0"/>
              <a:t>group.</a:t>
            </a:r>
          </a:p>
          <a:p>
            <a:pPr lvl="1" algn="just"/>
            <a:r>
              <a:rPr lang="en-US" b="1" dirty="0" smtClean="0"/>
              <a:t>Discrimination </a:t>
            </a:r>
            <a:r>
              <a:rPr lang="en-US" i="1" dirty="0" smtClean="0"/>
              <a:t>a </a:t>
            </a:r>
            <a:r>
              <a:rPr lang="en-US" i="1" dirty="0"/>
              <a:t>negative action toward </a:t>
            </a:r>
            <a:r>
              <a:rPr lang="en-US" i="1" dirty="0" smtClean="0"/>
              <a:t>a social </a:t>
            </a:r>
            <a:r>
              <a:rPr lang="en-US" i="1" dirty="0"/>
              <a:t>group or its </a:t>
            </a:r>
            <a:r>
              <a:rPr lang="en-US" i="1" dirty="0" smtClean="0"/>
              <a:t>members on </a:t>
            </a:r>
            <a:r>
              <a:rPr lang="en-US" i="1" dirty="0"/>
              <a:t>account of </a:t>
            </a:r>
            <a:r>
              <a:rPr lang="en-US" i="1" dirty="0" smtClean="0"/>
              <a:t>group membership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Emotional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 smtClean="0"/>
              <a:t>final </a:t>
            </a:r>
            <a:r>
              <a:rPr lang="en-US" dirty="0"/>
              <a:t>factor that affects how accurately we perceive others is our emotional </a:t>
            </a:r>
            <a:r>
              <a:rPr lang="en-US" dirty="0" smtClean="0"/>
              <a:t>state at </a:t>
            </a:r>
            <a:r>
              <a:rPr lang="en-US" dirty="0"/>
              <a:t>the time of the interaction (</a:t>
            </a:r>
            <a:r>
              <a:rPr lang="en-US" dirty="0" err="1"/>
              <a:t>Forgas</a:t>
            </a:r>
            <a:r>
              <a:rPr lang="en-US" dirty="0"/>
              <a:t>, 1991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r>
              <a:rPr lang="en-US" dirty="0"/>
              <a:t>Our emotional state also affects our attributions (</a:t>
            </a:r>
            <a:r>
              <a:rPr lang="en-US" dirty="0" err="1"/>
              <a:t>Forgas</a:t>
            </a:r>
            <a:r>
              <a:rPr lang="en-US" dirty="0"/>
              <a:t>, 2000). </a:t>
            </a:r>
            <a:r>
              <a:rPr lang="en-US" b="1" dirty="0"/>
              <a:t>Attributions </a:t>
            </a:r>
            <a:r>
              <a:rPr lang="en-US" dirty="0" smtClean="0"/>
              <a:t>are reasons </a:t>
            </a:r>
            <a:r>
              <a:rPr lang="en-US" dirty="0"/>
              <a:t>we give for others’ behavior (</a:t>
            </a:r>
            <a:r>
              <a:rPr lang="en-US" dirty="0" err="1"/>
              <a:t>Heider</a:t>
            </a:r>
            <a:r>
              <a:rPr lang="en-US" dirty="0"/>
              <a:t>, 1958). According to attribution </a:t>
            </a:r>
            <a:r>
              <a:rPr lang="en-US" dirty="0" smtClean="0"/>
              <a:t>theory, what </a:t>
            </a:r>
            <a:r>
              <a:rPr lang="en-US" dirty="0"/>
              <a:t>we determine—rightly or wrongly—to be the causes of others’ behavior has </a:t>
            </a:r>
            <a:r>
              <a:rPr lang="en-US" dirty="0" smtClean="0"/>
              <a:t>a direct </a:t>
            </a:r>
            <a:r>
              <a:rPr lang="en-US" dirty="0"/>
              <a:t>impact on our perceptions of them.</a:t>
            </a:r>
          </a:p>
        </p:txBody>
      </p:sp>
    </p:spTree>
    <p:extLst>
      <p:ext uri="{BB962C8B-B14F-4D97-AF65-F5344CB8AC3E}">
        <p14:creationId xmlns:p14="http://schemas.microsoft.com/office/powerpoint/2010/main" val="17968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Perceiving Others’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Our observations of others and our emotional state certainly affect how we </a:t>
            </a:r>
            <a:r>
              <a:rPr lang="en-US" dirty="0" smtClean="0"/>
              <a:t>perceive others. </a:t>
            </a:r>
            <a:r>
              <a:rPr lang="en-US" dirty="0"/>
              <a:t>Not only that, they also tend to </a:t>
            </a:r>
            <a:r>
              <a:rPr lang="en-US" dirty="0" smtClean="0"/>
              <a:t>influence </a:t>
            </a:r>
            <a:r>
              <a:rPr lang="en-US" dirty="0"/>
              <a:t>how we perceive the messages </a:t>
            </a:r>
            <a:r>
              <a:rPr lang="en-US" dirty="0" smtClean="0"/>
              <a:t>others send </a:t>
            </a:r>
            <a:r>
              <a:rPr lang="en-US" dirty="0"/>
              <a:t>to us. Two additional factors that </a:t>
            </a:r>
            <a:r>
              <a:rPr lang="en-US" dirty="0" smtClean="0"/>
              <a:t>influence </a:t>
            </a:r>
            <a:r>
              <a:rPr lang="en-US" dirty="0"/>
              <a:t>how we perceive others’ messages are</a:t>
            </a:r>
          </a:p>
          <a:p>
            <a:r>
              <a:rPr lang="en-US" b="1" i="1" dirty="0" smtClean="0"/>
              <a:t>Context</a:t>
            </a:r>
          </a:p>
          <a:p>
            <a:r>
              <a:rPr lang="en-US" b="1" i="1" dirty="0" smtClean="0"/>
              <a:t>shared language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78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Improving the Accuracy of Social Perceptions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following </a:t>
            </a:r>
            <a:r>
              <a:rPr lang="en-US" dirty="0" smtClean="0"/>
              <a:t>guidelines can </a:t>
            </a:r>
            <a:r>
              <a:rPr lang="en-US" dirty="0"/>
              <a:t>aid you in constructing accurate impressions of </a:t>
            </a:r>
            <a:r>
              <a:rPr lang="en-US" dirty="0" smtClean="0"/>
              <a:t>others </a:t>
            </a:r>
            <a:r>
              <a:rPr lang="en-US" dirty="0"/>
              <a:t>and in assessing your </a:t>
            </a:r>
            <a:r>
              <a:rPr lang="en-US" dirty="0" smtClean="0"/>
              <a:t>perceptions of </a:t>
            </a:r>
            <a:r>
              <a:rPr lang="en-US" dirty="0"/>
              <a:t>others’ messages</a:t>
            </a:r>
            <a:r>
              <a:rPr lang="en-US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b="1" dirty="0" smtClean="0"/>
              <a:t>Question </a:t>
            </a:r>
            <a:r>
              <a:rPr lang="en-US" b="1" dirty="0"/>
              <a:t>the accuracy of your perceptions</a:t>
            </a:r>
            <a:r>
              <a:rPr lang="en-US" b="1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b="1" dirty="0" smtClean="0"/>
              <a:t>Seek </a:t>
            </a:r>
            <a:r>
              <a:rPr lang="en-US" b="1" dirty="0"/>
              <a:t>more information to verify perceptions</a:t>
            </a:r>
            <a:r>
              <a:rPr lang="en-US" b="1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Realize that your perceptions of a person will change over time</a:t>
            </a:r>
            <a:r>
              <a:rPr lang="en-US" b="1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Use the skill of perception checking.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Food for Thought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2248"/>
            <a:ext cx="10363826" cy="39489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As Dwayne and Miguel leave their Spanish literature class on the </a:t>
            </a:r>
            <a:r>
              <a:rPr lang="en-US" dirty="0" smtClean="0"/>
              <a:t>first </a:t>
            </a:r>
            <a:r>
              <a:rPr lang="en-US" dirty="0"/>
              <a:t>day of </a:t>
            </a:r>
            <a:r>
              <a:rPr lang="en-US" dirty="0" smtClean="0"/>
              <a:t>the semester</a:t>
            </a:r>
            <a:r>
              <a:rPr lang="en-US" dirty="0"/>
              <a:t>, Dwayne comments: “I give up! This course is going to be </a:t>
            </a:r>
            <a:r>
              <a:rPr lang="en-US" dirty="0" smtClean="0"/>
              <a:t>impossible—I don’t </a:t>
            </a:r>
            <a:r>
              <a:rPr lang="en-US" dirty="0"/>
              <a:t>want to take it.”</a:t>
            </a:r>
          </a:p>
          <a:p>
            <a:pPr marL="0" indent="0" algn="just">
              <a:buNone/>
            </a:pPr>
            <a:r>
              <a:rPr lang="en-US" dirty="0"/>
              <a:t>“Really?” replies Miguel. “I thought the course sounded interesting. </a:t>
            </a:r>
            <a:r>
              <a:rPr lang="en-US" dirty="0" smtClean="0"/>
              <a:t>The professor </a:t>
            </a:r>
            <a:r>
              <a:rPr lang="en-US" dirty="0"/>
              <a:t>was funny, and I really liked how we could choose our own </a:t>
            </a:r>
            <a:r>
              <a:rPr lang="en-US" dirty="0" smtClean="0"/>
              <a:t>paper topic</a:t>
            </a:r>
            <a:r>
              <a:rPr lang="en-US" dirty="0"/>
              <a:t>.”</a:t>
            </a:r>
          </a:p>
          <a:p>
            <a:pPr marL="0" indent="0" algn="just">
              <a:buNone/>
            </a:pPr>
            <a:r>
              <a:rPr lang="en-US" dirty="0"/>
              <a:t>“But did you see what we’re reading?” asks Dwayne. “We’ve got four books </a:t>
            </a:r>
            <a:r>
              <a:rPr lang="en-US" dirty="0" smtClean="0"/>
              <a:t>to read—with </a:t>
            </a:r>
            <a:r>
              <a:rPr lang="en-US" dirty="0"/>
              <a:t>a test over each book, and then we’re supposed to write a paper!”</a:t>
            </a:r>
          </a:p>
          <a:p>
            <a:pPr marL="0" indent="0" algn="just">
              <a:buNone/>
            </a:pPr>
            <a:r>
              <a:rPr lang="en-US" dirty="0"/>
              <a:t>“But the books look pretty interesting,” replies Miguel. “They’re novels </a:t>
            </a:r>
            <a:r>
              <a:rPr lang="en-US" dirty="0" smtClean="0"/>
              <a:t>and some </a:t>
            </a:r>
            <a:r>
              <a:rPr lang="en-US" dirty="0"/>
              <a:t>even have movies based on them. And because the professor seems </a:t>
            </a:r>
            <a:r>
              <a:rPr lang="en-US" dirty="0" smtClean="0"/>
              <a:t>to know </a:t>
            </a:r>
            <a:r>
              <a:rPr lang="en-US" dirty="0"/>
              <a:t>what he’s talking about—I mean he was born and educated in </a:t>
            </a:r>
            <a:r>
              <a:rPr lang="en-US" dirty="0" smtClean="0"/>
              <a:t>Spain—he’ll probably </a:t>
            </a:r>
            <a:r>
              <a:rPr lang="en-US" dirty="0"/>
              <a:t>be able to tell us a lot about Spain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“Right,” says Dwayne, “but I’m taking four other courses that look pretty tough.</a:t>
            </a:r>
          </a:p>
          <a:p>
            <a:pPr marL="0" indent="0">
              <a:buNone/>
            </a:pPr>
            <a:r>
              <a:rPr lang="en-US" dirty="0"/>
              <a:t>I like Spanish, but four books and a paper!”</a:t>
            </a:r>
          </a:p>
        </p:txBody>
      </p:sp>
    </p:spTree>
    <p:extLst>
      <p:ext uri="{BB962C8B-B14F-4D97-AF65-F5344CB8AC3E}">
        <p14:creationId xmlns:p14="http://schemas.microsoft.com/office/powerpoint/2010/main" val="33483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664" y="-204095"/>
            <a:ext cx="13363328" cy="72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Perception </a:t>
            </a: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 smtClean="0"/>
              <a:t>1. Attention </a:t>
            </a:r>
            <a:r>
              <a:rPr lang="en-US" dirty="0"/>
              <a:t>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583461" cy="3424107"/>
          </a:xfrm>
        </p:spPr>
        <p:txBody>
          <a:bodyPr/>
          <a:lstStyle/>
          <a:p>
            <a:r>
              <a:rPr lang="en-US" b="1" dirty="0" smtClean="0"/>
              <a:t>Perception is </a:t>
            </a:r>
            <a:r>
              <a:rPr lang="en-US" i="1" dirty="0" smtClean="0"/>
              <a:t>the </a:t>
            </a:r>
            <a:r>
              <a:rPr lang="en-US" i="1" dirty="0"/>
              <a:t>process of </a:t>
            </a:r>
            <a:r>
              <a:rPr lang="en-US" i="1" dirty="0" smtClean="0"/>
              <a:t>selectively attending </a:t>
            </a:r>
            <a:r>
              <a:rPr lang="en-US" i="1" dirty="0"/>
              <a:t>to information </a:t>
            </a:r>
            <a:r>
              <a:rPr lang="en-US" i="1" dirty="0" smtClean="0"/>
              <a:t>and assigning </a:t>
            </a:r>
            <a:r>
              <a:rPr lang="en-US" i="1" dirty="0"/>
              <a:t>meaning to </a:t>
            </a:r>
            <a:r>
              <a:rPr lang="en-US" i="1" dirty="0" smtClean="0"/>
              <a:t>it.</a:t>
            </a:r>
          </a:p>
          <a:p>
            <a:pPr marL="0" indent="0" algn="just">
              <a:buNone/>
            </a:pPr>
            <a:r>
              <a:rPr lang="en-US" dirty="0"/>
              <a:t>Your choices of sensory stimuli depend in part on your needs, interests, </a:t>
            </a:r>
            <a:r>
              <a:rPr lang="en-US" dirty="0" smtClean="0"/>
              <a:t>and expectations.</a:t>
            </a:r>
          </a:p>
          <a:p>
            <a:pPr algn="just"/>
            <a:r>
              <a:rPr lang="en-US" dirty="0" smtClean="0"/>
              <a:t>Needs – biological and psychological </a:t>
            </a:r>
          </a:p>
          <a:p>
            <a:pPr algn="just"/>
            <a:r>
              <a:rPr lang="en-US" dirty="0" smtClean="0"/>
              <a:t>Interests</a:t>
            </a:r>
          </a:p>
          <a:p>
            <a:pPr algn="just"/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3477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Perception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Organization </a:t>
            </a:r>
            <a:r>
              <a:rPr lang="en-US" dirty="0"/>
              <a:t>of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Even though our attention and selection process does reduce the number of </a:t>
            </a:r>
            <a:r>
              <a:rPr lang="en-US" dirty="0" smtClean="0"/>
              <a:t>stimuli our </a:t>
            </a:r>
            <a:r>
              <a:rPr lang="en-US" dirty="0"/>
              <a:t>brain must process, the number of stimuli we attend to at any one moment is </a:t>
            </a:r>
            <a:r>
              <a:rPr lang="en-US" dirty="0" smtClean="0"/>
              <a:t>still substantial.  Our </a:t>
            </a:r>
            <a:r>
              <a:rPr lang="en-US" dirty="0"/>
              <a:t>brains arrange these stimuli so that they make sense according </a:t>
            </a:r>
            <a:r>
              <a:rPr lang="en-US" dirty="0" smtClean="0"/>
              <a:t>to organizing </a:t>
            </a:r>
            <a:r>
              <a:rPr lang="en-US" dirty="0"/>
              <a:t>principles such </a:t>
            </a:r>
            <a:r>
              <a:rPr lang="en-US" dirty="0" smtClean="0"/>
              <a:t>as:</a:t>
            </a:r>
          </a:p>
          <a:p>
            <a:pPr algn="just"/>
            <a:r>
              <a:rPr lang="en-US" dirty="0" smtClean="0"/>
              <a:t>simplicity </a:t>
            </a:r>
          </a:p>
          <a:p>
            <a:pPr algn="just"/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Perception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Interpretation </a:t>
            </a:r>
            <a:r>
              <a:rPr lang="en-US" dirty="0"/>
              <a:t>of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As the brain selects and organizes the information it receives from the senses, it </a:t>
            </a:r>
            <a:r>
              <a:rPr lang="en-US" dirty="0" smtClean="0"/>
              <a:t>also </a:t>
            </a:r>
            <a:r>
              <a:rPr lang="en-US" b="1" dirty="0" smtClean="0"/>
              <a:t>interprets </a:t>
            </a:r>
            <a:r>
              <a:rPr lang="en-US" dirty="0"/>
              <a:t>the information by assigning meaning to it. </a:t>
            </a:r>
          </a:p>
        </p:txBody>
      </p:sp>
    </p:spTree>
    <p:extLst>
      <p:ext uri="{BB962C8B-B14F-4D97-AF65-F5344CB8AC3E}">
        <p14:creationId xmlns:p14="http://schemas.microsoft.com/office/powerpoint/2010/main" val="3226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Perceptions of Self: Self-Concept</a:t>
            </a:r>
            <a:br>
              <a:rPr lang="en-US" dirty="0"/>
            </a:br>
            <a:r>
              <a:rPr lang="en-US" dirty="0"/>
              <a:t>and Self-Esteem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Self-concept </a:t>
            </a:r>
            <a:r>
              <a:rPr lang="en-US" dirty="0"/>
              <a:t>is your </a:t>
            </a:r>
            <a:r>
              <a:rPr lang="en-US" dirty="0" smtClean="0"/>
              <a:t>self-identity</a:t>
            </a:r>
          </a:p>
          <a:p>
            <a:r>
              <a:rPr lang="en-US" b="1" dirty="0" smtClean="0"/>
              <a:t>Self-esteem </a:t>
            </a:r>
            <a:r>
              <a:rPr lang="en-US" dirty="0" smtClean="0"/>
              <a:t>is </a:t>
            </a:r>
            <a:r>
              <a:rPr lang="en-US" dirty="0"/>
              <a:t>your overall evaluation of your competence and personal </a:t>
            </a:r>
            <a:r>
              <a:rPr lang="en-US" dirty="0" smtClean="0"/>
              <a:t>worthiness</a:t>
            </a:r>
          </a:p>
        </p:txBody>
      </p:sp>
    </p:spTree>
    <p:extLst>
      <p:ext uri="{BB962C8B-B14F-4D97-AF65-F5344CB8AC3E}">
        <p14:creationId xmlns:p14="http://schemas.microsoft.com/office/powerpoint/2010/main" val="9236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and Maintaining a Self-Concept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Our self-concept is essentially our identity, that is, who we think we really are</a:t>
            </a:r>
            <a:r>
              <a:rPr lang="en-US" dirty="0" smtClean="0"/>
              <a:t>. </a:t>
            </a:r>
            <a:r>
              <a:rPr lang="en-US" dirty="0"/>
              <a:t>We </a:t>
            </a:r>
            <a:r>
              <a:rPr lang="en-US" dirty="0" smtClean="0"/>
              <a:t>develop our </a:t>
            </a:r>
            <a:r>
              <a:rPr lang="en-US" dirty="0"/>
              <a:t>self-concept based on our experiences and others’ reactions and responses to us.</a:t>
            </a:r>
            <a:endParaRPr lang="en-US" dirty="0" smtClean="0"/>
          </a:p>
          <a:p>
            <a:r>
              <a:rPr lang="en-US" dirty="0"/>
              <a:t>Personal </a:t>
            </a:r>
            <a:r>
              <a:rPr lang="en-US" dirty="0" smtClean="0"/>
              <a:t>experiences</a:t>
            </a:r>
          </a:p>
          <a:p>
            <a:r>
              <a:rPr lang="en-US" dirty="0"/>
              <a:t>Reactions and responses of others</a:t>
            </a:r>
          </a:p>
        </p:txBody>
      </p:sp>
    </p:spTree>
    <p:extLst>
      <p:ext uri="{BB962C8B-B14F-4D97-AF65-F5344CB8AC3E}">
        <p14:creationId xmlns:p14="http://schemas.microsoft.com/office/powerpoint/2010/main" val="3095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Influence </a:t>
            </a:r>
            <a:r>
              <a:rPr lang="en-US" dirty="0"/>
              <a:t>of Gender and Culture on Self-Perceptions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person’s culture has a strong </a:t>
            </a:r>
            <a:r>
              <a:rPr lang="en-US" dirty="0" smtClean="0"/>
              <a:t>influence </a:t>
            </a:r>
            <a:r>
              <a:rPr lang="en-US" dirty="0"/>
              <a:t>on the self-perception </a:t>
            </a:r>
            <a:r>
              <a:rPr lang="en-US" dirty="0" smtClean="0"/>
              <a:t>process. </a:t>
            </a:r>
            <a:r>
              <a:rPr lang="en-US" dirty="0"/>
              <a:t>In individualistic cultures, such as the United </a:t>
            </a:r>
            <a:r>
              <a:rPr lang="en-US" dirty="0" smtClean="0"/>
              <a:t>States, people </a:t>
            </a:r>
            <a:r>
              <a:rPr lang="en-US" dirty="0"/>
              <a:t>stress the self and personal achievement. In individualistic cultures, </a:t>
            </a:r>
            <a:r>
              <a:rPr lang="en-US" dirty="0" smtClean="0"/>
              <a:t>people care </a:t>
            </a:r>
            <a:r>
              <a:rPr lang="en-US" dirty="0"/>
              <a:t>about self-concept, self-esteem, and self-image.</a:t>
            </a:r>
          </a:p>
        </p:txBody>
      </p:sp>
    </p:spTree>
    <p:extLst>
      <p:ext uri="{BB962C8B-B14F-4D97-AF65-F5344CB8AC3E}">
        <p14:creationId xmlns:p14="http://schemas.microsoft.com/office/powerpoint/2010/main" val="1490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Self-Perceptions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Self-concept and self-esteem are enduring characteristics, but they can be changed. </a:t>
            </a:r>
            <a:r>
              <a:rPr lang="en-US" dirty="0" smtClean="0"/>
              <a:t>At times</a:t>
            </a:r>
            <a:r>
              <a:rPr lang="en-US" dirty="0"/>
              <a:t>, comments that contradict your current self-perception lead you to slowly </a:t>
            </a:r>
            <a:r>
              <a:rPr lang="en-US" dirty="0" smtClean="0"/>
              <a:t>change 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1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</TotalTime>
  <Words>1276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Perception of Self and Others</vt:lpstr>
      <vt:lpstr>Food for Thought</vt:lpstr>
      <vt:lpstr>The Perception Process 1. Attention and Selection</vt:lpstr>
      <vt:lpstr>The Perception Process  2. Organization of Stimuli</vt:lpstr>
      <vt:lpstr>The Perception Process  3. Interpretation of Stimuli</vt:lpstr>
      <vt:lpstr>Perceptions of Self: Self-Concept and Self-Esteem</vt:lpstr>
      <vt:lpstr>Forming and Maintaining a Self-Concept</vt:lpstr>
      <vt:lpstr>The Influence of Gender and Culture on Self-Perceptions</vt:lpstr>
      <vt:lpstr>Changing Self-Perceptions</vt:lpstr>
      <vt:lpstr>Accuracy and Distortion of Self-Perceptions</vt:lpstr>
      <vt:lpstr>Accuracy and Distortion of Self-Perceptions</vt:lpstr>
      <vt:lpstr>The Effects of Self-Perceptions on Communication</vt:lpstr>
      <vt:lpstr>Presenting Self to Others</vt:lpstr>
      <vt:lpstr>Perception of Others</vt:lpstr>
      <vt:lpstr>Observing Others</vt:lpstr>
      <vt:lpstr>Using Stereotypes</vt:lpstr>
      <vt:lpstr>Emotional State</vt:lpstr>
      <vt:lpstr>Perceiving Others’ Messages</vt:lpstr>
      <vt:lpstr>Improving the Accuracy of Social Perceptions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of Self and Others</dc:title>
  <dc:creator>Microsoft</dc:creator>
  <cp:lastModifiedBy>Windows User</cp:lastModifiedBy>
  <cp:revision>27</cp:revision>
  <dcterms:created xsi:type="dcterms:W3CDTF">2021-03-12T04:11:45Z</dcterms:created>
  <dcterms:modified xsi:type="dcterms:W3CDTF">2021-03-29T03:42:03Z</dcterms:modified>
</cp:coreProperties>
</file>