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8" r:id="rId8"/>
    <p:sldId id="309" r:id="rId9"/>
    <p:sldId id="310" r:id="rId10"/>
    <p:sldId id="311" r:id="rId11"/>
    <p:sldId id="312" r:id="rId12"/>
    <p:sldId id="313" r:id="rId13"/>
    <p:sldId id="314" r:id="rId14"/>
    <p:sldId id="315" r:id="rId15"/>
    <p:sldId id="318" r:id="rId16"/>
    <p:sldId id="316" r:id="rId17"/>
    <p:sldId id="317" r:id="rId18"/>
    <p:sldId id="319" r:id="rId19"/>
    <p:sldId id="320" r:id="rId20"/>
    <p:sldId id="321" r:id="rId21"/>
    <p:sldId id="322" r:id="rId22"/>
    <p:sldId id="323" r:id="rId23"/>
    <p:sldId id="324" r:id="rId24"/>
    <p:sldId id="325" r:id="rId25"/>
    <p:sldId id="326" r:id="rId26"/>
    <p:sldId id="32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383501-11DF-4B87-85AA-9F356A06505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65291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83501-11DF-4B87-85AA-9F356A06505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81750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83501-11DF-4B87-85AA-9F356A06505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33181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83501-11DF-4B87-85AA-9F356A06505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1034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83501-11DF-4B87-85AA-9F356A06505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285065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383501-11DF-4B87-85AA-9F356A06505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30463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383501-11DF-4B87-85AA-9F356A065059}"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25996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383501-11DF-4B87-85AA-9F356A065059}"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87527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83501-11DF-4B87-85AA-9F356A065059}"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46392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83501-11DF-4B87-85AA-9F356A06505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11265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83501-11DF-4B87-85AA-9F356A06505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632-2355-47F4-8B89-2516031217C6}" type="slidenum">
              <a:rPr lang="en-US" smtClean="0"/>
              <a:t>‹#›</a:t>
            </a:fld>
            <a:endParaRPr lang="en-US"/>
          </a:p>
        </p:txBody>
      </p:sp>
    </p:spTree>
    <p:extLst>
      <p:ext uri="{BB962C8B-B14F-4D97-AF65-F5344CB8AC3E}">
        <p14:creationId xmlns:p14="http://schemas.microsoft.com/office/powerpoint/2010/main" val="17595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83501-11DF-4B87-85AA-9F356A065059}" type="datetimeFigureOut">
              <a:rPr lang="en-US" smtClean="0"/>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27632-2355-47F4-8B89-2516031217C6}" type="slidenum">
              <a:rPr lang="en-US" smtClean="0"/>
              <a:t>‹#›</a:t>
            </a:fld>
            <a:endParaRPr lang="en-US"/>
          </a:p>
        </p:txBody>
      </p:sp>
    </p:spTree>
    <p:extLst>
      <p:ext uri="{BB962C8B-B14F-4D97-AF65-F5344CB8AC3E}">
        <p14:creationId xmlns:p14="http://schemas.microsoft.com/office/powerpoint/2010/main" val="26985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t>Interpersonal Relations</a:t>
            </a:r>
            <a:endParaRPr lang="en-US" dirty="0"/>
          </a:p>
        </p:txBody>
      </p:sp>
      <p:sp>
        <p:nvSpPr>
          <p:cNvPr id="3" name="Subtitle 2"/>
          <p:cNvSpPr>
            <a:spLocks noGrp="1"/>
          </p:cNvSpPr>
          <p:nvPr>
            <p:ph type="subTitle" idx="1"/>
          </p:nvPr>
        </p:nvSpPr>
        <p:spPr/>
        <p:txBody>
          <a:bodyPr/>
          <a:lstStyle/>
          <a:p>
            <a:r>
              <a:rPr lang="en-US" dirty="0" smtClean="0"/>
              <a:t>Noreen Shah</a:t>
            </a:r>
            <a:endParaRPr lang="en-US" dirty="0"/>
          </a:p>
        </p:txBody>
      </p:sp>
    </p:spTree>
    <p:extLst>
      <p:ext uri="{BB962C8B-B14F-4D97-AF65-F5344CB8AC3E}">
        <p14:creationId xmlns:p14="http://schemas.microsoft.com/office/powerpoint/2010/main" val="357555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dirty="0"/>
              <a:t>Regardless of whether the relationship is platonic or romantic, for it to </a:t>
            </a:r>
            <a:r>
              <a:rPr lang="en-US" dirty="0" smtClean="0"/>
              <a:t>remain intimate</a:t>
            </a:r>
            <a:r>
              <a:rPr lang="en-US" dirty="0"/>
              <a:t>, both partners must continue to trust the other. </a:t>
            </a:r>
            <a:r>
              <a:rPr lang="en-US" b="1" dirty="0"/>
              <a:t>Trust </a:t>
            </a:r>
            <a:r>
              <a:rPr lang="en-US" dirty="0"/>
              <a:t>is placing </a:t>
            </a:r>
            <a:r>
              <a:rPr lang="en-US" dirty="0" smtClean="0"/>
              <a:t>confidence in another </a:t>
            </a:r>
            <a:r>
              <a:rPr lang="en-US" dirty="0"/>
              <a:t>in a way that almost always involves some </a:t>
            </a:r>
            <a:r>
              <a:rPr lang="en-US" dirty="0" smtClean="0"/>
              <a:t>risk.</a:t>
            </a:r>
            <a:endParaRPr lang="en-US" dirty="0"/>
          </a:p>
        </p:txBody>
      </p:sp>
    </p:spTree>
    <p:extLst>
      <p:ext uri="{BB962C8B-B14F-4D97-AF65-F5344CB8AC3E}">
        <p14:creationId xmlns:p14="http://schemas.microsoft.com/office/powerpoint/2010/main" val="423119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Intimacy Guidelines</a:t>
            </a:r>
            <a:endParaRPr lang="en-US" b="1" dirty="0"/>
          </a:p>
        </p:txBody>
      </p:sp>
      <p:sp>
        <p:nvSpPr>
          <p:cNvPr id="3" name="Content Placeholder 2"/>
          <p:cNvSpPr>
            <a:spLocks noGrp="1"/>
          </p:cNvSpPr>
          <p:nvPr>
            <p:ph idx="1"/>
          </p:nvPr>
        </p:nvSpPr>
        <p:spPr/>
        <p:txBody>
          <a:bodyPr/>
          <a:lstStyle/>
          <a:p>
            <a:pPr algn="just"/>
            <a:r>
              <a:rPr lang="en-US" b="1" dirty="0"/>
              <a:t>Be </a:t>
            </a:r>
            <a:r>
              <a:rPr lang="en-US" b="1" dirty="0" smtClean="0"/>
              <a:t>dependable</a:t>
            </a:r>
          </a:p>
          <a:p>
            <a:pPr algn="just"/>
            <a:r>
              <a:rPr lang="en-US" b="1" dirty="0"/>
              <a:t>Be </a:t>
            </a:r>
            <a:r>
              <a:rPr lang="en-US" b="1" dirty="0" smtClean="0"/>
              <a:t>responsive</a:t>
            </a:r>
          </a:p>
          <a:p>
            <a:pPr algn="just"/>
            <a:r>
              <a:rPr lang="en-US" b="1" dirty="0"/>
              <a:t>Be collaborative in managing </a:t>
            </a:r>
            <a:r>
              <a:rPr lang="en-US" b="1" dirty="0" smtClean="0"/>
              <a:t>conflict</a:t>
            </a:r>
          </a:p>
          <a:p>
            <a:pPr algn="just"/>
            <a:r>
              <a:rPr lang="en-US" b="1" dirty="0"/>
              <a:t>Be </a:t>
            </a:r>
            <a:r>
              <a:rPr lang="en-US" b="1" dirty="0" smtClean="0"/>
              <a:t>faithful</a:t>
            </a:r>
          </a:p>
          <a:p>
            <a:pPr algn="just"/>
            <a:r>
              <a:rPr lang="en-US" b="1" dirty="0"/>
              <a:t>Be </a:t>
            </a:r>
            <a:r>
              <a:rPr lang="en-US" b="1" dirty="0" smtClean="0"/>
              <a:t>transparent</a:t>
            </a:r>
          </a:p>
          <a:p>
            <a:pPr algn="just"/>
            <a:r>
              <a:rPr lang="en-US" b="1" dirty="0"/>
              <a:t>Be willing to put your relationship </a:t>
            </a:r>
            <a:r>
              <a:rPr lang="en-US" b="1" dirty="0" smtClean="0"/>
              <a:t>first</a:t>
            </a:r>
            <a:endParaRPr lang="en-US" dirty="0"/>
          </a:p>
        </p:txBody>
      </p:sp>
    </p:spTree>
    <p:extLst>
      <p:ext uri="{BB962C8B-B14F-4D97-AF65-F5344CB8AC3E}">
        <p14:creationId xmlns:p14="http://schemas.microsoft.com/office/powerpoint/2010/main" val="98933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Disclosure and Feedback in Relationship </a:t>
            </a:r>
            <a:r>
              <a:rPr lang="en-US" sz="2800" b="1" dirty="0" smtClean="0"/>
              <a:t>Life Cycles</a:t>
            </a:r>
            <a:endParaRPr lang="en-US" sz="2800" b="1"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Relationships are not something we </a:t>
            </a:r>
            <a:r>
              <a:rPr lang="en-US" i="1" dirty="0"/>
              <a:t>have</a:t>
            </a:r>
            <a:r>
              <a:rPr lang="en-US" dirty="0"/>
              <a:t>, but rather are something we </a:t>
            </a:r>
            <a:r>
              <a:rPr lang="en-US" i="1" dirty="0"/>
              <a:t>make </a:t>
            </a:r>
            <a:r>
              <a:rPr lang="en-US" dirty="0"/>
              <a:t>as </a:t>
            </a:r>
            <a:r>
              <a:rPr lang="en-US" dirty="0" smtClean="0"/>
              <a:t>we communicate </a:t>
            </a:r>
            <a:r>
              <a:rPr lang="en-US" dirty="0"/>
              <a:t>with others</a:t>
            </a:r>
            <a:r>
              <a:rPr lang="en-US" dirty="0" smtClean="0"/>
              <a:t>.</a:t>
            </a:r>
          </a:p>
          <a:p>
            <a:pPr algn="just"/>
            <a:r>
              <a:rPr lang="en-US" b="1" dirty="0" smtClean="0"/>
              <a:t>self-disclosure</a:t>
            </a:r>
            <a:r>
              <a:rPr lang="en-US" dirty="0" smtClean="0"/>
              <a:t> – </a:t>
            </a:r>
            <a:r>
              <a:rPr lang="en-US" i="1" dirty="0" smtClean="0"/>
              <a:t>sharing </a:t>
            </a:r>
            <a:r>
              <a:rPr lang="en-US" i="1" dirty="0"/>
              <a:t>biographical </a:t>
            </a:r>
            <a:r>
              <a:rPr lang="en-US" i="1" dirty="0" smtClean="0"/>
              <a:t>data, personal </a:t>
            </a:r>
            <a:r>
              <a:rPr lang="en-US" i="1" dirty="0"/>
              <a:t>ideas, and </a:t>
            </a:r>
            <a:r>
              <a:rPr lang="en-US" i="1" dirty="0" smtClean="0"/>
              <a:t>feelings that </a:t>
            </a:r>
            <a:r>
              <a:rPr lang="en-US" i="1" dirty="0"/>
              <a:t>are unknown to the </a:t>
            </a:r>
            <a:r>
              <a:rPr lang="en-US" i="1" dirty="0" smtClean="0"/>
              <a:t>other person</a:t>
            </a:r>
            <a:r>
              <a:rPr lang="en-US" i="1" dirty="0"/>
              <a:t>.</a:t>
            </a:r>
          </a:p>
          <a:p>
            <a:pPr algn="just"/>
            <a:r>
              <a:rPr lang="en-US" b="1" dirty="0" smtClean="0"/>
              <a:t>Feedback </a:t>
            </a:r>
            <a:r>
              <a:rPr lang="en-US" dirty="0" smtClean="0"/>
              <a:t>–  </a:t>
            </a:r>
            <a:r>
              <a:rPr lang="en-US" i="1" dirty="0" smtClean="0"/>
              <a:t>verbal </a:t>
            </a:r>
            <a:r>
              <a:rPr lang="en-US" i="1" dirty="0"/>
              <a:t>and </a:t>
            </a:r>
            <a:r>
              <a:rPr lang="en-US" i="1" dirty="0" smtClean="0"/>
              <a:t>physical responses </a:t>
            </a:r>
            <a:r>
              <a:rPr lang="en-US" i="1" dirty="0"/>
              <a:t>to people (</a:t>
            </a:r>
            <a:r>
              <a:rPr lang="en-US" i="1" dirty="0" smtClean="0"/>
              <a:t>and/or </a:t>
            </a:r>
            <a:r>
              <a:rPr lang="en-US" i="1" dirty="0"/>
              <a:t>their messages) within </a:t>
            </a:r>
            <a:r>
              <a:rPr lang="en-US" i="1" dirty="0" smtClean="0"/>
              <a:t>the relationship</a:t>
            </a:r>
            <a:r>
              <a:rPr lang="en-US" i="1" dirty="0"/>
              <a:t>.</a:t>
            </a:r>
          </a:p>
          <a:p>
            <a:pPr algn="just"/>
            <a:r>
              <a:rPr lang="en-US" b="1" dirty="0" err="1"/>
              <a:t>Johari</a:t>
            </a:r>
            <a:r>
              <a:rPr lang="en-US" b="1" dirty="0"/>
              <a:t> </a:t>
            </a:r>
            <a:r>
              <a:rPr lang="en-US" b="1" dirty="0" smtClean="0"/>
              <a:t>window </a:t>
            </a:r>
            <a:r>
              <a:rPr lang="en-US" dirty="0" smtClean="0"/>
              <a:t>– </a:t>
            </a:r>
            <a:r>
              <a:rPr lang="en-US" i="1" dirty="0" smtClean="0"/>
              <a:t>a </a:t>
            </a:r>
            <a:r>
              <a:rPr lang="en-US" i="1" dirty="0"/>
              <a:t>tool for examining </a:t>
            </a:r>
            <a:r>
              <a:rPr lang="en-US" i="1" dirty="0" smtClean="0"/>
              <a:t>the relationship between disclosure </a:t>
            </a:r>
            <a:r>
              <a:rPr lang="en-US" i="1" dirty="0"/>
              <a:t>and feedback </a:t>
            </a:r>
            <a:r>
              <a:rPr lang="en-US" i="1" dirty="0" smtClean="0"/>
              <a:t>in the </a:t>
            </a:r>
            <a:r>
              <a:rPr lang="en-US" i="1" dirty="0"/>
              <a:t>relationship.</a:t>
            </a:r>
            <a:endParaRPr lang="en-US" dirty="0"/>
          </a:p>
        </p:txBody>
      </p:sp>
    </p:spTree>
    <p:extLst>
      <p:ext uri="{BB962C8B-B14F-4D97-AF65-F5344CB8AC3E}">
        <p14:creationId xmlns:p14="http://schemas.microsoft.com/office/powerpoint/2010/main" val="37403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0354" y="672421"/>
            <a:ext cx="7723292" cy="5513157"/>
          </a:xfrm>
          <a:prstGeom prst="rect">
            <a:avLst/>
          </a:prstGeom>
        </p:spPr>
      </p:pic>
      <p:pic>
        <p:nvPicPr>
          <p:cNvPr id="5" name="Picture 4"/>
          <p:cNvPicPr>
            <a:picLocks noChangeAspect="1"/>
          </p:cNvPicPr>
          <p:nvPr/>
        </p:nvPicPr>
        <p:blipFill>
          <a:blip r:embed="rId3"/>
          <a:stretch>
            <a:fillRect/>
          </a:stretch>
        </p:blipFill>
        <p:spPr>
          <a:xfrm>
            <a:off x="3581183" y="228600"/>
            <a:ext cx="1981634" cy="342984"/>
          </a:xfrm>
          <a:prstGeom prst="rect">
            <a:avLst/>
          </a:prstGeom>
        </p:spPr>
      </p:pic>
    </p:spTree>
    <p:extLst>
      <p:ext uri="{BB962C8B-B14F-4D97-AF65-F5344CB8AC3E}">
        <p14:creationId xmlns:p14="http://schemas.microsoft.com/office/powerpoint/2010/main" val="83818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Johari</a:t>
            </a:r>
            <a:r>
              <a:rPr lang="en-US" b="1" dirty="0"/>
              <a:t> </a:t>
            </a:r>
            <a:r>
              <a:rPr lang="en-US" b="1" dirty="0" smtClean="0"/>
              <a:t>Window</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The Open </a:t>
            </a:r>
            <a:r>
              <a:rPr lang="en-US" b="1" dirty="0" smtClean="0"/>
              <a:t>Pane </a:t>
            </a:r>
            <a:r>
              <a:rPr lang="en-US" dirty="0" smtClean="0"/>
              <a:t>– the first </a:t>
            </a:r>
            <a:r>
              <a:rPr lang="en-US" dirty="0"/>
              <a:t>quadrant is called the “open” pane of the window because it represents </a:t>
            </a:r>
            <a:r>
              <a:rPr lang="en-US" dirty="0" smtClean="0"/>
              <a:t>the information </a:t>
            </a:r>
            <a:r>
              <a:rPr lang="en-US" dirty="0"/>
              <a:t>about you that both you and your partner know</a:t>
            </a:r>
            <a:r>
              <a:rPr lang="en-US" dirty="0" smtClean="0"/>
              <a:t>.</a:t>
            </a:r>
          </a:p>
          <a:p>
            <a:pPr algn="just"/>
            <a:r>
              <a:rPr lang="en-US" b="1" dirty="0"/>
              <a:t>The Secret Pane </a:t>
            </a:r>
            <a:r>
              <a:rPr lang="en-US" dirty="0" smtClean="0"/>
              <a:t>– </a:t>
            </a:r>
            <a:r>
              <a:rPr lang="en-US" dirty="0"/>
              <a:t>It contains all those things that </a:t>
            </a:r>
            <a:r>
              <a:rPr lang="en-US" dirty="0" smtClean="0"/>
              <a:t>you know </a:t>
            </a:r>
            <a:r>
              <a:rPr lang="en-US" dirty="0"/>
              <a:t>about yourself but that your partner does not yet know about you</a:t>
            </a:r>
            <a:r>
              <a:rPr lang="en-US" dirty="0" smtClean="0"/>
              <a:t>.</a:t>
            </a:r>
          </a:p>
          <a:p>
            <a:pPr algn="just"/>
            <a:r>
              <a:rPr lang="en-US" b="1" dirty="0"/>
              <a:t>The Blind Pane </a:t>
            </a:r>
            <a:r>
              <a:rPr lang="en-US" dirty="0" smtClean="0"/>
              <a:t>– </a:t>
            </a:r>
            <a:r>
              <a:rPr lang="en-US" dirty="0"/>
              <a:t>This is the place for information </a:t>
            </a:r>
            <a:r>
              <a:rPr lang="en-US" dirty="0" smtClean="0"/>
              <a:t>that the </a:t>
            </a:r>
            <a:r>
              <a:rPr lang="en-US" dirty="0"/>
              <a:t>other person knows about you, but about which you are unaware</a:t>
            </a:r>
            <a:r>
              <a:rPr lang="en-US" dirty="0" smtClean="0"/>
              <a:t>.</a:t>
            </a:r>
          </a:p>
          <a:p>
            <a:pPr algn="just"/>
            <a:r>
              <a:rPr lang="en-US" dirty="0"/>
              <a:t>The Unknown </a:t>
            </a:r>
            <a:r>
              <a:rPr lang="en-US" dirty="0" smtClean="0"/>
              <a:t>Pane – </a:t>
            </a:r>
            <a:r>
              <a:rPr lang="en-US" dirty="0"/>
              <a:t>It contains information that </a:t>
            </a:r>
            <a:r>
              <a:rPr lang="en-US" dirty="0" smtClean="0"/>
              <a:t>neither you </a:t>
            </a:r>
            <a:r>
              <a:rPr lang="en-US" dirty="0"/>
              <a:t>nor your partner knows about you. Obviously, you </a:t>
            </a:r>
            <a:r>
              <a:rPr lang="en-US" dirty="0" smtClean="0"/>
              <a:t> cannot </a:t>
            </a:r>
            <a:r>
              <a:rPr lang="en-US" dirty="0"/>
              <a:t>develop a list of </a:t>
            </a:r>
            <a:r>
              <a:rPr lang="en-US" dirty="0" smtClean="0"/>
              <a:t>this information</a:t>
            </a:r>
            <a:r>
              <a:rPr lang="en-US" dirty="0"/>
              <a:t>.</a:t>
            </a:r>
          </a:p>
        </p:txBody>
      </p:sp>
    </p:spTree>
    <p:extLst>
      <p:ext uri="{BB962C8B-B14F-4D97-AF65-F5344CB8AC3E}">
        <p14:creationId xmlns:p14="http://schemas.microsoft.com/office/powerpoint/2010/main" val="49711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a:t>
            </a:r>
            <a:r>
              <a:rPr lang="en-US" dirty="0" err="1"/>
              <a:t>Johari</a:t>
            </a:r>
            <a:r>
              <a:rPr lang="en-US" dirty="0"/>
              <a:t> </a:t>
            </a:r>
            <a:r>
              <a:rPr lang="en-US" dirty="0" smtClean="0"/>
              <a:t>Windows:</a:t>
            </a:r>
            <a:endParaRPr lang="en-US" dirty="0"/>
          </a:p>
        </p:txBody>
      </p:sp>
      <p:sp>
        <p:nvSpPr>
          <p:cNvPr id="3" name="Content Placeholder 2"/>
          <p:cNvSpPr>
            <a:spLocks noGrp="1"/>
          </p:cNvSpPr>
          <p:nvPr>
            <p:ph idx="1"/>
          </p:nvPr>
        </p:nvSpPr>
        <p:spPr>
          <a:xfrm>
            <a:off x="457200" y="1600200"/>
            <a:ext cx="8229600" cy="4953000"/>
          </a:xfrm>
        </p:spPr>
        <p:txBody>
          <a:bodyPr/>
          <a:lstStyle/>
          <a:p>
            <a:pPr marL="0" indent="0">
              <a:buNone/>
            </a:pPr>
            <a:r>
              <a:rPr lang="en-US" dirty="0" smtClean="0"/>
              <a:t>(</a:t>
            </a:r>
            <a:r>
              <a:rPr lang="en-US" dirty="0"/>
              <a:t>a) low disclosure, </a:t>
            </a:r>
            <a:r>
              <a:rPr lang="en-US" dirty="0" smtClean="0"/>
              <a:t>low feedback</a:t>
            </a:r>
            <a:r>
              <a:rPr lang="en-US" dirty="0"/>
              <a:t>; </a:t>
            </a:r>
            <a:endParaRPr lang="en-US" dirty="0" smtClean="0"/>
          </a:p>
          <a:p>
            <a:pPr marL="0" indent="0">
              <a:buNone/>
            </a:pPr>
            <a:r>
              <a:rPr lang="en-US" dirty="0" smtClean="0"/>
              <a:t>(</a:t>
            </a:r>
            <a:r>
              <a:rPr lang="en-US" dirty="0"/>
              <a:t>b) </a:t>
            </a:r>
            <a:r>
              <a:rPr lang="en-US" dirty="0" smtClean="0"/>
              <a:t>high disclosure</a:t>
            </a:r>
            <a:r>
              <a:rPr lang="en-US" dirty="0"/>
              <a:t>, low feedback;</a:t>
            </a:r>
          </a:p>
          <a:p>
            <a:pPr marL="0" indent="0">
              <a:buNone/>
            </a:pPr>
            <a:r>
              <a:rPr lang="en-US" dirty="0"/>
              <a:t>(c) low disclosure, </a:t>
            </a:r>
            <a:r>
              <a:rPr lang="en-US" dirty="0" smtClean="0"/>
              <a:t>high feedback</a:t>
            </a:r>
            <a:r>
              <a:rPr lang="en-US" dirty="0"/>
              <a:t>; </a:t>
            </a:r>
            <a:endParaRPr lang="en-US" dirty="0" smtClean="0"/>
          </a:p>
          <a:p>
            <a:pPr marL="0" indent="0">
              <a:buNone/>
            </a:pPr>
            <a:r>
              <a:rPr lang="en-US" dirty="0" smtClean="0"/>
              <a:t>(</a:t>
            </a:r>
            <a:r>
              <a:rPr lang="en-US" dirty="0"/>
              <a:t>d) </a:t>
            </a:r>
            <a:r>
              <a:rPr lang="en-US" dirty="0" smtClean="0"/>
              <a:t>high disclosure</a:t>
            </a:r>
            <a:r>
              <a:rPr lang="en-US" dirty="0"/>
              <a:t>, high feedback.</a:t>
            </a:r>
          </a:p>
        </p:txBody>
      </p:sp>
      <p:pic>
        <p:nvPicPr>
          <p:cNvPr id="4" name="Picture 3"/>
          <p:cNvPicPr>
            <a:picLocks noChangeAspect="1"/>
          </p:cNvPicPr>
          <p:nvPr/>
        </p:nvPicPr>
        <p:blipFill>
          <a:blip r:embed="rId2"/>
          <a:stretch>
            <a:fillRect/>
          </a:stretch>
        </p:blipFill>
        <p:spPr>
          <a:xfrm>
            <a:off x="0" y="4076700"/>
            <a:ext cx="9144000" cy="2781300"/>
          </a:xfrm>
          <a:prstGeom prst="rect">
            <a:avLst/>
          </a:prstGeom>
        </p:spPr>
      </p:pic>
    </p:spTree>
    <p:extLst>
      <p:ext uri="{BB962C8B-B14F-4D97-AF65-F5344CB8AC3E}">
        <p14:creationId xmlns:p14="http://schemas.microsoft.com/office/powerpoint/2010/main" val="356138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Communication in the </a:t>
            </a:r>
            <a:r>
              <a:rPr lang="en-US" sz="3200" b="1" dirty="0" smtClean="0"/>
              <a:t>Stages of </a:t>
            </a:r>
            <a:r>
              <a:rPr lang="en-US" sz="3200" b="1" dirty="0"/>
              <a:t>Relationships</a:t>
            </a:r>
          </a:p>
        </p:txBody>
      </p:sp>
      <p:sp>
        <p:nvSpPr>
          <p:cNvPr id="3" name="Content Placeholder 2"/>
          <p:cNvSpPr>
            <a:spLocks noGrp="1"/>
          </p:cNvSpPr>
          <p:nvPr>
            <p:ph idx="1"/>
          </p:nvPr>
        </p:nvSpPr>
        <p:spPr/>
        <p:txBody>
          <a:bodyPr>
            <a:normAutofit lnSpcReduction="10000"/>
          </a:bodyPr>
          <a:lstStyle/>
          <a:p>
            <a:pPr marL="0" indent="0" algn="just">
              <a:buNone/>
            </a:pPr>
            <a:r>
              <a:rPr lang="en-US" dirty="0"/>
              <a:t>Regardless of whether your relationship is with an acquaintance, a friend, or an </a:t>
            </a:r>
            <a:r>
              <a:rPr lang="en-US" dirty="0" smtClean="0"/>
              <a:t>intimate partner</a:t>
            </a:r>
            <a:r>
              <a:rPr lang="en-US" dirty="0"/>
              <a:t>, every relationship develops and changes with time. Even though no </a:t>
            </a:r>
            <a:r>
              <a:rPr lang="en-US" dirty="0" smtClean="0"/>
              <a:t>two relationships </a:t>
            </a:r>
            <a:r>
              <a:rPr lang="en-US" dirty="0"/>
              <a:t>develop in exactly the same manner, they tend to follow a life cycle </a:t>
            </a:r>
            <a:r>
              <a:rPr lang="en-US" dirty="0" smtClean="0"/>
              <a:t>that has </a:t>
            </a:r>
            <a:r>
              <a:rPr lang="en-US" dirty="0"/>
              <a:t>four </a:t>
            </a:r>
            <a:r>
              <a:rPr lang="en-US" dirty="0" smtClean="0"/>
              <a:t>identifiable </a:t>
            </a:r>
            <a:r>
              <a:rPr lang="en-US" dirty="0"/>
              <a:t>stages: beginning, developing, maintaining, and </a:t>
            </a:r>
            <a:r>
              <a:rPr lang="en-US" dirty="0" smtClean="0"/>
              <a:t>deteriorating. Your relationship </a:t>
            </a:r>
            <a:r>
              <a:rPr lang="en-US" dirty="0"/>
              <a:t>moves among the stages based on the conversations you have with </a:t>
            </a:r>
            <a:r>
              <a:rPr lang="en-US" dirty="0" smtClean="0"/>
              <a:t>your partner</a:t>
            </a:r>
            <a:r>
              <a:rPr lang="en-US" dirty="0"/>
              <a:t>.</a:t>
            </a:r>
          </a:p>
        </p:txBody>
      </p:sp>
    </p:spTree>
    <p:extLst>
      <p:ext uri="{BB962C8B-B14F-4D97-AF65-F5344CB8AC3E}">
        <p14:creationId xmlns:p14="http://schemas.microsoft.com/office/powerpoint/2010/main" val="241100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Relationships</a:t>
            </a:r>
          </a:p>
        </p:txBody>
      </p:sp>
      <p:sp>
        <p:nvSpPr>
          <p:cNvPr id="3" name="Content Placeholder 2"/>
          <p:cNvSpPr>
            <a:spLocks noGrp="1"/>
          </p:cNvSpPr>
          <p:nvPr>
            <p:ph idx="1"/>
          </p:nvPr>
        </p:nvSpPr>
        <p:spPr/>
        <p:txBody>
          <a:bodyPr/>
          <a:lstStyle/>
          <a:p>
            <a:pPr marL="0" indent="0" algn="just">
              <a:buNone/>
            </a:pPr>
            <a:r>
              <a:rPr lang="en-US" dirty="0"/>
              <a:t>Communication during the beginning stage of a relationship focuses on </a:t>
            </a:r>
            <a:r>
              <a:rPr lang="en-US" dirty="0" smtClean="0"/>
              <a:t>reducing uncertainty </a:t>
            </a:r>
            <a:r>
              <a:rPr lang="en-US" dirty="0"/>
              <a:t>by increasing your knowledge of the other person Your goal is to </a:t>
            </a:r>
            <a:r>
              <a:rPr lang="en-US" dirty="0" smtClean="0"/>
              <a:t>understand how </a:t>
            </a:r>
            <a:r>
              <a:rPr lang="en-US" dirty="0"/>
              <a:t>he or she sees the </a:t>
            </a:r>
            <a:r>
              <a:rPr lang="en-US" dirty="0" smtClean="0"/>
              <a:t>world.</a:t>
            </a:r>
            <a:endParaRPr lang="en-US" dirty="0"/>
          </a:p>
        </p:txBody>
      </p:sp>
    </p:spTree>
    <p:extLst>
      <p:ext uri="{BB962C8B-B14F-4D97-AF65-F5344CB8AC3E}">
        <p14:creationId xmlns:p14="http://schemas.microsoft.com/office/powerpoint/2010/main" val="78548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Relationships</a:t>
            </a:r>
          </a:p>
        </p:txBody>
      </p:sp>
      <p:sp>
        <p:nvSpPr>
          <p:cNvPr id="3" name="Content Placeholder 2"/>
          <p:cNvSpPr>
            <a:spLocks noGrp="1"/>
          </p:cNvSpPr>
          <p:nvPr>
            <p:ph idx="1"/>
          </p:nvPr>
        </p:nvSpPr>
        <p:spPr/>
        <p:txBody>
          <a:bodyPr/>
          <a:lstStyle/>
          <a:p>
            <a:pPr marL="0" indent="0" algn="just">
              <a:buNone/>
            </a:pPr>
            <a:r>
              <a:rPr lang="en-US" dirty="0"/>
              <a:t>As the relationship develops, you disclose more to one another and begin to engage </a:t>
            </a:r>
            <a:r>
              <a:rPr lang="en-US" dirty="0" smtClean="0"/>
              <a:t>in more </a:t>
            </a:r>
            <a:r>
              <a:rPr lang="en-US" dirty="0"/>
              <a:t>physical contact and feel a deepening psychological closeness (Duck, 1999). </a:t>
            </a:r>
            <a:r>
              <a:rPr lang="en-US" dirty="0" smtClean="0"/>
              <a:t>As healthy </a:t>
            </a:r>
            <a:r>
              <a:rPr lang="en-US" dirty="0"/>
              <a:t>relationships develop, partners will </a:t>
            </a:r>
            <a:r>
              <a:rPr lang="en-US" dirty="0" smtClean="0"/>
              <a:t>identify </a:t>
            </a:r>
            <a:r>
              <a:rPr lang="en-US" dirty="0"/>
              <a:t>and capitalize on their </a:t>
            </a:r>
            <a:r>
              <a:rPr lang="en-US" dirty="0" smtClean="0"/>
              <a:t>similarities and </a:t>
            </a:r>
            <a:r>
              <a:rPr lang="en-US" dirty="0"/>
              <a:t>tolerate or negotiate their differences.</a:t>
            </a:r>
          </a:p>
        </p:txBody>
      </p:sp>
    </p:spTree>
    <p:extLst>
      <p:ext uri="{BB962C8B-B14F-4D97-AF65-F5344CB8AC3E}">
        <p14:creationId xmlns:p14="http://schemas.microsoft.com/office/powerpoint/2010/main" val="24248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Relationships</a:t>
            </a:r>
          </a:p>
        </p:txBody>
      </p:sp>
      <p:sp>
        <p:nvSpPr>
          <p:cNvPr id="3" name="Content Placeholder 2"/>
          <p:cNvSpPr>
            <a:spLocks noGrp="1"/>
          </p:cNvSpPr>
          <p:nvPr>
            <p:ph idx="1"/>
          </p:nvPr>
        </p:nvSpPr>
        <p:spPr/>
        <p:txBody>
          <a:bodyPr/>
          <a:lstStyle/>
          <a:p>
            <a:pPr marL="0" indent="0" algn="just">
              <a:buNone/>
            </a:pPr>
            <a:r>
              <a:rPr lang="en-US" dirty="0"/>
              <a:t>Maintaining a relationship means that both people participate in ways that keep </a:t>
            </a:r>
            <a:r>
              <a:rPr lang="en-US" dirty="0" smtClean="0"/>
              <a:t>the relationship </a:t>
            </a:r>
            <a:r>
              <a:rPr lang="en-US" dirty="0"/>
              <a:t>at a particular level of closeness. Researchers have catalogued </a:t>
            </a:r>
            <a:r>
              <a:rPr lang="en-US" dirty="0" smtClean="0"/>
              <a:t>many strategies</a:t>
            </a:r>
            <a:r>
              <a:rPr lang="en-US" dirty="0"/>
              <a:t>, such as spending time together, merging friendship networks, </a:t>
            </a:r>
            <a:r>
              <a:rPr lang="en-US" dirty="0" smtClean="0"/>
              <a:t>sacrifice, and </a:t>
            </a:r>
            <a:r>
              <a:rPr lang="en-US" dirty="0"/>
              <a:t>forgiveness that people use to maintain </a:t>
            </a:r>
            <a:r>
              <a:rPr lang="en-US" dirty="0" smtClean="0"/>
              <a:t>relationships.</a:t>
            </a:r>
            <a:endParaRPr lang="en-US" dirty="0"/>
          </a:p>
        </p:txBody>
      </p:sp>
    </p:spTree>
    <p:extLst>
      <p:ext uri="{BB962C8B-B14F-4D97-AF65-F5344CB8AC3E}">
        <p14:creationId xmlns:p14="http://schemas.microsoft.com/office/powerpoint/2010/main" val="68560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i="1" dirty="0"/>
              <a:t>Nobody can go back to start a new beginning, but </a:t>
            </a:r>
            <a:r>
              <a:rPr lang="en-US" i="1" dirty="0" smtClean="0"/>
              <a:t>anyone can </a:t>
            </a:r>
            <a:r>
              <a:rPr lang="en-US" i="1" dirty="0"/>
              <a:t>start today to make a new ending.</a:t>
            </a:r>
          </a:p>
          <a:p>
            <a:pPr marL="0" indent="0" algn="just">
              <a:buNone/>
            </a:pPr>
            <a:r>
              <a:rPr lang="en-US" dirty="0" smtClean="0"/>
              <a:t>                                                       Maria </a:t>
            </a:r>
            <a:r>
              <a:rPr lang="en-US" dirty="0"/>
              <a:t>Robinson</a:t>
            </a:r>
          </a:p>
        </p:txBody>
      </p:sp>
    </p:spTree>
    <p:extLst>
      <p:ext uri="{BB962C8B-B14F-4D97-AF65-F5344CB8AC3E}">
        <p14:creationId xmlns:p14="http://schemas.microsoft.com/office/powerpoint/2010/main" val="412927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Deteriorating and Dissolving Relationships</a:t>
            </a:r>
          </a:p>
        </p:txBody>
      </p:sp>
      <p:sp>
        <p:nvSpPr>
          <p:cNvPr id="3" name="Content Placeholder 2"/>
          <p:cNvSpPr>
            <a:spLocks noGrp="1"/>
          </p:cNvSpPr>
          <p:nvPr>
            <p:ph idx="1"/>
          </p:nvPr>
        </p:nvSpPr>
        <p:spPr/>
        <p:txBody>
          <a:bodyPr/>
          <a:lstStyle/>
          <a:p>
            <a:pPr marL="0" indent="0" algn="just">
              <a:buNone/>
            </a:pPr>
            <a:r>
              <a:rPr lang="en-US" dirty="0"/>
              <a:t>Relationships between acquaintances, casual friends, coworkers, and </a:t>
            </a:r>
            <a:r>
              <a:rPr lang="en-US" dirty="0" smtClean="0"/>
              <a:t>neighbors will </a:t>
            </a:r>
            <a:r>
              <a:rPr lang="en-US" dirty="0"/>
              <a:t>probably end at some point. Over time, a developed relationship may become </a:t>
            </a:r>
            <a:r>
              <a:rPr lang="en-US" dirty="0" smtClean="0"/>
              <a:t>less satisfying </a:t>
            </a:r>
            <a:r>
              <a:rPr lang="en-US" dirty="0"/>
              <a:t>to one or both partners so that a partner will invest less time in the relationship.</a:t>
            </a:r>
          </a:p>
        </p:txBody>
      </p:sp>
    </p:spTree>
    <p:extLst>
      <p:ext uri="{BB962C8B-B14F-4D97-AF65-F5344CB8AC3E}">
        <p14:creationId xmlns:p14="http://schemas.microsoft.com/office/powerpoint/2010/main" val="124161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Dialectics in Interpersonal Relationships</a:t>
            </a:r>
          </a:p>
        </p:txBody>
      </p:sp>
      <p:sp>
        <p:nvSpPr>
          <p:cNvPr id="3" name="Content Placeholder 2"/>
          <p:cNvSpPr>
            <a:spLocks noGrp="1"/>
          </p:cNvSpPr>
          <p:nvPr>
            <p:ph idx="1"/>
          </p:nvPr>
        </p:nvSpPr>
        <p:spPr/>
        <p:txBody>
          <a:bodyPr/>
          <a:lstStyle/>
          <a:p>
            <a:pPr marL="0" indent="0" algn="just">
              <a:buNone/>
            </a:pPr>
            <a:r>
              <a:rPr lang="en-US" dirty="0"/>
              <a:t>A </a:t>
            </a:r>
            <a:r>
              <a:rPr lang="en-US" b="1" dirty="0"/>
              <a:t>dialectic </a:t>
            </a:r>
            <a:r>
              <a:rPr lang="en-US" dirty="0"/>
              <a:t>is a tension between </a:t>
            </a:r>
            <a:r>
              <a:rPr lang="en-US" dirty="0" smtClean="0"/>
              <a:t>conflicting forces</a:t>
            </a:r>
            <a:r>
              <a:rPr lang="en-US" dirty="0"/>
              <a:t>. </a:t>
            </a:r>
            <a:r>
              <a:rPr lang="en-US" b="1" dirty="0"/>
              <a:t>Relational dialectics </a:t>
            </a:r>
            <a:r>
              <a:rPr lang="en-US" dirty="0"/>
              <a:t>are the competing psychological tensions that exist in </a:t>
            </a:r>
            <a:r>
              <a:rPr lang="en-US" dirty="0" smtClean="0"/>
              <a:t>any relationship</a:t>
            </a:r>
            <a:r>
              <a:rPr lang="en-US" dirty="0"/>
              <a:t>. At any one time, one or both people may be aware of these tensions.</a:t>
            </a:r>
          </a:p>
        </p:txBody>
      </p:sp>
    </p:spTree>
    <p:extLst>
      <p:ext uri="{BB962C8B-B14F-4D97-AF65-F5344CB8AC3E}">
        <p14:creationId xmlns:p14="http://schemas.microsoft.com/office/powerpoint/2010/main" val="157596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Dialectics</a:t>
            </a:r>
          </a:p>
        </p:txBody>
      </p:sp>
      <p:sp>
        <p:nvSpPr>
          <p:cNvPr id="3" name="Content Placeholder 2"/>
          <p:cNvSpPr>
            <a:spLocks noGrp="1"/>
          </p:cNvSpPr>
          <p:nvPr>
            <p:ph idx="1"/>
          </p:nvPr>
        </p:nvSpPr>
        <p:spPr/>
        <p:txBody>
          <a:bodyPr/>
          <a:lstStyle/>
          <a:p>
            <a:pPr algn="just"/>
            <a:r>
              <a:rPr lang="en-US" b="1" dirty="0" smtClean="0"/>
              <a:t>Autonomy-Connection - Autonomy</a:t>
            </a:r>
            <a:r>
              <a:rPr lang="en-US" dirty="0" smtClean="0"/>
              <a:t> is </a:t>
            </a:r>
            <a:r>
              <a:rPr lang="en-US" dirty="0"/>
              <a:t>the desire to do things independent of your partner. </a:t>
            </a:r>
            <a:r>
              <a:rPr lang="en-US" b="1" dirty="0"/>
              <a:t>Connection </a:t>
            </a:r>
            <a:r>
              <a:rPr lang="en-US" dirty="0"/>
              <a:t>is </a:t>
            </a:r>
            <a:r>
              <a:rPr lang="en-US" dirty="0" smtClean="0"/>
              <a:t>the desire </a:t>
            </a:r>
            <a:r>
              <a:rPr lang="en-US" dirty="0"/>
              <a:t>to link your actions and decisions with your partner</a:t>
            </a:r>
            <a:r>
              <a:rPr lang="en-US" dirty="0" smtClean="0"/>
              <a:t>.</a:t>
            </a:r>
          </a:p>
          <a:p>
            <a:pPr algn="just"/>
            <a:r>
              <a:rPr lang="en-US" b="1" dirty="0" smtClean="0"/>
              <a:t>Openness-Closeness - Openness</a:t>
            </a:r>
            <a:r>
              <a:rPr lang="en-US" dirty="0" smtClean="0"/>
              <a:t> is </a:t>
            </a:r>
            <a:r>
              <a:rPr lang="en-US" dirty="0"/>
              <a:t>the desire to share </a:t>
            </a:r>
            <a:r>
              <a:rPr lang="en-US" dirty="0" smtClean="0"/>
              <a:t> intimate </a:t>
            </a:r>
            <a:r>
              <a:rPr lang="en-US" dirty="0"/>
              <a:t>ideas and feelings with your </a:t>
            </a:r>
            <a:r>
              <a:rPr lang="en-US" dirty="0" smtClean="0"/>
              <a:t>partner. </a:t>
            </a:r>
            <a:r>
              <a:rPr lang="en-US" b="1" dirty="0" smtClean="0"/>
              <a:t>Closeness </a:t>
            </a:r>
            <a:r>
              <a:rPr lang="en-US" dirty="0"/>
              <a:t>is the desire to maintain privacy.</a:t>
            </a:r>
          </a:p>
        </p:txBody>
      </p:sp>
    </p:spTree>
    <p:extLst>
      <p:ext uri="{BB962C8B-B14F-4D97-AF65-F5344CB8AC3E}">
        <p14:creationId xmlns:p14="http://schemas.microsoft.com/office/powerpoint/2010/main" val="258042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Novelty–Predictability</a:t>
            </a:r>
            <a:r>
              <a:rPr lang="en-US" dirty="0"/>
              <a:t> </a:t>
            </a:r>
            <a:r>
              <a:rPr lang="en-US" dirty="0" smtClean="0"/>
              <a:t>– Novelty is </a:t>
            </a:r>
            <a:r>
              <a:rPr lang="en-US" dirty="0"/>
              <a:t>the desire for originality, freshness, and uniqueness in your own or </a:t>
            </a:r>
            <a:r>
              <a:rPr lang="en-US" dirty="0" smtClean="0"/>
              <a:t>your partner’s </a:t>
            </a:r>
            <a:r>
              <a:rPr lang="en-US" dirty="0"/>
              <a:t>behavior or in the relationship. </a:t>
            </a:r>
            <a:r>
              <a:rPr lang="en-US" b="1" dirty="0"/>
              <a:t>Predictability </a:t>
            </a:r>
            <a:r>
              <a:rPr lang="en-US" dirty="0"/>
              <a:t>is the desire for </a:t>
            </a:r>
            <a:r>
              <a:rPr lang="en-US" dirty="0" smtClean="0"/>
              <a:t>consistency, reliability</a:t>
            </a:r>
            <a:r>
              <a:rPr lang="en-US" dirty="0"/>
              <a:t>, and dependability</a:t>
            </a:r>
          </a:p>
        </p:txBody>
      </p:sp>
    </p:spTree>
    <p:extLst>
      <p:ext uri="{BB962C8B-B14F-4D97-AF65-F5344CB8AC3E}">
        <p14:creationId xmlns:p14="http://schemas.microsoft.com/office/powerpoint/2010/main" val="382970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Dialectical Tensions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Four </a:t>
            </a:r>
            <a:r>
              <a:rPr lang="en-US" dirty="0"/>
              <a:t>strategies have been </a:t>
            </a:r>
            <a:r>
              <a:rPr lang="en-US" dirty="0" smtClean="0"/>
              <a:t>reported to control </a:t>
            </a:r>
            <a:r>
              <a:rPr lang="en-US" dirty="0"/>
              <a:t>dialectical tensions in </a:t>
            </a:r>
            <a:r>
              <a:rPr lang="en-US" dirty="0" smtClean="0"/>
              <a:t>relationships:</a:t>
            </a:r>
          </a:p>
          <a:p>
            <a:r>
              <a:rPr lang="en-US" dirty="0" smtClean="0"/>
              <a:t> Temporal Selection – </a:t>
            </a:r>
            <a:r>
              <a:rPr lang="en-US" i="1" dirty="0"/>
              <a:t>the strategy of </a:t>
            </a:r>
            <a:r>
              <a:rPr lang="en-US" i="1" dirty="0" smtClean="0"/>
              <a:t>choosing one </a:t>
            </a:r>
            <a:r>
              <a:rPr lang="en-US" i="1" dirty="0"/>
              <a:t>dialectical tension </a:t>
            </a:r>
            <a:r>
              <a:rPr lang="en-US" i="1" dirty="0" smtClean="0"/>
              <a:t>and ignoring </a:t>
            </a:r>
            <a:r>
              <a:rPr lang="en-US" i="1" dirty="0"/>
              <a:t>its </a:t>
            </a:r>
            <a:r>
              <a:rPr lang="en-US" i="1" dirty="0" smtClean="0"/>
              <a:t> opposite </a:t>
            </a:r>
            <a:r>
              <a:rPr lang="en-US" i="1" dirty="0"/>
              <a:t>for </a:t>
            </a:r>
            <a:r>
              <a:rPr lang="en-US" i="1" dirty="0" smtClean="0"/>
              <a:t>awhile. </a:t>
            </a:r>
            <a:endParaRPr lang="en-US" dirty="0" smtClean="0"/>
          </a:p>
          <a:p>
            <a:r>
              <a:rPr lang="en-US" dirty="0" smtClean="0"/>
              <a:t>Topical Segmentation – </a:t>
            </a:r>
            <a:r>
              <a:rPr lang="en-US" i="1" dirty="0"/>
              <a:t>the strategy of </a:t>
            </a:r>
            <a:r>
              <a:rPr lang="en-US" i="1" dirty="0" smtClean="0"/>
              <a:t>choosing certain </a:t>
            </a:r>
            <a:r>
              <a:rPr lang="en-US" i="1" dirty="0"/>
              <a:t>topics with </a:t>
            </a:r>
            <a:r>
              <a:rPr lang="en-US" i="1" dirty="0" smtClean="0"/>
              <a:t>which to </a:t>
            </a:r>
            <a:r>
              <a:rPr lang="en-US" i="1" dirty="0"/>
              <a:t>satisfy one </a:t>
            </a:r>
            <a:r>
              <a:rPr lang="en-US" i="1" dirty="0" smtClean="0"/>
              <a:t>dialectical tension </a:t>
            </a:r>
            <a:r>
              <a:rPr lang="en-US" i="1" dirty="0"/>
              <a:t>and other topics for </a:t>
            </a:r>
            <a:r>
              <a:rPr lang="en-US" i="1" dirty="0" smtClean="0"/>
              <a:t>its opposite</a:t>
            </a:r>
            <a:r>
              <a:rPr lang="en-US" i="1" dirty="0"/>
              <a:t>.</a:t>
            </a:r>
            <a:endParaRPr lang="en-US" dirty="0" smtClean="0"/>
          </a:p>
          <a:p>
            <a:r>
              <a:rPr lang="en-US" dirty="0" smtClean="0"/>
              <a:t>Neutralization – </a:t>
            </a:r>
            <a:r>
              <a:rPr lang="en-US" i="1" dirty="0"/>
              <a:t>the strategy of </a:t>
            </a:r>
            <a:r>
              <a:rPr lang="en-US" i="1" dirty="0" smtClean="0"/>
              <a:t>compromising between </a:t>
            </a:r>
            <a:r>
              <a:rPr lang="en-US" i="1" dirty="0"/>
              <a:t>the desires of </a:t>
            </a:r>
            <a:r>
              <a:rPr lang="en-US" i="1" dirty="0" smtClean="0"/>
              <a:t>the two partners.</a:t>
            </a:r>
          </a:p>
          <a:p>
            <a:r>
              <a:rPr lang="en-US" dirty="0" smtClean="0"/>
              <a:t>Reframing – </a:t>
            </a:r>
            <a:r>
              <a:rPr lang="en-US" i="1" dirty="0"/>
              <a:t>the strategy of </a:t>
            </a:r>
            <a:r>
              <a:rPr lang="en-US" i="1" dirty="0" smtClean="0"/>
              <a:t>changing one’s </a:t>
            </a:r>
            <a:r>
              <a:rPr lang="en-US" i="1" dirty="0"/>
              <a:t>perspective about </a:t>
            </a:r>
            <a:r>
              <a:rPr lang="en-US" i="1" dirty="0" smtClean="0"/>
              <a:t>the level </a:t>
            </a:r>
            <a:r>
              <a:rPr lang="en-US" i="1" dirty="0"/>
              <a:t>of tension.</a:t>
            </a:r>
            <a:endParaRPr lang="en-US" dirty="0"/>
          </a:p>
        </p:txBody>
      </p:sp>
    </p:spTree>
    <p:extLst>
      <p:ext uri="{BB962C8B-B14F-4D97-AF65-F5344CB8AC3E}">
        <p14:creationId xmlns:p14="http://schemas.microsoft.com/office/powerpoint/2010/main" val="154907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967" y="487025"/>
            <a:ext cx="8610600" cy="6370975"/>
          </a:xfrm>
          <a:prstGeom prst="rect">
            <a:avLst/>
          </a:prstGeom>
        </p:spPr>
        <p:txBody>
          <a:bodyPr wrap="square">
            <a:spAutoFit/>
          </a:bodyPr>
          <a:lstStyle/>
          <a:p>
            <a:pPr algn="just"/>
            <a:r>
              <a:rPr lang="en-US" sz="2400" dirty="0"/>
              <a:t>Jeff and Magda, seniors at a small rural college, had been dating each other since they were </a:t>
            </a:r>
            <a:r>
              <a:rPr lang="en-US" sz="2400" dirty="0" smtClean="0"/>
              <a:t>freshmen</a:t>
            </a:r>
            <a:r>
              <a:rPr lang="en-US" sz="2400" dirty="0"/>
              <a:t>. Jeff loved Magda, and he planned to propose to her after they graduated in spring. At the same time, though, he reluctantly recognized that their relationship had fallen into a bit of a rut over the last six months, and he missed the excitement and romance of their </a:t>
            </a:r>
            <a:r>
              <a:rPr lang="en-US" sz="2400" dirty="0" smtClean="0"/>
              <a:t>first </a:t>
            </a:r>
            <a:r>
              <a:rPr lang="en-US" sz="2400" dirty="0"/>
              <a:t>year together. Although he was troubled by these </a:t>
            </a:r>
            <a:r>
              <a:rPr lang="en-US" sz="2400" dirty="0" smtClean="0"/>
              <a:t>conflicting </a:t>
            </a:r>
            <a:r>
              <a:rPr lang="en-US" sz="2400" dirty="0"/>
              <a:t>feelings, Jeff was unsure what to do about them. One day while he was </a:t>
            </a:r>
            <a:r>
              <a:rPr lang="en-US" sz="2400" dirty="0" smtClean="0"/>
              <a:t>surfing </a:t>
            </a:r>
            <a:r>
              <a:rPr lang="en-US" sz="2400" dirty="0" err="1" smtClean="0"/>
              <a:t>MySpace</a:t>
            </a:r>
            <a:r>
              <a:rPr lang="en-US" sz="2400" dirty="0"/>
              <a:t>. com, Jeff decided, on a whim, to create a fake user </a:t>
            </a:r>
            <a:r>
              <a:rPr lang="en-US" sz="2400" dirty="0" smtClean="0"/>
              <a:t>profile </a:t>
            </a:r>
            <a:r>
              <a:rPr lang="en-US" sz="2400" dirty="0"/>
              <a:t>for the person he wanted to be in his fantasies. He spent quite a bit of time </a:t>
            </a:r>
            <a:r>
              <a:rPr lang="en-US" sz="2400" dirty="0" smtClean="0"/>
              <a:t>researching </a:t>
            </a:r>
            <a:r>
              <a:rPr lang="en-US" sz="2400" dirty="0"/>
              <a:t>and designing the </a:t>
            </a:r>
            <a:r>
              <a:rPr lang="en-US" sz="2400" dirty="0" smtClean="0"/>
              <a:t>profile </a:t>
            </a:r>
            <a:r>
              <a:rPr lang="en-US" sz="2400" dirty="0"/>
              <a:t>of his imaginary persona, a rap </a:t>
            </a:r>
            <a:r>
              <a:rPr lang="en-US" sz="2400" dirty="0" smtClean="0"/>
              <a:t>singer/flamenco guitarist/snowboarder/</a:t>
            </a:r>
            <a:r>
              <a:rPr lang="en-US" sz="2400" dirty="0" err="1" smtClean="0"/>
              <a:t>kungfu</a:t>
            </a:r>
            <a:r>
              <a:rPr lang="en-US" sz="2400" dirty="0" smtClean="0"/>
              <a:t> </a:t>
            </a:r>
            <a:r>
              <a:rPr lang="en-US" sz="2400" dirty="0"/>
              <a:t>expert who went by the user name “MoonDog13.” Jeff inserted photos of an obscure young Romanian actor he found online into MoonDog13’s user </a:t>
            </a:r>
            <a:r>
              <a:rPr lang="en-US" sz="2400" dirty="0" smtClean="0"/>
              <a:t>profile</a:t>
            </a:r>
            <a:r>
              <a:rPr lang="en-US" sz="2400" dirty="0"/>
              <a:t>. He posted lyrics to rap songs he wrote on MoonDog13’s page and joined online user groups for those interested in </a:t>
            </a:r>
            <a:r>
              <a:rPr lang="en-US" sz="2400" dirty="0" smtClean="0"/>
              <a:t>flamenco </a:t>
            </a:r>
            <a:r>
              <a:rPr lang="en-US" sz="2400" dirty="0"/>
              <a:t>guitar, snowboarding, and kung </a:t>
            </a:r>
            <a:r>
              <a:rPr lang="en-US" sz="2400" dirty="0" err="1"/>
              <a:t>fu</a:t>
            </a:r>
            <a:r>
              <a:rPr lang="en-US" sz="2400" dirty="0"/>
              <a:t>. </a:t>
            </a:r>
          </a:p>
        </p:txBody>
      </p:sp>
      <p:sp>
        <p:nvSpPr>
          <p:cNvPr id="5" name="TextBox 4"/>
          <p:cNvSpPr txBox="1"/>
          <p:nvPr/>
        </p:nvSpPr>
        <p:spPr>
          <a:xfrm>
            <a:off x="134203" y="0"/>
            <a:ext cx="8763000" cy="523220"/>
          </a:xfrm>
          <a:prstGeom prst="rect">
            <a:avLst/>
          </a:prstGeom>
          <a:noFill/>
        </p:spPr>
        <p:txBody>
          <a:bodyPr wrap="square" rtlCol="0">
            <a:spAutoFit/>
          </a:bodyPr>
          <a:lstStyle/>
          <a:p>
            <a:r>
              <a:rPr lang="en-US" sz="2800" b="1" dirty="0" smtClean="0"/>
              <a:t>Case Study:</a:t>
            </a:r>
            <a:endParaRPr lang="en-US" sz="2800" b="1" dirty="0"/>
          </a:p>
        </p:txBody>
      </p:sp>
    </p:spTree>
    <p:extLst>
      <p:ext uri="{BB962C8B-B14F-4D97-AF65-F5344CB8AC3E}">
        <p14:creationId xmlns:p14="http://schemas.microsoft.com/office/powerpoint/2010/main" val="305280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Autofit/>
          </a:bodyPr>
          <a:lstStyle/>
          <a:p>
            <a:pPr marL="0" indent="0" algn="just">
              <a:buNone/>
            </a:pPr>
            <a:r>
              <a:rPr lang="en-US" sz="2400" dirty="0"/>
              <a:t>In very little time, MoonDog13 had made a number of online friends, many of whom were admiring young women. MoonDog13 loved to </a:t>
            </a:r>
            <a:r>
              <a:rPr lang="en-US" sz="2400" dirty="0" smtClean="0"/>
              <a:t>flirt </a:t>
            </a:r>
            <a:r>
              <a:rPr lang="en-US" sz="2400" dirty="0"/>
              <a:t>with these girls. Jeff told Magda nothing about MoonDog13, even when the time he spent online managing the </a:t>
            </a:r>
            <a:r>
              <a:rPr lang="en-US" sz="2400" dirty="0" smtClean="0"/>
              <a:t>fictitious </a:t>
            </a:r>
            <a:r>
              <a:rPr lang="en-US" sz="2400" dirty="0"/>
              <a:t>life of his alter ego began to interfere in his relationship with her. He </a:t>
            </a:r>
            <a:r>
              <a:rPr lang="en-US" sz="2400" dirty="0" smtClean="0"/>
              <a:t>justified </a:t>
            </a:r>
            <a:r>
              <a:rPr lang="en-US" sz="2400" dirty="0"/>
              <a:t>this decision with the belief that MoonDog13 was an imaginary </a:t>
            </a:r>
            <a:r>
              <a:rPr lang="en-US" sz="2400" dirty="0" smtClean="0"/>
              <a:t>figure </a:t>
            </a:r>
            <a:r>
              <a:rPr lang="en-US" sz="2400" dirty="0"/>
              <a:t>who existed only in cyberspace. As long as fantasy didn’t cross into reality, there was no reason Jeff had to feel guilty about anything MoonDog13 said online. </a:t>
            </a:r>
            <a:endParaRPr lang="en-US" sz="2400" dirty="0" smtClean="0"/>
          </a:p>
          <a:p>
            <a:pPr marL="514350" indent="-514350" algn="just">
              <a:buAutoNum type="arabicPeriod"/>
            </a:pPr>
            <a:r>
              <a:rPr lang="en-US" sz="2400" dirty="0" smtClean="0"/>
              <a:t>How </a:t>
            </a:r>
            <a:r>
              <a:rPr lang="en-US" sz="2400" dirty="0"/>
              <a:t>is Jeff acting ethically or unethically in this situation? </a:t>
            </a:r>
            <a:endParaRPr lang="en-US" sz="2400" dirty="0" smtClean="0"/>
          </a:p>
          <a:p>
            <a:pPr marL="514350" indent="-514350" algn="just">
              <a:buAutoNum type="arabicPeriod"/>
            </a:pPr>
            <a:r>
              <a:rPr lang="en-US" sz="2400" dirty="0" smtClean="0"/>
              <a:t>Like </a:t>
            </a:r>
            <a:r>
              <a:rPr lang="en-US" sz="2400" dirty="0"/>
              <a:t>Jeff, most people act differently in cyberspace than they do in the real world. Are the ethics of cyberspace any different from those of the real world? What about fantasy—are the ethics of our private desires different from the real world? Are we ethically obliged to disclose our fantasies to our loved ones?</a:t>
            </a:r>
          </a:p>
          <a:p>
            <a:pPr algn="just"/>
            <a:endParaRPr lang="en-US" sz="2400" dirty="0"/>
          </a:p>
        </p:txBody>
      </p:sp>
    </p:spTree>
    <p:extLst>
      <p:ext uri="{BB962C8B-B14F-4D97-AF65-F5344CB8AC3E}">
        <p14:creationId xmlns:p14="http://schemas.microsoft.com/office/powerpoint/2010/main" val="193582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Interpersonal Relations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There is obviously much more </a:t>
            </a:r>
            <a:r>
              <a:rPr lang="en-US" dirty="0" smtClean="0"/>
              <a:t>to communication excellence than </a:t>
            </a:r>
            <a:r>
              <a:rPr lang="en-US" dirty="0"/>
              <a:t>just being able to talk well. It takes at least two people </a:t>
            </a:r>
            <a:r>
              <a:rPr lang="en-US" dirty="0" smtClean="0"/>
              <a:t>to communicate </a:t>
            </a:r>
            <a:r>
              <a:rPr lang="en-US" dirty="0"/>
              <a:t>interpersonally, so what do they see, hear </a:t>
            </a:r>
            <a:r>
              <a:rPr lang="en-US" dirty="0" smtClean="0"/>
              <a:t>and feel </a:t>
            </a:r>
            <a:r>
              <a:rPr lang="en-US" dirty="0"/>
              <a:t>during this process? You can be absolutely clear and </a:t>
            </a:r>
            <a:r>
              <a:rPr lang="en-US" dirty="0" smtClean="0"/>
              <a:t>unambiguous, but </a:t>
            </a:r>
            <a:r>
              <a:rPr lang="en-US" dirty="0"/>
              <a:t>the person you are communicating with can </a:t>
            </a:r>
            <a:r>
              <a:rPr lang="en-US" dirty="0" smtClean="0"/>
              <a:t>give you </a:t>
            </a:r>
            <a:r>
              <a:rPr lang="en-US" dirty="0"/>
              <a:t>a totally unexpected reaction, resulting in complete misunderstanding.</a:t>
            </a:r>
          </a:p>
        </p:txBody>
      </p:sp>
    </p:spTree>
    <p:extLst>
      <p:ext uri="{BB962C8B-B14F-4D97-AF65-F5344CB8AC3E}">
        <p14:creationId xmlns:p14="http://schemas.microsoft.com/office/powerpoint/2010/main" val="118364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Interpersonal Relations</a:t>
            </a:r>
            <a:endParaRPr lang="en-US" dirty="0"/>
          </a:p>
        </p:txBody>
      </p:sp>
      <p:sp>
        <p:nvSpPr>
          <p:cNvPr id="3" name="Content Placeholder 2"/>
          <p:cNvSpPr>
            <a:spLocks noGrp="1"/>
          </p:cNvSpPr>
          <p:nvPr>
            <p:ph idx="1"/>
          </p:nvPr>
        </p:nvSpPr>
        <p:spPr/>
        <p:txBody>
          <a:bodyPr/>
          <a:lstStyle/>
          <a:p>
            <a:pPr marL="0" indent="0">
              <a:buNone/>
            </a:pPr>
            <a:r>
              <a:rPr lang="en-US" dirty="0"/>
              <a:t>For example:</a:t>
            </a:r>
          </a:p>
          <a:p>
            <a:r>
              <a:rPr lang="en-US" dirty="0"/>
              <a:t>Communicator 1: ‘I’ve brought you Polly’s telephone number.’</a:t>
            </a:r>
          </a:p>
          <a:p>
            <a:r>
              <a:rPr lang="en-US" dirty="0"/>
              <a:t>Communicator 2: ‘I can’t phone her now – I’m too busy.’</a:t>
            </a:r>
          </a:p>
          <a:p>
            <a:r>
              <a:rPr lang="en-US" dirty="0"/>
              <a:t>Communicator 1: ‘I didn’t ask you to phone her </a:t>
            </a:r>
            <a:r>
              <a:rPr lang="en-US" i="1" dirty="0"/>
              <a:t>now</a:t>
            </a:r>
            <a:r>
              <a:rPr lang="en-US" dirty="0"/>
              <a:t>!’</a:t>
            </a:r>
          </a:p>
        </p:txBody>
      </p:sp>
    </p:spTree>
    <p:extLst>
      <p:ext uri="{BB962C8B-B14F-4D97-AF65-F5344CB8AC3E}">
        <p14:creationId xmlns:p14="http://schemas.microsoft.com/office/powerpoint/2010/main" val="354197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normAutofit/>
          </a:bodyPr>
          <a:lstStyle/>
          <a:p>
            <a:pPr marL="0" indent="0" algn="just">
              <a:buNone/>
            </a:pPr>
            <a:r>
              <a:rPr lang="en-US" dirty="0"/>
              <a:t>Here Communicator 1 was absolutely clear, with an </a:t>
            </a:r>
            <a:r>
              <a:rPr lang="en-US" dirty="0" smtClean="0"/>
              <a:t>unambiguous message </a:t>
            </a:r>
            <a:r>
              <a:rPr lang="en-US" dirty="0"/>
              <a:t>apparently unlikely to cause any </a:t>
            </a:r>
            <a:r>
              <a:rPr lang="en-US" dirty="0" smtClean="0"/>
              <a:t>misunderstanding, but </a:t>
            </a:r>
            <a:r>
              <a:rPr lang="en-US" dirty="0"/>
              <a:t>he or she got an unexpectedly hostile </a:t>
            </a:r>
            <a:r>
              <a:rPr lang="en-US" dirty="0" smtClean="0"/>
              <a:t>reaction from </a:t>
            </a:r>
            <a:r>
              <a:rPr lang="en-US" dirty="0"/>
              <a:t>Communicator 2, who completely misinterpreted </a:t>
            </a:r>
            <a:r>
              <a:rPr lang="en-US" dirty="0" smtClean="0"/>
              <a:t>Communicator 1’s </a:t>
            </a:r>
            <a:r>
              <a:rPr lang="en-US" dirty="0"/>
              <a:t>good intentions. No wonder we all think ‘We </a:t>
            </a:r>
            <a:r>
              <a:rPr lang="en-US" dirty="0" smtClean="0"/>
              <a:t>are just </a:t>
            </a:r>
            <a:r>
              <a:rPr lang="en-US" dirty="0"/>
              <a:t>not communicating’ from time to time.</a:t>
            </a:r>
          </a:p>
        </p:txBody>
      </p:sp>
    </p:spTree>
    <p:extLst>
      <p:ext uri="{BB962C8B-B14F-4D97-AF65-F5344CB8AC3E}">
        <p14:creationId xmlns:p14="http://schemas.microsoft.com/office/powerpoint/2010/main" val="186678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Relations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We can </a:t>
            </a:r>
            <a:r>
              <a:rPr lang="en-US" dirty="0" smtClean="0"/>
              <a:t>psychoanalyze </a:t>
            </a:r>
            <a:r>
              <a:rPr lang="en-US" dirty="0"/>
              <a:t>the above example </a:t>
            </a:r>
            <a:r>
              <a:rPr lang="en-US" dirty="0" smtClean="0"/>
              <a:t>endlessly, </a:t>
            </a:r>
            <a:r>
              <a:rPr lang="en-US" dirty="0"/>
              <a:t>but </a:t>
            </a:r>
            <a:r>
              <a:rPr lang="en-US" dirty="0" smtClean="0"/>
              <a:t>I would </a:t>
            </a:r>
            <a:r>
              <a:rPr lang="en-US" dirty="0"/>
              <a:t>simply like to draw your attention to Communicator </a:t>
            </a:r>
            <a:r>
              <a:rPr lang="en-US" dirty="0" smtClean="0"/>
              <a:t>2. Have </a:t>
            </a:r>
            <a:r>
              <a:rPr lang="en-US" dirty="0"/>
              <a:t>you reacted the way this person did? Communication </a:t>
            </a:r>
            <a:r>
              <a:rPr lang="en-US" dirty="0" smtClean="0"/>
              <a:t>is not </a:t>
            </a:r>
            <a:r>
              <a:rPr lang="en-US" dirty="0"/>
              <a:t>just what we say or do: it is also what we hear and see. </a:t>
            </a:r>
            <a:r>
              <a:rPr lang="en-US" dirty="0" smtClean="0"/>
              <a:t>If we </a:t>
            </a:r>
            <a:r>
              <a:rPr lang="en-US" dirty="0"/>
              <a:t>are going to excel in communication it is necessary </a:t>
            </a:r>
            <a:r>
              <a:rPr lang="en-US" dirty="0" smtClean="0"/>
              <a:t>to respond </a:t>
            </a:r>
            <a:r>
              <a:rPr lang="en-US" dirty="0"/>
              <a:t>to other people, rather than react, and there is a difference.</a:t>
            </a:r>
          </a:p>
          <a:p>
            <a:pPr marL="0" indent="0" algn="just">
              <a:buNone/>
            </a:pPr>
            <a:r>
              <a:rPr lang="en-US" dirty="0"/>
              <a:t>Think of it in terms of a doctor’s prescription – if </a:t>
            </a:r>
            <a:r>
              <a:rPr lang="en-US" dirty="0" smtClean="0"/>
              <a:t>you respond </a:t>
            </a:r>
            <a:r>
              <a:rPr lang="en-US" dirty="0"/>
              <a:t>to the medicine it is doing you good, if you react it </a:t>
            </a:r>
            <a:r>
              <a:rPr lang="en-US" dirty="0" smtClean="0"/>
              <a:t>is not</a:t>
            </a:r>
            <a:r>
              <a:rPr lang="en-US" dirty="0"/>
              <a:t>, and you need a change of medicine.</a:t>
            </a:r>
          </a:p>
        </p:txBody>
      </p:sp>
    </p:spTree>
    <p:extLst>
      <p:ext uri="{BB962C8B-B14F-4D97-AF65-F5344CB8AC3E}">
        <p14:creationId xmlns:p14="http://schemas.microsoft.com/office/powerpoint/2010/main" val="18044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Acquaintances</a:t>
            </a:r>
            <a:r>
              <a:rPr lang="en-US" dirty="0" smtClean="0"/>
              <a:t> are </a:t>
            </a:r>
            <a:r>
              <a:rPr lang="en-US" i="1" dirty="0"/>
              <a:t>people we know by </a:t>
            </a:r>
            <a:r>
              <a:rPr lang="en-US" i="1" dirty="0" smtClean="0"/>
              <a:t>name and </a:t>
            </a:r>
            <a:r>
              <a:rPr lang="en-US" i="1" dirty="0"/>
              <a:t>talk with when </a:t>
            </a:r>
            <a:r>
              <a:rPr lang="en-US" i="1" dirty="0" smtClean="0"/>
              <a:t>the opportunity </a:t>
            </a:r>
            <a:r>
              <a:rPr lang="en-US" i="1" dirty="0"/>
              <a:t>arises, but </a:t>
            </a:r>
            <a:r>
              <a:rPr lang="en-US" i="1" dirty="0" smtClean="0"/>
              <a:t>with whom </a:t>
            </a:r>
            <a:r>
              <a:rPr lang="en-US" i="1" dirty="0"/>
              <a:t>our interactions </a:t>
            </a:r>
            <a:r>
              <a:rPr lang="en-US" i="1" dirty="0" smtClean="0"/>
              <a:t>are largely impersonal</a:t>
            </a:r>
            <a:r>
              <a:rPr lang="en-US" i="1" dirty="0"/>
              <a:t>.</a:t>
            </a:r>
          </a:p>
          <a:p>
            <a:r>
              <a:rPr lang="en-US" b="1" dirty="0" smtClean="0"/>
              <a:t>Impersonal communication </a:t>
            </a:r>
            <a:r>
              <a:rPr lang="en-US" dirty="0" smtClean="0"/>
              <a:t>is  </a:t>
            </a:r>
            <a:r>
              <a:rPr lang="en-US" i="1" dirty="0" smtClean="0"/>
              <a:t>interchangeable </a:t>
            </a:r>
            <a:r>
              <a:rPr lang="en-US" i="1" dirty="0"/>
              <a:t>polite </a:t>
            </a:r>
            <a:r>
              <a:rPr lang="en-US" i="1" dirty="0" smtClean="0"/>
              <a:t>chitchat involving </a:t>
            </a:r>
            <a:r>
              <a:rPr lang="en-US" i="1" dirty="0"/>
              <a:t>no or very </a:t>
            </a:r>
            <a:r>
              <a:rPr lang="en-US" i="1" dirty="0" smtClean="0"/>
              <a:t>little personal </a:t>
            </a:r>
            <a:r>
              <a:rPr lang="en-US" i="1" dirty="0"/>
              <a:t>disclosure</a:t>
            </a:r>
            <a:endParaRPr lang="en-US" dirty="0" smtClean="0"/>
          </a:p>
          <a:p>
            <a:r>
              <a:rPr lang="en-US" b="1" dirty="0"/>
              <a:t>Saving face </a:t>
            </a:r>
            <a:r>
              <a:rPr lang="en-US" dirty="0"/>
              <a:t>is the </a:t>
            </a:r>
            <a:r>
              <a:rPr lang="en-US" dirty="0" smtClean="0"/>
              <a:t>process of </a:t>
            </a:r>
            <a:r>
              <a:rPr lang="en-US" dirty="0"/>
              <a:t>attempting to </a:t>
            </a:r>
            <a:r>
              <a:rPr lang="en-US" dirty="0" smtClean="0"/>
              <a:t>maintain </a:t>
            </a:r>
            <a:r>
              <a:rPr lang="en-US" dirty="0"/>
              <a:t>a positive self-image in </a:t>
            </a:r>
            <a:r>
              <a:rPr lang="en-US" dirty="0" smtClean="0"/>
              <a:t>a relational </a:t>
            </a:r>
            <a:r>
              <a:rPr lang="en-US" dirty="0"/>
              <a:t>situation</a:t>
            </a:r>
            <a:endParaRPr lang="en-US" dirty="0" smtClean="0"/>
          </a:p>
          <a:p>
            <a:pPr marL="57150" indent="0">
              <a:buNone/>
            </a:pPr>
            <a:r>
              <a:rPr lang="en-US" b="1" dirty="0"/>
              <a:t>Acquaintanceship </a:t>
            </a:r>
            <a:r>
              <a:rPr lang="en-US" b="1" dirty="0" smtClean="0"/>
              <a:t>guidelines:</a:t>
            </a:r>
          </a:p>
          <a:p>
            <a:pPr lvl="1"/>
            <a:r>
              <a:rPr lang="en-US" b="1" dirty="0"/>
              <a:t>Initiate </a:t>
            </a:r>
            <a:r>
              <a:rPr lang="en-US" b="1" dirty="0" smtClean="0"/>
              <a:t>conversations</a:t>
            </a:r>
          </a:p>
          <a:p>
            <a:pPr lvl="1"/>
            <a:r>
              <a:rPr lang="en-US" b="1" dirty="0"/>
              <a:t>Develop an other-centered </a:t>
            </a:r>
            <a:r>
              <a:rPr lang="en-US" b="1" dirty="0" smtClean="0"/>
              <a:t>focus</a:t>
            </a:r>
          </a:p>
          <a:p>
            <a:pPr lvl="1"/>
            <a:r>
              <a:rPr lang="en-US" b="1" dirty="0"/>
              <a:t>Engage in appropriate turn-taking</a:t>
            </a:r>
            <a:r>
              <a:rPr lang="en-US" b="1" dirty="0" smtClean="0"/>
              <a:t>.</a:t>
            </a:r>
          </a:p>
          <a:p>
            <a:pPr lvl="1"/>
            <a:r>
              <a:rPr lang="en-US" sz="2900" b="1" dirty="0"/>
              <a:t>Make your comments relevant to what has previously been said before you change subjects.</a:t>
            </a:r>
          </a:p>
          <a:p>
            <a:pPr lvl="1"/>
            <a:r>
              <a:rPr lang="en-US" sz="2900" b="1" dirty="0"/>
              <a:t>Be polite.</a:t>
            </a:r>
          </a:p>
        </p:txBody>
      </p:sp>
    </p:spTree>
    <p:extLst>
      <p:ext uri="{BB962C8B-B14F-4D97-AF65-F5344CB8AC3E}">
        <p14:creationId xmlns:p14="http://schemas.microsoft.com/office/powerpoint/2010/main" val="292725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Friends – </a:t>
            </a:r>
            <a:r>
              <a:rPr lang="en-US" i="1" dirty="0" smtClean="0"/>
              <a:t>people with </a:t>
            </a:r>
            <a:r>
              <a:rPr lang="en-US" i="1" dirty="0"/>
              <a:t>whom we </a:t>
            </a:r>
            <a:r>
              <a:rPr lang="en-US" i="1" dirty="0" smtClean="0"/>
              <a:t>have negotiated </a:t>
            </a:r>
            <a:r>
              <a:rPr lang="en-US" i="1" dirty="0"/>
              <a:t>more </a:t>
            </a:r>
            <a:r>
              <a:rPr lang="en-US" i="1" dirty="0" smtClean="0"/>
              <a:t>personal relationships </a:t>
            </a:r>
            <a:r>
              <a:rPr lang="en-US" i="1" dirty="0"/>
              <a:t>that </a:t>
            </a:r>
            <a:r>
              <a:rPr lang="en-US" i="1" dirty="0" smtClean="0"/>
              <a:t>are voluntary</a:t>
            </a:r>
            <a:r>
              <a:rPr lang="en-US" i="1" dirty="0"/>
              <a:t>.</a:t>
            </a:r>
            <a:endParaRPr lang="en-US" b="1" dirty="0" smtClean="0"/>
          </a:p>
          <a:p>
            <a:pPr algn="just"/>
            <a:r>
              <a:rPr lang="en-US" b="1" dirty="0"/>
              <a:t>Friendship </a:t>
            </a:r>
            <a:r>
              <a:rPr lang="en-US" b="1" dirty="0" smtClean="0"/>
              <a:t>guidelines:</a:t>
            </a:r>
          </a:p>
          <a:p>
            <a:pPr lvl="1" algn="just"/>
            <a:r>
              <a:rPr lang="en-US" b="1" dirty="0"/>
              <a:t>Initiation</a:t>
            </a:r>
            <a:r>
              <a:rPr lang="en-US" b="1" dirty="0" smtClean="0"/>
              <a:t>.</a:t>
            </a:r>
          </a:p>
          <a:p>
            <a:pPr lvl="1" algn="just"/>
            <a:r>
              <a:rPr lang="en-US" b="1" dirty="0"/>
              <a:t>Responsiveness</a:t>
            </a:r>
            <a:r>
              <a:rPr lang="en-US" b="1" dirty="0" smtClean="0"/>
              <a:t>.</a:t>
            </a:r>
          </a:p>
          <a:p>
            <a:pPr lvl="1" algn="just"/>
            <a:r>
              <a:rPr lang="en-US" b="1" dirty="0"/>
              <a:t>Self-disclosure</a:t>
            </a:r>
            <a:r>
              <a:rPr lang="en-US" b="1" dirty="0" smtClean="0"/>
              <a:t>.</a:t>
            </a:r>
          </a:p>
          <a:p>
            <a:pPr lvl="1" algn="just"/>
            <a:r>
              <a:rPr lang="en-US" b="1" dirty="0"/>
              <a:t>Emotional support</a:t>
            </a:r>
            <a:r>
              <a:rPr lang="en-US" b="1" dirty="0" smtClean="0"/>
              <a:t>.</a:t>
            </a:r>
          </a:p>
          <a:p>
            <a:pPr lvl="1" algn="just"/>
            <a:r>
              <a:rPr lang="en-US" b="1" dirty="0" smtClean="0"/>
              <a:t>Conflict </a:t>
            </a:r>
            <a:r>
              <a:rPr lang="en-US" b="1" dirty="0"/>
              <a:t>management.</a:t>
            </a:r>
          </a:p>
        </p:txBody>
      </p:sp>
    </p:spTree>
    <p:extLst>
      <p:ext uri="{BB962C8B-B14F-4D97-AF65-F5344CB8AC3E}">
        <p14:creationId xmlns:p14="http://schemas.microsoft.com/office/powerpoint/2010/main" val="203184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Relationships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Close Friends or Intimates </a:t>
            </a:r>
            <a:r>
              <a:rPr lang="en-US" dirty="0" smtClean="0"/>
              <a:t>– </a:t>
            </a:r>
            <a:r>
              <a:rPr lang="en-US" i="1" dirty="0" smtClean="0"/>
              <a:t>people </a:t>
            </a:r>
            <a:r>
              <a:rPr lang="en-US" i="1" dirty="0"/>
              <a:t>with whom we share </a:t>
            </a:r>
            <a:r>
              <a:rPr lang="en-US" i="1" dirty="0" smtClean="0"/>
              <a:t>a high </a:t>
            </a:r>
            <a:r>
              <a:rPr lang="en-US" i="1" dirty="0"/>
              <a:t>degree of </a:t>
            </a:r>
            <a:r>
              <a:rPr lang="en-US" i="1" dirty="0" smtClean="0"/>
              <a:t>commitment, trust</a:t>
            </a:r>
            <a:r>
              <a:rPr lang="en-US" i="1" dirty="0"/>
              <a:t>, </a:t>
            </a:r>
            <a:r>
              <a:rPr lang="en-US" i="1" dirty="0" smtClean="0"/>
              <a:t>interdependence, disclosure</a:t>
            </a:r>
            <a:r>
              <a:rPr lang="en-US" i="1" dirty="0"/>
              <a:t>, and enjoyment.</a:t>
            </a:r>
          </a:p>
          <a:p>
            <a:pPr algn="just"/>
            <a:r>
              <a:rPr lang="en-US" b="1" dirty="0" smtClean="0"/>
              <a:t>Platonic Relationship </a:t>
            </a:r>
            <a:r>
              <a:rPr lang="en-US" dirty="0" smtClean="0"/>
              <a:t>–  </a:t>
            </a:r>
            <a:r>
              <a:rPr lang="en-US" i="1" dirty="0" smtClean="0"/>
              <a:t>an </a:t>
            </a:r>
            <a:r>
              <a:rPr lang="en-US" i="1" dirty="0"/>
              <a:t>intimate relationship </a:t>
            </a:r>
            <a:r>
              <a:rPr lang="en-US" i="1" dirty="0" smtClean="0"/>
              <a:t>in which </a:t>
            </a:r>
            <a:r>
              <a:rPr lang="en-US" i="1" dirty="0"/>
              <a:t>the partners are </a:t>
            </a:r>
            <a:r>
              <a:rPr lang="en-US" i="1" dirty="0" smtClean="0"/>
              <a:t>not sexually </a:t>
            </a:r>
            <a:r>
              <a:rPr lang="en-US" i="1" dirty="0"/>
              <a:t>attracted to </a:t>
            </a:r>
            <a:r>
              <a:rPr lang="en-US" i="1" dirty="0" smtClean="0"/>
              <a:t>each other </a:t>
            </a:r>
            <a:r>
              <a:rPr lang="en-US" i="1" dirty="0"/>
              <a:t>or do not act on </a:t>
            </a:r>
            <a:r>
              <a:rPr lang="en-US" i="1" dirty="0" smtClean="0"/>
              <a:t>an attraction </a:t>
            </a:r>
            <a:r>
              <a:rPr lang="en-US" i="1" dirty="0"/>
              <a:t>they feel.</a:t>
            </a:r>
          </a:p>
          <a:p>
            <a:pPr algn="just"/>
            <a:r>
              <a:rPr lang="en-US" b="1" dirty="0" smtClean="0"/>
              <a:t>Romantic Relationship </a:t>
            </a:r>
            <a:r>
              <a:rPr lang="en-US" dirty="0" smtClean="0"/>
              <a:t>– </a:t>
            </a:r>
            <a:r>
              <a:rPr lang="en-US" i="1" dirty="0" smtClean="0"/>
              <a:t>an </a:t>
            </a:r>
            <a:r>
              <a:rPr lang="en-US" i="1" dirty="0"/>
              <a:t>intimate relationship </a:t>
            </a:r>
            <a:r>
              <a:rPr lang="en-US" i="1" dirty="0" smtClean="0"/>
              <a:t>in which </a:t>
            </a:r>
            <a:r>
              <a:rPr lang="en-US" i="1" dirty="0"/>
              <a:t>the partners act </a:t>
            </a:r>
            <a:r>
              <a:rPr lang="en-US" i="1" dirty="0" smtClean="0"/>
              <a:t>on their </a:t>
            </a:r>
            <a:r>
              <a:rPr lang="en-US" i="1" dirty="0"/>
              <a:t>sexual attraction.</a:t>
            </a:r>
            <a:endParaRPr lang="en-US" dirty="0"/>
          </a:p>
        </p:txBody>
      </p:sp>
    </p:spTree>
    <p:extLst>
      <p:ext uri="{BB962C8B-B14F-4D97-AF65-F5344CB8AC3E}">
        <p14:creationId xmlns:p14="http://schemas.microsoft.com/office/powerpoint/2010/main" val="125756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1667</Words>
  <Application>Microsoft Office PowerPoint</Application>
  <PresentationFormat>On-screen Show (4:3)</PresentationFormat>
  <Paragraphs>88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Interpersonal Relations</vt:lpstr>
      <vt:lpstr>PowerPoint Presentation</vt:lpstr>
      <vt:lpstr>Interpersonal Relations</vt:lpstr>
      <vt:lpstr>Interpersonal Relations</vt:lpstr>
      <vt:lpstr>Interpersonal Relations</vt:lpstr>
      <vt:lpstr>Interpersonal Relations</vt:lpstr>
      <vt:lpstr>Types of Relationships</vt:lpstr>
      <vt:lpstr>Types of Relationships</vt:lpstr>
      <vt:lpstr>Types of Relationships</vt:lpstr>
      <vt:lpstr>PowerPoint Presentation</vt:lpstr>
      <vt:lpstr>Intimacy Guidelines</vt:lpstr>
      <vt:lpstr>Disclosure and Feedback in Relationship Life Cycles</vt:lpstr>
      <vt:lpstr>PowerPoint Presentation</vt:lpstr>
      <vt:lpstr>Johari Window</vt:lpstr>
      <vt:lpstr>Sample Johari Windows:</vt:lpstr>
      <vt:lpstr>Communication in the Stages of Relationships</vt:lpstr>
      <vt:lpstr>Beginning Relationships</vt:lpstr>
      <vt:lpstr>Developing Relationships</vt:lpstr>
      <vt:lpstr>Maintaining Relationships</vt:lpstr>
      <vt:lpstr>Deteriorating and Dissolving Relationships</vt:lpstr>
      <vt:lpstr>Dialectics in Interpersonal Relationships</vt:lpstr>
      <vt:lpstr>Relational Dialectics</vt:lpstr>
      <vt:lpstr>PowerPoint Presentation</vt:lpstr>
      <vt:lpstr>Managing Dialectical Tensions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Interpersonal Communication</dc:title>
  <dc:creator>DELL</dc:creator>
  <cp:lastModifiedBy>Windows User</cp:lastModifiedBy>
  <cp:revision>47</cp:revision>
  <dcterms:created xsi:type="dcterms:W3CDTF">2021-02-25T05:21:13Z</dcterms:created>
  <dcterms:modified xsi:type="dcterms:W3CDTF">2021-04-05T04:35:04Z</dcterms:modified>
</cp:coreProperties>
</file>