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0000"/>
            <a:ext cx="10079280" cy="35928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79280" cy="1619280"/>
          </a:xfrm>
          <a:prstGeom prst="rect">
            <a:avLst/>
          </a:prstGeom>
          <a:solidFill>
            <a:srgbClr val="2c3e50"/>
          </a:solidFill>
          <a:ln w="72000">
            <a:noFill/>
          </a:ln>
        </p:spPr>
        <p:style>
          <a:lnRef idx="0"/>
          <a:fillRef idx="0"/>
          <a:effectRef idx="0"/>
          <a:fontRef idx="minor"/>
        </p:style>
      </p:sp>
      <p:sp>
        <p:nvSpPr>
          <p:cNvPr id="2" name="CustomShape 3"/>
          <p:cNvSpPr/>
          <p:nvPr/>
        </p:nvSpPr>
        <p:spPr>
          <a:xfrm>
            <a:off x="9270000" y="6894000"/>
            <a:ext cx="539280" cy="539280"/>
          </a:xfrm>
          <a:prstGeom prst="ellipse">
            <a:avLst/>
          </a:prstGeom>
          <a:solidFill>
            <a:srgbClr val="1abc9c"/>
          </a:solidFill>
          <a:ln w="72000">
            <a:noFill/>
          </a:ln>
        </p:spPr>
        <p:style>
          <a:lnRef idx="0"/>
          <a:fillRef idx="0"/>
          <a:effectRef idx="0"/>
          <a:fontRef idx="minor"/>
        </p:style>
      </p:sp>
      <p:sp>
        <p:nvSpPr>
          <p:cNvPr id="3" name="PlaceHolder 4"/>
          <p:cNvSpPr>
            <a:spLocks noGrp="1"/>
          </p:cNvSpPr>
          <p:nvPr>
            <p:ph type="title"/>
          </p:nvPr>
        </p:nvSpPr>
        <p:spPr>
          <a:xfrm>
            <a:off x="360000" y="301320"/>
            <a:ext cx="9359280" cy="9579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 name="PlaceHolder 5"/>
          <p:cNvSpPr>
            <a:spLocks noGrp="1"/>
          </p:cNvSpPr>
          <p:nvPr>
            <p:ph type="body"/>
          </p:nvPr>
        </p:nvSpPr>
        <p:spPr>
          <a:xfrm>
            <a:off x="360000" y="1980000"/>
            <a:ext cx="9359280" cy="503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7200000"/>
            <a:ext cx="10079280" cy="359280"/>
          </a:xfrm>
          <a:prstGeom prst="rect">
            <a:avLst/>
          </a:prstGeom>
          <a:solidFill>
            <a:srgbClr val="2c3e50"/>
          </a:solidFill>
          <a:ln w="72000">
            <a:noFill/>
          </a:ln>
        </p:spPr>
        <p:style>
          <a:lnRef idx="0"/>
          <a:fillRef idx="0"/>
          <a:effectRef idx="0"/>
          <a:fontRef idx="minor"/>
        </p:style>
      </p:sp>
      <p:sp>
        <p:nvSpPr>
          <p:cNvPr id="42" name="CustomShape 2"/>
          <p:cNvSpPr/>
          <p:nvPr/>
        </p:nvSpPr>
        <p:spPr>
          <a:xfrm>
            <a:off x="0" y="0"/>
            <a:ext cx="10079280" cy="1619280"/>
          </a:xfrm>
          <a:prstGeom prst="rect">
            <a:avLst/>
          </a:prstGeom>
          <a:solidFill>
            <a:srgbClr val="2c3e50"/>
          </a:solidFill>
          <a:ln w="72000">
            <a:noFill/>
          </a:ln>
        </p:spPr>
        <p:style>
          <a:lnRef idx="0"/>
          <a:fillRef idx="0"/>
          <a:effectRef idx="0"/>
          <a:fontRef idx="minor"/>
        </p:style>
      </p:sp>
      <p:sp>
        <p:nvSpPr>
          <p:cNvPr id="43" name="CustomShape 3"/>
          <p:cNvSpPr/>
          <p:nvPr/>
        </p:nvSpPr>
        <p:spPr>
          <a:xfrm>
            <a:off x="9270000" y="6894000"/>
            <a:ext cx="539280" cy="539280"/>
          </a:xfrm>
          <a:prstGeom prst="ellipse">
            <a:avLst/>
          </a:prstGeom>
          <a:solidFill>
            <a:srgbClr val="1abc9c"/>
          </a:solidFill>
          <a:ln w="72000">
            <a:noFill/>
          </a:ln>
        </p:spPr>
        <p:style>
          <a:lnRef idx="0"/>
          <a:fillRef idx="0"/>
          <a:effectRef idx="0"/>
          <a:fontRef idx="minor"/>
        </p:style>
      </p:sp>
      <p:sp>
        <p:nvSpPr>
          <p:cNvPr id="44" name="PlaceHolder 4"/>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486400" y="1920240"/>
            <a:ext cx="4205520" cy="438840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 </a:t>
            </a:r>
            <a:r>
              <a:rPr b="0" lang="en-US" sz="3600" spc="-1" strike="noStrike">
                <a:solidFill>
                  <a:srgbClr val="000000"/>
                </a:solidFill>
                <a:latin typeface="Rubik"/>
                <a:ea typeface="DejaVu Sans"/>
              </a:rPr>
              <a:t>Sandu Alexandru</a:t>
            </a:r>
            <a:br/>
            <a:br/>
            <a:r>
              <a:rPr b="0" lang="en-US" sz="3600" spc="-1" strike="noStrike">
                <a:solidFill>
                  <a:srgbClr val="000000"/>
                </a:solidFill>
                <a:latin typeface="Constantia"/>
                <a:ea typeface="DejaVu Sans"/>
              </a:rPr>
              <a:t>Anul I T.I.A.</a:t>
            </a:r>
            <a:endParaRPr b="0" lang="en-US" sz="3600" spc="-1" strike="noStrike">
              <a:latin typeface="Arial"/>
            </a:endParaRPr>
          </a:p>
        </p:txBody>
      </p:sp>
      <p:pic>
        <p:nvPicPr>
          <p:cNvPr id="83" name="" descr=""/>
          <p:cNvPicPr/>
          <p:nvPr/>
        </p:nvPicPr>
        <p:blipFill>
          <a:blip r:embed="rId1"/>
          <a:stretch/>
        </p:blipFill>
        <p:spPr>
          <a:xfrm>
            <a:off x="-2222640" y="1554480"/>
            <a:ext cx="10177200" cy="484560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Technological challenges of IoT</a:t>
            </a:r>
            <a:endParaRPr b="0" lang="en-US" sz="3600" spc="-1" strike="noStrike">
              <a:latin typeface="Arial"/>
            </a:endParaRPr>
          </a:p>
        </p:txBody>
      </p:sp>
      <p:sp>
        <p:nvSpPr>
          <p:cNvPr id="101" name="CustomShape 2"/>
          <p:cNvSpPr/>
          <p:nvPr/>
        </p:nvSpPr>
        <p:spPr>
          <a:xfrm>
            <a:off x="360000" y="1737360"/>
            <a:ext cx="9359280" cy="528192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At present IoT is faced with many challenges, such as: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Scalability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Technological Standardization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Inter operability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Discovery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Software complexity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Data volumes and interpretation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Power Supply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Interaction and short range communication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Wireless communication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Criticism and controversies of IoT</a:t>
            </a:r>
            <a:endParaRPr b="0" lang="en-US" sz="3600" spc="-1" strike="noStrike">
              <a:latin typeface="Arial"/>
            </a:endParaRPr>
          </a:p>
        </p:txBody>
      </p:sp>
      <p:sp>
        <p:nvSpPr>
          <p:cNvPr id="103" name="CustomShape 2"/>
          <p:cNvSpPr/>
          <p:nvPr/>
        </p:nvSpPr>
        <p:spPr>
          <a:xfrm>
            <a:off x="360000" y="1828800"/>
            <a:ext cx="9359280" cy="519048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Scholars and social observers and pessimists have doubts about the promises of the computing revolution, in the areas as: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Privacy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Security</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Autonomy and Control</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Social control</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Political manipulation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Design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Environmental impact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Influences human moral decision making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Plan of presentation</a:t>
            </a:r>
            <a:endParaRPr b="0" lang="en-US" sz="3600" spc="-1" strike="noStrike">
              <a:latin typeface="Arial"/>
            </a:endParaRPr>
          </a:p>
        </p:txBody>
      </p:sp>
      <p:sp>
        <p:nvSpPr>
          <p:cNvPr id="85"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What is Internet of Things?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How IoT Works?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Applications of IoT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Current Status &amp; Future Prospect of IoT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Technological Challenges of IoT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Criticisms &amp; Controversies of IoT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What is IoT?</a:t>
            </a:r>
            <a:r>
              <a:rPr b="1" lang="en-US" sz="3600" spc="-1" strike="noStrike">
                <a:solidFill>
                  <a:srgbClr val="ffffff"/>
                </a:solidFill>
                <a:latin typeface="Source Sans Pro Black"/>
                <a:ea typeface="DejaVu Sans"/>
              </a:rPr>
              <a:t>	</a:t>
            </a:r>
            <a:endParaRPr b="0" lang="en-US" sz="3600" spc="-1" strike="noStrike">
              <a:latin typeface="Arial"/>
            </a:endParaRPr>
          </a:p>
        </p:txBody>
      </p:sp>
      <p:sp>
        <p:nvSpPr>
          <p:cNvPr id="87"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normAutofit/>
          </a:bodyPr>
          <a:p>
            <a:pPr>
              <a:lnSpc>
                <a:spcPct val="100000"/>
              </a:lnSpc>
              <a:spcAft>
                <a:spcPts val="1414"/>
              </a:spcAft>
            </a:pPr>
            <a:endParaRPr b="0" lang="en-US" sz="18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The Internet of Things (IoT) is the network of physical objects or "things" embedded with electronics, software, sensors, and network connectivity, which enables these objects to collect and exchange data.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0000" y="301320"/>
            <a:ext cx="9359280" cy="957960"/>
          </a:xfrm>
          <a:prstGeom prst="rect">
            <a:avLst/>
          </a:prstGeom>
          <a:noFill/>
          <a:ln>
            <a:noFill/>
          </a:ln>
        </p:spPr>
        <p:style>
          <a:lnRef idx="0"/>
          <a:fillRef idx="0"/>
          <a:effectRef idx="0"/>
          <a:fontRef idx="minor"/>
        </p:style>
      </p:sp>
      <p:sp>
        <p:nvSpPr>
          <p:cNvPr id="89"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normAutofit fontScale="66000"/>
          </a:bodyPr>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A “Thing” in the context of the Internet of things (IoT), is an entity or physical object that has a Unique identifier, an embedded system and the ability to transfer data over a network.</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Heart monitoring implants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Biochip transponders on farm animals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Automobiles with built-in sensors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DNA analysis devices &amp; Other Wearbles etc.</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These devices collect useful data with the help of various existing technologies and then autonomously flow the data between other devices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How it works?</a:t>
            </a:r>
            <a:endParaRPr b="0" lang="en-US" sz="3600" spc="-1" strike="noStrike">
              <a:latin typeface="Arial"/>
            </a:endParaRPr>
          </a:p>
        </p:txBody>
      </p:sp>
      <p:sp>
        <p:nvSpPr>
          <p:cNvPr id="91" name="CustomShape 2"/>
          <p:cNvSpPr/>
          <p:nvPr/>
        </p:nvSpPr>
        <p:spPr>
          <a:xfrm>
            <a:off x="896760" y="2011680"/>
            <a:ext cx="8155080" cy="4415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ource Sans Pro"/>
                <a:ea typeface="DejaVu Sans"/>
              </a:rPr>
              <a:t>	</a:t>
            </a:r>
            <a:r>
              <a:rPr b="0" lang="en-US" sz="1800" spc="-1" strike="noStrike">
                <a:solidFill>
                  <a:srgbClr val="000000"/>
                </a:solidFill>
                <a:latin typeface="Source Sans Pro"/>
                <a:ea typeface="DejaVu Sans"/>
              </a:rPr>
              <a:t>The Internet of Things (IoT), also sometimes referred to as the Internet of Everything (IoE), consists of all the web-enabled devices that collect, send and act on data they acquire from their surrounding environments using embedded sensors, processors and communication hardware.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Source Sans Pro"/>
                <a:ea typeface="DejaVu Sans"/>
              </a:rPr>
              <a:t>	</a:t>
            </a:r>
            <a:r>
              <a:rPr b="0" lang="en-US" sz="1800" spc="-1" strike="noStrike">
                <a:solidFill>
                  <a:srgbClr val="000000"/>
                </a:solidFill>
                <a:latin typeface="Source Sans Pro"/>
                <a:ea typeface="DejaVu Sans"/>
              </a:rPr>
              <a:t>These devices, often called "connected" or "smart" devices, can sometimes talk to other related devices, a process called machine-to machine (M2M) communication, and act on the information they get from one another. Humans can interact with the gadgets to set them up, give them instructions or access the data, but the devices do most of the work on their own without human intervention.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Source Sans Pro"/>
                <a:ea typeface="DejaVu Sans"/>
              </a:rPr>
              <a:t>	</a:t>
            </a:r>
            <a:r>
              <a:rPr b="0" lang="en-US" sz="1800" spc="-1" strike="noStrike">
                <a:solidFill>
                  <a:srgbClr val="000000"/>
                </a:solidFill>
                <a:latin typeface="Source Sans Pro"/>
                <a:ea typeface="DejaVu Sans"/>
              </a:rPr>
              <a:t>Their existence has been made possible by all the tiny mobile components that are available these days, as well as the always online nature of our home and business networks.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0000" y="301320"/>
            <a:ext cx="9359280" cy="957960"/>
          </a:xfrm>
          <a:prstGeom prst="rect">
            <a:avLst/>
          </a:prstGeom>
          <a:noFill/>
          <a:ln>
            <a:noFill/>
          </a:ln>
        </p:spPr>
        <p:style>
          <a:lnRef idx="0"/>
          <a:fillRef idx="0"/>
          <a:effectRef idx="0"/>
          <a:fontRef idx="minor"/>
        </p:style>
      </p:sp>
      <p:pic>
        <p:nvPicPr>
          <p:cNvPr id="93" name="" descr=""/>
          <p:cNvPicPr/>
          <p:nvPr/>
        </p:nvPicPr>
        <p:blipFill>
          <a:blip r:embed="rId1"/>
          <a:stretch/>
        </p:blipFill>
        <p:spPr>
          <a:xfrm>
            <a:off x="499320" y="2834640"/>
            <a:ext cx="9009720" cy="290736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0000" y="301320"/>
            <a:ext cx="9359280" cy="957960"/>
          </a:xfrm>
          <a:prstGeom prst="rect">
            <a:avLst/>
          </a:prstGeom>
          <a:noFill/>
          <a:ln>
            <a:noFill/>
          </a:ln>
        </p:spPr>
        <p:style>
          <a:lnRef idx="0"/>
          <a:fillRef idx="0"/>
          <a:effectRef idx="0"/>
          <a:fontRef idx="minor"/>
        </p:style>
      </p:sp>
      <p:pic>
        <p:nvPicPr>
          <p:cNvPr id="95" name="" descr=""/>
          <p:cNvPicPr/>
          <p:nvPr/>
        </p:nvPicPr>
        <p:blipFill>
          <a:blip r:embed="rId1"/>
          <a:stretch/>
        </p:blipFill>
        <p:spPr>
          <a:xfrm>
            <a:off x="607320" y="1668960"/>
            <a:ext cx="8444520" cy="53712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Applications of IoT</a:t>
            </a:r>
            <a:endParaRPr b="0" lang="en-US" sz="3600" spc="-1" strike="noStrike">
              <a:latin typeface="Arial"/>
            </a:endParaRPr>
          </a:p>
        </p:txBody>
      </p:sp>
      <p:sp>
        <p:nvSpPr>
          <p:cNvPr id="97"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normAutofit fontScale="75000"/>
          </a:bodyPr>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Building and Home automation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Manufacturing</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Medical and Healthcare systems</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Media</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Environmental monitoring</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Infrastructure management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Energy management</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Transportation</a:t>
            </a:r>
            <a:endParaRPr b="0" lang="en-US" sz="3200" spc="-1" strike="noStrike">
              <a:latin typeface="Arial"/>
            </a:endParaRPr>
          </a:p>
          <a:p>
            <a:pPr marL="432000" indent="-323280">
              <a:lnSpc>
                <a:spcPct val="100000"/>
              </a:lnSpc>
              <a:spcAft>
                <a:spcPts val="1414"/>
              </a:spcAft>
              <a:buClr>
                <a:srgbClr val="2c3e50"/>
              </a:buClr>
              <a:buSzPct val="45000"/>
              <a:buFont typeface="Wingdings" charset="2"/>
              <a:buChar char=""/>
            </a:pPr>
            <a:r>
              <a:rPr b="1" lang="en-US" sz="3200" spc="-1" strike="noStrike">
                <a:solidFill>
                  <a:srgbClr val="2c3e50"/>
                </a:solidFill>
                <a:latin typeface="Source Sans Pro Semibold"/>
                <a:ea typeface="DejaVu Sans"/>
              </a:rPr>
              <a:t>  </a:t>
            </a:r>
            <a:r>
              <a:rPr b="1" lang="en-US" sz="3200" spc="-1" strike="noStrike">
                <a:solidFill>
                  <a:srgbClr val="2c3e50"/>
                </a:solidFill>
                <a:latin typeface="Source Sans Pro Semibold"/>
                <a:ea typeface="DejaVu Sans"/>
              </a:rPr>
              <a:t>Better quality of life for elderly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Source Sans Pro Black"/>
                <a:ea typeface="DejaVu Sans"/>
              </a:rPr>
              <a:t>Current status and future prospect of IoT</a:t>
            </a:r>
            <a:endParaRPr b="0" lang="en-US" sz="3600" spc="-1" strike="noStrike">
              <a:latin typeface="Arial"/>
            </a:endParaRPr>
          </a:p>
        </p:txBody>
      </p:sp>
      <p:pic>
        <p:nvPicPr>
          <p:cNvPr id="99" name="" descr=""/>
          <p:cNvPicPr/>
          <p:nvPr/>
        </p:nvPicPr>
        <p:blipFill>
          <a:blip r:embed="rId1"/>
          <a:stretch/>
        </p:blipFill>
        <p:spPr>
          <a:xfrm>
            <a:off x="548640" y="1828800"/>
            <a:ext cx="8686080" cy="50230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2018-12-04T18:47:57Z</dcterms:created>
  <dc:creator/>
  <dc:description/>
  <dc:language>en-US</dc:language>
  <cp:lastModifiedBy/>
  <dcterms:modified xsi:type="dcterms:W3CDTF">2018-12-04T19:46:29Z</dcterms:modified>
  <cp:revision>10</cp:revision>
  <dc:subject/>
  <dc:title>Midnightblue</dc:title>
</cp:coreProperties>
</file>