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/>
    <p:restoredTop sz="94658"/>
  </p:normalViewPr>
  <p:slideViewPr>
    <p:cSldViewPr>
      <p:cViewPr>
        <p:scale>
          <a:sx n="117" d="100"/>
          <a:sy n="117" d="100"/>
        </p:scale>
        <p:origin x="2304" y="-1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DF86C-2BAE-4CE7-8CAB-47E212DD1522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Faceți clic pe pentru a edita stilurile textului master</a:t>
            </a:r>
          </a:p>
          <a:p>
            <a:pPr lvl="1"/>
            <a:r>
              <a:rPr lang="en-US"/>
              <a:t>Al doilea nivel</a:t>
            </a:r>
          </a:p>
          <a:p>
            <a:pPr lvl="2"/>
            <a:r>
              <a:rPr lang="en-US"/>
              <a:t>Al treilea nivel</a:t>
            </a:r>
          </a:p>
          <a:p>
            <a:pPr lvl="3"/>
            <a:r>
              <a:rPr lang="en-US"/>
              <a:t>Al patrulea nivel</a:t>
            </a:r>
          </a:p>
          <a:p>
            <a:pPr lvl="4"/>
            <a:r>
              <a:rPr lang="en-US"/>
              <a:t>Al cincilea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3990-153B-4A6F-9878-A286A89C5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E3990-153B-4A6F-9878-A286A89C5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EA0A1-9AC3-E32A-3C60-37D5A4C32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B3299-B0B0-5124-A248-C5077BAB5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E9644-DD6C-AA8E-F617-4D96EDF1F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1ADD6-1BA4-3FF8-A1E6-C0A33EF88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E3990-153B-4A6F-9878-A286A89C55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5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AC20E-7C19-496E-35BB-22AEF0887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5BC0AC-0B52-C771-71DC-14A269622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E91FC-3C7A-678E-6ACE-FB3C73D7A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13C2F-0CC3-FCEC-25D5-8B8E3BDDA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E3990-153B-4A6F-9878-A286A89C55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2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92333"/>
          </a:xfrm>
        </p:spPr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</a:t>
            </a:r>
            <a:r>
              <a:rPr lang="en-GB" spc="-5" dirty="0"/>
              <a:t>5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2021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2021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2021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2021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lang="en-GB" spc="-5" dirty="0"/>
              <a:t>2025 </a:t>
            </a:r>
            <a:r>
              <a:rPr spc="10" dirty="0"/>
              <a:t>Starbucks Corporation. </a:t>
            </a:r>
            <a:r>
              <a:rPr spc="5" dirty="0"/>
              <a:t>Toate </a:t>
            </a:r>
            <a:r>
              <a:rPr spc="10" dirty="0"/>
              <a:t>drepturile rezervate. </a:t>
            </a:r>
            <a:r>
              <a:rPr spc="5" dirty="0"/>
              <a:t>Numai pentru uz intern </a:t>
            </a:r>
            <a:r>
              <a:rPr dirty="0"/>
              <a:t>| 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C29C6-413E-0585-7C2E-71C884D7FF10}"/>
              </a:ext>
            </a:extLst>
          </p:cNvPr>
          <p:cNvCxnSpPr>
            <a:cxnSpLocks/>
          </p:cNvCxnSpPr>
          <p:nvPr userDrawn="1"/>
        </p:nvCxnSpPr>
        <p:spPr>
          <a:xfrm>
            <a:off x="1412577" y="342186"/>
            <a:ext cx="0" cy="609600"/>
          </a:xfrm>
          <a:prstGeom prst="line">
            <a:avLst/>
          </a:prstGeom>
          <a:ln w="38100">
            <a:solidFill>
              <a:srgbClr val="0E6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een heart with a star and a star in the middle&#10;&#10;Description automatically generated">
            <a:extLst>
              <a:ext uri="{FF2B5EF4-FFF2-40B4-BE49-F238E27FC236}">
                <a16:creationId xmlns:a16="http://schemas.microsoft.com/office/drawing/2014/main" id="{55649FC1-AC84-226F-7A96-5FC559FFEA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6496" y="286993"/>
            <a:ext cx="742950" cy="7104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mermaid holding a cup&#10;&#10;AI-generated content may be incorrect.">
            <a:extLst>
              <a:ext uri="{FF2B5EF4-FFF2-40B4-BE49-F238E27FC236}">
                <a16:creationId xmlns:a16="http://schemas.microsoft.com/office/drawing/2014/main" id="{A12EAB53-767B-B4D3-9180-D54FC98A4D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772399" cy="10058400"/>
          </a:xfrm>
          <a:prstGeom prst="rect">
            <a:avLst/>
          </a:prstGeom>
        </p:spPr>
      </p:pic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18333"/>
              </p:ext>
            </p:extLst>
          </p:nvPr>
        </p:nvGraphicFramePr>
        <p:xfrm>
          <a:off x="459486" y="1945767"/>
          <a:ext cx="6852284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General Presentation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The clothing is appropriate (respects standard dress code, clean apron).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88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Creates a warm and welcoming space.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Smiles and maintains eye contact.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ro-RO" sz="900" noProof="0" dirty="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698500">
                        <a:lnSpc>
                          <a:spcPct val="111100"/>
                        </a:lnSpc>
                        <a:spcBef>
                          <a:spcPts val="29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Uses an appropriate and accessible vocabulary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" marB="0" anchor="ctr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Has a confident and natural attitude 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6496" y="1399031"/>
            <a:ext cx="6849109" cy="340360"/>
          </a:xfrm>
          <a:custGeom>
            <a:avLst/>
            <a:gdLst/>
            <a:ahLst/>
            <a:cxnLst/>
            <a:rect l="l" t="t" r="r" b="b"/>
            <a:pathLst>
              <a:path w="6849109" h="340360">
                <a:moveTo>
                  <a:pt x="6848703" y="0"/>
                </a:moveTo>
                <a:lnTo>
                  <a:pt x="4489551" y="0"/>
                </a:lnTo>
                <a:lnTo>
                  <a:pt x="3812895" y="0"/>
                </a:lnTo>
                <a:lnTo>
                  <a:pt x="612495" y="0"/>
                </a:lnTo>
                <a:lnTo>
                  <a:pt x="0" y="0"/>
                </a:lnTo>
                <a:lnTo>
                  <a:pt x="0" y="340360"/>
                </a:lnTo>
                <a:lnTo>
                  <a:pt x="612495" y="340360"/>
                </a:lnTo>
                <a:lnTo>
                  <a:pt x="3812895" y="340360"/>
                </a:lnTo>
                <a:lnTo>
                  <a:pt x="4489551" y="340360"/>
                </a:lnTo>
                <a:lnTo>
                  <a:pt x="6848703" y="340360"/>
                </a:lnTo>
                <a:lnTo>
                  <a:pt x="6848703" y="0"/>
                </a:lnTo>
                <a:close/>
              </a:path>
            </a:pathLst>
          </a:custGeom>
          <a:solidFill>
            <a:srgbClr val="D4E9E2"/>
          </a:solidFill>
        </p:spPr>
        <p:txBody>
          <a:bodyPr wrap="square" lIns="0" tIns="0" rIns="0" bIns="0" rtlCol="0"/>
          <a:lstStyle/>
          <a:p>
            <a:endParaRPr lang="ro-RO" noProof="0" dirty="0"/>
          </a:p>
        </p:txBody>
      </p:sp>
      <p:sp>
        <p:nvSpPr>
          <p:cNvPr id="8" name="object 8"/>
          <p:cNvSpPr txBox="1"/>
          <p:nvPr/>
        </p:nvSpPr>
        <p:spPr>
          <a:xfrm>
            <a:off x="466497" y="1386757"/>
            <a:ext cx="7123150" cy="24558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15"/>
              </a:spcBef>
              <a:tabLst>
                <a:tab pos="3863340" algn="l"/>
              </a:tabLst>
            </a:pPr>
            <a:r>
              <a:rPr lang="en-US" sz="1000" b="1" spc="-5" dirty="0">
                <a:latin typeface="SoDo Sans Light"/>
                <a:cs typeface="SoDo Sans Light"/>
              </a:rPr>
              <a:t>Judge                                                                                                                              </a:t>
            </a:r>
            <a:r>
              <a:rPr lang="ro-RO" sz="1000" b="1" spc="-5" noProof="0" dirty="0">
                <a:latin typeface="SoDo Sans Light"/>
                <a:cs typeface="SoDo Sans Light"/>
              </a:rPr>
              <a:t>Barista</a:t>
            </a:r>
            <a:endParaRPr lang="ro-RO" sz="1000" noProof="0" dirty="0">
              <a:latin typeface="SoDo Sans Light"/>
              <a:cs typeface="SoDo Sans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8992" y="1462671"/>
            <a:ext cx="6172200" cy="226060"/>
          </a:xfrm>
          <a:custGeom>
            <a:avLst/>
            <a:gdLst/>
            <a:ahLst/>
            <a:cxnLst/>
            <a:rect l="l" t="t" r="r" b="b"/>
            <a:pathLst>
              <a:path w="6172200" h="226060">
                <a:moveTo>
                  <a:pt x="2812986" y="0"/>
                </a:moveTo>
                <a:lnTo>
                  <a:pt x="0" y="0"/>
                </a:lnTo>
                <a:lnTo>
                  <a:pt x="0" y="225793"/>
                </a:lnTo>
                <a:lnTo>
                  <a:pt x="2812986" y="225793"/>
                </a:lnTo>
                <a:lnTo>
                  <a:pt x="2812986" y="0"/>
                </a:lnTo>
                <a:close/>
              </a:path>
              <a:path w="6172200" h="226060">
                <a:moveTo>
                  <a:pt x="6172200" y="0"/>
                </a:moveTo>
                <a:lnTo>
                  <a:pt x="3877056" y="0"/>
                </a:lnTo>
                <a:lnTo>
                  <a:pt x="3877056" y="225793"/>
                </a:lnTo>
                <a:lnTo>
                  <a:pt x="6172200" y="225793"/>
                </a:lnTo>
                <a:lnTo>
                  <a:pt x="6172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ro-RO" noProof="0" dirty="0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0CDC417-E4E6-CE68-ED82-0D9EFAD28D4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0"/>
              </a:spcBef>
            </a:pPr>
            <a:r>
              <a:rPr lang="ro-RO" noProof="0" dirty="0"/>
              <a:t>© </a:t>
            </a:r>
            <a:r>
              <a:rPr lang="ro-RO" spc="-5" noProof="0" dirty="0"/>
              <a:t>2025 </a:t>
            </a:r>
            <a:r>
              <a:rPr lang="ro-RO" spc="10" noProof="0" dirty="0"/>
              <a:t>Starbucks Corporation.</a:t>
            </a:r>
            <a:r>
              <a:rPr lang="en-US" spc="10" noProof="0" dirty="0"/>
              <a:t>Minimum score of 60 is mandatory to pass the certification. Internal use only</a:t>
            </a:r>
            <a:r>
              <a:rPr lang="ro-RO" spc="10" noProof="0" dirty="0"/>
              <a:t> </a:t>
            </a:r>
            <a:endParaRPr lang="ro-RO" noProof="0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659C43EA-0CC5-B3FF-2F88-45FEA51FF15E}"/>
              </a:ext>
            </a:extLst>
          </p:cNvPr>
          <p:cNvSpPr txBox="1"/>
          <p:nvPr/>
        </p:nvSpPr>
        <p:spPr>
          <a:xfrm>
            <a:off x="1600200" y="547575"/>
            <a:ext cx="571044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300" noProof="0" dirty="0">
                <a:latin typeface="SoDo Sans"/>
                <a:cs typeface="SoDo Sans"/>
              </a:rPr>
              <a:t>Score Card for </a:t>
            </a:r>
            <a:r>
              <a:rPr lang="en-US" sz="1050" b="1" spc="300" dirty="0">
                <a:latin typeface="SoDo Sans" pitchFamily="2" charset="77"/>
                <a:ea typeface="SoDo Sans" pitchFamily="2" charset="77"/>
                <a:cs typeface="SoDo Sans"/>
              </a:rPr>
              <a:t>COFFEE MASTER CERTIFICATION</a:t>
            </a:r>
            <a:endParaRPr lang="ro-RO" sz="1050" b="1" spc="300" noProof="0" dirty="0">
              <a:latin typeface="SoDo Sans" pitchFamily="2" charset="77"/>
              <a:ea typeface="SoDo Sans" pitchFamily="2" charset="77"/>
              <a:cs typeface="SoDo Sans"/>
            </a:endParaRPr>
          </a:p>
        </p:txBody>
      </p:sp>
      <p:pic>
        <p:nvPicPr>
          <p:cNvPr id="11" name="Picture 10" descr="A logo of a person with long hair&#10;&#10;AI-generated content may be incorrect.">
            <a:extLst>
              <a:ext uri="{FF2B5EF4-FFF2-40B4-BE49-F238E27FC236}">
                <a16:creationId xmlns:a16="http://schemas.microsoft.com/office/drawing/2014/main" id="{27EB92B8-89B5-10C8-8B39-7B788EDB9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3" y="228600"/>
            <a:ext cx="864870" cy="86487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48095"/>
              </p:ext>
            </p:extLst>
          </p:nvPr>
        </p:nvGraphicFramePr>
        <p:xfrm>
          <a:off x="466496" y="4312370"/>
          <a:ext cx="6852285" cy="166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Leadership Plan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Presents minimum 3 action plans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Justifies the  need of the action plans and how they will impact the team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Creates clear and concrete steps 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Proposes the creation of an interactive tool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DBD72100-CBFC-97D9-5C6A-F94AEB2F8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39829"/>
              </p:ext>
            </p:extLst>
          </p:nvPr>
        </p:nvGraphicFramePr>
        <p:xfrm>
          <a:off x="466496" y="6567214"/>
          <a:ext cx="6852284" cy="251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Coffee Tasting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Correctly describes the Four Fundamentals of brewing and how they contribute to coffee quality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Explains and follows the Four Tasting Steps (Smell, Slurp, Locate, Describe)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Describes the coffee flavor profile (Aroma, Body, Acidity, Flavor)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Shares additional knowledge about the country of origin (Up to 3 historical facts)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Explains the reason of choosing the brewing method and the impact it has on flavor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Uses an experimental brewing recipe/technique  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Shares the additional Tasting Step and how they followed it so far (Coffee Passport)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5615-9B10-18DB-FD99-45799498B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ermaid holding a cup&#10;&#10;AI-generated content may be incorrect.">
            <a:extLst>
              <a:ext uri="{FF2B5EF4-FFF2-40B4-BE49-F238E27FC236}">
                <a16:creationId xmlns:a16="http://schemas.microsoft.com/office/drawing/2014/main" id="{850C1737-F43A-FFB5-8F5B-8E14492678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772399" cy="10058400"/>
          </a:xfrm>
          <a:prstGeom prst="rect">
            <a:avLst/>
          </a:prstGeom>
        </p:spPr>
      </p:pic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F8E5EBF3-D958-BFA0-4A3E-3C6A53672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66765"/>
              </p:ext>
            </p:extLst>
          </p:nvPr>
        </p:nvGraphicFramePr>
        <p:xfrm>
          <a:off x="459486" y="1945767"/>
          <a:ext cx="6852284" cy="137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Agriculture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At what altitude arabica coffee grows and how it impacts coffee beans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88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is terroir and how it impacts coffee quality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Explain the aroma profile of each coffee growing region and where the coffee belt is located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Give examples about how agronomists help grow the coffee production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0">
            <a:extLst>
              <a:ext uri="{FF2B5EF4-FFF2-40B4-BE49-F238E27FC236}">
                <a16:creationId xmlns:a16="http://schemas.microsoft.com/office/drawing/2014/main" id="{E7E95CAC-B992-5EF4-21B6-64E66562770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0"/>
              </a:spcBef>
            </a:pPr>
            <a:r>
              <a:rPr lang="ro-RO" noProof="0" dirty="0"/>
              <a:t>© </a:t>
            </a:r>
            <a:r>
              <a:rPr lang="ro-RO" spc="-5" noProof="0" dirty="0"/>
              <a:t>2025 </a:t>
            </a:r>
            <a:r>
              <a:rPr lang="ro-RO" spc="10" noProof="0" dirty="0"/>
              <a:t>Starbucks Corporation.</a:t>
            </a:r>
            <a:r>
              <a:rPr lang="en-US" spc="10" dirty="0"/>
              <a:t> Minimum score of 60 is mandatory to pass the certification. Internal use only</a:t>
            </a:r>
            <a:r>
              <a:rPr lang="ro-RO" spc="10" noProof="0" dirty="0"/>
              <a:t> </a:t>
            </a:r>
            <a:endParaRPr lang="ro-RO" noProof="0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01287697-976E-2616-B29E-7BB5285DF312}"/>
              </a:ext>
            </a:extLst>
          </p:cNvPr>
          <p:cNvSpPr txBox="1"/>
          <p:nvPr/>
        </p:nvSpPr>
        <p:spPr>
          <a:xfrm>
            <a:off x="1600200" y="547575"/>
            <a:ext cx="571044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300" noProof="0" dirty="0">
                <a:latin typeface="SoDo Sans"/>
                <a:cs typeface="SoDo Sans"/>
              </a:rPr>
              <a:t>Score Card for </a:t>
            </a:r>
            <a:r>
              <a:rPr lang="en-US" sz="1050" b="1" spc="300" dirty="0">
                <a:latin typeface="SoDo Sans" pitchFamily="2" charset="77"/>
                <a:ea typeface="SoDo Sans" pitchFamily="2" charset="77"/>
                <a:cs typeface="SoDo Sans"/>
              </a:rPr>
              <a:t>COFFEE MASTER CERTIFICATION</a:t>
            </a:r>
            <a:endParaRPr lang="ro-RO" sz="1050" b="1" spc="300" noProof="0" dirty="0">
              <a:latin typeface="SoDo Sans" pitchFamily="2" charset="77"/>
              <a:ea typeface="SoDo Sans" pitchFamily="2" charset="77"/>
              <a:cs typeface="SoDo Sans"/>
            </a:endParaRPr>
          </a:p>
        </p:txBody>
      </p:sp>
      <p:pic>
        <p:nvPicPr>
          <p:cNvPr id="11" name="Picture 10" descr="A logo of a person with long hair&#10;&#10;AI-generated content may be incorrect.">
            <a:extLst>
              <a:ext uri="{FF2B5EF4-FFF2-40B4-BE49-F238E27FC236}">
                <a16:creationId xmlns:a16="http://schemas.microsoft.com/office/drawing/2014/main" id="{204FE139-1E6B-A3E4-CC4C-56ED3718E4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3" y="228600"/>
            <a:ext cx="864870" cy="86487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F1E5056-EA90-21C1-C812-E92D5B9E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06110"/>
              </p:ext>
            </p:extLst>
          </p:nvPr>
        </p:nvGraphicFramePr>
        <p:xfrm>
          <a:off x="458358" y="3685308"/>
          <a:ext cx="6852284" cy="251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Coffee Tree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Explain the life cycle and the productive lifespan of the coffee tree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Talk about the duration between flowering to harvest and the period of it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Give example of tree enemies and how they impact production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Tell the differences between Arabica and Robusta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Give at least </a:t>
                      </a:r>
                      <a:r>
                        <a:rPr lang="en-GB" sz="900" noProof="0" dirty="0">
                          <a:latin typeface="SoDo Sans Light"/>
                          <a:cs typeface="SoDo Sans Light"/>
                        </a:rPr>
                        <a:t>3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examples of Arabica varietals and the key differences between them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What is the anatomy of the coffee cherry</a:t>
                      </a:r>
                      <a:endParaRPr lang="ro-RO" sz="900" b="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What is Peaberry and how it impacts flavor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C834F16-7DBB-C0AC-6F5D-B847FE22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20477"/>
              </p:ext>
            </p:extLst>
          </p:nvPr>
        </p:nvGraphicFramePr>
        <p:xfrm>
          <a:off x="466496" y="6567214"/>
          <a:ext cx="6852284" cy="251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Techniques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are the main 3 processing methods and what steps are they made of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Give 3 examples of decaffeination methods and how they work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roasting levels we use at Starbucks and how the process of roasting works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How we create blends and what each method serves for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is aged coffee and how the process of aging looks like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are the brewing methods and on what fundamental concept they work with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What are the non-traditional coffee processing methods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ED7FD-1273-F120-6671-CD11C87C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ermaid holding a cup&#10;&#10;AI-generated content may be incorrect.">
            <a:extLst>
              <a:ext uri="{FF2B5EF4-FFF2-40B4-BE49-F238E27FC236}">
                <a16:creationId xmlns:a16="http://schemas.microsoft.com/office/drawing/2014/main" id="{C83706C1-6401-262A-1307-A449748015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772399" cy="10058400"/>
          </a:xfrm>
          <a:prstGeom prst="rect">
            <a:avLst/>
          </a:prstGeom>
        </p:spPr>
      </p:pic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0FD6B63-5991-80C6-B503-0552FE449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22746"/>
              </p:ext>
            </p:extLst>
          </p:nvPr>
        </p:nvGraphicFramePr>
        <p:xfrm>
          <a:off x="459486" y="1945767"/>
          <a:ext cx="6852284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Ethical Sourcing &amp; Sustainability 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are the C.A.F.E practices and what other certifications Starbucks uses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</a:p>
                  </a:txBody>
                  <a:tcPr marL="0" marR="0" marT="488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Where are the FCS, SCTC and GCQ located and how they help the Starbucks coffee world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Where is our special research farm, how it helps the community and what coffee of the future is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ro-RO" sz="900" noProof="0" dirty="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698500">
                        <a:lnSpc>
                          <a:spcPct val="111100"/>
                        </a:lnSpc>
                        <a:spcBef>
                          <a:spcPts val="29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Give examples of how Starbucks helps the communities trough social projects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" marB="0" anchor="ctr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How would you encourage your team and customers to be more sustainable 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0">
            <a:extLst>
              <a:ext uri="{FF2B5EF4-FFF2-40B4-BE49-F238E27FC236}">
                <a16:creationId xmlns:a16="http://schemas.microsoft.com/office/drawing/2014/main" id="{EDF6D884-0208-05F8-84EC-5D3AA02FF2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0"/>
              </a:spcBef>
            </a:pPr>
            <a:r>
              <a:rPr lang="ro-RO" noProof="0" dirty="0"/>
              <a:t>© </a:t>
            </a:r>
            <a:r>
              <a:rPr lang="ro-RO" spc="-5" noProof="0" dirty="0"/>
              <a:t>2025 </a:t>
            </a:r>
            <a:r>
              <a:rPr lang="ro-RO" spc="10" noProof="0" dirty="0"/>
              <a:t>Starbucks Corporation.</a:t>
            </a:r>
            <a:r>
              <a:rPr lang="en-US" spc="10" dirty="0"/>
              <a:t> Minimum score of 60 is mandatory to pass the certification. Internal use only</a:t>
            </a:r>
            <a:r>
              <a:rPr lang="ro-RO" spc="10" noProof="0" dirty="0"/>
              <a:t> </a:t>
            </a:r>
            <a:endParaRPr lang="ro-RO" noProof="0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B751AC5A-07EA-FC11-2237-FF18E16EFD6A}"/>
              </a:ext>
            </a:extLst>
          </p:cNvPr>
          <p:cNvSpPr txBox="1"/>
          <p:nvPr/>
        </p:nvSpPr>
        <p:spPr>
          <a:xfrm>
            <a:off x="1600200" y="547575"/>
            <a:ext cx="571044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300" noProof="0" dirty="0">
                <a:latin typeface="SoDo Sans"/>
                <a:cs typeface="SoDo Sans"/>
              </a:rPr>
              <a:t>Score Card for </a:t>
            </a:r>
            <a:r>
              <a:rPr lang="en-US" sz="1050" b="1" spc="300" dirty="0">
                <a:latin typeface="SoDo Sans" pitchFamily="2" charset="77"/>
                <a:ea typeface="SoDo Sans" pitchFamily="2" charset="77"/>
                <a:cs typeface="SoDo Sans"/>
              </a:rPr>
              <a:t>COFFEE MASTER CERTIFICATION</a:t>
            </a:r>
            <a:endParaRPr lang="ro-RO" sz="1050" b="1" spc="300" noProof="0" dirty="0">
              <a:latin typeface="SoDo Sans" pitchFamily="2" charset="77"/>
              <a:ea typeface="SoDo Sans" pitchFamily="2" charset="77"/>
              <a:cs typeface="SoDo Sans"/>
            </a:endParaRPr>
          </a:p>
        </p:txBody>
      </p:sp>
      <p:pic>
        <p:nvPicPr>
          <p:cNvPr id="11" name="Picture 10" descr="A logo of a person with long hair&#10;&#10;AI-generated content may be incorrect.">
            <a:extLst>
              <a:ext uri="{FF2B5EF4-FFF2-40B4-BE49-F238E27FC236}">
                <a16:creationId xmlns:a16="http://schemas.microsoft.com/office/drawing/2014/main" id="{34A8EAA7-ECE2-E152-C836-433E0CAE41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3" y="228600"/>
            <a:ext cx="864870" cy="86487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C4801C7-B00F-380F-AA95-6FE2FEBE5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27789"/>
              </p:ext>
            </p:extLst>
          </p:nvPr>
        </p:nvGraphicFramePr>
        <p:xfrm>
          <a:off x="466496" y="3873850"/>
          <a:ext cx="6852284" cy="251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Barista Craft (Bar Activity)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is the equipment maintenance you should be aware of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are the key characteristics of espresso coffee (Structure, Extraction, Life, Experience)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How do you steam milk to obtain the best quality and explain the chemistry of it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Explain and demonstrate how to make latte art and the key aspects of that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Barista followed beverage routine, steaming routine and used like for like technique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Barista maintained waste to minimum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Explain a customer interaction where your knowledge increased their passion for coffee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7286362-145B-893C-AB2D-8AD75928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17852"/>
              </p:ext>
            </p:extLst>
          </p:nvPr>
        </p:nvGraphicFramePr>
        <p:xfrm>
          <a:off x="466496" y="6567214"/>
          <a:ext cx="6852284" cy="2231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Starbucks Expertise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Starbucks offers to the customers in our cafes that differentiates from competitors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How many times is coffee tasted until it reaches our stores and how you end the coffee journey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What important key moments in Starbucks history should you be aware of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GB" sz="900" b="0" noProof="0" dirty="0">
                          <a:latin typeface="SoDo Sans Light"/>
                          <a:cs typeface="SoDo Sans Light"/>
                        </a:rPr>
                        <a:t>What are the Starbucks core Values and Mission</a:t>
                      </a:r>
                      <a:endParaRPr lang="ro-RO" sz="900" b="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What coffee represents to you and why you want to become a Coffee Master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How working in the Starbucks team made you be passionate about coffee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0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3e1fb75-8bb6-49ff-998d-016011c69a26">
      <Terms xmlns="http://schemas.microsoft.com/office/infopath/2007/PartnerControls"/>
    </lcf76f155ced4ddcb4097134ff3c332f>
    <TaxCatchAll xmlns="e5801a8e-6c11-49ce-a9f8-ba4a1dcd59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FEB1D153CA941BDAF15E3186C1EAB" ma:contentTypeVersion="16" ma:contentTypeDescription="Create a new document." ma:contentTypeScope="" ma:versionID="e6acc128d103f2e41b390ae105426ff1">
  <xsd:schema xmlns:xsd="http://www.w3.org/2001/XMLSchema" xmlns:xs="http://www.w3.org/2001/XMLSchema" xmlns:p="http://schemas.microsoft.com/office/2006/metadata/properties" xmlns:ns2="73e1fb75-8bb6-49ff-998d-016011c69a26" xmlns:ns3="e5801a8e-6c11-49ce-a9f8-ba4a1dcd596b" targetNamespace="http://schemas.microsoft.com/office/2006/metadata/properties" ma:root="true" ma:fieldsID="56a74ef72e3ee3e75fce227b8df47e6c" ns2:_="" ns3:_="">
    <xsd:import namespace="73e1fb75-8bb6-49ff-998d-016011c69a26"/>
    <xsd:import namespace="e5801a8e-6c11-49ce-a9f8-ba4a1dcd596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1fb75-8bb6-49ff-998d-016011c69a2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ff6daa-0916-4f6e-8903-ed42441947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01a8e-6c11-49ce-a9f8-ba4a1dcd596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55a0ae7-ecbf-425b-b569-67353f1d2b8a}" ma:internalName="TaxCatchAll" ma:showField="CatchAllData" ma:web="e5801a8e-6c11-49ce-a9f8-ba4a1dcd59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70E96A-73F0-4876-B525-A8B42886D5C4}">
  <ds:schemaRefs>
    <ds:schemaRef ds:uri="http://schemas.microsoft.com/office/2006/metadata/properties"/>
    <ds:schemaRef ds:uri="http://www.w3.org/2000/xmlns/"/>
    <ds:schemaRef ds:uri="73e1fb75-8bb6-49ff-998d-016011c69a26"/>
    <ds:schemaRef ds:uri="http://schemas.microsoft.com/office/infopath/2007/PartnerControls"/>
    <ds:schemaRef ds:uri="e5801a8e-6c11-49ce-a9f8-ba4a1dcd596b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CE004D95-06B6-4E1E-A4D5-2729487A5B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26EDFD-AE9D-4EE5-A2C0-0A21A4C0417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3e1fb75-8bb6-49ff-998d-016011c69a26"/>
    <ds:schemaRef ds:uri="e5801a8e-6c11-49ce-a9f8-ba4a1dcd596b"/>
  </ds:schemaRefs>
</ds:datastoreItem>
</file>

<file path=docMetadata/LabelInfo.xml><?xml version="1.0" encoding="utf-8"?>
<clbl:labelList xmlns:clbl="http://schemas.microsoft.com/office/2020/mipLabelMetadata">
  <clbl:label id="{1a52584d-ac98-46b5-b716-447f86f3ab44}" enabled="1" method="Standard" siteId="{ee69be27-d938-4eb5-8711-c5e69ca43718}" removed="0"/>
  <clbl:label id="{4914a111-b226-4fc7-ad6c-b6ad3019fd31}" enabled="1" method="Standard" siteId="{0d0536cd-2abd-411b-a46e-b436075efea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912</Words>
  <Application>Microsoft Office PowerPoint</Application>
  <PresentationFormat>Custom</PresentationFormat>
  <Paragraphs>211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Barista Championship 2025 - National Level - Score Card</dc:title>
  <dc:subject>Competition Assets</dc:subject>
  <dc:creator>Coffee</dc:creator>
  <cp:keywords>, docId:6EE6398EACF3FDDD8E8DCECEAA787708</cp:keywords>
  <cp:lastModifiedBy>Microsoft Office User</cp:lastModifiedBy>
  <cp:revision>16</cp:revision>
  <dcterms:created xsi:type="dcterms:W3CDTF">2021-10-28T10:13:51Z</dcterms:created>
  <dcterms:modified xsi:type="dcterms:W3CDTF">2025-08-18T18:35:13Z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Adobe InDesign 16.1 (Macintosh)</vt:lpwstr>
  </property>
  <property fmtid="{D5CDD505-2E9C-101B-9397-08002B2CF9AE}" pid="4" name="LastSaved">
    <vt:filetime>2021-10-28T00:00:00Z</vt:filetime>
  </property>
  <property fmtid="{D5CDD505-2E9C-101B-9397-08002B2CF9AE}" pid="5" name="MediaServiceImageTags">
    <vt:lpwstr/>
  </property>
  <property fmtid="{D5CDD505-2E9C-101B-9397-08002B2CF9AE}" pid="6" name="ContentTypeId">
    <vt:lpwstr>0x010100383FEB1D153CA941BDAF15E3186C1EAB</vt:lpwstr>
  </property>
</Properties>
</file>