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5"/>
    <p:restoredTop sz="94658"/>
  </p:normalViewPr>
  <p:slideViewPr>
    <p:cSldViewPr>
      <p:cViewPr>
        <p:scale>
          <a:sx n="83" d="100"/>
          <a:sy n="83" d="100"/>
        </p:scale>
        <p:origin x="3144" y="-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DF86C-2BAE-4CE7-8CAB-47E212DD1522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Faceți clic pe pentru a edita stilurile textului master</a:t>
            </a:r>
          </a:p>
          <a:p>
            <a:pPr lvl="1"/>
            <a:r>
              <a:rPr lang="en-US"/>
              <a:t>Al doilea nivel</a:t>
            </a:r>
          </a:p>
          <a:p>
            <a:pPr lvl="2"/>
            <a:r>
              <a:rPr lang="en-US"/>
              <a:t>Al treilea nivel</a:t>
            </a:r>
          </a:p>
          <a:p>
            <a:pPr lvl="3"/>
            <a:r>
              <a:rPr lang="en-US"/>
              <a:t>Al patrulea nivel</a:t>
            </a:r>
          </a:p>
          <a:p>
            <a:pPr lvl="4"/>
            <a:r>
              <a:rPr lang="en-US"/>
              <a:t>Al cincilea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3990-153B-4A6F-9878-A286A89C5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6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E3990-153B-4A6F-9878-A286A89C55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5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EA0A1-9AC3-E32A-3C60-37D5A4C32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B3299-B0B0-5124-A248-C5077BAB5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E9644-DD6C-AA8E-F617-4D96EDF1F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1ADD6-1BA4-3FF8-A1E6-C0A33EF88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E3990-153B-4A6F-9878-A286A89C55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5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AC20E-7C19-496E-35BB-22AEF0887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5BC0AC-0B52-C771-71DC-14A269622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E91FC-3C7A-678E-6ACE-FB3C73D7A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13C2F-0CC3-FCEC-25D5-8B8E3BDDA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E3990-153B-4A6F-9878-A286A89C55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22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92333"/>
          </a:xfrm>
        </p:spPr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</a:t>
            </a:r>
            <a:r>
              <a:rPr lang="en-GB" spc="-5" dirty="0"/>
              <a:t>5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2021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2021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2021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spc="-5" dirty="0"/>
              <a:t>2021</a:t>
            </a:r>
            <a:r>
              <a:rPr dirty="0"/>
              <a:t> </a:t>
            </a:r>
            <a:r>
              <a:rPr spc="10" dirty="0"/>
              <a:t>Starbucks</a:t>
            </a:r>
            <a:r>
              <a:rPr dirty="0"/>
              <a:t> </a:t>
            </a:r>
            <a:r>
              <a:rPr spc="10" dirty="0"/>
              <a:t>Corporation.</a:t>
            </a:r>
            <a:r>
              <a:rPr spc="140" dirty="0"/>
              <a:t> </a:t>
            </a:r>
            <a:r>
              <a:rPr spc="5" dirty="0"/>
              <a:t>All</a:t>
            </a:r>
            <a:r>
              <a:rPr dirty="0"/>
              <a:t> </a:t>
            </a:r>
            <a:r>
              <a:rPr spc="10" dirty="0"/>
              <a:t>rights</a:t>
            </a:r>
            <a:r>
              <a:rPr dirty="0"/>
              <a:t> </a:t>
            </a:r>
            <a:r>
              <a:rPr spc="10" dirty="0"/>
              <a:t>reserved.</a:t>
            </a:r>
            <a:r>
              <a:rPr spc="145" dirty="0"/>
              <a:t> </a:t>
            </a:r>
            <a:r>
              <a:rPr spc="5" dirty="0"/>
              <a:t>For</a:t>
            </a:r>
            <a:r>
              <a:rPr dirty="0"/>
              <a:t> </a:t>
            </a:r>
            <a:r>
              <a:rPr spc="5" dirty="0"/>
              <a:t>internal</a:t>
            </a:r>
            <a:r>
              <a:rPr dirty="0"/>
              <a:t> </a:t>
            </a:r>
            <a:r>
              <a:rPr spc="5" dirty="0"/>
              <a:t>use</a:t>
            </a:r>
            <a:r>
              <a:rPr dirty="0"/>
              <a:t> </a:t>
            </a:r>
            <a:r>
              <a:rPr spc="5" dirty="0"/>
              <a:t>only</a:t>
            </a:r>
            <a:r>
              <a:rPr dirty="0"/>
              <a:t> | CO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SoDo Sans Light"/>
                <a:cs typeface="SoDo Sans Ligh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© </a:t>
            </a:r>
            <a:r>
              <a:rPr lang="en-GB" spc="-5" dirty="0"/>
              <a:t>2025 </a:t>
            </a:r>
            <a:r>
              <a:rPr spc="10" dirty="0"/>
              <a:t>Starbucks Corporation. </a:t>
            </a:r>
            <a:r>
              <a:rPr spc="5" dirty="0"/>
              <a:t>Toate </a:t>
            </a:r>
            <a:r>
              <a:rPr spc="10" dirty="0"/>
              <a:t>drepturile rezervate. </a:t>
            </a:r>
            <a:r>
              <a:rPr spc="5" dirty="0"/>
              <a:t>Numai pentru uz intern </a:t>
            </a:r>
            <a:r>
              <a:rPr dirty="0"/>
              <a:t>| CO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FC29C6-413E-0585-7C2E-71C884D7FF10}"/>
              </a:ext>
            </a:extLst>
          </p:cNvPr>
          <p:cNvCxnSpPr>
            <a:cxnSpLocks/>
          </p:cNvCxnSpPr>
          <p:nvPr userDrawn="1"/>
        </p:nvCxnSpPr>
        <p:spPr>
          <a:xfrm>
            <a:off x="1412577" y="342186"/>
            <a:ext cx="0" cy="609600"/>
          </a:xfrm>
          <a:prstGeom prst="line">
            <a:avLst/>
          </a:prstGeom>
          <a:ln w="38100">
            <a:solidFill>
              <a:srgbClr val="0E6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een heart with a star and a star in the middle&#10;&#10;Description automatically generated">
            <a:extLst>
              <a:ext uri="{FF2B5EF4-FFF2-40B4-BE49-F238E27FC236}">
                <a16:creationId xmlns:a16="http://schemas.microsoft.com/office/drawing/2014/main" id="{55649FC1-AC84-226F-7A96-5FC559FFEA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66496" y="286993"/>
            <a:ext cx="742950" cy="7104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ermaid holding a cup&#10;&#10;AI-generated content may be incorrect.">
            <a:extLst>
              <a:ext uri="{FF2B5EF4-FFF2-40B4-BE49-F238E27FC236}">
                <a16:creationId xmlns:a16="http://schemas.microsoft.com/office/drawing/2014/main" id="{2A22EBE4-A22C-E759-8209-86F9459107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2" y="0"/>
            <a:ext cx="7772399" cy="10058400"/>
          </a:xfrm>
          <a:prstGeom prst="rect">
            <a:avLst/>
          </a:prstGeom>
        </p:spPr>
      </p:pic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35758"/>
              </p:ext>
            </p:extLst>
          </p:nvPr>
        </p:nvGraphicFramePr>
        <p:xfrm>
          <a:off x="459486" y="1962478"/>
          <a:ext cx="6852284" cy="177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General Presentation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Îmbrăcămintea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este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adecvată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(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respectă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codul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vestimentar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standard,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șorțul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este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curat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).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88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it-IT" sz="900" noProof="0" dirty="0">
                          <a:latin typeface="SoDo Sans Light"/>
                          <a:cs typeface="SoDo Sans Light"/>
                        </a:rPr>
                        <a:t>Creează un spațiu cald și primitor.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Zâmbește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menține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contact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vizual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ro-RO" sz="900" noProof="0" dirty="0">
                        <a:latin typeface="Times New Roman"/>
                        <a:cs typeface="Times New Roman"/>
                      </a:endParaRPr>
                    </a:p>
                    <a:p>
                      <a:pPr marR="116839" algn="r">
                        <a:lnSpc>
                          <a:spcPct val="100000"/>
                        </a:lnSpc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698500">
                        <a:lnSpc>
                          <a:spcPct val="111100"/>
                        </a:lnSpc>
                        <a:spcBef>
                          <a:spcPts val="29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Folosește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un vocabular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adecvat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accesibil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" marB="0" anchor="ctr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Are o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atitudine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încrezătoare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naturală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66496" y="1399031"/>
            <a:ext cx="6849109" cy="340360"/>
          </a:xfrm>
          <a:custGeom>
            <a:avLst/>
            <a:gdLst/>
            <a:ahLst/>
            <a:cxnLst/>
            <a:rect l="l" t="t" r="r" b="b"/>
            <a:pathLst>
              <a:path w="6849109" h="340360">
                <a:moveTo>
                  <a:pt x="6848703" y="0"/>
                </a:moveTo>
                <a:lnTo>
                  <a:pt x="4489551" y="0"/>
                </a:lnTo>
                <a:lnTo>
                  <a:pt x="3812895" y="0"/>
                </a:lnTo>
                <a:lnTo>
                  <a:pt x="612495" y="0"/>
                </a:lnTo>
                <a:lnTo>
                  <a:pt x="0" y="0"/>
                </a:lnTo>
                <a:lnTo>
                  <a:pt x="0" y="340360"/>
                </a:lnTo>
                <a:lnTo>
                  <a:pt x="612495" y="340360"/>
                </a:lnTo>
                <a:lnTo>
                  <a:pt x="3812895" y="340360"/>
                </a:lnTo>
                <a:lnTo>
                  <a:pt x="4489551" y="340360"/>
                </a:lnTo>
                <a:lnTo>
                  <a:pt x="6848703" y="340360"/>
                </a:lnTo>
                <a:lnTo>
                  <a:pt x="6848703" y="0"/>
                </a:lnTo>
                <a:close/>
              </a:path>
            </a:pathLst>
          </a:custGeom>
          <a:solidFill>
            <a:srgbClr val="D4E9E2"/>
          </a:solidFill>
        </p:spPr>
        <p:txBody>
          <a:bodyPr wrap="square" lIns="0" tIns="0" rIns="0" bIns="0" rtlCol="0"/>
          <a:lstStyle/>
          <a:p>
            <a:endParaRPr lang="ro-RO" noProof="0" dirty="0"/>
          </a:p>
        </p:txBody>
      </p:sp>
      <p:sp>
        <p:nvSpPr>
          <p:cNvPr id="8" name="object 8"/>
          <p:cNvSpPr txBox="1"/>
          <p:nvPr/>
        </p:nvSpPr>
        <p:spPr>
          <a:xfrm>
            <a:off x="466497" y="1386757"/>
            <a:ext cx="7123150" cy="24558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15"/>
              </a:spcBef>
              <a:tabLst>
                <a:tab pos="3863340" algn="l"/>
              </a:tabLst>
            </a:pPr>
            <a:r>
              <a:rPr lang="en-US" sz="1000" b="1" spc="-5" dirty="0">
                <a:latin typeface="SoDo Sans Light"/>
                <a:cs typeface="SoDo Sans Light"/>
              </a:rPr>
              <a:t>Judge                                                                                                                              </a:t>
            </a:r>
            <a:r>
              <a:rPr lang="ro-RO" sz="1000" b="1" spc="-5" noProof="0" dirty="0">
                <a:latin typeface="SoDo Sans Light"/>
                <a:cs typeface="SoDo Sans Light"/>
              </a:rPr>
              <a:t>Barista</a:t>
            </a:r>
            <a:endParaRPr lang="ro-RO" sz="1000" noProof="0" dirty="0">
              <a:latin typeface="SoDo Sans Light"/>
              <a:cs typeface="SoDo Sans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8992" y="1462671"/>
            <a:ext cx="6172200" cy="226060"/>
          </a:xfrm>
          <a:custGeom>
            <a:avLst/>
            <a:gdLst/>
            <a:ahLst/>
            <a:cxnLst/>
            <a:rect l="l" t="t" r="r" b="b"/>
            <a:pathLst>
              <a:path w="6172200" h="226060">
                <a:moveTo>
                  <a:pt x="2812986" y="0"/>
                </a:moveTo>
                <a:lnTo>
                  <a:pt x="0" y="0"/>
                </a:lnTo>
                <a:lnTo>
                  <a:pt x="0" y="225793"/>
                </a:lnTo>
                <a:lnTo>
                  <a:pt x="2812986" y="225793"/>
                </a:lnTo>
                <a:lnTo>
                  <a:pt x="2812986" y="0"/>
                </a:lnTo>
                <a:close/>
              </a:path>
              <a:path w="6172200" h="226060">
                <a:moveTo>
                  <a:pt x="6172200" y="0"/>
                </a:moveTo>
                <a:lnTo>
                  <a:pt x="3877056" y="0"/>
                </a:lnTo>
                <a:lnTo>
                  <a:pt x="3877056" y="225793"/>
                </a:lnTo>
                <a:lnTo>
                  <a:pt x="6172200" y="225793"/>
                </a:lnTo>
                <a:lnTo>
                  <a:pt x="6172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ro-RO" noProof="0" dirty="0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0CDC417-E4E6-CE68-ED82-0D9EFAD28D4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50"/>
              </a:spcBef>
            </a:pPr>
            <a:r>
              <a:rPr lang="ro-RO" noProof="0" dirty="0"/>
              <a:t>© </a:t>
            </a:r>
            <a:r>
              <a:rPr lang="ro-RO" spc="-5" noProof="0" dirty="0"/>
              <a:t>2025 </a:t>
            </a:r>
            <a:r>
              <a:rPr lang="ro-RO" spc="10" noProof="0" dirty="0"/>
              <a:t>Starbucks Corporation. </a:t>
            </a:r>
            <a:r>
              <a:rPr lang="pt-BR" spc="10" noProof="0" dirty="0"/>
              <a:t>corul minim de 60 este obligatoriu pentru a promova certificarea. Doar pentru uz intern.</a:t>
            </a:r>
            <a:endParaRPr lang="ro-RO" noProof="0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659C43EA-0CC5-B3FF-2F88-45FEA51FF15E}"/>
              </a:ext>
            </a:extLst>
          </p:cNvPr>
          <p:cNvSpPr txBox="1"/>
          <p:nvPr/>
        </p:nvSpPr>
        <p:spPr>
          <a:xfrm>
            <a:off x="1600200" y="547575"/>
            <a:ext cx="571044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300" noProof="0" dirty="0">
                <a:latin typeface="SoDo Sans"/>
                <a:cs typeface="SoDo Sans"/>
              </a:rPr>
              <a:t>Score Card for </a:t>
            </a:r>
            <a:r>
              <a:rPr lang="en-US" sz="1050" b="1" spc="300" dirty="0">
                <a:latin typeface="SoDo Sans" pitchFamily="2" charset="77"/>
                <a:ea typeface="SoDo Sans" pitchFamily="2" charset="77"/>
                <a:cs typeface="SoDo Sans"/>
              </a:rPr>
              <a:t>COFFEE MASTER CERTIFICATION</a:t>
            </a:r>
            <a:endParaRPr lang="ro-RO" sz="1050" b="1" spc="300" noProof="0" dirty="0">
              <a:latin typeface="SoDo Sans" pitchFamily="2" charset="77"/>
              <a:ea typeface="SoDo Sans" pitchFamily="2" charset="77"/>
              <a:cs typeface="SoDo Sans"/>
            </a:endParaRPr>
          </a:p>
        </p:txBody>
      </p:sp>
      <p:pic>
        <p:nvPicPr>
          <p:cNvPr id="11" name="Picture 10" descr="A logo of a person with long hair&#10;&#10;AI-generated content may be incorrect.">
            <a:extLst>
              <a:ext uri="{FF2B5EF4-FFF2-40B4-BE49-F238E27FC236}">
                <a16:creationId xmlns:a16="http://schemas.microsoft.com/office/drawing/2014/main" id="{27EB92B8-89B5-10C8-8B39-7B788EDB9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3" y="228600"/>
            <a:ext cx="864870" cy="86487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04222"/>
              </p:ext>
            </p:extLst>
          </p:nvPr>
        </p:nvGraphicFramePr>
        <p:xfrm>
          <a:off x="398908" y="4316997"/>
          <a:ext cx="6852284" cy="1663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Leadership Plan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Prezintă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minimum 3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planuri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acțiune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Justifică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necesitatea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planurilor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acțiune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modul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în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care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acestea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vor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influența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echipa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Creează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pași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clari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concreți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Propune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crearea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unui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instrument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interactiv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DBD72100-CBFC-97D9-5C6A-F94AEB2F8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01279"/>
              </p:ext>
            </p:extLst>
          </p:nvPr>
        </p:nvGraphicFramePr>
        <p:xfrm>
          <a:off x="466496" y="6567214"/>
          <a:ext cx="6852284" cy="263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Coffee Tasting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Descrie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corect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Cele Patru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Fundamente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ale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preparării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modul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în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care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acestea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contribuie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la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calitatea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Explică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urmează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Cei Patru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Pași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ai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Degustării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(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Mirosim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Sorbim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Localizăm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Descriem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).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Descrie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profilul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aromă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al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(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Aromă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Corpolen</a:t>
                      </a:r>
                      <a:r>
                        <a:rPr lang="pt-BR" sz="900" b="0" noProof="0" dirty="0">
                          <a:latin typeface="SoDo Sans Light"/>
                          <a:cs typeface="SoDo Sans Light"/>
                        </a:rPr>
                        <a:t>ț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ă,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Aciditate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Gust).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it-IT" sz="900" noProof="0" dirty="0">
                          <a:latin typeface="SoDo Sans Light"/>
                          <a:cs typeface="SoDo Sans Light"/>
                        </a:rPr>
                        <a:t>Oferă informații suplimentare despre țara de origine (până la 3 fapte istorice).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pt-BR" sz="900" noProof="0" dirty="0">
                          <a:latin typeface="SoDo Sans Light"/>
                          <a:cs typeface="SoDo Sans Light"/>
                        </a:rPr>
                        <a:t>Explică motivul alegerii metodei de preparare și impactul acesteia asupra gustului.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pt-BR" sz="900" b="0" noProof="0" dirty="0">
                          <a:latin typeface="SoDo Sans Light"/>
                          <a:cs typeface="SoDo Sans Light"/>
                        </a:rPr>
                        <a:t>Folosește o rețetă/tehnică experimentală de preparare.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Prezintă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pasul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suplimentar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degustare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modul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în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care l-au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urmat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până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acum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(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Pașaportul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).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5615-9B10-18DB-FD99-45799498B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ermaid holding a cup&#10;&#10;AI-generated content may be incorrect.">
            <a:extLst>
              <a:ext uri="{FF2B5EF4-FFF2-40B4-BE49-F238E27FC236}">
                <a16:creationId xmlns:a16="http://schemas.microsoft.com/office/drawing/2014/main" id="{F553281D-7B5D-DF8A-2534-D8C8E65295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772399" cy="10058400"/>
          </a:xfrm>
          <a:prstGeom prst="rect">
            <a:avLst/>
          </a:prstGeom>
        </p:spPr>
      </p:pic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F8E5EBF3-D958-BFA0-4A3E-3C6A53672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69"/>
              </p:ext>
            </p:extLst>
          </p:nvPr>
        </p:nvGraphicFramePr>
        <p:xfrm>
          <a:off x="459486" y="1945767"/>
          <a:ext cx="6852284" cy="1374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Agriculture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La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altitudine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crește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cafeaua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Arabica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influențează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aceasta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boabele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88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este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terroir-ul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influențează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acesta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calitatea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Explică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profilul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aromatic al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fiecărei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regiuni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cultivare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unde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află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centura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Dă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exemple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despre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cum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ajută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agronomiștii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la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creșterea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producției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cafea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0">
            <a:extLst>
              <a:ext uri="{FF2B5EF4-FFF2-40B4-BE49-F238E27FC236}">
                <a16:creationId xmlns:a16="http://schemas.microsoft.com/office/drawing/2014/main" id="{E7E95CAC-B992-5EF4-21B6-64E66562770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50"/>
              </a:spcBef>
            </a:pPr>
            <a:r>
              <a:rPr lang="ro-RO" noProof="0" dirty="0"/>
              <a:t>© </a:t>
            </a:r>
            <a:r>
              <a:rPr lang="ro-RO" spc="-5" noProof="0" dirty="0"/>
              <a:t>2025 </a:t>
            </a:r>
            <a:r>
              <a:rPr lang="ro-RO" spc="10" noProof="0" dirty="0"/>
              <a:t>Starbucks Corporation. </a:t>
            </a:r>
            <a:r>
              <a:rPr lang="pt-BR" spc="10" noProof="0" dirty="0"/>
              <a:t>corul minim de 60 este obligatoriu pentru a promova certificarea. Doar pentru uz intern.</a:t>
            </a:r>
            <a:endParaRPr lang="ro-RO" noProof="0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01287697-976E-2616-B29E-7BB5285DF312}"/>
              </a:ext>
            </a:extLst>
          </p:cNvPr>
          <p:cNvSpPr txBox="1"/>
          <p:nvPr/>
        </p:nvSpPr>
        <p:spPr>
          <a:xfrm>
            <a:off x="1600200" y="547575"/>
            <a:ext cx="571044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300" noProof="0" dirty="0">
                <a:latin typeface="SoDo Sans"/>
                <a:cs typeface="SoDo Sans"/>
              </a:rPr>
              <a:t>Score Card for </a:t>
            </a:r>
            <a:r>
              <a:rPr lang="en-US" sz="1050" b="1" spc="300" dirty="0">
                <a:latin typeface="SoDo Sans" pitchFamily="2" charset="77"/>
                <a:ea typeface="SoDo Sans" pitchFamily="2" charset="77"/>
                <a:cs typeface="SoDo Sans"/>
              </a:rPr>
              <a:t>COFFEE MASTER CERTIFICATION</a:t>
            </a:r>
            <a:endParaRPr lang="ro-RO" sz="1050" b="1" spc="300" noProof="0" dirty="0">
              <a:latin typeface="SoDo Sans" pitchFamily="2" charset="77"/>
              <a:ea typeface="SoDo Sans" pitchFamily="2" charset="77"/>
              <a:cs typeface="SoDo Sans"/>
            </a:endParaRPr>
          </a:p>
        </p:txBody>
      </p:sp>
      <p:pic>
        <p:nvPicPr>
          <p:cNvPr id="11" name="Picture 10" descr="A logo of a person with long hair&#10;&#10;AI-generated content may be incorrect.">
            <a:extLst>
              <a:ext uri="{FF2B5EF4-FFF2-40B4-BE49-F238E27FC236}">
                <a16:creationId xmlns:a16="http://schemas.microsoft.com/office/drawing/2014/main" id="{204FE139-1E6B-A3E4-CC4C-56ED3718E4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3" y="228600"/>
            <a:ext cx="864870" cy="86487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F1E5056-EA90-21C1-C812-E92D5B9E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20792"/>
              </p:ext>
            </p:extLst>
          </p:nvPr>
        </p:nvGraphicFramePr>
        <p:xfrm>
          <a:off x="458358" y="3685308"/>
          <a:ext cx="6852284" cy="251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Coffee Tree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Explică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ciclul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viață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durata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productivă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arborelui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Vorbește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despre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durata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la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înflorire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până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la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recoltare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perioada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acesteia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pt-BR" sz="900" noProof="0" dirty="0">
                          <a:latin typeface="SoDo Sans Light"/>
                          <a:cs typeface="SoDo Sans Light"/>
                        </a:rPr>
                        <a:t>Dă exemple de dăunători ai arborelui și cum afectează aceștia producția.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it-IT" sz="900" noProof="0" dirty="0">
                          <a:latin typeface="SoDo Sans Light"/>
                          <a:cs typeface="SoDo Sans Light"/>
                        </a:rPr>
                        <a:t>Spune care sunt diferențele dintre Arabica și Robusta.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Dă cel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puțin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GB" sz="900" noProof="0" dirty="0">
                          <a:latin typeface="SoDo Sans Light"/>
                          <a:cs typeface="SoDo Sans Light"/>
                        </a:rPr>
                        <a:t>3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exemple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varietăți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Arabica și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diferențele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cheie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dintre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pt-BR" sz="900" b="0" noProof="0" dirty="0">
                          <a:latin typeface="SoDo Sans Light"/>
                          <a:cs typeface="SoDo Sans Light"/>
                        </a:rPr>
                        <a:t>Care este anatomia cireșei de cafea?</a:t>
                      </a:r>
                      <a:endParaRPr lang="ro-RO" sz="900" b="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Ce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este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Peaberry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cum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influențează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acesta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gustul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C834F16-7DBB-C0AC-6F5D-B847FE22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68445"/>
              </p:ext>
            </p:extLst>
          </p:nvPr>
        </p:nvGraphicFramePr>
        <p:xfrm>
          <a:off x="466496" y="6567214"/>
          <a:ext cx="6852284" cy="251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Techniques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Care sunt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3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metode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principale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procesare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din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pași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sunt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alcătuite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pt-BR" sz="900" noProof="0" dirty="0">
                          <a:latin typeface="SoDo Sans Light"/>
                          <a:cs typeface="SoDo Sans Light"/>
                        </a:rPr>
                        <a:t>Dă 3 exemple de metode de decafeinizare și explică cum funcționează acestea.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Care sunt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nivelurile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prăjire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folosite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la Starbucks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funcționează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procesul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prăjire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creăm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blenduri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la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folosește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fiecare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metodă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este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cafeaua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maturată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arată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procesul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maturare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Care sunt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metodele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preparare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pe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concept fundamental se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bazează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fiecare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it-IT" sz="900" b="0" noProof="0" dirty="0">
                          <a:latin typeface="SoDo Sans Light"/>
                          <a:cs typeface="SoDo Sans Light"/>
                        </a:rPr>
                        <a:t>Care sunt metodele non-tradiționale de procesare a cafelei?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4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ED7FD-1273-F120-6671-CD11C87C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mermaid holding a cup&#10;&#10;AI-generated content may be incorrect.">
            <a:extLst>
              <a:ext uri="{FF2B5EF4-FFF2-40B4-BE49-F238E27FC236}">
                <a16:creationId xmlns:a16="http://schemas.microsoft.com/office/drawing/2014/main" id="{D45FDDDA-042F-03F9-1B30-A7E29A2722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7772399" cy="10058400"/>
          </a:xfrm>
          <a:prstGeom prst="rect">
            <a:avLst/>
          </a:prstGeom>
        </p:spPr>
      </p:pic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0FD6B63-5991-80C6-B503-0552FE449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03141"/>
              </p:ext>
            </p:extLst>
          </p:nvPr>
        </p:nvGraphicFramePr>
        <p:xfrm>
          <a:off x="459486" y="1945767"/>
          <a:ext cx="6852284" cy="1863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Ethical Sourcing &amp; Sustainability 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44450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Care sunt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practicile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C.A.F.E.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alte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certificări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utilizează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Starbucks?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88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Unde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află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FCS, SCTC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GCQ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sprijină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lumea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Starbucks?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Unde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află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ferma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noastră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specială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cercetare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ajută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comunitatea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înseamnă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cafeaua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viitorului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lang="ro-RO" sz="900" noProof="0" dirty="0">
                        <a:latin typeface="Times New Roman"/>
                        <a:cs typeface="Times New Roman"/>
                      </a:endParaRPr>
                    </a:p>
                    <a:p>
                      <a:pPr marR="116839" algn="r">
                        <a:lnSpc>
                          <a:spcPct val="100000"/>
                        </a:lnSpc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 marR="698500">
                        <a:lnSpc>
                          <a:spcPct val="111100"/>
                        </a:lnSpc>
                        <a:spcBef>
                          <a:spcPts val="29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exemple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despre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ajută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Starbucks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comunitățile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prin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proiecte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sociale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3683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" marB="0" anchor="ctr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Cum ai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încuraja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echipa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clienții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să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fie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mai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sustenabili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? 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4254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5080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10">
            <a:extLst>
              <a:ext uri="{FF2B5EF4-FFF2-40B4-BE49-F238E27FC236}">
                <a16:creationId xmlns:a16="http://schemas.microsoft.com/office/drawing/2014/main" id="{EDF6D884-0208-05F8-84EC-5D3AA02FF25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496098" y="9623221"/>
            <a:ext cx="283210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50"/>
              </a:spcBef>
            </a:pPr>
            <a:r>
              <a:rPr lang="ro-RO" noProof="0" dirty="0"/>
              <a:t>© </a:t>
            </a:r>
            <a:r>
              <a:rPr lang="ro-RO" spc="-5" noProof="0" dirty="0"/>
              <a:t>2025 </a:t>
            </a:r>
            <a:r>
              <a:rPr lang="ro-RO" spc="10" noProof="0" dirty="0"/>
              <a:t>Starbucks Corporation. </a:t>
            </a:r>
            <a:r>
              <a:rPr lang="pt-BR" spc="10" noProof="0" dirty="0"/>
              <a:t>corul minim de 60 este obligatoriu pentru a promova certificarea. Doar pentru uz intern.</a:t>
            </a:r>
            <a:endParaRPr lang="ro-RO" noProof="0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B751AC5A-07EA-FC11-2237-FF18E16EFD6A}"/>
              </a:ext>
            </a:extLst>
          </p:cNvPr>
          <p:cNvSpPr txBox="1"/>
          <p:nvPr/>
        </p:nvSpPr>
        <p:spPr>
          <a:xfrm>
            <a:off x="1600200" y="547575"/>
            <a:ext cx="5710442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" spc="300" noProof="0" dirty="0">
                <a:latin typeface="SoDo Sans"/>
                <a:cs typeface="SoDo Sans"/>
              </a:rPr>
              <a:t>Score Card for </a:t>
            </a:r>
            <a:r>
              <a:rPr lang="en-US" sz="1050" b="1" spc="300" dirty="0">
                <a:latin typeface="SoDo Sans" pitchFamily="2" charset="77"/>
                <a:ea typeface="SoDo Sans" pitchFamily="2" charset="77"/>
                <a:cs typeface="SoDo Sans"/>
              </a:rPr>
              <a:t>COFFEE MASTER CERTIFICATION</a:t>
            </a:r>
            <a:endParaRPr lang="ro-RO" sz="1050" b="1" spc="300" noProof="0" dirty="0">
              <a:latin typeface="SoDo Sans" pitchFamily="2" charset="77"/>
              <a:ea typeface="SoDo Sans" pitchFamily="2" charset="77"/>
              <a:cs typeface="SoDo Sans"/>
            </a:endParaRPr>
          </a:p>
        </p:txBody>
      </p:sp>
      <p:pic>
        <p:nvPicPr>
          <p:cNvPr id="11" name="Picture 10" descr="A logo of a person with long hair&#10;&#10;AI-generated content may be incorrect.">
            <a:extLst>
              <a:ext uri="{FF2B5EF4-FFF2-40B4-BE49-F238E27FC236}">
                <a16:creationId xmlns:a16="http://schemas.microsoft.com/office/drawing/2014/main" id="{34A8EAA7-ECE2-E152-C836-433E0CAE41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3" y="228600"/>
            <a:ext cx="864870" cy="864870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C4801C7-B00F-380F-AA95-6FE2FEBE5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21853"/>
              </p:ext>
            </p:extLst>
          </p:nvPr>
        </p:nvGraphicFramePr>
        <p:xfrm>
          <a:off x="466496" y="3873850"/>
          <a:ext cx="6852284" cy="258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Barista Craft (Bar Activity)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Care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este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întreținerea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echipamentului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care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trebuie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să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fii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conștient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Care sunt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caracteristicile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cheie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ale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espresso (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Structură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Extracție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Durată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Experiență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)?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aerezi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laptele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pentru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obține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mai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bună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calitate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explică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chimia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acestui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proces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Explică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demonstrează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cum se face latte art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care sunt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aspectele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cheie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ale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acestuia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115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Barista 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urmat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rutina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pentru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prepararea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băuturii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,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rutina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aerare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a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folosit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tehnica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„like for like”.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Barista a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menținut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waste-ul la un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nivel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minim.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Explică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o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interacțiune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cu un client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în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care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cunoștințele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tale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-au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crescut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pasiunea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pentru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cafea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.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7286362-145B-893C-AB2D-8AD759287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85236"/>
              </p:ext>
            </p:extLst>
          </p:nvPr>
        </p:nvGraphicFramePr>
        <p:xfrm>
          <a:off x="466496" y="6567214"/>
          <a:ext cx="6852284" cy="2291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Starbucks Expertise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noProof="0" dirty="0">
                          <a:latin typeface="Lucida Sans"/>
                          <a:cs typeface="Lucida Sans"/>
                        </a:rPr>
                        <a:t>Score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900" b="1" spc="5" noProof="0" dirty="0">
                          <a:latin typeface="Lucida Sans"/>
                          <a:cs typeface="Lucida Sans"/>
                        </a:rPr>
                        <a:t>Points</a:t>
                      </a:r>
                      <a:endParaRPr lang="ro-RO" sz="900" b="1" noProof="0" dirty="0">
                        <a:latin typeface="Lucida Sans"/>
                        <a:cs typeface="Lucida Sans"/>
                      </a:endParaRPr>
                    </a:p>
                  </a:txBody>
                  <a:tcPr marL="0" marR="0" marT="73025" marB="0">
                    <a:solidFill>
                      <a:srgbClr val="D4E9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oferă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Starbucks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clienților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noștri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în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cafenele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care ne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diferențiază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de competitor?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6985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74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De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câte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ori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este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degustată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cafeaua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până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ajunge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în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cafenelele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noastre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cum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închei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tu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călătoria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cafelei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3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Care sunt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momentele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cheie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importante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din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istoria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Starbucks de care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ar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trebui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să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fii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noProof="0" dirty="0" err="1">
                          <a:latin typeface="SoDo Sans Light"/>
                          <a:cs typeface="SoDo Sans Light"/>
                        </a:rPr>
                        <a:t>conștient</a:t>
                      </a:r>
                      <a:r>
                        <a:rPr lang="en-US" sz="900" noProof="0" dirty="0">
                          <a:latin typeface="SoDo Sans Light"/>
                          <a:cs typeface="SoDo Sans Light"/>
                        </a:rPr>
                        <a:t>?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1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4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GB" sz="900" noProof="0" dirty="0">
                          <a:latin typeface="SoDo Sans Light"/>
                          <a:cs typeface="SoDo Sans Light"/>
                        </a:rPr>
                        <a:t>Care </a:t>
                      </a:r>
                      <a:r>
                        <a:rPr lang="en-GB" sz="900" noProof="0" dirty="0" err="1">
                          <a:latin typeface="SoDo Sans Light"/>
                          <a:cs typeface="SoDo Sans Light"/>
                        </a:rPr>
                        <a:t>sunt</a:t>
                      </a:r>
                      <a:r>
                        <a:rPr lang="en-GB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GB" sz="900" noProof="0" dirty="0" err="1">
                          <a:latin typeface="SoDo Sans Light"/>
                          <a:cs typeface="SoDo Sans Light"/>
                        </a:rPr>
                        <a:t>valorile</a:t>
                      </a:r>
                      <a:r>
                        <a:rPr lang="en-GB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GB" sz="900" noProof="0" dirty="0" err="1">
                          <a:latin typeface="SoDo Sans Light"/>
                          <a:cs typeface="SoDo Sans Light"/>
                        </a:rPr>
                        <a:t>si</a:t>
                      </a:r>
                      <a:r>
                        <a:rPr lang="en-GB" sz="90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GB" sz="900" noProof="0" dirty="0" err="1">
                          <a:latin typeface="SoDo Sans Light"/>
                          <a:cs typeface="SoDo Sans Light"/>
                        </a:rPr>
                        <a:t>misiunea</a:t>
                      </a:r>
                      <a:r>
                        <a:rPr lang="en-GB" sz="900" noProof="0" dirty="0">
                          <a:latin typeface="SoDo Sans Light"/>
                          <a:cs typeface="SoDo Sans Light"/>
                        </a:rPr>
                        <a:t> Starbucks</a:t>
                      </a:r>
                      <a:endParaRPr lang="ro-RO" sz="9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5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6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Ce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reprezintă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cafeaua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pentru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tine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și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de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ce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vrei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să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devii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Coffee Master?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 cap="flat" cmpd="sng" algn="ctr">
                      <a:solidFill>
                        <a:srgbClr val="E6E7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ro-RO" sz="800" b="0" noProof="0" dirty="0">
                          <a:latin typeface="SoDo Sans Light"/>
                          <a:cs typeface="SoDo Sans Light"/>
                        </a:rPr>
                        <a:t>7</a:t>
                      </a:r>
                      <a:endParaRPr lang="ro-RO" sz="800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E6E7E8"/>
                      </a:solidFill>
                      <a:prstDash val="solid"/>
                    </a:lnR>
                    <a:solidFill>
                      <a:srgbClr val="D4E9E2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lang="en-US" sz="900" b="1" noProof="0" dirty="0">
                          <a:latin typeface="SoDo Sans Light"/>
                          <a:cs typeface="SoDo Sans Light"/>
                        </a:rPr>
                        <a:t>Bonus: 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Cum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ți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-a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dezvoltat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pasiunea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pentru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cafea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munca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în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</a:t>
                      </a:r>
                      <a:r>
                        <a:rPr lang="en-US" sz="900" b="0" noProof="0" dirty="0" err="1">
                          <a:latin typeface="SoDo Sans Light"/>
                          <a:cs typeface="SoDo Sans Light"/>
                        </a:rPr>
                        <a:t>echipa</a:t>
                      </a:r>
                      <a:r>
                        <a:rPr lang="en-US" sz="900" b="0" noProof="0" dirty="0">
                          <a:latin typeface="SoDo Sans Light"/>
                          <a:cs typeface="SoDo Sans Light"/>
                        </a:rPr>
                        <a:t> Starbucks?</a:t>
                      </a:r>
                      <a:endParaRPr lang="ro-RO" sz="9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1120" marB="0">
                    <a:lnL w="6350">
                      <a:solidFill>
                        <a:srgbClr val="E6E7E8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 cap="flat" cmpd="sng" algn="ctr">
                      <a:solidFill>
                        <a:srgbClr val="BCBE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GB" sz="800" b="1" noProof="0" dirty="0">
                          <a:latin typeface="SoDo Sans Light"/>
                          <a:cs typeface="SoDo Sans Light"/>
                        </a:rPr>
                        <a:t>2</a:t>
                      </a:r>
                      <a:endParaRPr lang="ro-RO" sz="800" b="1" noProof="0" dirty="0">
                        <a:latin typeface="SoDo Sans Light"/>
                        <a:cs typeface="SoDo Sans Light"/>
                      </a:endParaRPr>
                    </a:p>
                  </a:txBody>
                  <a:tcPr marL="0" marR="0" marT="793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o-RO" sz="800" noProof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4E9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90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FEB1D153CA941BDAF15E3186C1EAB" ma:contentTypeVersion="16" ma:contentTypeDescription="Create a new document." ma:contentTypeScope="" ma:versionID="e6acc128d103f2e41b390ae105426ff1">
  <xsd:schema xmlns:xsd="http://www.w3.org/2001/XMLSchema" xmlns:xs="http://www.w3.org/2001/XMLSchema" xmlns:p="http://schemas.microsoft.com/office/2006/metadata/properties" xmlns:ns2="73e1fb75-8bb6-49ff-998d-016011c69a26" xmlns:ns3="e5801a8e-6c11-49ce-a9f8-ba4a1dcd596b" targetNamespace="http://schemas.microsoft.com/office/2006/metadata/properties" ma:root="true" ma:fieldsID="56a74ef72e3ee3e75fce227b8df47e6c" ns2:_="" ns3:_="">
    <xsd:import namespace="73e1fb75-8bb6-49ff-998d-016011c69a26"/>
    <xsd:import namespace="e5801a8e-6c11-49ce-a9f8-ba4a1dcd596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1fb75-8bb6-49ff-998d-016011c69a2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ff6daa-0916-4f6e-8903-ed42441947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01a8e-6c11-49ce-a9f8-ba4a1dcd596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55a0ae7-ecbf-425b-b569-67353f1d2b8a}" ma:internalName="TaxCatchAll" ma:showField="CatchAllData" ma:web="e5801a8e-6c11-49ce-a9f8-ba4a1dcd59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3e1fb75-8bb6-49ff-998d-016011c69a26">
      <Terms xmlns="http://schemas.microsoft.com/office/infopath/2007/PartnerControls"/>
    </lcf76f155ced4ddcb4097134ff3c332f>
    <TaxCatchAll xmlns="e5801a8e-6c11-49ce-a9f8-ba4a1dcd596b" xsi:nil="true"/>
  </documentManagement>
</p:properties>
</file>

<file path=customXml/itemProps1.xml><?xml version="1.0" encoding="utf-8"?>
<ds:datastoreItem xmlns:ds="http://schemas.openxmlformats.org/officeDocument/2006/customXml" ds:itemID="{CE004D95-06B6-4E1E-A4D5-2729487A5B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26EDFD-AE9D-4EE5-A2C0-0A21A4C0417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3e1fb75-8bb6-49ff-998d-016011c69a26"/>
    <ds:schemaRef ds:uri="e5801a8e-6c11-49ce-a9f8-ba4a1dcd596b"/>
  </ds:schemaRefs>
</ds:datastoreItem>
</file>

<file path=customXml/itemProps3.xml><?xml version="1.0" encoding="utf-8"?>
<ds:datastoreItem xmlns:ds="http://schemas.openxmlformats.org/officeDocument/2006/customXml" ds:itemID="{0970E96A-73F0-4876-B525-A8B42886D5C4}">
  <ds:schemaRefs>
    <ds:schemaRef ds:uri="http://schemas.microsoft.com/office/2006/metadata/properties"/>
    <ds:schemaRef ds:uri="http://www.w3.org/2000/xmlns/"/>
    <ds:schemaRef ds:uri="73e1fb75-8bb6-49ff-998d-016011c69a26"/>
    <ds:schemaRef ds:uri="http://schemas.microsoft.com/office/infopath/2007/PartnerControls"/>
    <ds:schemaRef ds:uri="e5801a8e-6c11-49ce-a9f8-ba4a1dcd596b"/>
    <ds:schemaRef ds:uri="http://www.w3.org/2001/XMLSchema-instance"/>
  </ds:schemaRefs>
</ds:datastoreItem>
</file>

<file path=docMetadata/LabelInfo.xml><?xml version="1.0" encoding="utf-8"?>
<clbl:labelList xmlns:clbl="http://schemas.microsoft.com/office/2020/mipLabelMetadata">
  <clbl:label id="{1a52584d-ac98-46b5-b716-447f86f3ab44}" enabled="1" method="Standard" siteId="{ee69be27-d938-4eb5-8711-c5e69ca43718}" removed="0"/>
  <clbl:label id="{4914a111-b226-4fc7-ad6c-b6ad3019fd31}" enabled="1" method="Standard" siteId="{0d0536cd-2abd-411b-a46e-b436075efea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979</Words>
  <Application>Microsoft Office PowerPoint</Application>
  <PresentationFormat>Custom</PresentationFormat>
  <Paragraphs>211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Barista Championship 2025 - National Level - Score Card</dc:title>
  <dc:subject>Competition Assets</dc:subject>
  <dc:creator>Coffee</dc:creator>
  <cp:keywords>, docId:6EE6398EACF3FDDD8E8DCECEAA787708</cp:keywords>
  <cp:lastModifiedBy>Microsoft Office User</cp:lastModifiedBy>
  <cp:revision>18</cp:revision>
  <dcterms:created xsi:type="dcterms:W3CDTF">2021-10-28T10:13:51Z</dcterms:created>
  <dcterms:modified xsi:type="dcterms:W3CDTF">2025-08-18T18:23:03Z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Adobe InDesign 16.1 (Macintosh)</vt:lpwstr>
  </property>
  <property fmtid="{D5CDD505-2E9C-101B-9397-08002B2CF9AE}" pid="4" name="LastSaved">
    <vt:filetime>2021-10-28T00:00:00Z</vt:filetime>
  </property>
  <property fmtid="{D5CDD505-2E9C-101B-9397-08002B2CF9AE}" pid="5" name="MediaServiceImageTags">
    <vt:lpwstr/>
  </property>
  <property fmtid="{D5CDD505-2E9C-101B-9397-08002B2CF9AE}" pid="6" name="ContentTypeId">
    <vt:lpwstr>0x010100383FEB1D153CA941BDAF15E3186C1EAB</vt:lpwstr>
  </property>
</Properties>
</file>