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323" r:id="rId3"/>
    <p:sldId id="257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3" r:id="rId15"/>
    <p:sldId id="335" r:id="rId16"/>
    <p:sldId id="336" r:id="rId17"/>
    <p:sldId id="337" r:id="rId18"/>
    <p:sldId id="338" r:id="rId19"/>
    <p:sldId id="339" r:id="rId20"/>
    <p:sldId id="340" r:id="rId21"/>
    <p:sldId id="342" r:id="rId22"/>
    <p:sldId id="35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BCF71-75B2-403B-BF5D-98E662A2CF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C326-8F41-4700-9D06-BE74866B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systems (it 2040)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Lecture 06 – Java </a:t>
            </a:r>
            <a:r>
              <a:rPr lang="en-US" sz="2400"/>
              <a:t>database connectivity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23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Network Pure Java Driver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a Type 3 driver, a three-tier approach is used to access databases. </a:t>
            </a:r>
          </a:p>
          <a:p>
            <a:r>
              <a:rPr lang="en-US" sz="2200" dirty="0"/>
              <a:t>The JDBC clients translate JDBC calls in to </a:t>
            </a:r>
            <a:r>
              <a:rPr lang="en-US" altLang="en-US" sz="2200" dirty="0"/>
              <a:t>middleware</a:t>
            </a:r>
            <a:r>
              <a:rPr lang="tr-TR" altLang="en-US" sz="2200" dirty="0"/>
              <a:t> </a:t>
            </a:r>
            <a:r>
              <a:rPr lang="en-US" altLang="en-US" sz="2200" dirty="0"/>
              <a:t>vendor's</a:t>
            </a:r>
            <a:r>
              <a:rPr lang="tr-TR" altLang="en-US" sz="2200" dirty="0"/>
              <a:t> </a:t>
            </a:r>
            <a:r>
              <a:rPr lang="en-US" altLang="en-US" sz="2200" dirty="0"/>
              <a:t>protocol which in return i</a:t>
            </a:r>
            <a:r>
              <a:rPr lang="en-US" sz="2200" dirty="0"/>
              <a:t>s then translated by the middleware application server into the call format required by the DBMS, and forwarded to the database server.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 b="22975"/>
          <a:stretch/>
        </p:blipFill>
        <p:spPr>
          <a:xfrm>
            <a:off x="2924173" y="3876541"/>
            <a:ext cx="6503161" cy="27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8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/>
              <a:t>Thin</a:t>
            </a:r>
            <a:r>
              <a:rPr lang="fr-FR" sz="3600" dirty="0"/>
              <a:t> Driver(100% Pure Java Driver)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Written entirely in Java</a:t>
            </a:r>
            <a:endParaRPr lang="tr-TR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Converts JDBC calls into packets </a:t>
            </a:r>
            <a:r>
              <a:rPr lang="tr-TR" altLang="en-US" sz="2200" dirty="0"/>
              <a:t>that</a:t>
            </a:r>
            <a:r>
              <a:rPr lang="en-US" altLang="en-US" sz="2200" dirty="0"/>
              <a:t> are sent over the network in the proprietary format </a:t>
            </a:r>
            <a:endParaRPr lang="tr-TR" altLang="en-US" sz="2200" dirty="0"/>
          </a:p>
          <a:p>
            <a:pPr marL="306000" lvl="4" indent="-306000">
              <a:lnSpc>
                <a:spcPct val="80000"/>
              </a:lnSpc>
            </a:pPr>
            <a:r>
              <a:rPr lang="en-US" altLang="en-US" sz="2200" dirty="0"/>
              <a:t>used by the specific database. </a:t>
            </a:r>
            <a:endParaRPr lang="tr-TR" altLang="en-US" sz="2200" dirty="0"/>
          </a:p>
          <a:p>
            <a:r>
              <a:rPr lang="en-US" sz="2200" dirty="0"/>
              <a:t>This is the highest performance driver available for the database and is usually provided by the vendor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a </a:t>
            </a:r>
            <a:r>
              <a:rPr lang="en-US" sz="3600" dirty="0" err="1"/>
              <a:t>jdbc</a:t>
            </a:r>
            <a:r>
              <a:rPr lang="en-US" sz="3600" dirty="0"/>
              <a:t>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Import the packages</a:t>
            </a:r>
            <a:r>
              <a:rPr lang="en-US" sz="2000" dirty="0"/>
              <a:t>: Import the packages containing the JDBC classes needed for database programming. Most often, using </a:t>
            </a:r>
            <a:r>
              <a:rPr lang="en-US" sz="2000" i="1" dirty="0"/>
              <a:t>import java.sql.* </a:t>
            </a:r>
            <a:r>
              <a:rPr lang="en-US" sz="2000" dirty="0"/>
              <a:t>will suffice.</a:t>
            </a:r>
          </a:p>
          <a:p>
            <a:r>
              <a:rPr lang="en-US" sz="2000" b="1" dirty="0"/>
              <a:t>Load the </a:t>
            </a:r>
            <a:r>
              <a:rPr lang="en-US" sz="2000" b="1" dirty="0" err="1"/>
              <a:t>driverRegister</a:t>
            </a:r>
            <a:r>
              <a:rPr lang="en-US" sz="2000" b="1" dirty="0"/>
              <a:t> the JDBC driver</a:t>
            </a:r>
            <a:r>
              <a:rPr lang="en-US" sz="2000" dirty="0"/>
              <a:t>: Initialize a driver in order to open a communication channel with the database.</a:t>
            </a:r>
          </a:p>
          <a:p>
            <a:r>
              <a:rPr lang="en-US" sz="2000" b="1" dirty="0"/>
              <a:t>Open a connection</a:t>
            </a:r>
            <a:r>
              <a:rPr lang="en-US" sz="2000" dirty="0"/>
              <a:t>: Create a Connection object, which represents a physical connection with the database.</a:t>
            </a:r>
          </a:p>
          <a:p>
            <a:r>
              <a:rPr lang="en-US" sz="2000" b="1" dirty="0"/>
              <a:t>Execute a query</a:t>
            </a:r>
            <a:r>
              <a:rPr lang="en-US" sz="2000" dirty="0"/>
              <a:t>: Using an object of type Statement for building and submitting an SQL statement to the database.</a:t>
            </a:r>
          </a:p>
          <a:p>
            <a:r>
              <a:rPr lang="en-US" sz="2000" b="1" dirty="0"/>
              <a:t>Extract data from result set</a:t>
            </a:r>
            <a:r>
              <a:rPr lang="en-US" sz="2000" dirty="0"/>
              <a:t>: retrieve the data from the result set.</a:t>
            </a:r>
          </a:p>
          <a:p>
            <a:r>
              <a:rPr lang="en-US" sz="2000" b="1" dirty="0"/>
              <a:t>Clean up the environment</a:t>
            </a:r>
            <a:r>
              <a:rPr lang="en-US" sz="2000" dirty="0"/>
              <a:t>: Closing all database resources versus relying on the JVM's garbage collection.</a:t>
            </a:r>
          </a:p>
        </p:txBody>
      </p:sp>
    </p:spTree>
    <p:extLst>
      <p:ext uri="{BB962C8B-B14F-4D97-AF65-F5344CB8AC3E}">
        <p14:creationId xmlns:p14="http://schemas.microsoft.com/office/powerpoint/2010/main" val="412411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 : import the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03639"/>
          </a:xfrm>
        </p:spPr>
        <p:txBody>
          <a:bodyPr>
            <a:normAutofit/>
          </a:bodyPr>
          <a:lstStyle/>
          <a:p>
            <a:r>
              <a:rPr lang="en-US" sz="2400" dirty="0"/>
              <a:t>In this step the packages containing the JDBC classes needed for database programming are imported.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err="1"/>
              <a:t>Java.sql</a:t>
            </a:r>
            <a:r>
              <a:rPr lang="en-US" sz="2400" dirty="0"/>
              <a:t> package c</a:t>
            </a:r>
            <a:r>
              <a:rPr lang="en-US" altLang="en-US" sz="2400" dirty="0"/>
              <a:t>ontains the entire JDBC API that sends</a:t>
            </a:r>
            <a:r>
              <a:rPr lang="tr-TR" altLang="en-US" sz="2400" dirty="0"/>
              <a:t> </a:t>
            </a:r>
            <a:r>
              <a:rPr lang="en-US" altLang="en-US" sz="2400" dirty="0"/>
              <a:t>SQL  statements to</a:t>
            </a:r>
            <a:r>
              <a:rPr lang="tr-TR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relational databases</a:t>
            </a:r>
            <a:r>
              <a:rPr lang="en-US" altLang="en-US" sz="2400" dirty="0"/>
              <a:t> and</a:t>
            </a:r>
            <a:r>
              <a:rPr lang="tr-TR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retrieves the results</a:t>
            </a:r>
            <a:r>
              <a:rPr lang="en-US" altLang="en-US" sz="2400" dirty="0"/>
              <a:t> of executing those</a:t>
            </a:r>
            <a:r>
              <a:rPr lang="tr-TR" altLang="en-US" sz="2400" dirty="0"/>
              <a:t> </a:t>
            </a:r>
            <a:r>
              <a:rPr lang="en-US" altLang="en-US" sz="2400" dirty="0"/>
              <a:t>SQL</a:t>
            </a:r>
            <a:r>
              <a:rPr lang="tr-TR" altLang="en-US" sz="2400" dirty="0"/>
              <a:t> </a:t>
            </a:r>
            <a:r>
              <a:rPr lang="en-US" altLang="en-US" sz="2400" dirty="0"/>
              <a:t>statements.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Some commonly used interfaces in the package are as follows.</a:t>
            </a:r>
            <a:endParaRPr lang="tr-TR" altLang="en-US" sz="2400" dirty="0"/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The Driver interface represents a specific JDBC implementation for a particular database system. </a:t>
            </a:r>
            <a:endParaRPr lang="tr-TR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Connection represents a connection to a database. </a:t>
            </a:r>
            <a:endParaRPr lang="tr-TR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The Statement, </a:t>
            </a:r>
            <a:r>
              <a:rPr lang="en-US" altLang="en-US" sz="2000" dirty="0" err="1">
                <a:solidFill>
                  <a:schemeClr val="tx1"/>
                </a:solidFill>
              </a:rPr>
              <a:t>PreparedStatement</a:t>
            </a:r>
            <a:r>
              <a:rPr lang="en-US" altLang="en-US" sz="2000" dirty="0">
                <a:solidFill>
                  <a:schemeClr val="tx1"/>
                </a:solidFill>
              </a:rPr>
              <a:t>, and </a:t>
            </a:r>
            <a:r>
              <a:rPr lang="en-US" altLang="en-US" sz="2000" dirty="0" err="1">
                <a:solidFill>
                  <a:schemeClr val="tx1"/>
                </a:solidFill>
              </a:rPr>
              <a:t>CallableStatement</a:t>
            </a:r>
            <a:r>
              <a:rPr lang="en-US" altLang="en-US" sz="2000" dirty="0">
                <a:solidFill>
                  <a:schemeClr val="tx1"/>
                </a:solidFill>
              </a:rPr>
              <a:t> interfaces support the execution of various kinds of SQL statements.</a:t>
            </a:r>
            <a:endParaRPr lang="tr-TR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ResultSet</a:t>
            </a:r>
            <a:r>
              <a:rPr lang="en-US" altLang="en-US" sz="2000" dirty="0">
                <a:solidFill>
                  <a:schemeClr val="tx1"/>
                </a:solidFill>
              </a:rPr>
              <a:t> is a set of results returned by the database in response to a SQL query</a:t>
            </a:r>
            <a:r>
              <a:rPr lang="en-US" altLang="en-US" sz="2000" dirty="0"/>
              <a:t>. </a:t>
            </a:r>
            <a:endParaRPr lang="tr-TR" alt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82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2: Registering database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use a driver, it should be registered in the program.</a:t>
            </a:r>
          </a:p>
          <a:p>
            <a:r>
              <a:rPr lang="en-US" sz="2400" dirty="0"/>
              <a:t>The most common approach to register a driver is to use Java's </a:t>
            </a:r>
            <a:r>
              <a:rPr lang="en-US" sz="2400" b="1" dirty="0" err="1"/>
              <a:t>Class.forName</a:t>
            </a:r>
            <a:r>
              <a:rPr lang="en-US" sz="2400" b="1" dirty="0"/>
              <a:t>() </a:t>
            </a:r>
            <a:r>
              <a:rPr lang="en-US" sz="2400" dirty="0"/>
              <a:t>method, to dynamically load the driver's class file into memory, which automatically registers it.</a:t>
            </a:r>
          </a:p>
          <a:p>
            <a:pPr lvl="1"/>
            <a:r>
              <a:rPr lang="en-US" sz="2400" dirty="0"/>
              <a:t>Ex :</a:t>
            </a:r>
            <a:r>
              <a:rPr lang="en-US" sz="2800" dirty="0"/>
              <a:t> </a:t>
            </a:r>
            <a:r>
              <a:rPr lang="en-US" altLang="en-US" sz="2000" dirty="0" err="1"/>
              <a:t>Class.forName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sun.jdbc.odbc.JdbcOdbcDriver</a:t>
            </a:r>
            <a:r>
              <a:rPr lang="en-US" altLang="en-US" sz="2000" dirty="0"/>
              <a:t>").</a:t>
            </a:r>
            <a:r>
              <a:rPr lang="en-US" altLang="en-US" sz="2000" dirty="0" err="1"/>
              <a:t>newInstance</a:t>
            </a:r>
            <a:r>
              <a:rPr lang="en-US" altLang="en-US" sz="2000" dirty="0"/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086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 : open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38073"/>
            <a:ext cx="11029615" cy="3678303"/>
          </a:xfrm>
        </p:spPr>
        <p:txBody>
          <a:bodyPr>
            <a:normAutofit/>
          </a:bodyPr>
          <a:lstStyle/>
          <a:p>
            <a:r>
              <a:rPr lang="en-US" sz="2400" dirty="0"/>
              <a:t>After the driver is loaded to the memory a connection to the database could be established using the </a:t>
            </a:r>
            <a:r>
              <a:rPr lang="en-US" sz="2400" b="1" dirty="0" err="1"/>
              <a:t>DriverManager.getConnection</a:t>
            </a:r>
            <a:r>
              <a:rPr lang="en-US" sz="2400" b="1" dirty="0"/>
              <a:t>() </a:t>
            </a:r>
            <a:r>
              <a:rPr lang="en-US" sz="2400" dirty="0"/>
              <a:t>method.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There are three parameters to the method which are URL of the database, user name and the password.</a:t>
            </a:r>
            <a:endParaRPr lang="tr-TR" altLang="en-US" sz="2400" dirty="0"/>
          </a:p>
          <a:p>
            <a:pPr marL="576000" lvl="2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Ex: </a:t>
            </a:r>
          </a:p>
          <a:p>
            <a:pPr marL="918000" lvl="3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String 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 = “</a:t>
            </a:r>
            <a:r>
              <a:rPr lang="en-US" altLang="en-US" sz="2000" dirty="0" err="1"/>
              <a:t>jdbc:odbc:dbConn</a:t>
            </a:r>
            <a:r>
              <a:rPr lang="en-US" altLang="en-US" sz="2000" dirty="0"/>
              <a:t>”</a:t>
            </a:r>
          </a:p>
          <a:p>
            <a:pPr marL="918000" lvl="3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Connection c = </a:t>
            </a:r>
            <a:r>
              <a:rPr lang="en-US" altLang="en-US" sz="2000" dirty="0" err="1"/>
              <a:t>DriverManager.getConnection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, “user", “password");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This connection should be closed later using </a:t>
            </a:r>
            <a:r>
              <a:rPr lang="en-US" altLang="en-US" sz="2400" dirty="0" err="1"/>
              <a:t>Connection.close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Clr>
                <a:srgbClr val="0000FF"/>
              </a:buClr>
              <a:buNone/>
            </a:pPr>
            <a:endParaRPr lang="tr-TR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2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4 : executing 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8447"/>
            <a:ext cx="11029615" cy="3678303"/>
          </a:xfrm>
        </p:spPr>
        <p:txBody>
          <a:bodyPr>
            <a:normAutofit/>
          </a:bodyPr>
          <a:lstStyle/>
          <a:p>
            <a:r>
              <a:rPr lang="en-US" sz="2000" dirty="0"/>
              <a:t>Once a connection is obtained we can interact with the database. The JDBC </a:t>
            </a:r>
            <a:r>
              <a:rPr lang="en-US" sz="2000" i="1" dirty="0"/>
              <a:t>Statement, </a:t>
            </a:r>
            <a:r>
              <a:rPr lang="en-US" sz="2000" i="1" dirty="0" err="1"/>
              <a:t>CallableStatement</a:t>
            </a:r>
            <a:r>
              <a:rPr lang="en-US" sz="2000" i="1" dirty="0"/>
              <a:t>, </a:t>
            </a:r>
            <a:r>
              <a:rPr lang="en-US" sz="2000" dirty="0"/>
              <a:t>and </a:t>
            </a:r>
            <a:r>
              <a:rPr lang="en-US" sz="2000" i="1" dirty="0" err="1"/>
              <a:t>PreparedStatement</a:t>
            </a:r>
            <a:r>
              <a:rPr lang="en-US" sz="2000" i="1" dirty="0"/>
              <a:t> </a:t>
            </a:r>
            <a:r>
              <a:rPr lang="en-US" sz="2000" dirty="0"/>
              <a:t>interfaces define the methods and properties that enable you to send SQL commands and receive data from your database.</a:t>
            </a:r>
          </a:p>
          <a:p>
            <a:r>
              <a:rPr lang="en-US" sz="2000" dirty="0"/>
              <a:t>A summary of statements is available below 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34617"/>
              </p:ext>
            </p:extLst>
          </p:nvPr>
        </p:nvGraphicFramePr>
        <p:xfrm>
          <a:off x="1130479" y="3834227"/>
          <a:ext cx="10035504" cy="2745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15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Useful when static SQL statements are used at runtime. The Statement interface cannot accept parameters.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Suitable when SQL statements are used many times.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interface accepts input parameters at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access the database stored procedures.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interface can also accept runtime input parameters.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6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4 : executing queries –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38076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Once you've created a Statement object, you can then use it to execute an SQL statement with one of its three execute methods.</a:t>
            </a:r>
          </a:p>
          <a:p>
            <a:pPr lvl="1"/>
            <a:r>
              <a:rPr lang="en-US" sz="2000" dirty="0" err="1"/>
              <a:t>boolean</a:t>
            </a:r>
            <a:r>
              <a:rPr lang="en-US" sz="2000" dirty="0"/>
              <a:t> execute (String SQL): Returns a </a:t>
            </a:r>
            <a:r>
              <a:rPr lang="en-US" sz="2000" dirty="0" err="1"/>
              <a:t>boolean</a:t>
            </a:r>
            <a:r>
              <a:rPr lang="en-US" sz="2000" dirty="0"/>
              <a:t> value of true if a </a:t>
            </a:r>
            <a:r>
              <a:rPr lang="en-US" sz="2000" dirty="0" err="1"/>
              <a:t>ResultSet</a:t>
            </a:r>
            <a:r>
              <a:rPr lang="en-US" sz="2000" dirty="0"/>
              <a:t> object can be retrieved; otherwise, it returns false. </a:t>
            </a:r>
          </a:p>
          <a:p>
            <a:pPr lvl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executeUpdate</a:t>
            </a:r>
            <a:r>
              <a:rPr lang="en-US" sz="2000" dirty="0"/>
              <a:t> (String SQL): Returns the number of rows affected by the execution of the SQL statement. Use this method to execute SQL statements for which you expect to get a number of rows affected </a:t>
            </a:r>
          </a:p>
          <a:p>
            <a:pPr lvl="2"/>
            <a:r>
              <a:rPr lang="en-US" altLang="en-US" sz="1600" dirty="0">
                <a:latin typeface="Arial Unicode MS" panose="020B0604020202020204" pitchFamily="34" charset="-128"/>
              </a:rPr>
              <a:t>Ex: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int</a:t>
            </a: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rowsUpd</a:t>
            </a:r>
            <a:r>
              <a:rPr lang="en-US" altLang="en-US" sz="1600" dirty="0">
                <a:latin typeface="Arial Unicode MS" panose="020B0604020202020204" pitchFamily="34" charset="-128"/>
              </a:rPr>
              <a:t> = 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st.executeUpdate</a:t>
            </a:r>
            <a:r>
              <a:rPr lang="en-US" altLang="en-US" sz="1600" dirty="0">
                <a:latin typeface="Arial Unicode MS" panose="020B0604020202020204" pitchFamily="34" charset="-128"/>
              </a:rPr>
              <a:t>(“INSERT INTO Customers (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cid</a:t>
            </a:r>
            <a:r>
              <a:rPr lang="en-US" altLang="en-US" sz="1600" dirty="0">
                <a:latin typeface="Arial Unicode MS" panose="020B0604020202020204" pitchFamily="34" charset="-128"/>
              </a:rPr>
              <a:t>,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cname</a:t>
            </a:r>
            <a:r>
              <a:rPr lang="en-US" altLang="en-US" sz="1600" dirty="0">
                <a:latin typeface="Arial Unicode MS" panose="020B0604020202020204" pitchFamily="34" charset="-128"/>
              </a:rPr>
              <a:t>) VALUES ‘123A’, ‘Sampath’)”);</a:t>
            </a:r>
          </a:p>
          <a:p>
            <a:pPr lvl="1"/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executeQuery</a:t>
            </a:r>
            <a:r>
              <a:rPr lang="en-US" sz="2000" dirty="0"/>
              <a:t> (String SQL): Returns a </a:t>
            </a:r>
            <a:r>
              <a:rPr lang="en-US" sz="2000" dirty="0" err="1"/>
              <a:t>ResultSet</a:t>
            </a:r>
            <a:r>
              <a:rPr lang="en-US" sz="2000" dirty="0"/>
              <a:t> object. Use this method when you expect to get a result set, as you would with a SELECT statement.</a:t>
            </a:r>
          </a:p>
          <a:p>
            <a:pPr lvl="2"/>
            <a:r>
              <a:rPr lang="en-US" altLang="en-US" sz="1600" dirty="0">
                <a:latin typeface="Arial Unicode MS" panose="020B0604020202020204" pitchFamily="34" charset="-128"/>
              </a:rPr>
              <a:t>Ex: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ResultSet</a:t>
            </a:r>
            <a:r>
              <a:rPr lang="en-US" altLang="en-US" sz="1600" dirty="0">
                <a:latin typeface="Arial Unicode MS" panose="020B0604020202020204" pitchFamily="34" charset="-128"/>
              </a:rPr>
              <a:t> s =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st.executeQuery</a:t>
            </a:r>
            <a:r>
              <a:rPr lang="en-US" altLang="en-US" sz="1600" dirty="0">
                <a:latin typeface="Arial Unicode MS" panose="020B0604020202020204" pitchFamily="34" charset="-128"/>
              </a:rPr>
              <a:t>(“SELECT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cname</a:t>
            </a:r>
            <a:r>
              <a:rPr lang="en-US" altLang="en-US" sz="1600" dirty="0">
                <a:latin typeface="Arial Unicode MS" panose="020B0604020202020204" pitchFamily="34" charset="-128"/>
              </a:rPr>
              <a:t> FROM Customers”);</a:t>
            </a:r>
          </a:p>
        </p:txBody>
      </p:sp>
    </p:spTree>
    <p:extLst>
      <p:ext uri="{BB962C8B-B14F-4D97-AF65-F5344CB8AC3E}">
        <p14:creationId xmlns:p14="http://schemas.microsoft.com/office/powerpoint/2010/main" val="425168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4 : executing queries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0" y="2927471"/>
            <a:ext cx="11029615" cy="3678303"/>
          </a:xfrm>
        </p:spPr>
        <p:txBody>
          <a:bodyPr>
            <a:noAutofit/>
          </a:bodyPr>
          <a:lstStyle/>
          <a:p>
            <a:pPr lvl="1"/>
            <a:r>
              <a:rPr lang="en-US" sz="2000" dirty="0"/>
              <a:t>This statement gives you the flexibility of supplying arguments dynamically</a:t>
            </a:r>
          </a:p>
          <a:p>
            <a:pPr lvl="1"/>
            <a:r>
              <a:rPr lang="en-US" sz="2000" dirty="0"/>
              <a:t>All parameters in JDBC are represented by the </a:t>
            </a:r>
            <a:r>
              <a:rPr lang="en-US" sz="2000" b="1" dirty="0"/>
              <a:t>? </a:t>
            </a:r>
            <a:r>
              <a:rPr lang="en-US" sz="2000" dirty="0"/>
              <a:t>symbol, which is known as the parameter marker. You must supply values for every parameter before executing the SQL statement.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 err="1"/>
              <a:t>setXXX</a:t>
            </a:r>
            <a:r>
              <a:rPr lang="en-US" sz="2000" b="1" dirty="0"/>
              <a:t>() </a:t>
            </a:r>
            <a:r>
              <a:rPr lang="en-US" sz="2000" dirty="0"/>
              <a:t>methods bind values to the parameters, where </a:t>
            </a:r>
            <a:r>
              <a:rPr lang="en-US" sz="2000" b="1" dirty="0"/>
              <a:t>XXX </a:t>
            </a:r>
            <a:r>
              <a:rPr lang="en-US" sz="2000" dirty="0"/>
              <a:t>represents the Java data type of the value you wish to bind to the input parameter.</a:t>
            </a:r>
          </a:p>
          <a:p>
            <a:pPr lvl="1"/>
            <a:r>
              <a:rPr lang="en-US" sz="2000" dirty="0"/>
              <a:t>All of the Statement object's methods for interacting with the database (a) execute(), (b) </a:t>
            </a:r>
            <a:r>
              <a:rPr lang="en-US" sz="2000" dirty="0" err="1"/>
              <a:t>executeQuery</a:t>
            </a:r>
            <a:r>
              <a:rPr lang="en-US" sz="2000" dirty="0"/>
              <a:t>(), and (c) </a:t>
            </a:r>
            <a:r>
              <a:rPr lang="en-US" sz="2000" dirty="0" err="1"/>
              <a:t>executeUpdate</a:t>
            </a:r>
            <a:r>
              <a:rPr lang="en-US" sz="2000" dirty="0"/>
              <a:t>() also work with the </a:t>
            </a:r>
            <a:r>
              <a:rPr lang="en-US" sz="2000" dirty="0" err="1"/>
              <a:t>PreparedStatement</a:t>
            </a:r>
            <a:r>
              <a:rPr lang="en-US" sz="2000" dirty="0"/>
              <a:t> object.</a:t>
            </a:r>
          </a:p>
          <a:p>
            <a:pPr lvl="4"/>
            <a:r>
              <a:rPr lang="en-US" sz="1400" dirty="0"/>
              <a:t>Ex: 	</a:t>
            </a:r>
            <a:r>
              <a:rPr lang="en-US" sz="1600" dirty="0"/>
              <a:t>String </a:t>
            </a:r>
            <a:r>
              <a:rPr lang="en-US" sz="1600" dirty="0" err="1"/>
              <a:t>sql</a:t>
            </a:r>
            <a:r>
              <a:rPr lang="en-US" sz="1600" dirty="0"/>
              <a:t> = "UPDATE Employees set age=? WHERE id=?"; </a:t>
            </a:r>
          </a:p>
          <a:p>
            <a:pPr marL="1368000" lvl="4" indent="0"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PreparedStatement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pstmt</a:t>
            </a:r>
            <a:r>
              <a:rPr lang="en-US" altLang="en-US" sz="1600" dirty="0"/>
              <a:t> =</a:t>
            </a:r>
            <a:r>
              <a:rPr lang="en-US" sz="1600" dirty="0"/>
              <a:t> </a:t>
            </a:r>
            <a:r>
              <a:rPr lang="en-US" sz="1600" dirty="0" err="1"/>
              <a:t>conn.prepareStatement</a:t>
            </a:r>
            <a:r>
              <a:rPr lang="en-US" sz="1600" dirty="0"/>
              <a:t>(</a:t>
            </a:r>
            <a:r>
              <a:rPr lang="en-US" sz="1600" dirty="0" err="1"/>
              <a:t>sql</a:t>
            </a:r>
            <a:r>
              <a:rPr lang="en-US" sz="1600" dirty="0"/>
              <a:t>);</a:t>
            </a:r>
          </a:p>
          <a:p>
            <a:pPr marL="1368000" lvl="4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stmt.setInt</a:t>
            </a:r>
            <a:r>
              <a:rPr lang="en-US" sz="1600" dirty="0"/>
              <a:t>(1, 35); // This would set age</a:t>
            </a:r>
          </a:p>
          <a:p>
            <a:pPr marL="1368000" lvl="4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stmt.setInt</a:t>
            </a:r>
            <a:r>
              <a:rPr lang="en-US" sz="1600" dirty="0"/>
              <a:t>(2, 102); // This would set ID</a:t>
            </a:r>
          </a:p>
          <a:p>
            <a:pPr marL="1368000" lvl="4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rows = </a:t>
            </a:r>
            <a:r>
              <a:rPr lang="en-US" sz="1600" dirty="0" err="1"/>
              <a:t>stmt.executeUpdate</a:t>
            </a:r>
            <a:r>
              <a:rPr lang="en-US" sz="1600" dirty="0"/>
              <a:t>();</a:t>
            </a:r>
          </a:p>
          <a:p>
            <a:pPr lvl="1"/>
            <a:endParaRPr lang="en-US" sz="2000" dirty="0"/>
          </a:p>
          <a:p>
            <a:pPr marL="3240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5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4 : executing queries – Callable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82772"/>
            <a:ext cx="11029615" cy="4001363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Following steps are used in calling a procedure within a java program</a:t>
            </a:r>
          </a:p>
          <a:p>
            <a:pPr>
              <a:lnSpc>
                <a:spcPct val="90000"/>
              </a:lnSpc>
            </a:pPr>
            <a:r>
              <a:rPr lang="en-US" altLang="en-US" sz="4200" dirty="0"/>
              <a:t>Firstly, we must prepare a </a:t>
            </a:r>
            <a:r>
              <a:rPr lang="en-US" altLang="en-US" sz="4200" dirty="0" err="1"/>
              <a:t>CallableStatement</a:t>
            </a:r>
            <a:r>
              <a:rPr lang="en-US" altLang="en-US" sz="4200" dirty="0"/>
              <a:t> object</a:t>
            </a:r>
          </a:p>
          <a:p>
            <a:pPr lvl="1">
              <a:lnSpc>
                <a:spcPct val="90000"/>
              </a:lnSpc>
            </a:pPr>
            <a:r>
              <a:rPr lang="en-US" altLang="en-US" sz="4200" dirty="0" err="1"/>
              <a:t>CallableStatement</a:t>
            </a:r>
            <a:r>
              <a:rPr lang="en-US" altLang="en-US" sz="4200" dirty="0"/>
              <a:t> </a:t>
            </a:r>
            <a:r>
              <a:rPr lang="en-US" altLang="en-US" sz="4200" dirty="0" err="1"/>
              <a:t>cStmt</a:t>
            </a:r>
            <a:r>
              <a:rPr lang="en-US" altLang="en-US" sz="4200" dirty="0"/>
              <a:t> = </a:t>
            </a:r>
            <a:r>
              <a:rPr lang="en-US" altLang="en-US" sz="4200" dirty="0" err="1"/>
              <a:t>conn.prepareCall</a:t>
            </a:r>
            <a:r>
              <a:rPr lang="en-US" altLang="en-US" sz="4200" dirty="0"/>
              <a:t>("exec </a:t>
            </a:r>
            <a:r>
              <a:rPr lang="en-US" sz="4200" dirty="0" err="1"/>
              <a:t>getEmpName</a:t>
            </a:r>
            <a:r>
              <a:rPr lang="en-US" altLang="en-US" sz="4200" dirty="0"/>
              <a:t> ?, ?");</a:t>
            </a:r>
          </a:p>
          <a:p>
            <a:pPr>
              <a:lnSpc>
                <a:spcPct val="90000"/>
              </a:lnSpc>
            </a:pPr>
            <a:r>
              <a:rPr lang="en-US" altLang="en-US" sz="4200" dirty="0"/>
              <a:t>Bind parameters	</a:t>
            </a:r>
          </a:p>
          <a:p>
            <a:pPr lvl="1">
              <a:lnSpc>
                <a:spcPct val="90000"/>
              </a:lnSpc>
            </a:pPr>
            <a:r>
              <a:rPr lang="en-US" sz="4200" dirty="0" err="1"/>
              <a:t>stmt.setInt</a:t>
            </a:r>
            <a:r>
              <a:rPr lang="en-US" sz="4200" dirty="0"/>
              <a:t>(1, 102);</a:t>
            </a:r>
            <a:endParaRPr lang="en-US" altLang="en-US" sz="4200" dirty="0"/>
          </a:p>
          <a:p>
            <a:pPr>
              <a:lnSpc>
                <a:spcPct val="90000"/>
              </a:lnSpc>
            </a:pPr>
            <a:r>
              <a:rPr lang="en-US" altLang="en-US" sz="4200" dirty="0"/>
              <a:t>Register output parameters if any</a:t>
            </a:r>
          </a:p>
          <a:p>
            <a:pPr lvl="1">
              <a:lnSpc>
                <a:spcPct val="90000"/>
              </a:lnSpc>
            </a:pPr>
            <a:r>
              <a:rPr lang="en-US" sz="4200" dirty="0" err="1"/>
              <a:t>stmt.registerOutParameter</a:t>
            </a:r>
            <a:r>
              <a:rPr lang="en-US" sz="4200" dirty="0"/>
              <a:t>(2, </a:t>
            </a:r>
            <a:r>
              <a:rPr lang="en-US" sz="4200" dirty="0" err="1"/>
              <a:t>java.sql.Types.VARCHAR</a:t>
            </a:r>
            <a:r>
              <a:rPr lang="en-US" sz="4200" dirty="0"/>
              <a:t>);</a:t>
            </a:r>
            <a:endParaRPr lang="en-US" altLang="en-US" sz="4200" dirty="0"/>
          </a:p>
          <a:p>
            <a:pPr>
              <a:lnSpc>
                <a:spcPct val="90000"/>
              </a:lnSpc>
            </a:pPr>
            <a:r>
              <a:rPr lang="en-US" altLang="en-US" sz="4200" dirty="0"/>
              <a:t>Execute the stored procedure</a:t>
            </a:r>
          </a:p>
          <a:p>
            <a:pPr lvl="1">
              <a:lnSpc>
                <a:spcPct val="90000"/>
              </a:lnSpc>
            </a:pPr>
            <a:r>
              <a:rPr lang="en-US" sz="4200" dirty="0" err="1"/>
              <a:t>stmt.execute</a:t>
            </a:r>
            <a:r>
              <a:rPr lang="en-US" sz="4200" dirty="0"/>
              <a:t>();</a:t>
            </a:r>
            <a:endParaRPr lang="en-US" altLang="en-US" sz="4200" dirty="0"/>
          </a:p>
          <a:p>
            <a:pPr>
              <a:lnSpc>
                <a:spcPct val="90000"/>
              </a:lnSpc>
            </a:pPr>
            <a:r>
              <a:rPr lang="en-US" altLang="en-US" sz="4200" dirty="0"/>
              <a:t>Get any output parameters if any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String </a:t>
            </a:r>
            <a:r>
              <a:rPr lang="en-US" sz="4200" dirty="0" err="1"/>
              <a:t>empName</a:t>
            </a:r>
            <a:r>
              <a:rPr lang="en-US" sz="4200" dirty="0"/>
              <a:t> = </a:t>
            </a:r>
            <a:r>
              <a:rPr lang="en-US" sz="4200" dirty="0" err="1"/>
              <a:t>stmt.getString</a:t>
            </a:r>
            <a:r>
              <a:rPr lang="en-US" sz="4200" dirty="0"/>
              <a:t>(2);</a:t>
            </a:r>
            <a:endParaRPr lang="en-US" altLang="en-US" sz="4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Lecture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4182735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 : extract data from the result 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3335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The SQL statements that read data from a database query, return the data in a result set.</a:t>
            </a:r>
          </a:p>
          <a:p>
            <a:r>
              <a:rPr lang="en-US" sz="4200" dirty="0"/>
              <a:t>The </a:t>
            </a:r>
            <a:r>
              <a:rPr lang="en-US" sz="4200" dirty="0" err="1"/>
              <a:t>java.sql.ResultSet</a:t>
            </a:r>
            <a:r>
              <a:rPr lang="en-US" sz="4200" dirty="0"/>
              <a:t> interface represents the result set of a database query.</a:t>
            </a:r>
          </a:p>
          <a:p>
            <a:r>
              <a:rPr lang="en-US" sz="4200" dirty="0"/>
              <a:t>A </a:t>
            </a:r>
            <a:r>
              <a:rPr lang="en-US" sz="4200" dirty="0" err="1"/>
              <a:t>ResultSet</a:t>
            </a:r>
            <a:r>
              <a:rPr lang="en-US" sz="4200" dirty="0"/>
              <a:t> object maintains a cursor that points to the current row in the result set.</a:t>
            </a:r>
          </a:p>
          <a:p>
            <a:r>
              <a:rPr lang="en-US" altLang="en-US" sz="4200" dirty="0"/>
              <a:t>The next() method moves the cursor to the next row, and because it returns false when there are no more rows in the </a:t>
            </a:r>
            <a:r>
              <a:rPr lang="en-US" altLang="en-US" sz="4200" dirty="0" err="1"/>
              <a:t>ResultSet</a:t>
            </a:r>
            <a:r>
              <a:rPr lang="en-US" altLang="en-US" sz="4200" dirty="0"/>
              <a:t> object, it can be used in a while loop to iterate through the result set. </a:t>
            </a:r>
          </a:p>
          <a:p>
            <a:r>
              <a:rPr lang="en-US" sz="4300" dirty="0"/>
              <a:t>There is a get method for each of the possible data types There is a get method for each of the possible data types. Get method could be called by providing the column index or column name</a:t>
            </a:r>
            <a:endParaRPr lang="en-US" altLang="en-US" sz="4300" dirty="0"/>
          </a:p>
          <a:p>
            <a:pPr>
              <a:lnSpc>
                <a:spcPct val="90000"/>
              </a:lnSpc>
            </a:pPr>
            <a:r>
              <a:rPr lang="en-US" altLang="en-US" sz="3800" dirty="0">
                <a:latin typeface="Arial Unicode MS" panose="020B0604020202020204" pitchFamily="34" charset="-128"/>
              </a:rPr>
              <a:t>Ex: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>
                <a:latin typeface="Arial Unicode MS" panose="020B0604020202020204" pitchFamily="34" charset="-128"/>
              </a:rPr>
              <a:t>rs</a:t>
            </a:r>
            <a:r>
              <a:rPr lang="en-US" altLang="en-US" sz="2800" dirty="0">
                <a:latin typeface="Arial Unicode MS" panose="020B0604020202020204" pitchFamily="34" charset="-128"/>
              </a:rPr>
              <a:t> =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stmt.executeQuery</a:t>
            </a:r>
            <a:r>
              <a:rPr lang="en-US" altLang="en-US" sz="2800" dirty="0">
                <a:latin typeface="Arial Unicode MS" panose="020B0604020202020204" pitchFamily="34" charset="-128"/>
              </a:rPr>
              <a:t>("SELECT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cname</a:t>
            </a:r>
            <a:r>
              <a:rPr lang="en-US" altLang="en-US" sz="2800" dirty="0">
                <a:latin typeface="Arial Unicode MS" panose="020B0604020202020204" pitchFamily="34" charset="-128"/>
              </a:rPr>
              <a:t>, salary FROM Customer");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while (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rs.next</a:t>
            </a:r>
            <a:r>
              <a:rPr lang="en-US" altLang="en-US" sz="2800" dirty="0">
                <a:latin typeface="Arial Unicode MS" panose="020B0604020202020204" pitchFamily="34" charset="-128"/>
              </a:rPr>
              <a:t>())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{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	String name =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rs.getString</a:t>
            </a:r>
            <a:r>
              <a:rPr lang="en-US" altLang="en-US" sz="2800" dirty="0">
                <a:latin typeface="Arial Unicode MS" panose="020B0604020202020204" pitchFamily="34" charset="-128"/>
              </a:rPr>
              <a:t>(1);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	float salary =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rs.getFloat</a:t>
            </a:r>
            <a:r>
              <a:rPr lang="en-US" altLang="en-US" sz="2800" dirty="0">
                <a:latin typeface="Arial Unicode MS" panose="020B0604020202020204" pitchFamily="34" charset="-128"/>
              </a:rPr>
              <a:t>(2);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}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5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Sql</a:t>
            </a:r>
            <a:r>
              <a:rPr lang="en-US" sz="3600" dirty="0"/>
              <a:t>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JDBC Exception handling is very similar to the Java </a:t>
            </a:r>
            <a:r>
              <a:rPr lang="en-US" sz="2400" dirty="0" err="1"/>
              <a:t>Excpetion</a:t>
            </a:r>
            <a:r>
              <a:rPr lang="en-US" sz="2400" dirty="0"/>
              <a:t> handling but for JDBC, the most common exception you'll deal with is </a:t>
            </a:r>
            <a:r>
              <a:rPr lang="en-US" sz="2400" dirty="0" err="1"/>
              <a:t>java.sql.SQLException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When an exception occurs, an object of type </a:t>
            </a:r>
            <a:r>
              <a:rPr lang="en-US" sz="2400" dirty="0" err="1"/>
              <a:t>SQLException</a:t>
            </a:r>
            <a:r>
              <a:rPr lang="en-US" sz="2400" dirty="0"/>
              <a:t> will be passed to the catch clause.</a:t>
            </a:r>
          </a:p>
          <a:p>
            <a:pPr lvl="1"/>
            <a:r>
              <a:rPr lang="en-US" sz="2400" dirty="0"/>
              <a:t>The passed </a:t>
            </a:r>
            <a:r>
              <a:rPr lang="en-US" sz="2400" dirty="0" err="1"/>
              <a:t>SQLException</a:t>
            </a:r>
            <a:r>
              <a:rPr lang="en-US" sz="2400" dirty="0"/>
              <a:t> object has the following methods available for retrieving additional information about the exception: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 string describing the error: </a:t>
            </a:r>
            <a:r>
              <a:rPr lang="en-US" altLang="en-US" sz="2000" dirty="0" err="1"/>
              <a:t>getMessage</a:t>
            </a:r>
            <a:r>
              <a:rPr lang="en-US" altLang="en-US" sz="2000" dirty="0"/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An integer error code that is specific to each vendor: </a:t>
            </a:r>
            <a:r>
              <a:rPr lang="en-US" altLang="en-US" sz="2000" dirty="0" err="1"/>
              <a:t>getErrorCode</a:t>
            </a:r>
            <a:r>
              <a:rPr lang="en-US" altLang="en-US" sz="2000" dirty="0"/>
              <a:t>()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523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7577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String </a:t>
            </a:r>
            <a:r>
              <a:rPr lang="en-US" sz="3300" dirty="0" err="1">
                <a:latin typeface="Arial Narrow" panose="020B0606020202030204" pitchFamily="34" charset="0"/>
              </a:rPr>
              <a:t>url</a:t>
            </a:r>
            <a:r>
              <a:rPr lang="en-US" sz="3300" dirty="0">
                <a:latin typeface="Arial Narrow" panose="020B0606020202030204" pitchFamily="34" charset="0"/>
              </a:rPr>
              <a:t>="</a:t>
            </a:r>
            <a:r>
              <a:rPr lang="en-US" sz="3300" dirty="0" err="1">
                <a:latin typeface="Arial Narrow" panose="020B0606020202030204" pitchFamily="34" charset="0"/>
              </a:rPr>
              <a:t>jdbc:odbc:dsn</a:t>
            </a:r>
            <a:r>
              <a:rPr lang="en-US" sz="3300" dirty="0">
                <a:latin typeface="Arial Narrow" panose="020B0606020202030204" pitchFamily="34" charset="0"/>
              </a:rPr>
              <a:t>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String query="select </a:t>
            </a:r>
            <a:r>
              <a:rPr lang="en-US" sz="3300" dirty="0" err="1">
                <a:latin typeface="Arial Narrow" panose="020B0606020202030204" pitchFamily="34" charset="0"/>
              </a:rPr>
              <a:t>ProductID,ProductName,UnitPrice</a:t>
            </a:r>
            <a:r>
              <a:rPr lang="en-US" sz="3300" dirty="0">
                <a:latin typeface="Arial Narrow" panose="020B0606020202030204" pitchFamily="34" charset="0"/>
              </a:rPr>
              <a:t> from Products";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Arial Narrow" panose="020B0606020202030204" pitchFamily="34" charset="0"/>
              </a:rPr>
              <a:t>try{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latin typeface="Arial Narrow" panose="020B0606020202030204" pitchFamily="34" charset="0"/>
              </a:rPr>
              <a:t>Class.</a:t>
            </a:r>
            <a:r>
              <a:rPr lang="en-US" sz="3300" i="1" dirty="0" err="1">
                <a:latin typeface="Arial Narrow" panose="020B0606020202030204" pitchFamily="34" charset="0"/>
              </a:rPr>
              <a:t>forName</a:t>
            </a:r>
            <a:r>
              <a:rPr lang="en-US" sz="3300" i="1" dirty="0">
                <a:latin typeface="Arial Narrow" panose="020B0606020202030204" pitchFamily="34" charset="0"/>
              </a:rPr>
              <a:t>("</a:t>
            </a:r>
            <a:r>
              <a:rPr lang="en-US" sz="3300" i="1" dirty="0" err="1">
                <a:latin typeface="Arial Narrow" panose="020B0606020202030204" pitchFamily="34" charset="0"/>
              </a:rPr>
              <a:t>sun.jdbc.odbc.JdbcOdbcDriver</a:t>
            </a:r>
            <a:r>
              <a:rPr lang="en-US" sz="3300" i="1" dirty="0">
                <a:latin typeface="Arial Narrow" panose="020B0606020202030204" pitchFamily="34" charset="0"/>
              </a:rPr>
              <a:t>").</a:t>
            </a:r>
            <a:r>
              <a:rPr lang="en-US" sz="3300" i="1" dirty="0" err="1">
                <a:latin typeface="Arial Narrow" panose="020B0606020202030204" pitchFamily="34" charset="0"/>
              </a:rPr>
              <a:t>newInstance</a:t>
            </a:r>
            <a:r>
              <a:rPr lang="en-US" sz="3300" i="1" dirty="0">
                <a:latin typeface="Arial Narrow" panose="020B0606020202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Connection con=</a:t>
            </a:r>
            <a:r>
              <a:rPr lang="en-US" sz="3300" dirty="0" err="1">
                <a:latin typeface="Arial Narrow" panose="020B0606020202030204" pitchFamily="34" charset="0"/>
              </a:rPr>
              <a:t>DriverManager.</a:t>
            </a:r>
            <a:r>
              <a:rPr lang="en-US" sz="3300" i="1" dirty="0" err="1">
                <a:latin typeface="Arial Narrow" panose="020B0606020202030204" pitchFamily="34" charset="0"/>
              </a:rPr>
              <a:t>getConnection</a:t>
            </a:r>
            <a:r>
              <a:rPr lang="en-US" sz="3300" i="1" dirty="0">
                <a:latin typeface="Arial Narrow" panose="020B0606020202030204" pitchFamily="34" charset="0"/>
              </a:rPr>
              <a:t>(</a:t>
            </a:r>
            <a:r>
              <a:rPr lang="en-US" sz="3300" i="1" dirty="0" err="1">
                <a:latin typeface="Arial Narrow" panose="020B0606020202030204" pitchFamily="34" charset="0"/>
              </a:rPr>
              <a:t>url</a:t>
            </a:r>
            <a:r>
              <a:rPr lang="en-US" sz="3300" i="1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Statement s=</a:t>
            </a:r>
            <a:r>
              <a:rPr lang="en-US" sz="3300" dirty="0" err="1">
                <a:latin typeface="Arial Narrow" panose="020B0606020202030204" pitchFamily="34" charset="0"/>
              </a:rPr>
              <a:t>con.createStatement</a:t>
            </a:r>
            <a:r>
              <a:rPr lang="en-US" sz="3300" dirty="0">
                <a:latin typeface="Arial Narrow" panose="020B0606020202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latin typeface="Arial Narrow" panose="020B0606020202030204" pitchFamily="34" charset="0"/>
              </a:rPr>
              <a:t>ResultSet</a:t>
            </a:r>
            <a:r>
              <a:rPr lang="en-US" sz="3300" dirty="0">
                <a:latin typeface="Arial Narrow" panose="020B0606020202030204" pitchFamily="34" charset="0"/>
              </a:rPr>
              <a:t> res=</a:t>
            </a:r>
            <a:r>
              <a:rPr lang="en-US" sz="3300" dirty="0" err="1">
                <a:latin typeface="Arial Narrow" panose="020B0606020202030204" pitchFamily="34" charset="0"/>
              </a:rPr>
              <a:t>s.executeQuery</a:t>
            </a:r>
            <a:r>
              <a:rPr lang="en-US" sz="3300" dirty="0">
                <a:latin typeface="Arial Narrow" panose="020B0606020202030204" pitchFamily="34" charset="0"/>
              </a:rPr>
              <a:t>(query);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latin typeface="Arial Narrow" panose="020B0606020202030204" pitchFamily="34" charset="0"/>
              </a:rPr>
              <a:t>System.</a:t>
            </a:r>
            <a:r>
              <a:rPr lang="en-US" sz="3300" i="1" dirty="0" err="1">
                <a:latin typeface="Arial Narrow" panose="020B0606020202030204" pitchFamily="34" charset="0"/>
              </a:rPr>
              <a:t>out.println</a:t>
            </a:r>
            <a:r>
              <a:rPr lang="en-US" sz="3300" i="1" dirty="0">
                <a:latin typeface="Arial Narrow" panose="020B0606020202030204" pitchFamily="34" charset="0"/>
              </a:rPr>
              <a:t>("Product ID \t Product Name \t\t\t Unit Price");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Arial Narrow" panose="020B0606020202030204" pitchFamily="34" charset="0"/>
              </a:rPr>
              <a:t>	while(</a:t>
            </a:r>
            <a:r>
              <a:rPr lang="en-US" sz="3300" b="1" dirty="0" err="1">
                <a:latin typeface="Arial Narrow" panose="020B0606020202030204" pitchFamily="34" charset="0"/>
              </a:rPr>
              <a:t>res.next</a:t>
            </a:r>
            <a:r>
              <a:rPr lang="en-US" sz="3300" b="1" dirty="0">
                <a:latin typeface="Arial Narrow" panose="020B0606020202030204" pitchFamily="34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Arial Narrow" panose="020B0606020202030204" pitchFamily="34" charset="0"/>
              </a:rPr>
              <a:t>		</a:t>
            </a:r>
            <a:r>
              <a:rPr lang="en-US" sz="3300" b="1" dirty="0" err="1">
                <a:latin typeface="Arial Narrow" panose="020B0606020202030204" pitchFamily="34" charset="0"/>
              </a:rPr>
              <a:t>int</a:t>
            </a:r>
            <a:r>
              <a:rPr lang="en-US" sz="3300" b="1" dirty="0">
                <a:latin typeface="Arial Narrow" panose="020B0606020202030204" pitchFamily="34" charset="0"/>
              </a:rPr>
              <a:t> </a:t>
            </a:r>
            <a:r>
              <a:rPr lang="en-US" sz="3300" b="1" dirty="0" err="1">
                <a:latin typeface="Arial Narrow" panose="020B0606020202030204" pitchFamily="34" charset="0"/>
              </a:rPr>
              <a:t>pID</a:t>
            </a:r>
            <a:r>
              <a:rPr lang="en-US" sz="3300" b="1" dirty="0">
                <a:latin typeface="Arial Narrow" panose="020B0606020202030204" pitchFamily="34" charset="0"/>
              </a:rPr>
              <a:t>=</a:t>
            </a:r>
            <a:r>
              <a:rPr lang="en-US" sz="3300" b="1" dirty="0" err="1">
                <a:latin typeface="Arial Narrow" panose="020B0606020202030204" pitchFamily="34" charset="0"/>
              </a:rPr>
              <a:t>res.getInt</a:t>
            </a:r>
            <a:r>
              <a:rPr lang="en-US" sz="3300" b="1" dirty="0">
                <a:latin typeface="Arial Narrow" panose="020B0606020202030204" pitchFamily="34" charset="0"/>
              </a:rPr>
              <a:t>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	String </a:t>
            </a:r>
            <a:r>
              <a:rPr lang="en-US" sz="3300" dirty="0" err="1">
                <a:latin typeface="Arial Narrow" panose="020B0606020202030204" pitchFamily="34" charset="0"/>
              </a:rPr>
              <a:t>pName</a:t>
            </a:r>
            <a:r>
              <a:rPr lang="en-US" sz="3300" dirty="0">
                <a:latin typeface="Arial Narrow" panose="020B0606020202030204" pitchFamily="34" charset="0"/>
              </a:rPr>
              <a:t>=</a:t>
            </a:r>
            <a:r>
              <a:rPr lang="en-US" sz="3300" dirty="0" err="1">
                <a:latin typeface="Arial Narrow" panose="020B0606020202030204" pitchFamily="34" charset="0"/>
              </a:rPr>
              <a:t>res.getString</a:t>
            </a:r>
            <a:r>
              <a:rPr lang="en-US" sz="3300" dirty="0">
                <a:latin typeface="Arial Narrow" panose="020B0606020202030204" pitchFamily="34" charset="0"/>
              </a:rPr>
              <a:t>(2);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Arial Narrow" panose="020B0606020202030204" pitchFamily="34" charset="0"/>
              </a:rPr>
              <a:t>		float price=</a:t>
            </a:r>
            <a:r>
              <a:rPr lang="en-US" sz="3300" b="1" dirty="0" err="1">
                <a:latin typeface="Arial Narrow" panose="020B0606020202030204" pitchFamily="34" charset="0"/>
              </a:rPr>
              <a:t>res.getFloat</a:t>
            </a:r>
            <a:r>
              <a:rPr lang="en-US" sz="3300" b="1" dirty="0">
                <a:latin typeface="Arial Narrow" panose="020B0606020202030204" pitchFamily="34" charset="0"/>
              </a:rPr>
              <a:t>(3);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	</a:t>
            </a:r>
            <a:r>
              <a:rPr lang="en-US" sz="3300" dirty="0" err="1">
                <a:latin typeface="Arial Narrow" panose="020B0606020202030204" pitchFamily="34" charset="0"/>
              </a:rPr>
              <a:t>System.</a:t>
            </a:r>
            <a:r>
              <a:rPr lang="en-US" sz="3300" i="1" dirty="0" err="1">
                <a:latin typeface="Arial Narrow" panose="020B0606020202030204" pitchFamily="34" charset="0"/>
              </a:rPr>
              <a:t>out.println</a:t>
            </a:r>
            <a:r>
              <a:rPr lang="en-US" sz="3300" i="1" dirty="0">
                <a:latin typeface="Arial Narrow" panose="020B0606020202030204" pitchFamily="34" charset="0"/>
              </a:rPr>
              <a:t>(</a:t>
            </a:r>
            <a:r>
              <a:rPr lang="en-US" sz="3300" i="1" dirty="0" err="1">
                <a:latin typeface="Arial Narrow" panose="020B0606020202030204" pitchFamily="34" charset="0"/>
              </a:rPr>
              <a:t>pID</a:t>
            </a:r>
            <a:r>
              <a:rPr lang="en-US" sz="3300" i="1" dirty="0">
                <a:latin typeface="Arial Narrow" panose="020B0606020202030204" pitchFamily="34" charset="0"/>
              </a:rPr>
              <a:t>+"\t"+</a:t>
            </a:r>
            <a:r>
              <a:rPr lang="en-US" sz="3300" i="1" dirty="0" err="1">
                <a:latin typeface="Arial Narrow" panose="020B0606020202030204" pitchFamily="34" charset="0"/>
              </a:rPr>
              <a:t>pName</a:t>
            </a:r>
            <a:r>
              <a:rPr lang="en-US" sz="3300" i="1" dirty="0">
                <a:latin typeface="Arial Narrow" panose="020B0606020202030204" pitchFamily="34" charset="0"/>
              </a:rPr>
              <a:t>+"\t\</a:t>
            </a:r>
            <a:r>
              <a:rPr lang="en-US" sz="3300" i="1" dirty="0" err="1">
                <a:latin typeface="Arial Narrow" panose="020B0606020202030204" pitchFamily="34" charset="0"/>
              </a:rPr>
              <a:t>t"+price</a:t>
            </a:r>
            <a:r>
              <a:rPr lang="en-US" sz="3300" i="1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</a:t>
            </a:r>
            <a:r>
              <a:rPr lang="en-US" sz="3300" dirty="0" err="1">
                <a:latin typeface="Arial Narrow" panose="020B0606020202030204" pitchFamily="34" charset="0"/>
              </a:rPr>
              <a:t>con.close</a:t>
            </a:r>
            <a:r>
              <a:rPr lang="en-US" sz="3300" dirty="0">
                <a:latin typeface="Arial Narrow" panose="020B0606020202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50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the end of this lecture students would be able to</a:t>
            </a:r>
          </a:p>
          <a:p>
            <a:pPr lvl="1"/>
            <a:r>
              <a:rPr lang="en-US" sz="2600" dirty="0"/>
              <a:t>Write a command line program in java to access different databases</a:t>
            </a:r>
          </a:p>
        </p:txBody>
      </p:sp>
    </p:spTree>
    <p:extLst>
      <p:ext uri="{BB962C8B-B14F-4D97-AF65-F5344CB8AC3E}">
        <p14:creationId xmlns:p14="http://schemas.microsoft.com/office/powerpoint/2010/main" val="3798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is the standard common language used for storing in and obtaining information from relational databases.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Even though SQL was standardized, still different applications was needed to be developed to access different DBMSs.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common way for an application to access a relational database was highly desirable.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782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JDbc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Database Connectivity (JDBC) is an application program interface (API) specification for connecting programs written in Java to the data in popular databases.</a:t>
            </a:r>
          </a:p>
          <a:p>
            <a:r>
              <a:rPr lang="en-US" sz="2400" dirty="0"/>
              <a:t> The application program interface lets you to connect to a database, to interact with that database via SQL and retrieve results from the database that could be used within a java application.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446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045" y="1961556"/>
            <a:ext cx="4810762" cy="4696822"/>
          </a:xfrm>
        </p:spPr>
        <p:txBody>
          <a:bodyPr>
            <a:noAutofit/>
          </a:bodyPr>
          <a:lstStyle/>
          <a:p>
            <a:r>
              <a:rPr lang="en-US" sz="2200" dirty="0"/>
              <a:t>The JDBC API provides the application-to-JDBC Manager connection.</a:t>
            </a:r>
          </a:p>
          <a:p>
            <a:r>
              <a:rPr lang="en-US" sz="2200" dirty="0"/>
              <a:t>The JDBC driver manager supports the JDBC Manager-to-Driver Connection. It  manages a list of database drivers. Matches connection requests from the java application with the proper database driver.</a:t>
            </a:r>
          </a:p>
          <a:p>
            <a:r>
              <a:rPr lang="en-US" sz="2200" dirty="0"/>
              <a:t>JDBC Driver handles the communications with the database server.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54543" y="1961555"/>
            <a:ext cx="6065948" cy="4555155"/>
            <a:chOff x="154543" y="2000192"/>
            <a:chExt cx="6065948" cy="4555155"/>
          </a:xfrm>
        </p:grpSpPr>
        <p:sp>
          <p:nvSpPr>
            <p:cNvPr id="6" name="Rounded Rectangle 5"/>
            <p:cNvSpPr/>
            <p:nvPr/>
          </p:nvSpPr>
          <p:spPr>
            <a:xfrm>
              <a:off x="2073498" y="2000192"/>
              <a:ext cx="2189408" cy="54982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 Application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54543" y="2572527"/>
              <a:ext cx="6065948" cy="3982820"/>
              <a:chOff x="334849" y="2572527"/>
              <a:chExt cx="6065948" cy="398282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3359236" y="2572527"/>
                <a:ext cx="0" cy="22860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334849" y="4570907"/>
                <a:ext cx="6065948" cy="1984440"/>
                <a:chOff x="347728" y="4570907"/>
                <a:chExt cx="6065948" cy="198444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47728" y="4868216"/>
                  <a:ext cx="1880316" cy="489398"/>
                </a:xfrm>
                <a:prstGeom prst="roundRect">
                  <a:avLst/>
                </a:prstGeom>
                <a:solidFill>
                  <a:srgbClr val="9933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JDBC Driver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440544" y="4855337"/>
                  <a:ext cx="1880316" cy="489398"/>
                </a:xfrm>
                <a:prstGeom prst="roundRect">
                  <a:avLst/>
                </a:prstGeom>
                <a:solidFill>
                  <a:srgbClr val="9933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JDBC Driver</a:t>
                  </a: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4533360" y="4855337"/>
                  <a:ext cx="1880316" cy="489398"/>
                </a:xfrm>
                <a:prstGeom prst="roundRect">
                  <a:avLst/>
                </a:prstGeom>
                <a:solidFill>
                  <a:srgbClr val="9933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JDBC Driver</a:t>
                  </a:r>
                </a:p>
              </p:txBody>
            </p:sp>
            <p:sp>
              <p:nvSpPr>
                <p:cNvPr id="12" name="Can 11"/>
                <p:cNvSpPr/>
                <p:nvPr/>
              </p:nvSpPr>
              <p:spPr>
                <a:xfrm>
                  <a:off x="450759" y="5665616"/>
                  <a:ext cx="1390917" cy="876852"/>
                </a:xfrm>
                <a:prstGeom prst="can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RDBMS1</a:t>
                  </a:r>
                </a:p>
              </p:txBody>
            </p:sp>
            <p:sp>
              <p:nvSpPr>
                <p:cNvPr id="13" name="Can 12"/>
                <p:cNvSpPr/>
                <p:nvPr/>
              </p:nvSpPr>
              <p:spPr>
                <a:xfrm>
                  <a:off x="2685243" y="5662546"/>
                  <a:ext cx="1390917" cy="876852"/>
                </a:xfrm>
                <a:prstGeom prst="can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RDBMS2</a:t>
                  </a:r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742644" y="5678495"/>
                  <a:ext cx="1390917" cy="876852"/>
                </a:xfrm>
                <a:prstGeom prst="can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RDBMS3</a:t>
                  </a: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107583" y="4571999"/>
                  <a:ext cx="4330519" cy="54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107583" y="4583786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438102" y="4570907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121533" y="5344735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359236" y="5357614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438102" y="5357614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Rounded Rectangle 6"/>
            <p:cNvSpPr/>
            <p:nvPr/>
          </p:nvSpPr>
          <p:spPr>
            <a:xfrm>
              <a:off x="2292439" y="2820472"/>
              <a:ext cx="1700011" cy="56667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JDBC API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2890" y="3683356"/>
              <a:ext cx="2968580" cy="566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JDBC Driver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</a:t>
            </a:r>
            <a:r>
              <a:rPr lang="en-US" sz="3600" dirty="0" err="1"/>
              <a:t>jdbc</a:t>
            </a:r>
            <a:r>
              <a:rPr lang="en-US" sz="3600" dirty="0"/>
              <a:t>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JDBC driver implementations vary because of the wide variety of operating systems and hardware platforms in which Java operates. Sun has divided the implementation in to four categories which are :</a:t>
            </a:r>
          </a:p>
          <a:p>
            <a:pPr lvl="1"/>
            <a:r>
              <a:rPr lang="en-US" sz="2200" dirty="0"/>
              <a:t>Type 1: </a:t>
            </a:r>
            <a:r>
              <a:rPr lang="en-US" sz="2400" dirty="0"/>
              <a:t>JDBC-ODBC Bridge Driver</a:t>
            </a:r>
          </a:p>
          <a:p>
            <a:pPr lvl="1"/>
            <a:r>
              <a:rPr lang="en-US" sz="2400" dirty="0"/>
              <a:t>Type 2: Native API Driver</a:t>
            </a:r>
          </a:p>
          <a:p>
            <a:pPr lvl="1"/>
            <a:r>
              <a:rPr lang="nl-NL" sz="2400" dirty="0"/>
              <a:t>Type 3: Network Pure Java Driver</a:t>
            </a:r>
          </a:p>
          <a:p>
            <a:pPr lvl="1"/>
            <a:r>
              <a:rPr lang="fr-FR" sz="2400" dirty="0"/>
              <a:t>Type 4: </a:t>
            </a:r>
            <a:r>
              <a:rPr lang="fr-FR" sz="2400" dirty="0" err="1"/>
              <a:t>Thin</a:t>
            </a:r>
            <a:r>
              <a:rPr lang="fr-FR" sz="2400" dirty="0"/>
              <a:t> Driver(100% Pure Java Driver)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70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6000" lvl="1"/>
            <a:r>
              <a:rPr lang="en-US" sz="2200" dirty="0"/>
              <a:t>The JDBC-ODBC bridge driver uses ODBC driver installed in a client machine to connect to the database. </a:t>
            </a:r>
          </a:p>
          <a:p>
            <a:pPr marL="306000" lvl="1"/>
            <a:r>
              <a:rPr lang="en-US" sz="2200" dirty="0"/>
              <a:t>The JDBC-ODBC bridge driver converts JDBC method calls into the ODBC function calls.</a:t>
            </a:r>
          </a:p>
          <a:p>
            <a:pPr marL="576000" lvl="2"/>
            <a:endParaRPr lang="en-US" sz="2000" dirty="0"/>
          </a:p>
          <a:p>
            <a:pPr marL="576000" lvl="2"/>
            <a:endParaRPr lang="en-US" sz="2000" dirty="0"/>
          </a:p>
          <a:p>
            <a:pPr marL="576000" lvl="2"/>
            <a:endParaRPr lang="en-US" sz="2000" dirty="0"/>
          </a:p>
          <a:p>
            <a:pPr marL="576000" lvl="2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5" b="17997"/>
          <a:stretch/>
        </p:blipFill>
        <p:spPr>
          <a:xfrm>
            <a:off x="2400097" y="3683355"/>
            <a:ext cx="7134225" cy="27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API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45" y="2823693"/>
            <a:ext cx="5265816" cy="3678303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In a Type 2 driver, JDBC API calls are converted into native C/C++ API calls, which are unique to the database </a:t>
            </a:r>
            <a:r>
              <a:rPr lang="en-US" altLang="en-US" sz="2200" dirty="0"/>
              <a:t>a specific database, such as IBM, Informix, Oracle or Sybase.</a:t>
            </a:r>
          </a:p>
          <a:p>
            <a:r>
              <a:rPr lang="en-US" sz="2200" dirty="0"/>
              <a:t> These drivers are typically provided by the database vendors and used in the same manner as the JDBC-ODBC Bridge. </a:t>
            </a:r>
          </a:p>
          <a:p>
            <a:r>
              <a:rPr lang="en-US" sz="2200" dirty="0"/>
              <a:t>The vendor-specific driver must be installed on each client machine.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58"/>
          <a:stretch/>
        </p:blipFill>
        <p:spPr>
          <a:xfrm>
            <a:off x="6305416" y="2166870"/>
            <a:ext cx="5505450" cy="29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01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10439</TotalTime>
  <Words>1894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Arial Narrow</vt:lpstr>
      <vt:lpstr>Calibri</vt:lpstr>
      <vt:lpstr>Gill Sans MT</vt:lpstr>
      <vt:lpstr>Wingdings</vt:lpstr>
      <vt:lpstr>Wingdings 2</vt:lpstr>
      <vt:lpstr>Dividend</vt:lpstr>
      <vt:lpstr>Database management systems (it 2040)</vt:lpstr>
      <vt:lpstr>Lecture content</vt:lpstr>
      <vt:lpstr>Learning outcomes</vt:lpstr>
      <vt:lpstr>introduction</vt:lpstr>
      <vt:lpstr>JDbc</vt:lpstr>
      <vt:lpstr>JDBC architecture</vt:lpstr>
      <vt:lpstr>Types of jdbc drivers</vt:lpstr>
      <vt:lpstr>JDBC-ODBC Bridge Driver</vt:lpstr>
      <vt:lpstr>Native API Driver</vt:lpstr>
      <vt:lpstr>Network Pure Java Driver</vt:lpstr>
      <vt:lpstr>Thin Driver(100% Pure Java Driver)</vt:lpstr>
      <vt:lpstr>Creating a jdbc application</vt:lpstr>
      <vt:lpstr>Step 1 : import the packages</vt:lpstr>
      <vt:lpstr>Step 2: Registering database drivers</vt:lpstr>
      <vt:lpstr>Step 3 : open a connection</vt:lpstr>
      <vt:lpstr>Step 4 : executing queries </vt:lpstr>
      <vt:lpstr>Step 4 : executing queries – Statement object</vt:lpstr>
      <vt:lpstr>Step 4 : executing queries – Prepared statements</vt:lpstr>
      <vt:lpstr>Step 4 : executing queries – Callable statements</vt:lpstr>
      <vt:lpstr>Step 5 : extract data from the result set </vt:lpstr>
      <vt:lpstr>Sql exceptions</vt:lpstr>
      <vt:lpstr>A sample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(it 2040)</dc:title>
  <dc:creator>Anuradha Karunnasena</dc:creator>
  <cp:lastModifiedBy>Anuradha Karunnasena</cp:lastModifiedBy>
  <cp:revision>339</cp:revision>
  <dcterms:created xsi:type="dcterms:W3CDTF">2017-12-01T06:14:40Z</dcterms:created>
  <dcterms:modified xsi:type="dcterms:W3CDTF">2020-04-12T03:40:27Z</dcterms:modified>
</cp:coreProperties>
</file>