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_rels/notesSlide1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7.jpeg" ContentType="image/jpeg"/>
  <Override PartName="/ppt/media/image35.png" ContentType="image/png"/>
  <Override PartName="/ppt/media/image36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3842E6A-5BF4-4C1F-8E6D-CC1CEDFBB6C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  <a:ea typeface="Arial"/>
              </a:rPr>
              <a:t>In Siloed functional teams organized around technology leads to business capability gets implemented in technology layer controlled by the team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  <a:ea typeface="Arial"/>
              </a:rPr>
              <a:t>Leads to leaky abstraction, business logic in PL SQL or in UI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DDD3DCD-38BC-491D-8D54-166C68732FE6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Noto Sans Symbols"/>
              <a:buChar char="-"/>
            </a:pPr>
            <a:r>
              <a:rPr b="0" lang="en-US" sz="2000" spc="-1" strike="noStrike">
                <a:latin typeface="Arial"/>
                <a:ea typeface="Arial"/>
              </a:rPr>
              <a:t>Each services manages its own data</a:t>
            </a:r>
            <a:endParaRPr b="0" lang="en-US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Noto Sans Symbols"/>
              <a:buChar char="-"/>
            </a:pPr>
            <a:r>
              <a:rPr b="0" lang="en-US" sz="2000" spc="-1" strike="noStrike">
                <a:latin typeface="Arial"/>
                <a:ea typeface="Arial"/>
              </a:rPr>
              <a:t>Uses persistence technology that is most suitable for the service</a:t>
            </a:r>
            <a:endParaRPr b="0" lang="en-US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Noto Sans Symbols"/>
              <a:buChar char="-"/>
            </a:pPr>
            <a:r>
              <a:rPr b="0" lang="en-US" sz="2000" spc="-1" strike="noStrike">
                <a:latin typeface="Arial"/>
                <a:ea typeface="Arial"/>
              </a:rPr>
              <a:t>Microservices do not share database</a:t>
            </a:r>
            <a:endParaRPr b="0" lang="en-US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Noto Sans Symbols"/>
              <a:buChar char="-"/>
            </a:pPr>
            <a:r>
              <a:rPr b="0" lang="en-US" sz="2000" spc="-1" strike="noStrike">
                <a:latin typeface="Arial"/>
                <a:ea typeface="Arial"/>
              </a:rPr>
              <a:t>Allows for de-coupling, independent evolution and deployments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9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3E178EA-8D82-4FDB-AA8A-CE717D1A9BF3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  <a:ea typeface="Arial"/>
              </a:rPr>
              <a:t>Components that enable Microservices Style App Development</a:t>
            </a:r>
            <a:endParaRPr b="0" lang="en-US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  <a:ea typeface="Arial"/>
              </a:rPr>
              <a:t>Distributed &amp; Versioned Components</a:t>
            </a:r>
            <a:endParaRPr b="0" lang="en-US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  <a:ea typeface="Arial"/>
              </a:rPr>
              <a:t>Service Registration &amp; Discovery</a:t>
            </a:r>
            <a:endParaRPr b="0" lang="en-US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  <a:ea typeface="Arial"/>
              </a:rPr>
              <a:t>Dynamic Routing</a:t>
            </a:r>
            <a:endParaRPr b="0" lang="en-US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  <a:ea typeface="Arial"/>
              </a:rPr>
              <a:t>Load Balancing</a:t>
            </a:r>
            <a:endParaRPr b="0" lang="en-US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  <a:ea typeface="Arial"/>
              </a:rPr>
              <a:t>Circuit Breakers</a:t>
            </a:r>
            <a:endParaRPr b="0" lang="en-US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  <a:ea typeface="Arial"/>
              </a:rPr>
              <a:t>Distributed Messaging </a:t>
            </a:r>
            <a:endParaRPr b="0" lang="en-US" sz="20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  <a:ea typeface="Arial"/>
              </a:rPr>
              <a:t>Global Locks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9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A1CA7CD-5D45-4F93-A125-CA91F52F113E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DE8EF60-1B60-4E12-ABB9-044305A050C8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9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64704B9-2449-4E4C-8467-C3B43EE88595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  <a:ea typeface="Arial"/>
              </a:rPr>
              <a:t>Reduction of product package size to increase speed of product delivery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  <a:ea typeface="Arial"/>
              </a:rPr>
              <a:t>1. Agile: Smaller batch or packages in project management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  <a:ea typeface="Arial"/>
              </a:rPr>
              <a:t>2. Lean: Smaller batches in product management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  <a:ea typeface="Arial"/>
              </a:rPr>
              <a:t>3. CI/CD: smaller batches in ops/deployment and QA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  <a:ea typeface="Arial"/>
              </a:rPr>
              <a:t>4. Microservices: smaller batches of design/architecture!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en-US" sz="2000" spc="-1" strike="noStrike">
                <a:latin typeface="Arial"/>
                <a:ea typeface="Arial"/>
              </a:rPr>
              <a:t>- Irakli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D45E695-8097-4187-9555-4C61DE0965C6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queue.acm.org/detail.cfm?id=1142065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slideLayout" Target="../slideLayouts/slideLayout28.xml"/><Relationship Id="rId9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2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slideLayout" Target="../slideLayouts/slideLayout13.xml"/><Relationship Id="rId18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amazon.com/Microservice-Architecture-Aligning-Principles-Practices/dp/1491956259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en.wikipedia.org/wiki/Standard_streams" TargetMode="External"/><Relationship Id="rId2" Type="http://schemas.openxmlformats.org/officeDocument/2006/relationships/hyperlink" Target="http://en.wikipedia.org/wiki/Composability" TargetMode="External"/><Relationship Id="rId3" Type="http://schemas.openxmlformats.org/officeDocument/2006/relationships/hyperlink" Target="http://en.wikipedia.org/wiki/Monolithic_application" TargetMode="External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  <a:ea typeface="Calibri"/>
              </a:rPr>
              <a:t>Microservices Architecture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Sanjay Dwivedi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38080" y="137880"/>
            <a:ext cx="10514520" cy="86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Microservices: Definition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82680" y="1098360"/>
            <a:ext cx="4673520" cy="5482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venir"/>
                <a:ea typeface="Avenir"/>
              </a:rPr>
              <a:t>If every service has to be updated in concert, it’s not loosely coupled!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 flipH="1">
            <a:off x="5915520" y="2513160"/>
            <a:ext cx="3997080" cy="89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786" y="0"/>
                </a:moveTo>
                <a:cubicBezTo>
                  <a:pt x="799" y="0"/>
                  <a:pt x="0" y="3106"/>
                  <a:pt x="0" y="6941"/>
                </a:cubicBezTo>
                <a:lnTo>
                  <a:pt x="0" y="10276"/>
                </a:lnTo>
                <a:cubicBezTo>
                  <a:pt x="0" y="14112"/>
                  <a:pt x="799" y="17226"/>
                  <a:pt x="1786" y="17226"/>
                </a:cubicBezTo>
                <a:lnTo>
                  <a:pt x="5113" y="17226"/>
                </a:lnTo>
                <a:lnTo>
                  <a:pt x="3603" y="21600"/>
                </a:lnTo>
                <a:lnTo>
                  <a:pt x="8414" y="17226"/>
                </a:lnTo>
                <a:lnTo>
                  <a:pt x="19812" y="17226"/>
                </a:lnTo>
                <a:cubicBezTo>
                  <a:pt x="20799" y="17226"/>
                  <a:pt x="21600" y="14112"/>
                  <a:pt x="21600" y="10276"/>
                </a:cubicBezTo>
                <a:lnTo>
                  <a:pt x="21600" y="6941"/>
                </a:lnTo>
                <a:cubicBezTo>
                  <a:pt x="21600" y="3106"/>
                  <a:pt x="20799" y="0"/>
                  <a:pt x="19812" y="0"/>
                </a:cubicBezTo>
                <a:lnTo>
                  <a:pt x="1786" y="0"/>
                </a:lnTo>
                <a:close/>
              </a:path>
            </a:pathLst>
          </a:custGeom>
          <a:solidFill>
            <a:schemeClr val="lt1"/>
          </a:solidFill>
          <a:ln w="25560">
            <a:solidFill>
              <a:srgbClr val="33928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"/>
          <p:cNvSpPr/>
          <p:nvPr/>
        </p:nvSpPr>
        <p:spPr>
          <a:xfrm>
            <a:off x="6858000" y="3572280"/>
            <a:ext cx="4635720" cy="821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venir"/>
                <a:ea typeface="Avenir"/>
              </a:rPr>
              <a:t>If you have to know about surrounding services you don’t have a bounded context.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1505880" y="2000160"/>
            <a:ext cx="8461080" cy="1334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i="1" lang="en-US" sz="4000" spc="-1" strike="noStrike">
                <a:solidFill>
                  <a:srgbClr val="4d4d4d"/>
                </a:solidFill>
                <a:latin typeface="Avenir"/>
                <a:ea typeface="Avenir"/>
              </a:rPr>
              <a:t>Loosely coupled service oriented architecture with bounded contexts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8" name="CustomShape 6"/>
          <p:cNvSpPr/>
          <p:nvPr/>
        </p:nvSpPr>
        <p:spPr>
          <a:xfrm flipH="1">
            <a:off x="5453280" y="2624040"/>
            <a:ext cx="4459320" cy="89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786" y="0"/>
                </a:moveTo>
                <a:cubicBezTo>
                  <a:pt x="799" y="0"/>
                  <a:pt x="0" y="3106"/>
                  <a:pt x="0" y="6941"/>
                </a:cubicBezTo>
                <a:lnTo>
                  <a:pt x="0" y="10276"/>
                </a:lnTo>
                <a:cubicBezTo>
                  <a:pt x="0" y="14112"/>
                  <a:pt x="799" y="17226"/>
                  <a:pt x="1786" y="17226"/>
                </a:cubicBezTo>
                <a:lnTo>
                  <a:pt x="5113" y="17226"/>
                </a:lnTo>
                <a:lnTo>
                  <a:pt x="3603" y="21600"/>
                </a:lnTo>
                <a:lnTo>
                  <a:pt x="8414" y="17226"/>
                </a:lnTo>
                <a:lnTo>
                  <a:pt x="19812" y="17226"/>
                </a:lnTo>
                <a:cubicBezTo>
                  <a:pt x="20799" y="17226"/>
                  <a:pt x="21600" y="14112"/>
                  <a:pt x="21600" y="10276"/>
                </a:cubicBezTo>
                <a:lnTo>
                  <a:pt x="21600" y="6941"/>
                </a:lnTo>
                <a:cubicBezTo>
                  <a:pt x="21600" y="3106"/>
                  <a:pt x="20799" y="0"/>
                  <a:pt x="19812" y="0"/>
                </a:cubicBezTo>
                <a:lnTo>
                  <a:pt x="1786" y="0"/>
                </a:lnTo>
                <a:close/>
              </a:path>
            </a:pathLst>
          </a:custGeom>
          <a:noFill/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7"/>
          <p:cNvSpPr/>
          <p:nvPr/>
        </p:nvSpPr>
        <p:spPr>
          <a:xfrm flipH="1" rot="10800000">
            <a:off x="1429920" y="2624040"/>
            <a:ext cx="3885840" cy="88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840" y="0"/>
                </a:moveTo>
                <a:cubicBezTo>
                  <a:pt x="824" y="0"/>
                  <a:pt x="0" y="2822"/>
                  <a:pt x="0" y="6300"/>
                </a:cubicBezTo>
                <a:lnTo>
                  <a:pt x="0" y="8984"/>
                </a:lnTo>
                <a:cubicBezTo>
                  <a:pt x="0" y="12462"/>
                  <a:pt x="824" y="15276"/>
                  <a:pt x="1840" y="15276"/>
                </a:cubicBezTo>
                <a:lnTo>
                  <a:pt x="4547" y="15276"/>
                </a:lnTo>
                <a:lnTo>
                  <a:pt x="1432" y="21600"/>
                </a:lnTo>
                <a:lnTo>
                  <a:pt x="7709" y="15276"/>
                </a:lnTo>
                <a:lnTo>
                  <a:pt x="19760" y="15276"/>
                </a:lnTo>
                <a:cubicBezTo>
                  <a:pt x="20776" y="15276"/>
                  <a:pt x="21600" y="12462"/>
                  <a:pt x="21600" y="8984"/>
                </a:cubicBezTo>
                <a:lnTo>
                  <a:pt x="21600" y="6300"/>
                </a:lnTo>
                <a:cubicBezTo>
                  <a:pt x="21600" y="2822"/>
                  <a:pt x="20776" y="0"/>
                  <a:pt x="19760" y="0"/>
                </a:cubicBezTo>
                <a:lnTo>
                  <a:pt x="1840" y="0"/>
                </a:lnTo>
                <a:close/>
              </a:path>
            </a:pathLst>
          </a:custGeom>
          <a:noFill/>
          <a:ln w="255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8"/>
          <p:cNvSpPr/>
          <p:nvPr/>
        </p:nvSpPr>
        <p:spPr>
          <a:xfrm>
            <a:off x="382680" y="5791320"/>
            <a:ext cx="11503440" cy="532440"/>
          </a:xfrm>
          <a:prstGeom prst="rect">
            <a:avLst/>
          </a:prstGeom>
          <a:solidFill>
            <a:srgbClr val="003a6f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  <a:ea typeface="Calibri"/>
              </a:rPr>
              <a:t>Adrian Cockcroft: http://www.slideshare.net/adriancockcroft/dockercon-state-of-the-art-in-microservices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48640" y="182880"/>
            <a:ext cx="10514520" cy="64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Microservices Architecture Characteristics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242" name="Table 2"/>
          <p:cNvGraphicFramePr/>
          <p:nvPr/>
        </p:nvGraphicFramePr>
        <p:xfrm>
          <a:off x="405000" y="1340280"/>
          <a:ext cx="11429640" cy="3151800"/>
        </p:xfrm>
        <a:graphic>
          <a:graphicData uri="http://schemas.openxmlformats.org/drawingml/2006/table">
            <a:tbl>
              <a:tblPr/>
              <a:tblGrid>
                <a:gridCol w="5715000"/>
                <a:gridCol w="5715000"/>
              </a:tblGrid>
              <a:tr h="32184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Characteristics of Microservices Architecture Style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7797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Componentization via Services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</a:rPr>
                        <a:t>A component is a unit of software that is independently replaceable and upgradeable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</a:rPr>
                        <a:t>Main reason for using services as components (rather than libraries) is that services are independently deployable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Decentralized Data Management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Bounded Context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Master &amp; Metadata Management becomes important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4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a12830"/>
                          </a:solidFill>
                          <a:latin typeface="Calibri"/>
                          <a:ea typeface="Calibri"/>
                        </a:rPr>
                        <a:t>Organized around Business Capabilities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Conway’s Law of system design &amp; communication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Infrastructure Automation - DevOps Culture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2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Products not Projects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 team should own a product over its full lifetime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Amazon's notion of </a:t>
                      </a:r>
                      <a:r>
                        <a:rPr b="0" lang="en-US" sz="1200" spc="-1" strike="noStrike" u="sng">
                          <a:solidFill>
                            <a:srgbClr val="000000"/>
                          </a:solidFill>
                          <a:uFillTx/>
                          <a:latin typeface="Calibri"/>
                          <a:ea typeface="Calibri"/>
                          <a:hlinkClick r:id="rId1"/>
                        </a:rPr>
                        <a:t>"you build, you run it"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 for Failure - Highly distributed in nature and failure is expected, so design for failure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4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Smart endpoints and dump pipes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Anti- ESB &amp; SOA where pipes are complex, and intelligent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Evolutionary Design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74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Decentralized Governance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Independent microservice capability evolution with forward compatible service contracts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Stateless &amp; Immutable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3" name="CustomShape 3"/>
          <p:cNvSpPr/>
          <p:nvPr/>
        </p:nvSpPr>
        <p:spPr>
          <a:xfrm>
            <a:off x="457200" y="5943600"/>
            <a:ext cx="11428920" cy="303840"/>
          </a:xfrm>
          <a:prstGeom prst="rect">
            <a:avLst/>
          </a:prstGeom>
          <a:solidFill>
            <a:srgbClr val="003a6f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Martin Fowler: http://martinfowler.com/articles/microservices.html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467640" y="5257800"/>
            <a:ext cx="11428920" cy="60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01960">
              <a:lnSpc>
                <a:spcPct val="90000"/>
              </a:lnSpc>
              <a:buClr>
                <a:srgbClr val="a1283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a12830"/>
                </a:solidFill>
                <a:latin typeface="Calibri"/>
                <a:ea typeface="Calibri"/>
              </a:rPr>
              <a:t>Microservice Architectures are about both Technology &amp; Business – Requires Cultural Change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640440" y="212400"/>
            <a:ext cx="1051452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Benefits of Microservices Architecture Style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67640" y="762120"/>
            <a:ext cx="11428920" cy="52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1767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Simple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(but Hard)</a:t>
            </a:r>
            <a:endParaRPr b="0" lang="en-US" sz="2000" spc="-1" strike="noStrike">
              <a:latin typeface="Arial"/>
            </a:endParaRPr>
          </a:p>
          <a:p>
            <a:pPr marL="228600" indent="-176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Modularity based on Component Services</a:t>
            </a:r>
            <a:endParaRPr b="0" lang="en-US" sz="2000" spc="-1" strike="noStrike">
              <a:latin typeface="Arial"/>
            </a:endParaRPr>
          </a:p>
          <a:p>
            <a:pPr lvl="1" marL="685800" indent="-2019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Not libraries</a:t>
            </a:r>
            <a:endParaRPr b="0" lang="en-US" sz="2000" spc="-1" strike="noStrike">
              <a:latin typeface="Arial"/>
            </a:endParaRPr>
          </a:p>
          <a:p>
            <a:pPr lvl="1" marL="685800" indent="-2019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Loosely coupled</a:t>
            </a:r>
            <a:endParaRPr b="0" lang="en-US" sz="2000" spc="-1" strike="noStrike">
              <a:latin typeface="Arial"/>
            </a:endParaRPr>
          </a:p>
          <a:p>
            <a:pPr marL="228600" indent="-176760">
              <a:lnSpc>
                <a:spcPct val="90000"/>
              </a:lnSpc>
              <a:spcBef>
                <a:spcPts val="1001"/>
              </a:spcBef>
              <a:buClr>
                <a:srgbClr val="a5a5a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Enables Scaling of Development</a:t>
            </a:r>
            <a:endParaRPr b="0" lang="en-US" sz="2000" spc="-1" strike="noStrike">
              <a:latin typeface="Arial"/>
            </a:endParaRPr>
          </a:p>
          <a:p>
            <a:pPr lvl="1" marL="685800" indent="-2019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Independent teams deliver features and services can evolve independently</a:t>
            </a:r>
            <a:endParaRPr b="0" lang="en-US" sz="2000" spc="-1" strike="noStrike">
              <a:latin typeface="Arial"/>
            </a:endParaRPr>
          </a:p>
          <a:p>
            <a:pPr marL="228600" indent="-176760">
              <a:lnSpc>
                <a:spcPct val="90000"/>
              </a:lnSpc>
              <a:spcBef>
                <a:spcPts val="1001"/>
              </a:spcBef>
              <a:buClr>
                <a:srgbClr val="a1283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a12830"/>
                </a:solidFill>
                <a:latin typeface="Calibri"/>
                <a:ea typeface="Calibri"/>
              </a:rPr>
              <a:t>Independent Deployments - Change cycles de-coupled / Enable Frequent Deploys</a:t>
            </a:r>
            <a:endParaRPr b="0" lang="en-US" sz="2000" spc="-1" strike="noStrike">
              <a:latin typeface="Arial"/>
            </a:endParaRPr>
          </a:p>
          <a:p>
            <a:pPr lvl="1" marL="685800" indent="-2019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Smaller units to deploy!</a:t>
            </a:r>
            <a:endParaRPr b="0" lang="en-US" sz="2000" spc="-1" strike="noStrike">
              <a:latin typeface="Arial"/>
            </a:endParaRPr>
          </a:p>
          <a:p>
            <a:pPr marL="228600" indent="-176760">
              <a:lnSpc>
                <a:spcPct val="90000"/>
              </a:lnSpc>
              <a:spcBef>
                <a:spcPts val="1001"/>
              </a:spcBef>
              <a:buClr>
                <a:srgbClr val="a5a5a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Efficient Scaling</a:t>
            </a:r>
            <a:endParaRPr b="0" lang="en-US" sz="2000" spc="-1" strike="noStrike">
              <a:latin typeface="Arial"/>
            </a:endParaRPr>
          </a:p>
          <a:p>
            <a:pPr lvl="1" marL="685800" indent="-2019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Scaling requires scaling services that require greater resource instead of entire app</a:t>
            </a:r>
            <a:endParaRPr b="0" lang="en-US" sz="2000" spc="-1" strike="noStrike">
              <a:latin typeface="Arial"/>
            </a:endParaRPr>
          </a:p>
          <a:p>
            <a:pPr marL="228600" indent="-176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Individual components less intimidating to new developers</a:t>
            </a:r>
            <a:endParaRPr b="0" lang="en-US" sz="2000" spc="-1" strike="noStrike">
              <a:latin typeface="Arial"/>
            </a:endParaRPr>
          </a:p>
          <a:p>
            <a:pPr lvl="1" marL="685800" indent="-2019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Single responsibility principle! Easier to grasp!</a:t>
            </a:r>
            <a:endParaRPr b="0" lang="en-US" sz="2000" spc="-1" strike="noStrike">
              <a:latin typeface="Arial"/>
            </a:endParaRPr>
          </a:p>
          <a:p>
            <a:pPr marL="228600" indent="-176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Eliminates long-term commitments to technical stack</a:t>
            </a:r>
            <a:endParaRPr b="0" lang="en-US" sz="2000" spc="-1" strike="noStrike">
              <a:latin typeface="Arial"/>
            </a:endParaRPr>
          </a:p>
          <a:p>
            <a:pPr lvl="1" marL="685800" indent="-2019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Microservices can be written in any language, use any database and run on any platform</a:t>
            </a:r>
            <a:endParaRPr b="0" lang="en-US" sz="2000" spc="-1" strike="noStrike">
              <a:latin typeface="Arial"/>
            </a:endParaRPr>
          </a:p>
          <a:p>
            <a:pPr lvl="1" marL="685800" indent="-201960">
              <a:lnSpc>
                <a:spcPct val="100000"/>
              </a:lnSpc>
              <a:spcBef>
                <a:spcPts val="499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70c0"/>
                </a:solidFill>
                <a:latin typeface="Calibri"/>
                <a:ea typeface="Calibri"/>
              </a:rPr>
              <a:t>No long term bets on single technology!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239040" y="2362680"/>
            <a:ext cx="11657520" cy="2300760"/>
          </a:xfrm>
          <a:prstGeom prst="rect">
            <a:avLst/>
          </a:prstGeom>
          <a:noFill/>
          <a:ln w="255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4"/>
          <p:cNvSpPr/>
          <p:nvPr/>
        </p:nvSpPr>
        <p:spPr>
          <a:xfrm>
            <a:off x="8763120" y="609480"/>
            <a:ext cx="258984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70c0"/>
                </a:solidFill>
                <a:latin typeface="Calibri"/>
                <a:ea typeface="Calibri"/>
              </a:rPr>
              <a:t>Architecture &amp; Design Choices that inhibit these are deal breakers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8503920" y="320400"/>
            <a:ext cx="3438360" cy="1141920"/>
          </a:xfrm>
          <a:prstGeom prst="wedgeRoundRectCallout">
            <a:avLst>
              <a:gd name="adj1" fmla="val -3286"/>
              <a:gd name="adj2" fmla="val 114110"/>
              <a:gd name="adj3" fmla="val 16667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731520" y="90720"/>
            <a:ext cx="10514520" cy="64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Organized Around Business Capabilities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57200" y="6120000"/>
            <a:ext cx="11428920" cy="371520"/>
          </a:xfrm>
          <a:prstGeom prst="rect">
            <a:avLst/>
          </a:prstGeom>
          <a:solidFill>
            <a:srgbClr val="003a6f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Martin Fowler: http://martinfowler.com/articles/microservices.html#OrganizedAroundBusinessCapabilities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2362320" y="3991680"/>
            <a:ext cx="2837160" cy="1444680"/>
          </a:xfrm>
          <a:prstGeom prst="roundRect">
            <a:avLst>
              <a:gd name="adj" fmla="val 6249"/>
            </a:avLst>
          </a:prstGeom>
          <a:solidFill>
            <a:srgbClr val="ffffff"/>
          </a:solidFill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4"/>
          <p:cNvSpPr/>
          <p:nvPr/>
        </p:nvSpPr>
        <p:spPr>
          <a:xfrm>
            <a:off x="2419560" y="4965840"/>
            <a:ext cx="2714760" cy="402480"/>
          </a:xfrm>
          <a:prstGeom prst="roundRect">
            <a:avLst>
              <a:gd name="adj" fmla="val 2000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"/>
                <a:ea typeface="Avenir"/>
              </a:rPr>
              <a:t>Data Access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CustomShape 5"/>
          <p:cNvSpPr/>
          <p:nvPr/>
        </p:nvSpPr>
        <p:spPr>
          <a:xfrm>
            <a:off x="2423160" y="4507560"/>
            <a:ext cx="1791720" cy="402480"/>
          </a:xfrm>
          <a:prstGeom prst="roundRect">
            <a:avLst>
              <a:gd name="adj" fmla="val 20000"/>
            </a:avLst>
          </a:prstGeom>
          <a:solidFill>
            <a:srgbClr val="ffaa4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"/>
                <a:ea typeface="Avenir"/>
              </a:rPr>
              <a:t>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CustomShape 6"/>
          <p:cNvSpPr/>
          <p:nvPr/>
        </p:nvSpPr>
        <p:spPr>
          <a:xfrm>
            <a:off x="2441880" y="4059360"/>
            <a:ext cx="870120" cy="402480"/>
          </a:xfrm>
          <a:prstGeom prst="roundRect">
            <a:avLst>
              <a:gd name="adj" fmla="val 20000"/>
            </a:avLst>
          </a:prstGeom>
          <a:solidFill>
            <a:srgbClr val="a7a7a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"/>
                <a:ea typeface="Avenir"/>
              </a:rPr>
              <a:t>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7"/>
          <p:cNvSpPr/>
          <p:nvPr/>
        </p:nvSpPr>
        <p:spPr>
          <a:xfrm>
            <a:off x="3357000" y="4059360"/>
            <a:ext cx="870120" cy="402480"/>
          </a:xfrm>
          <a:prstGeom prst="roundRect">
            <a:avLst>
              <a:gd name="adj" fmla="val 20000"/>
            </a:avLst>
          </a:prstGeom>
          <a:solidFill>
            <a:srgbClr val="a7a7a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venir"/>
                <a:ea typeface="Avenir"/>
              </a:rPr>
              <a:t>JavaScript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7" name="CustomShape 8"/>
          <p:cNvSpPr/>
          <p:nvPr/>
        </p:nvSpPr>
        <p:spPr>
          <a:xfrm>
            <a:off x="4272120" y="4065120"/>
            <a:ext cx="870120" cy="402480"/>
          </a:xfrm>
          <a:prstGeom prst="roundRect">
            <a:avLst>
              <a:gd name="adj" fmla="val 20000"/>
            </a:avLst>
          </a:prstGeom>
          <a:solidFill>
            <a:srgbClr val="a7a7a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venir"/>
                <a:ea typeface="Avenir"/>
              </a:rPr>
              <a:t>MVC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CustomShape 9"/>
          <p:cNvSpPr/>
          <p:nvPr/>
        </p:nvSpPr>
        <p:spPr>
          <a:xfrm>
            <a:off x="4272120" y="4507560"/>
            <a:ext cx="870120" cy="402480"/>
          </a:xfrm>
          <a:prstGeom prst="roundRect">
            <a:avLst>
              <a:gd name="adj" fmla="val 20000"/>
            </a:avLst>
          </a:prstGeom>
          <a:solidFill>
            <a:srgbClr val="ffaa4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venir"/>
                <a:ea typeface="Avenir"/>
              </a:rPr>
              <a:t>Service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9" name="CustomShape 10"/>
          <p:cNvSpPr/>
          <p:nvPr/>
        </p:nvSpPr>
        <p:spPr>
          <a:xfrm>
            <a:off x="2872080" y="5480640"/>
            <a:ext cx="219024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d4d4d"/>
                </a:solidFill>
                <a:latin typeface="Avenir"/>
                <a:ea typeface="Avenir"/>
              </a:rPr>
              <a:t>Monolithic Application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CustomShape 11"/>
          <p:cNvSpPr/>
          <p:nvPr/>
        </p:nvSpPr>
        <p:spPr>
          <a:xfrm>
            <a:off x="2514600" y="685800"/>
            <a:ext cx="819000" cy="2133000"/>
          </a:xfrm>
          <a:prstGeom prst="roundRect">
            <a:avLst>
              <a:gd name="adj" fmla="val 16667"/>
            </a:avLst>
          </a:prstGeom>
          <a:solidFill>
            <a:srgbClr val="407927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2"/>
          <p:cNvSpPr/>
          <p:nvPr/>
        </p:nvSpPr>
        <p:spPr>
          <a:xfrm rot="16200000">
            <a:off x="2126880" y="1541520"/>
            <a:ext cx="1614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UI Specification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13"/>
          <p:cNvSpPr/>
          <p:nvPr/>
        </p:nvSpPr>
        <p:spPr>
          <a:xfrm>
            <a:off x="3399120" y="685800"/>
            <a:ext cx="819000" cy="2133000"/>
          </a:xfrm>
          <a:prstGeom prst="roundRect">
            <a:avLst>
              <a:gd name="adj" fmla="val 16667"/>
            </a:avLst>
          </a:prstGeom>
          <a:solidFill>
            <a:srgbClr val="c06616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4"/>
          <p:cNvSpPr/>
          <p:nvPr/>
        </p:nvSpPr>
        <p:spPr>
          <a:xfrm rot="16200000">
            <a:off x="3071520" y="1382400"/>
            <a:ext cx="135792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Middleware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Specification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CustomShape 15"/>
          <p:cNvSpPr/>
          <p:nvPr/>
        </p:nvSpPr>
        <p:spPr>
          <a:xfrm>
            <a:off x="4272120" y="685800"/>
            <a:ext cx="819000" cy="2133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6"/>
          <p:cNvSpPr/>
          <p:nvPr/>
        </p:nvSpPr>
        <p:spPr>
          <a:xfrm rot="16200000">
            <a:off x="4413240" y="1379880"/>
            <a:ext cx="6645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DBAs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66" name="CustomShape 17"/>
          <p:cNvSpPr/>
          <p:nvPr/>
        </p:nvSpPr>
        <p:spPr>
          <a:xfrm>
            <a:off x="6991200" y="685800"/>
            <a:ext cx="819000" cy="2133000"/>
          </a:xfrm>
          <a:prstGeom prst="roundRect">
            <a:avLst>
              <a:gd name="adj" fmla="val 16667"/>
            </a:avLst>
          </a:prstGeom>
          <a:solidFill>
            <a:srgbClr val="407927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8"/>
          <p:cNvSpPr/>
          <p:nvPr/>
        </p:nvSpPr>
        <p:spPr>
          <a:xfrm rot="16200000">
            <a:off x="6435000" y="1571760"/>
            <a:ext cx="19508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Business Capability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8" name="CustomShape 19"/>
          <p:cNvSpPr/>
          <p:nvPr/>
        </p:nvSpPr>
        <p:spPr>
          <a:xfrm>
            <a:off x="7875720" y="685800"/>
            <a:ext cx="819000" cy="2133000"/>
          </a:xfrm>
          <a:prstGeom prst="roundRect">
            <a:avLst>
              <a:gd name="adj" fmla="val 16667"/>
            </a:avLst>
          </a:prstGeom>
          <a:solidFill>
            <a:srgbClr val="c06616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0"/>
          <p:cNvSpPr/>
          <p:nvPr/>
        </p:nvSpPr>
        <p:spPr>
          <a:xfrm rot="16200000">
            <a:off x="7252920" y="1550160"/>
            <a:ext cx="19508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Business Capability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CustomShape 21"/>
          <p:cNvSpPr/>
          <p:nvPr/>
        </p:nvSpPr>
        <p:spPr>
          <a:xfrm>
            <a:off x="8748360" y="685800"/>
            <a:ext cx="819000" cy="2133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2"/>
          <p:cNvSpPr/>
          <p:nvPr/>
        </p:nvSpPr>
        <p:spPr>
          <a:xfrm rot="16200000">
            <a:off x="8391240" y="1275840"/>
            <a:ext cx="195084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Business Capability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72" name="CustomShape 23"/>
          <p:cNvSpPr/>
          <p:nvPr/>
        </p:nvSpPr>
        <p:spPr>
          <a:xfrm>
            <a:off x="3754800" y="2986920"/>
            <a:ext cx="360" cy="81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4"/>
          <p:cNvSpPr/>
          <p:nvPr/>
        </p:nvSpPr>
        <p:spPr>
          <a:xfrm>
            <a:off x="7870320" y="3396600"/>
            <a:ext cx="824400" cy="6616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6666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5"/>
          <p:cNvSpPr/>
          <p:nvPr/>
        </p:nvSpPr>
        <p:spPr>
          <a:xfrm>
            <a:off x="8587440" y="3744720"/>
            <a:ext cx="824400" cy="6616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6666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6"/>
          <p:cNvSpPr/>
          <p:nvPr/>
        </p:nvSpPr>
        <p:spPr>
          <a:xfrm>
            <a:off x="7892640" y="4110120"/>
            <a:ext cx="824400" cy="6616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aa4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7"/>
          <p:cNvSpPr/>
          <p:nvPr/>
        </p:nvSpPr>
        <p:spPr>
          <a:xfrm>
            <a:off x="7892640" y="4800960"/>
            <a:ext cx="824400" cy="6616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8"/>
          <p:cNvSpPr/>
          <p:nvPr/>
        </p:nvSpPr>
        <p:spPr>
          <a:xfrm>
            <a:off x="8598960" y="4435560"/>
            <a:ext cx="824400" cy="6616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6666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9"/>
          <p:cNvSpPr/>
          <p:nvPr/>
        </p:nvSpPr>
        <p:spPr>
          <a:xfrm>
            <a:off x="8598960" y="5138280"/>
            <a:ext cx="824400" cy="6616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30"/>
          <p:cNvSpPr/>
          <p:nvPr/>
        </p:nvSpPr>
        <p:spPr>
          <a:xfrm>
            <a:off x="7186320" y="3744720"/>
            <a:ext cx="824400" cy="6616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aa4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31"/>
          <p:cNvSpPr/>
          <p:nvPr/>
        </p:nvSpPr>
        <p:spPr>
          <a:xfrm>
            <a:off x="8305200" y="2908440"/>
            <a:ext cx="360" cy="34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32"/>
          <p:cNvSpPr/>
          <p:nvPr/>
        </p:nvSpPr>
        <p:spPr>
          <a:xfrm>
            <a:off x="457200" y="998280"/>
            <a:ext cx="200196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Siloed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Functional Teams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organized by technology layer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2" name="CustomShape 33"/>
          <p:cNvSpPr/>
          <p:nvPr/>
        </p:nvSpPr>
        <p:spPr>
          <a:xfrm>
            <a:off x="457200" y="4182120"/>
            <a:ext cx="184212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Siloed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Application Architectures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3" name="CustomShape 34"/>
          <p:cNvSpPr/>
          <p:nvPr/>
        </p:nvSpPr>
        <p:spPr>
          <a:xfrm>
            <a:off x="9657360" y="1019520"/>
            <a:ext cx="235944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Cross-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Functional Teams organized around business capability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4" name="CustomShape 35"/>
          <p:cNvSpPr/>
          <p:nvPr/>
        </p:nvSpPr>
        <p:spPr>
          <a:xfrm>
            <a:off x="10076040" y="4229640"/>
            <a:ext cx="152208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Microservice Architectures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5" name="CustomShape 36"/>
          <p:cNvSpPr/>
          <p:nvPr/>
        </p:nvSpPr>
        <p:spPr>
          <a:xfrm>
            <a:off x="7182720" y="4435560"/>
            <a:ext cx="824400" cy="6616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aa4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37"/>
          <p:cNvSpPr/>
          <p:nvPr/>
        </p:nvSpPr>
        <p:spPr>
          <a:xfrm>
            <a:off x="7182720" y="5139000"/>
            <a:ext cx="824400" cy="6616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38"/>
          <p:cNvSpPr/>
          <p:nvPr/>
        </p:nvSpPr>
        <p:spPr>
          <a:xfrm>
            <a:off x="9896040" y="2764080"/>
            <a:ext cx="19508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Full Stack Engineering Teams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838080" y="91440"/>
            <a:ext cx="10514520" cy="6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Diversity of Clients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382680" y="5970960"/>
            <a:ext cx="11503440" cy="352800"/>
          </a:xfrm>
          <a:prstGeom prst="rect">
            <a:avLst/>
          </a:prstGeom>
          <a:solidFill>
            <a:srgbClr val="003a6f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Microservices allow developing new customer experiences rapidly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3430080" y="779400"/>
            <a:ext cx="456120" cy="4781880"/>
          </a:xfrm>
          <a:prstGeom prst="rect">
            <a:avLst/>
          </a:prstGeom>
          <a:noFill/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91" name="Google Shape;388;p53" descr=""/>
          <p:cNvPicPr/>
          <p:nvPr/>
        </p:nvPicPr>
        <p:blipFill>
          <a:blip r:embed="rId1"/>
          <a:stretch/>
        </p:blipFill>
        <p:spPr>
          <a:xfrm>
            <a:off x="1923480" y="914040"/>
            <a:ext cx="951480" cy="951480"/>
          </a:xfrm>
          <a:prstGeom prst="rect">
            <a:avLst/>
          </a:prstGeom>
          <a:ln>
            <a:noFill/>
          </a:ln>
        </p:spPr>
      </p:pic>
      <p:pic>
        <p:nvPicPr>
          <p:cNvPr id="292" name="Google Shape;389;p53" descr=""/>
          <p:cNvPicPr/>
          <p:nvPr/>
        </p:nvPicPr>
        <p:blipFill>
          <a:blip r:embed="rId2"/>
          <a:stretch/>
        </p:blipFill>
        <p:spPr>
          <a:xfrm>
            <a:off x="1453680" y="1008000"/>
            <a:ext cx="763200" cy="763200"/>
          </a:xfrm>
          <a:prstGeom prst="rect">
            <a:avLst/>
          </a:prstGeom>
          <a:ln>
            <a:noFill/>
          </a:ln>
        </p:spPr>
      </p:pic>
      <p:pic>
        <p:nvPicPr>
          <p:cNvPr id="293" name="Google Shape;390;p53" descr=""/>
          <p:cNvPicPr/>
          <p:nvPr/>
        </p:nvPicPr>
        <p:blipFill>
          <a:blip r:embed="rId3"/>
          <a:stretch/>
        </p:blipFill>
        <p:spPr>
          <a:xfrm>
            <a:off x="1472760" y="1866600"/>
            <a:ext cx="1122840" cy="1122840"/>
          </a:xfrm>
          <a:prstGeom prst="rect">
            <a:avLst/>
          </a:prstGeom>
          <a:ln>
            <a:noFill/>
          </a:ln>
        </p:spPr>
      </p:pic>
      <p:pic>
        <p:nvPicPr>
          <p:cNvPr id="294" name="Google Shape;391;p53" descr=""/>
          <p:cNvPicPr/>
          <p:nvPr/>
        </p:nvPicPr>
        <p:blipFill>
          <a:blip r:embed="rId4"/>
          <a:stretch/>
        </p:blipFill>
        <p:spPr>
          <a:xfrm>
            <a:off x="1482480" y="3219120"/>
            <a:ext cx="1197720" cy="888840"/>
          </a:xfrm>
          <a:prstGeom prst="rect">
            <a:avLst/>
          </a:prstGeom>
          <a:ln>
            <a:noFill/>
          </a:ln>
        </p:spPr>
      </p:pic>
      <p:pic>
        <p:nvPicPr>
          <p:cNvPr id="295" name="Google Shape;392;p53" descr=""/>
          <p:cNvPicPr/>
          <p:nvPr/>
        </p:nvPicPr>
        <p:blipFill>
          <a:blip r:embed="rId5"/>
          <a:stretch/>
        </p:blipFill>
        <p:spPr>
          <a:xfrm>
            <a:off x="1553760" y="4337640"/>
            <a:ext cx="1327680" cy="1193040"/>
          </a:xfrm>
          <a:prstGeom prst="rect">
            <a:avLst/>
          </a:prstGeom>
          <a:ln>
            <a:noFill/>
          </a:ln>
        </p:spPr>
      </p:pic>
      <p:sp>
        <p:nvSpPr>
          <p:cNvPr id="296" name="CustomShape 4"/>
          <p:cNvSpPr/>
          <p:nvPr/>
        </p:nvSpPr>
        <p:spPr>
          <a:xfrm flipH="1" rot="10800000">
            <a:off x="2717280" y="1287360"/>
            <a:ext cx="601200" cy="1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accent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5"/>
          <p:cNvSpPr/>
          <p:nvPr/>
        </p:nvSpPr>
        <p:spPr>
          <a:xfrm>
            <a:off x="2596680" y="2428560"/>
            <a:ext cx="72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accent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6"/>
          <p:cNvSpPr/>
          <p:nvPr/>
        </p:nvSpPr>
        <p:spPr>
          <a:xfrm>
            <a:off x="2654280" y="3505320"/>
            <a:ext cx="663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accent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7"/>
          <p:cNvSpPr/>
          <p:nvPr/>
        </p:nvSpPr>
        <p:spPr>
          <a:xfrm>
            <a:off x="2901240" y="4934520"/>
            <a:ext cx="416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accent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8"/>
          <p:cNvSpPr/>
          <p:nvPr/>
        </p:nvSpPr>
        <p:spPr>
          <a:xfrm>
            <a:off x="2625840" y="1323720"/>
            <a:ext cx="79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CustomShape 9"/>
          <p:cNvSpPr/>
          <p:nvPr/>
        </p:nvSpPr>
        <p:spPr>
          <a:xfrm>
            <a:off x="2502720" y="2457360"/>
            <a:ext cx="79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CustomShape 10"/>
          <p:cNvSpPr/>
          <p:nvPr/>
        </p:nvSpPr>
        <p:spPr>
          <a:xfrm>
            <a:off x="2558880" y="3519360"/>
            <a:ext cx="79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11"/>
          <p:cNvSpPr/>
          <p:nvPr/>
        </p:nvSpPr>
        <p:spPr>
          <a:xfrm>
            <a:off x="2716920" y="4988520"/>
            <a:ext cx="79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CustomShape 12"/>
          <p:cNvSpPr/>
          <p:nvPr/>
        </p:nvSpPr>
        <p:spPr>
          <a:xfrm>
            <a:off x="5061960" y="2132640"/>
            <a:ext cx="577800" cy="54324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04e4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3"/>
          <p:cNvSpPr/>
          <p:nvPr/>
        </p:nvSpPr>
        <p:spPr>
          <a:xfrm>
            <a:off x="5528160" y="2400480"/>
            <a:ext cx="632160" cy="5493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04e4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4"/>
          <p:cNvSpPr/>
          <p:nvPr/>
        </p:nvSpPr>
        <p:spPr>
          <a:xfrm>
            <a:off x="6041880" y="2111760"/>
            <a:ext cx="632160" cy="5493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04e4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7" name="Google Shape;404;p53" descr=""/>
          <p:cNvPicPr/>
          <p:nvPr/>
        </p:nvPicPr>
        <p:blipFill>
          <a:blip r:embed="rId6"/>
          <a:stretch/>
        </p:blipFill>
        <p:spPr>
          <a:xfrm>
            <a:off x="8791920" y="932760"/>
            <a:ext cx="1141920" cy="951480"/>
          </a:xfrm>
          <a:prstGeom prst="rect">
            <a:avLst/>
          </a:prstGeom>
          <a:ln>
            <a:noFill/>
          </a:ln>
        </p:spPr>
      </p:pic>
      <p:sp>
        <p:nvSpPr>
          <p:cNvPr id="308" name="CustomShape 15"/>
          <p:cNvSpPr/>
          <p:nvPr/>
        </p:nvSpPr>
        <p:spPr>
          <a:xfrm>
            <a:off x="5614920" y="703440"/>
            <a:ext cx="648360" cy="55152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16"/>
          <p:cNvSpPr/>
          <p:nvPr/>
        </p:nvSpPr>
        <p:spPr>
          <a:xfrm>
            <a:off x="6180120" y="982440"/>
            <a:ext cx="648360" cy="55152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17"/>
          <p:cNvSpPr/>
          <p:nvPr/>
        </p:nvSpPr>
        <p:spPr>
          <a:xfrm>
            <a:off x="5081040" y="998280"/>
            <a:ext cx="648360" cy="55152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1" name="Google Shape;408;p53" descr=""/>
          <p:cNvPicPr/>
          <p:nvPr/>
        </p:nvPicPr>
        <p:blipFill>
          <a:blip r:embed="rId7"/>
          <a:stretch/>
        </p:blipFill>
        <p:spPr>
          <a:xfrm>
            <a:off x="9072000" y="2085120"/>
            <a:ext cx="697320" cy="722880"/>
          </a:xfrm>
          <a:prstGeom prst="rect">
            <a:avLst/>
          </a:prstGeom>
          <a:ln>
            <a:noFill/>
          </a:ln>
        </p:spPr>
      </p:pic>
      <p:sp>
        <p:nvSpPr>
          <p:cNvPr id="312" name="CustomShape 18"/>
          <p:cNvSpPr/>
          <p:nvPr/>
        </p:nvSpPr>
        <p:spPr>
          <a:xfrm>
            <a:off x="5721120" y="3786120"/>
            <a:ext cx="646920" cy="58824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aa4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19"/>
          <p:cNvSpPr/>
          <p:nvPr/>
        </p:nvSpPr>
        <p:spPr>
          <a:xfrm>
            <a:off x="5187600" y="3448440"/>
            <a:ext cx="646920" cy="58824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aa4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20"/>
          <p:cNvSpPr/>
          <p:nvPr/>
        </p:nvSpPr>
        <p:spPr>
          <a:xfrm>
            <a:off x="5721120" y="3143520"/>
            <a:ext cx="646920" cy="58824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aa4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21"/>
          <p:cNvSpPr/>
          <p:nvPr/>
        </p:nvSpPr>
        <p:spPr>
          <a:xfrm>
            <a:off x="4044600" y="1275120"/>
            <a:ext cx="72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accent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2"/>
          <p:cNvSpPr/>
          <p:nvPr/>
        </p:nvSpPr>
        <p:spPr>
          <a:xfrm>
            <a:off x="4044600" y="2419200"/>
            <a:ext cx="72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accent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3"/>
          <p:cNvSpPr/>
          <p:nvPr/>
        </p:nvSpPr>
        <p:spPr>
          <a:xfrm>
            <a:off x="4044600" y="3476160"/>
            <a:ext cx="72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accent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4"/>
          <p:cNvSpPr/>
          <p:nvPr/>
        </p:nvSpPr>
        <p:spPr>
          <a:xfrm>
            <a:off x="4044600" y="4904640"/>
            <a:ext cx="72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accent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25"/>
          <p:cNvSpPr/>
          <p:nvPr/>
        </p:nvSpPr>
        <p:spPr>
          <a:xfrm flipH="1" rot="10800000">
            <a:off x="7321320" y="2436840"/>
            <a:ext cx="131976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accent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26"/>
          <p:cNvSpPr/>
          <p:nvPr/>
        </p:nvSpPr>
        <p:spPr>
          <a:xfrm>
            <a:off x="7320960" y="1256040"/>
            <a:ext cx="1319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accent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7"/>
          <p:cNvSpPr/>
          <p:nvPr/>
        </p:nvSpPr>
        <p:spPr>
          <a:xfrm flipH="1" rot="10800000">
            <a:off x="7321320" y="3455640"/>
            <a:ext cx="131976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accent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22" name="Google Shape;419;p53" descr=""/>
          <p:cNvPicPr/>
          <p:nvPr/>
        </p:nvPicPr>
        <p:blipFill>
          <a:blip r:embed="rId8"/>
          <a:stretch/>
        </p:blipFill>
        <p:spPr>
          <a:xfrm>
            <a:off x="8826480" y="2925720"/>
            <a:ext cx="1230840" cy="811800"/>
          </a:xfrm>
          <a:prstGeom prst="rect">
            <a:avLst/>
          </a:prstGeom>
          <a:ln>
            <a:noFill/>
          </a:ln>
        </p:spPr>
      </p:pic>
      <p:sp>
        <p:nvSpPr>
          <p:cNvPr id="323" name="CustomShape 28"/>
          <p:cNvSpPr/>
          <p:nvPr/>
        </p:nvSpPr>
        <p:spPr>
          <a:xfrm>
            <a:off x="7362720" y="4836240"/>
            <a:ext cx="646920" cy="58824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9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9"/>
          <p:cNvSpPr/>
          <p:nvPr/>
        </p:nvSpPr>
        <p:spPr>
          <a:xfrm>
            <a:off x="6843600" y="5130720"/>
            <a:ext cx="646920" cy="58824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9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30"/>
          <p:cNvSpPr/>
          <p:nvPr/>
        </p:nvSpPr>
        <p:spPr>
          <a:xfrm>
            <a:off x="7909920" y="5132880"/>
            <a:ext cx="646920" cy="58824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999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31"/>
          <p:cNvSpPr/>
          <p:nvPr/>
        </p:nvSpPr>
        <p:spPr>
          <a:xfrm flipH="1" rot="10800000">
            <a:off x="6369480" y="3951360"/>
            <a:ext cx="448560" cy="27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accent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27" name="Google Shape;424;p53" descr=""/>
          <p:cNvPicPr/>
          <p:nvPr/>
        </p:nvPicPr>
        <p:blipFill>
          <a:blip r:embed="rId9"/>
          <a:stretch/>
        </p:blipFill>
        <p:spPr>
          <a:xfrm>
            <a:off x="9045720" y="4229280"/>
            <a:ext cx="883080" cy="907560"/>
          </a:xfrm>
          <a:prstGeom prst="rect">
            <a:avLst/>
          </a:prstGeom>
          <a:ln>
            <a:noFill/>
          </a:ln>
        </p:spPr>
      </p:pic>
      <p:sp>
        <p:nvSpPr>
          <p:cNvPr id="328" name="CustomShape 32"/>
          <p:cNvSpPr/>
          <p:nvPr/>
        </p:nvSpPr>
        <p:spPr>
          <a:xfrm>
            <a:off x="9059040" y="5110560"/>
            <a:ext cx="79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Neo4j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CustomShape 33"/>
          <p:cNvSpPr/>
          <p:nvPr/>
        </p:nvSpPr>
        <p:spPr>
          <a:xfrm>
            <a:off x="7382520" y="3653280"/>
            <a:ext cx="648360" cy="55152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34"/>
          <p:cNvSpPr/>
          <p:nvPr/>
        </p:nvSpPr>
        <p:spPr>
          <a:xfrm>
            <a:off x="7917840" y="3933720"/>
            <a:ext cx="648360" cy="55152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5"/>
          <p:cNvSpPr/>
          <p:nvPr/>
        </p:nvSpPr>
        <p:spPr>
          <a:xfrm>
            <a:off x="6847200" y="3959640"/>
            <a:ext cx="648360" cy="55152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2" name="Google Shape;429;p53" descr=""/>
          <p:cNvPicPr/>
          <p:nvPr/>
        </p:nvPicPr>
        <p:blipFill>
          <a:blip r:embed="rId10"/>
          <a:stretch/>
        </p:blipFill>
        <p:spPr>
          <a:xfrm>
            <a:off x="4972680" y="4572360"/>
            <a:ext cx="1640520" cy="718920"/>
          </a:xfrm>
          <a:prstGeom prst="rect">
            <a:avLst/>
          </a:prstGeom>
          <a:ln>
            <a:noFill/>
          </a:ln>
        </p:spPr>
      </p:pic>
      <p:sp>
        <p:nvSpPr>
          <p:cNvPr id="333" name="CustomShape 36"/>
          <p:cNvSpPr/>
          <p:nvPr/>
        </p:nvSpPr>
        <p:spPr>
          <a:xfrm>
            <a:off x="6365520" y="5208480"/>
            <a:ext cx="480600" cy="23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accent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37"/>
          <p:cNvSpPr/>
          <p:nvPr/>
        </p:nvSpPr>
        <p:spPr>
          <a:xfrm>
            <a:off x="8641800" y="4284720"/>
            <a:ext cx="368280" cy="20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accent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38"/>
          <p:cNvSpPr/>
          <p:nvPr/>
        </p:nvSpPr>
        <p:spPr>
          <a:xfrm flipH="1" rot="10800000">
            <a:off x="8561880" y="4449240"/>
            <a:ext cx="448560" cy="27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accent1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39"/>
          <p:cNvSpPr/>
          <p:nvPr/>
        </p:nvSpPr>
        <p:spPr>
          <a:xfrm rot="16200000">
            <a:off x="2770560" y="2971800"/>
            <a:ext cx="1672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API Gateway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838080" y="91440"/>
            <a:ext cx="1051452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Decentralized Data Management &amp; Polygot Persistence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3204720" y="1066680"/>
            <a:ext cx="2665800" cy="2208600"/>
          </a:xfrm>
          <a:prstGeom prst="roundRect">
            <a:avLst>
              <a:gd name="adj" fmla="val 16667"/>
            </a:avLst>
          </a:prstGeom>
          <a:noFill/>
          <a:ln w="255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3"/>
          <p:cNvSpPr/>
          <p:nvPr/>
        </p:nvSpPr>
        <p:spPr>
          <a:xfrm>
            <a:off x="4916880" y="1813320"/>
            <a:ext cx="824400" cy="6616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aa4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4"/>
          <p:cNvSpPr/>
          <p:nvPr/>
        </p:nvSpPr>
        <p:spPr>
          <a:xfrm>
            <a:off x="4210200" y="1447920"/>
            <a:ext cx="824400" cy="6616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aa4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5"/>
          <p:cNvSpPr/>
          <p:nvPr/>
        </p:nvSpPr>
        <p:spPr>
          <a:xfrm>
            <a:off x="4906800" y="1105560"/>
            <a:ext cx="824400" cy="6616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aa4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2" name="Google Shape;444;p54" descr=""/>
          <p:cNvPicPr/>
          <p:nvPr/>
        </p:nvPicPr>
        <p:blipFill>
          <a:blip r:embed="rId1"/>
          <a:stretch/>
        </p:blipFill>
        <p:spPr>
          <a:xfrm>
            <a:off x="3348000" y="1833120"/>
            <a:ext cx="684720" cy="595800"/>
          </a:xfrm>
          <a:prstGeom prst="rect">
            <a:avLst/>
          </a:prstGeom>
          <a:ln>
            <a:noFill/>
          </a:ln>
        </p:spPr>
      </p:pic>
      <p:sp>
        <p:nvSpPr>
          <p:cNvPr id="343" name="CustomShape 6"/>
          <p:cNvSpPr/>
          <p:nvPr/>
        </p:nvSpPr>
        <p:spPr>
          <a:xfrm>
            <a:off x="3168000" y="3619080"/>
            <a:ext cx="2665800" cy="2208600"/>
          </a:xfrm>
          <a:prstGeom prst="roundRect">
            <a:avLst>
              <a:gd name="adj" fmla="val 16667"/>
            </a:avLst>
          </a:prstGeom>
          <a:noFill/>
          <a:ln w="255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7"/>
          <p:cNvSpPr/>
          <p:nvPr/>
        </p:nvSpPr>
        <p:spPr>
          <a:xfrm>
            <a:off x="4206960" y="4572000"/>
            <a:ext cx="824400" cy="6616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8"/>
          <p:cNvSpPr/>
          <p:nvPr/>
        </p:nvSpPr>
        <p:spPr>
          <a:xfrm>
            <a:off x="4913280" y="4908960"/>
            <a:ext cx="824400" cy="6616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9"/>
          <p:cNvSpPr/>
          <p:nvPr/>
        </p:nvSpPr>
        <p:spPr>
          <a:xfrm>
            <a:off x="3497040" y="4909680"/>
            <a:ext cx="824400" cy="6616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7" name="Google Shape;449;p54" descr=""/>
          <p:cNvPicPr/>
          <p:nvPr/>
        </p:nvPicPr>
        <p:blipFill>
          <a:blip r:embed="rId2"/>
          <a:stretch/>
        </p:blipFill>
        <p:spPr>
          <a:xfrm>
            <a:off x="3047400" y="3682800"/>
            <a:ext cx="1141920" cy="951480"/>
          </a:xfrm>
          <a:prstGeom prst="rect">
            <a:avLst/>
          </a:prstGeom>
          <a:ln>
            <a:noFill/>
          </a:ln>
        </p:spPr>
      </p:pic>
      <p:sp>
        <p:nvSpPr>
          <p:cNvPr id="348" name="CustomShape 10"/>
          <p:cNvSpPr/>
          <p:nvPr/>
        </p:nvSpPr>
        <p:spPr>
          <a:xfrm>
            <a:off x="6252480" y="1066680"/>
            <a:ext cx="2665800" cy="2208600"/>
          </a:xfrm>
          <a:prstGeom prst="roundRect">
            <a:avLst>
              <a:gd name="adj" fmla="val 16667"/>
            </a:avLst>
          </a:prstGeom>
          <a:noFill/>
          <a:ln w="255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349" name="Google Shape;451;p54" descr=""/>
          <p:cNvPicPr/>
          <p:nvPr/>
        </p:nvPicPr>
        <p:blipFill>
          <a:blip r:embed="rId3"/>
          <a:stretch/>
        </p:blipFill>
        <p:spPr>
          <a:xfrm>
            <a:off x="6966000" y="1052280"/>
            <a:ext cx="1230840" cy="811800"/>
          </a:xfrm>
          <a:prstGeom prst="rect">
            <a:avLst/>
          </a:prstGeom>
          <a:ln>
            <a:noFill/>
          </a:ln>
        </p:spPr>
      </p:pic>
      <p:sp>
        <p:nvSpPr>
          <p:cNvPr id="350" name="CustomShape 11"/>
          <p:cNvSpPr/>
          <p:nvPr/>
        </p:nvSpPr>
        <p:spPr>
          <a:xfrm>
            <a:off x="6363720" y="2113920"/>
            <a:ext cx="824400" cy="6616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04e4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12"/>
          <p:cNvSpPr/>
          <p:nvPr/>
        </p:nvSpPr>
        <p:spPr>
          <a:xfrm>
            <a:off x="7080840" y="2461680"/>
            <a:ext cx="824400" cy="6616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04e4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13"/>
          <p:cNvSpPr/>
          <p:nvPr/>
        </p:nvSpPr>
        <p:spPr>
          <a:xfrm>
            <a:off x="7798320" y="2106360"/>
            <a:ext cx="824400" cy="6616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04e4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14"/>
          <p:cNvSpPr/>
          <p:nvPr/>
        </p:nvSpPr>
        <p:spPr>
          <a:xfrm>
            <a:off x="9296280" y="1086840"/>
            <a:ext cx="2665800" cy="2208600"/>
          </a:xfrm>
          <a:prstGeom prst="roundRect">
            <a:avLst>
              <a:gd name="adj" fmla="val 16667"/>
            </a:avLst>
          </a:prstGeom>
          <a:noFill/>
          <a:ln w="255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354" name="Google Shape;456;p54" descr=""/>
          <p:cNvPicPr/>
          <p:nvPr/>
        </p:nvPicPr>
        <p:blipFill>
          <a:blip r:embed="rId4"/>
          <a:stretch/>
        </p:blipFill>
        <p:spPr>
          <a:xfrm>
            <a:off x="11062080" y="1110240"/>
            <a:ext cx="697320" cy="722880"/>
          </a:xfrm>
          <a:prstGeom prst="rect">
            <a:avLst/>
          </a:prstGeom>
          <a:ln>
            <a:noFill/>
          </a:ln>
        </p:spPr>
      </p:pic>
      <p:sp>
        <p:nvSpPr>
          <p:cNvPr id="355" name="CustomShape 15"/>
          <p:cNvSpPr/>
          <p:nvPr/>
        </p:nvSpPr>
        <p:spPr>
          <a:xfrm>
            <a:off x="10105920" y="2524320"/>
            <a:ext cx="824400" cy="6616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16"/>
          <p:cNvSpPr/>
          <p:nvPr/>
        </p:nvSpPr>
        <p:spPr>
          <a:xfrm>
            <a:off x="10854720" y="2174040"/>
            <a:ext cx="824400" cy="6616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17"/>
          <p:cNvSpPr/>
          <p:nvPr/>
        </p:nvSpPr>
        <p:spPr>
          <a:xfrm>
            <a:off x="9363960" y="2163960"/>
            <a:ext cx="824400" cy="6616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18"/>
          <p:cNvSpPr/>
          <p:nvPr/>
        </p:nvSpPr>
        <p:spPr>
          <a:xfrm flipH="1" rot="10352400">
            <a:off x="7476120" y="1904400"/>
            <a:ext cx="3168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19"/>
          <p:cNvSpPr/>
          <p:nvPr/>
        </p:nvSpPr>
        <p:spPr>
          <a:xfrm flipH="1">
            <a:off x="4032360" y="2310840"/>
            <a:ext cx="872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accent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20"/>
          <p:cNvSpPr/>
          <p:nvPr/>
        </p:nvSpPr>
        <p:spPr>
          <a:xfrm flipH="1" rot="10800000">
            <a:off x="10550160" y="2448000"/>
            <a:ext cx="543240" cy="63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accent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21"/>
          <p:cNvSpPr/>
          <p:nvPr/>
        </p:nvSpPr>
        <p:spPr>
          <a:xfrm rot="10800000">
            <a:off x="3998520" y="4038120"/>
            <a:ext cx="619920" cy="37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accent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22"/>
          <p:cNvSpPr/>
          <p:nvPr/>
        </p:nvSpPr>
        <p:spPr>
          <a:xfrm>
            <a:off x="9230760" y="3619080"/>
            <a:ext cx="2665800" cy="2208600"/>
          </a:xfrm>
          <a:prstGeom prst="roundRect">
            <a:avLst>
              <a:gd name="adj" fmla="val 16667"/>
            </a:avLst>
          </a:prstGeom>
          <a:noFill/>
          <a:ln w="255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23"/>
          <p:cNvSpPr/>
          <p:nvPr/>
        </p:nvSpPr>
        <p:spPr>
          <a:xfrm>
            <a:off x="10962000" y="4293720"/>
            <a:ext cx="824400" cy="6616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aa4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24"/>
          <p:cNvSpPr/>
          <p:nvPr/>
        </p:nvSpPr>
        <p:spPr>
          <a:xfrm>
            <a:off x="10276920" y="4644000"/>
            <a:ext cx="824400" cy="6616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aa4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25"/>
          <p:cNvSpPr/>
          <p:nvPr/>
        </p:nvSpPr>
        <p:spPr>
          <a:xfrm>
            <a:off x="10276920" y="3951720"/>
            <a:ext cx="824400" cy="66168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aa4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26"/>
          <p:cNvSpPr/>
          <p:nvPr/>
        </p:nvSpPr>
        <p:spPr>
          <a:xfrm flipH="1">
            <a:off x="5901840" y="4572000"/>
            <a:ext cx="872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00b05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27"/>
          <p:cNvSpPr/>
          <p:nvPr/>
        </p:nvSpPr>
        <p:spPr>
          <a:xfrm flipH="1" rot="10800000">
            <a:off x="7597800" y="4200480"/>
            <a:ext cx="360" cy="95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00b05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pic>
        <p:nvPicPr>
          <p:cNvPr id="368" name="Google Shape;470;p54" descr=""/>
          <p:cNvPicPr/>
          <p:nvPr/>
        </p:nvPicPr>
        <p:blipFill>
          <a:blip r:embed="rId5"/>
          <a:stretch/>
        </p:blipFill>
        <p:spPr>
          <a:xfrm>
            <a:off x="9257400" y="4234320"/>
            <a:ext cx="883080" cy="907560"/>
          </a:xfrm>
          <a:prstGeom prst="rect">
            <a:avLst/>
          </a:prstGeom>
          <a:ln>
            <a:noFill/>
          </a:ln>
        </p:spPr>
      </p:pic>
      <p:sp>
        <p:nvSpPr>
          <p:cNvPr id="369" name="CustomShape 28"/>
          <p:cNvSpPr/>
          <p:nvPr/>
        </p:nvSpPr>
        <p:spPr>
          <a:xfrm rot="10800000">
            <a:off x="10132200" y="4620600"/>
            <a:ext cx="43056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29"/>
          <p:cNvSpPr/>
          <p:nvPr/>
        </p:nvSpPr>
        <p:spPr>
          <a:xfrm>
            <a:off x="3255840" y="2391840"/>
            <a:ext cx="79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Redis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CustomShape 30"/>
          <p:cNvSpPr/>
          <p:nvPr/>
        </p:nvSpPr>
        <p:spPr>
          <a:xfrm>
            <a:off x="9296280" y="5065200"/>
            <a:ext cx="79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Neo4j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CustomShape 31"/>
          <p:cNvSpPr/>
          <p:nvPr/>
        </p:nvSpPr>
        <p:spPr>
          <a:xfrm rot="10800000">
            <a:off x="6099840" y="3340800"/>
            <a:ext cx="864720" cy="88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00b05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32"/>
          <p:cNvSpPr/>
          <p:nvPr/>
        </p:nvSpPr>
        <p:spPr>
          <a:xfrm flipH="1" rot="10800000">
            <a:off x="8335080" y="4467600"/>
            <a:ext cx="843480" cy="99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00b05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33"/>
          <p:cNvSpPr/>
          <p:nvPr/>
        </p:nvSpPr>
        <p:spPr>
          <a:xfrm>
            <a:off x="5990040" y="4159080"/>
            <a:ext cx="79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CustomShape 34"/>
          <p:cNvSpPr/>
          <p:nvPr/>
        </p:nvSpPr>
        <p:spPr>
          <a:xfrm rot="2646600">
            <a:off x="6297120" y="3567960"/>
            <a:ext cx="79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CustomShape 35"/>
          <p:cNvSpPr/>
          <p:nvPr/>
        </p:nvSpPr>
        <p:spPr>
          <a:xfrm rot="5400000">
            <a:off x="7341480" y="3663360"/>
            <a:ext cx="79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7" name="CustomShape 36"/>
          <p:cNvSpPr/>
          <p:nvPr/>
        </p:nvSpPr>
        <p:spPr>
          <a:xfrm rot="18586800">
            <a:off x="8085960" y="3597840"/>
            <a:ext cx="796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REST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8" name="CustomShape 37"/>
          <p:cNvSpPr/>
          <p:nvPr/>
        </p:nvSpPr>
        <p:spPr>
          <a:xfrm flipH="1" rot="10800000">
            <a:off x="8408880" y="4676760"/>
            <a:ext cx="1041120" cy="1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38"/>
          <p:cNvSpPr/>
          <p:nvPr/>
        </p:nvSpPr>
        <p:spPr>
          <a:xfrm>
            <a:off x="8408520" y="4316040"/>
            <a:ext cx="7963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  <a:ea typeface="Calibri"/>
              </a:rPr>
              <a:t>X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0" name="CustomShape 39"/>
          <p:cNvSpPr/>
          <p:nvPr/>
        </p:nvSpPr>
        <p:spPr>
          <a:xfrm>
            <a:off x="6943320" y="4325400"/>
            <a:ext cx="1313280" cy="176652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40"/>
          <p:cNvSpPr/>
          <p:nvPr/>
        </p:nvSpPr>
        <p:spPr>
          <a:xfrm>
            <a:off x="7046640" y="4899240"/>
            <a:ext cx="1229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Composite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Apps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82" name="Google Shape;484;p54" descr=""/>
          <p:cNvPicPr/>
          <p:nvPr/>
        </p:nvPicPr>
        <p:blipFill>
          <a:blip r:embed="rId6"/>
          <a:stretch/>
        </p:blipFill>
        <p:spPr>
          <a:xfrm>
            <a:off x="7146000" y="5469840"/>
            <a:ext cx="870840" cy="615960"/>
          </a:xfrm>
          <a:prstGeom prst="rect">
            <a:avLst/>
          </a:prstGeom>
          <a:ln>
            <a:noFill/>
          </a:ln>
        </p:spPr>
      </p:pic>
      <p:pic>
        <p:nvPicPr>
          <p:cNvPr id="383" name="Google Shape;485;p54" descr=""/>
          <p:cNvPicPr/>
          <p:nvPr/>
        </p:nvPicPr>
        <p:blipFill>
          <a:blip r:embed="rId7"/>
          <a:stretch/>
        </p:blipFill>
        <p:spPr>
          <a:xfrm>
            <a:off x="7275240" y="4399560"/>
            <a:ext cx="641880" cy="513360"/>
          </a:xfrm>
          <a:prstGeom prst="rect">
            <a:avLst/>
          </a:prstGeom>
          <a:ln>
            <a:noFill/>
          </a:ln>
        </p:spPr>
      </p:pic>
      <p:sp>
        <p:nvSpPr>
          <p:cNvPr id="384" name="CustomShape 41"/>
          <p:cNvSpPr/>
          <p:nvPr/>
        </p:nvSpPr>
        <p:spPr>
          <a:xfrm>
            <a:off x="457200" y="912960"/>
            <a:ext cx="2579400" cy="52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03400" indent="-202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Each service manages its own data</a:t>
            </a:r>
            <a:endParaRPr b="0" lang="en-US" sz="1800" spc="-1" strike="noStrike">
              <a:latin typeface="Arial"/>
            </a:endParaRPr>
          </a:p>
          <a:p>
            <a:pPr marL="203400" indent="-2023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Uses persistence technology that is most suitable for the service</a:t>
            </a:r>
            <a:endParaRPr b="0" lang="en-US" sz="1800" spc="-1" strike="noStrike">
              <a:latin typeface="Arial"/>
            </a:endParaRPr>
          </a:p>
          <a:p>
            <a:pPr marL="203400" indent="-2023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Microservices do not share database</a:t>
            </a:r>
            <a:endParaRPr b="0" lang="en-US" sz="1800" spc="-1" strike="noStrike">
              <a:latin typeface="Arial"/>
            </a:endParaRPr>
          </a:p>
          <a:p>
            <a:pPr marL="203400" indent="-2023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Allows for de-coupling, independent evolution and deployments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838080" y="182880"/>
            <a:ext cx="10514520" cy="6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Microservices != APIs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 flipH="1" rot="10800000">
            <a:off x="4095720" y="979920"/>
            <a:ext cx="274932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6666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3"/>
          <p:cNvSpPr/>
          <p:nvPr/>
        </p:nvSpPr>
        <p:spPr>
          <a:xfrm>
            <a:off x="6757920" y="976320"/>
            <a:ext cx="2206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666666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4"/>
          <p:cNvSpPr/>
          <p:nvPr/>
        </p:nvSpPr>
        <p:spPr>
          <a:xfrm>
            <a:off x="4858560" y="489600"/>
            <a:ext cx="36291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afde"/>
                </a:solidFill>
                <a:latin typeface="Belleza"/>
                <a:ea typeface="Belleza"/>
              </a:rPr>
              <a:t>Microservices are not your public APIs: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9" name="CustomShape 5"/>
          <p:cNvSpPr/>
          <p:nvPr/>
        </p:nvSpPr>
        <p:spPr>
          <a:xfrm>
            <a:off x="3415680" y="2623680"/>
            <a:ext cx="18360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0" name="Google Shape;496;p55" descr=""/>
          <p:cNvPicPr/>
          <p:nvPr/>
        </p:nvPicPr>
        <p:blipFill>
          <a:blip r:embed="rId1"/>
          <a:stretch/>
        </p:blipFill>
        <p:spPr>
          <a:xfrm>
            <a:off x="3887640" y="990720"/>
            <a:ext cx="5562720" cy="3966480"/>
          </a:xfrm>
          <a:prstGeom prst="rect">
            <a:avLst/>
          </a:prstGeom>
          <a:ln>
            <a:noFill/>
          </a:ln>
        </p:spPr>
      </p:pic>
      <p:sp>
        <p:nvSpPr>
          <p:cNvPr id="391" name="CustomShape 6"/>
          <p:cNvSpPr/>
          <p:nvPr/>
        </p:nvSpPr>
        <p:spPr>
          <a:xfrm rot="16200000">
            <a:off x="2921400" y="2560320"/>
            <a:ext cx="1171440" cy="613800"/>
          </a:xfrm>
          <a:prstGeom prst="rect">
            <a:avLst/>
          </a:prstGeom>
          <a:solidFill>
            <a:srgbClr val="ebf1de"/>
          </a:solidFill>
          <a:ln w="9360">
            <a:solidFill>
              <a:srgbClr val="77933c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Alexa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Voice Skill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2" name="CustomShape 7"/>
          <p:cNvSpPr/>
          <p:nvPr/>
        </p:nvSpPr>
        <p:spPr>
          <a:xfrm rot="16200000">
            <a:off x="2998440" y="3717360"/>
            <a:ext cx="1017720" cy="613800"/>
          </a:xfrm>
          <a:prstGeom prst="rect">
            <a:avLst/>
          </a:prstGeom>
          <a:solidFill>
            <a:srgbClr val="ebf1de"/>
          </a:solidFill>
          <a:ln w="9360">
            <a:solidFill>
              <a:srgbClr val="77933c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Slack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Chatbot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3" name="CustomShape 8"/>
          <p:cNvSpPr/>
          <p:nvPr/>
        </p:nvSpPr>
        <p:spPr>
          <a:xfrm>
            <a:off x="3815280" y="2779920"/>
            <a:ext cx="1206000" cy="30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666666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4" name="CustomShape 9"/>
          <p:cNvSpPr/>
          <p:nvPr/>
        </p:nvSpPr>
        <p:spPr>
          <a:xfrm flipH="1" rot="10800000">
            <a:off x="3815640" y="3758760"/>
            <a:ext cx="1206000" cy="3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666666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5" name="CustomShape 10"/>
          <p:cNvSpPr/>
          <p:nvPr/>
        </p:nvSpPr>
        <p:spPr>
          <a:xfrm rot="16200000">
            <a:off x="2886480" y="1291320"/>
            <a:ext cx="1241640" cy="613800"/>
          </a:xfrm>
          <a:prstGeom prst="rect">
            <a:avLst/>
          </a:prstGeom>
          <a:solidFill>
            <a:srgbClr val="ebf1de"/>
          </a:solidFill>
          <a:ln w="9360">
            <a:solidFill>
              <a:srgbClr val="77933c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Web + Mobile App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CustomShape 11"/>
          <p:cNvSpPr/>
          <p:nvPr/>
        </p:nvSpPr>
        <p:spPr>
          <a:xfrm>
            <a:off x="3815280" y="1676160"/>
            <a:ext cx="1206000" cy="1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666666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7" name="CustomShape 12"/>
          <p:cNvSpPr/>
          <p:nvPr/>
        </p:nvSpPr>
        <p:spPr>
          <a:xfrm>
            <a:off x="458640" y="5169600"/>
            <a:ext cx="11427480" cy="12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35080" indent="-234000">
              <a:lnSpc>
                <a:spcPct val="120000"/>
              </a:lnSpc>
              <a:buClr>
                <a:srgbClr val="000000"/>
              </a:buClr>
              <a:buFont typeface="Noto Sans Symbols"/>
              <a:buChar char="∙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Microservice architecture is the </a:t>
            </a:r>
            <a:r>
              <a:rPr b="1" i="1" lang="en-US" sz="1800" spc="-1" strike="noStrike">
                <a:solidFill>
                  <a:srgbClr val="c00000"/>
                </a:solidFill>
                <a:latin typeface="Calibri"/>
                <a:ea typeface="Calibri"/>
              </a:rPr>
              <a:t>implementation of your system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, it is not public API Interface of your system that external or most internal client should depend directly on – Irakli 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549000" y="90720"/>
            <a:ext cx="10514520" cy="64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Microservices Architecture Tradeoffs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801000" y="1148760"/>
            <a:ext cx="10666800" cy="99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Microservices architecture style bring costs and benefits</a:t>
            </a:r>
            <a:endParaRPr b="0" lang="en-US" sz="1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Many teams have found MSA to be productivity sapping burden!</a:t>
            </a:r>
            <a:endParaRPr b="0" lang="en-US" sz="1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Choose wisely!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382680" y="6019920"/>
            <a:ext cx="11503440" cy="303840"/>
          </a:xfrm>
          <a:prstGeom prst="rect">
            <a:avLst/>
          </a:prstGeom>
          <a:solidFill>
            <a:srgbClr val="003a6f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Martin Fowler: http://martinfowler.com/articles/microservice-trade-offs.html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401" name="Table 4"/>
          <p:cNvGraphicFramePr/>
          <p:nvPr/>
        </p:nvGraphicFramePr>
        <p:xfrm>
          <a:off x="947160" y="2557800"/>
          <a:ext cx="10667160" cy="2934360"/>
        </p:xfrm>
        <a:graphic>
          <a:graphicData uri="http://schemas.openxmlformats.org/drawingml/2006/table">
            <a:tbl>
              <a:tblPr/>
              <a:tblGrid>
                <a:gridCol w="5333400"/>
                <a:gridCol w="5333760"/>
              </a:tblGrid>
              <a:tr h="373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Microservices provide benefits…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…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But come with costs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53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Strong Module Boundaries: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Microservices reinforce modular structure, which is particularly important for larger teams.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Distribution: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Distributed systems are harder to program, since remote calls are slow and are always at risk of failure.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53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Independent Deployments: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Simple services are easier to deploy, and since they are autonomous, are less likely to cause system failures when they go wrong.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Eventual Consistency: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Maintaining strong consistency is extremely difficult for a distributed system, which means everyone has to manage eventual consistency.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54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Technology Diversity: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With microservices you can mix multiple languages, development frameworks and data-storage technologies.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Operational Diversity: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You need a mature operations team to manage lots of services, which are being redeployed regularly.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838080" y="91440"/>
            <a:ext cx="10514520" cy="8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Microservices – Not a Free Lunch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915120" y="113580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03400" indent="-202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Significant Operations Overhead</a:t>
            </a:r>
            <a:endParaRPr b="0" lang="en-US" sz="1800" spc="-1" strike="noStrike">
              <a:latin typeface="Arial"/>
            </a:endParaRPr>
          </a:p>
          <a:p>
            <a:pPr marL="203400" indent="-2023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Substantial DevOps Skills Required</a:t>
            </a:r>
            <a:endParaRPr b="0" lang="en-US" sz="1800" spc="-1" strike="noStrike">
              <a:latin typeface="Arial"/>
            </a:endParaRPr>
          </a:p>
          <a:p>
            <a:pPr marL="203400" indent="-2023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Distributed System Complexity </a:t>
            </a:r>
            <a:endParaRPr b="0" lang="en-US" sz="1800" spc="-1" strike="noStrike">
              <a:latin typeface="Arial"/>
            </a:endParaRPr>
          </a:p>
          <a:p>
            <a:pPr lvl="1" marL="536760" indent="-2023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8 Fallacies of Distributed Computing are very much relevant!</a:t>
            </a:r>
            <a:endParaRPr b="0" lang="en-US" sz="1800" spc="-1" strike="noStrike">
              <a:latin typeface="Arial"/>
            </a:endParaRPr>
          </a:p>
          <a:p>
            <a:pPr marL="203400" indent="-2023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App composition using microservices requires discipline from developers</a:t>
            </a:r>
            <a:endParaRPr b="0" lang="en-US" sz="1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  <a:ea typeface="Calibri"/>
              </a:rPr>
              <a:t>Failure is Expected: Service may not be available! Plan for it 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Avoid cascading failures! (hint: circuit breakers!)</a:t>
            </a:r>
            <a:endParaRPr b="0" lang="en-US" sz="2400" spc="-1" strike="noStrike">
              <a:latin typeface="Arial"/>
            </a:endParaRPr>
          </a:p>
          <a:p>
            <a:pPr marL="203400" indent="-2023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Implicit Interfaces &amp; Public API backward compatibility!</a:t>
            </a:r>
            <a:endParaRPr b="0" lang="en-US" sz="1800" spc="-1" strike="noStrike">
              <a:latin typeface="Arial"/>
            </a:endParaRPr>
          </a:p>
          <a:p>
            <a:pPr lvl="1" marL="443160" indent="-2023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Plan for service versioning</a:t>
            </a:r>
            <a:endParaRPr b="0" lang="en-US" sz="1800" spc="-1" strike="noStrike">
              <a:latin typeface="Arial"/>
            </a:endParaRPr>
          </a:p>
          <a:p>
            <a:pPr marL="203400" indent="-2023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Duplication of Effort</a:t>
            </a:r>
            <a:endParaRPr b="0" lang="en-US" sz="1800" spc="-1" strike="noStrike">
              <a:latin typeface="Arial"/>
            </a:endParaRPr>
          </a:p>
          <a:p>
            <a:pPr marL="203400" indent="-2023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Duplication of Data</a:t>
            </a:r>
            <a:endParaRPr b="0" lang="en-US" sz="1800" spc="-1" strike="noStrike">
              <a:latin typeface="Arial"/>
            </a:endParaRPr>
          </a:p>
          <a:p>
            <a:pPr marL="203400" indent="-2023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Testability Challenges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838080" y="91440"/>
            <a:ext cx="1051452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Need for Orchestration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05" name="Google Shape;523;p58" descr=""/>
          <p:cNvPicPr/>
          <p:nvPr/>
        </p:nvPicPr>
        <p:blipFill>
          <a:blip r:embed="rId1"/>
          <a:stretch/>
        </p:blipFill>
        <p:spPr>
          <a:xfrm>
            <a:off x="2904120" y="912960"/>
            <a:ext cx="6535440" cy="52092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182880"/>
            <a:ext cx="1051452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Enable Agile Development &amp; Continuous Delivery – Need for Speed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 flipH="1" rot="16200000">
            <a:off x="3260520" y="2093760"/>
            <a:ext cx="3426480" cy="2135880"/>
          </a:xfrm>
          <a:prstGeom prst="uturnArrow">
            <a:avLst>
              <a:gd name="adj1" fmla="val 13034"/>
              <a:gd name="adj2" fmla="val 16769"/>
              <a:gd name="adj3" fmla="val 23806"/>
              <a:gd name="adj4" fmla="val 40179"/>
              <a:gd name="adj5" fmla="val 95999"/>
            </a:avLst>
          </a:prstGeom>
          <a:solidFill>
            <a:srgbClr val="f2f2f2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"/>
          <p:cNvSpPr/>
          <p:nvPr/>
        </p:nvSpPr>
        <p:spPr>
          <a:xfrm flipH="1" rot="5400000">
            <a:off x="5668560" y="1633680"/>
            <a:ext cx="3393720" cy="2713320"/>
          </a:xfrm>
          <a:prstGeom prst="uturnArrow">
            <a:avLst>
              <a:gd name="adj1" fmla="val 9933"/>
              <a:gd name="adj2" fmla="val 12118"/>
              <a:gd name="adj3" fmla="val 20706"/>
              <a:gd name="adj4" fmla="val 40179"/>
              <a:gd name="adj5" fmla="val 94759"/>
            </a:avLst>
          </a:prstGeom>
          <a:solidFill>
            <a:srgbClr val="f2f2f2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4"/>
          <p:cNvSpPr/>
          <p:nvPr/>
        </p:nvSpPr>
        <p:spPr>
          <a:xfrm rot="10800000">
            <a:off x="6345360" y="2513160"/>
            <a:ext cx="1065600" cy="142956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aa41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5"/>
          <p:cNvSpPr/>
          <p:nvPr/>
        </p:nvSpPr>
        <p:spPr>
          <a:xfrm>
            <a:off x="5219640" y="2631240"/>
            <a:ext cx="1065600" cy="144684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aa4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6"/>
          <p:cNvSpPr/>
          <p:nvPr/>
        </p:nvSpPr>
        <p:spPr>
          <a:xfrm>
            <a:off x="5600520" y="2939760"/>
            <a:ext cx="13705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Design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Develop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Test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8" name="Google Shape;175;p41" descr=""/>
          <p:cNvPicPr/>
          <p:nvPr/>
        </p:nvPicPr>
        <p:blipFill>
          <a:blip r:embed="rId1"/>
          <a:stretch/>
        </p:blipFill>
        <p:spPr>
          <a:xfrm>
            <a:off x="3682440" y="1371600"/>
            <a:ext cx="929880" cy="1446840"/>
          </a:xfrm>
          <a:prstGeom prst="rect">
            <a:avLst/>
          </a:prstGeom>
          <a:ln>
            <a:noFill/>
          </a:ln>
        </p:spPr>
      </p:pic>
      <p:pic>
        <p:nvPicPr>
          <p:cNvPr id="129" name="Google Shape;176;p41" descr=""/>
          <p:cNvPicPr/>
          <p:nvPr/>
        </p:nvPicPr>
        <p:blipFill>
          <a:blip r:embed="rId2"/>
          <a:stretch/>
        </p:blipFill>
        <p:spPr>
          <a:xfrm>
            <a:off x="7792200" y="3371760"/>
            <a:ext cx="929880" cy="1446840"/>
          </a:xfrm>
          <a:prstGeom prst="rect">
            <a:avLst/>
          </a:prstGeom>
          <a:ln>
            <a:noFill/>
          </a:ln>
        </p:spPr>
      </p:pic>
      <p:sp>
        <p:nvSpPr>
          <p:cNvPr id="130" name="CustomShape 7"/>
          <p:cNvSpPr/>
          <p:nvPr/>
        </p:nvSpPr>
        <p:spPr>
          <a:xfrm>
            <a:off x="3595680" y="2572560"/>
            <a:ext cx="1132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Customer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Feedback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7824960" y="4688280"/>
            <a:ext cx="1132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Customer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Delivery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9"/>
          <p:cNvSpPr/>
          <p:nvPr/>
        </p:nvSpPr>
        <p:spPr>
          <a:xfrm>
            <a:off x="4422240" y="2310840"/>
            <a:ext cx="846000" cy="401400"/>
          </a:xfrm>
          <a:prstGeom prst="curvedConnector3">
            <a:avLst>
              <a:gd name="adj1" fmla="val 50004"/>
            </a:avLst>
          </a:prstGeom>
          <a:noFill/>
          <a:ln w="60480">
            <a:solidFill>
              <a:schemeClr val="accent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0"/>
          <p:cNvSpPr/>
          <p:nvPr/>
        </p:nvSpPr>
        <p:spPr>
          <a:xfrm>
            <a:off x="7187400" y="3877920"/>
            <a:ext cx="846000" cy="401400"/>
          </a:xfrm>
          <a:prstGeom prst="curvedConnector3">
            <a:avLst>
              <a:gd name="adj1" fmla="val 50004"/>
            </a:avLst>
          </a:prstGeom>
          <a:noFill/>
          <a:ln w="60480">
            <a:solidFill>
              <a:schemeClr val="accent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822960" y="91440"/>
            <a:ext cx="1051452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Emergent Challenges with Microservices Architecture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457200" y="912960"/>
            <a:ext cx="5561640" cy="47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(Externalized) Configuration Management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Communication Protocols (RPC, Messaging, Domain-Specific)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Service Registry &amp; Discovery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Routing &amp; Load Balancing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Resiliency (Circuit Breakers!)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Monitoring &amp; Metrics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6934320" y="912960"/>
            <a:ext cx="4951800" cy="47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Environment Provisioning</a:t>
            </a:r>
            <a:endParaRPr b="0" lang="en-US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On-Demand/Automatic Scaling</a:t>
            </a:r>
            <a:endParaRPr b="0" lang="en-US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Container Management &amp; Resource Scheduling</a:t>
            </a:r>
            <a:endParaRPr b="0" lang="en-US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Monitoring/ Failover/Resiliency/Auto Restarts</a:t>
            </a:r>
            <a:endParaRPr b="0" lang="en-US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Log Aggregation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9" name="CustomShape 4"/>
          <p:cNvSpPr/>
          <p:nvPr/>
        </p:nvSpPr>
        <p:spPr>
          <a:xfrm>
            <a:off x="382680" y="6019920"/>
            <a:ext cx="11503440" cy="303840"/>
          </a:xfrm>
          <a:prstGeom prst="rect">
            <a:avLst/>
          </a:prstGeom>
          <a:solidFill>
            <a:srgbClr val="003a6f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Chris Richardson: http://microservices.io/patterns/index.html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822960" y="91440"/>
            <a:ext cx="10514520" cy="8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Platform Services Needed for Microservices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317880" y="2473920"/>
            <a:ext cx="2836080" cy="15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Application / Service is unit of:</a:t>
            </a:r>
            <a:endParaRPr b="0" lang="en-US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Resiliency</a:t>
            </a:r>
            <a:endParaRPr b="0" lang="en-US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Scaling</a:t>
            </a:r>
            <a:endParaRPr b="0" lang="en-US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Elasticity</a:t>
            </a:r>
            <a:endParaRPr b="0" lang="en-US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Load Balancing</a:t>
            </a:r>
            <a:endParaRPr b="0" lang="en-US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Discovery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8738280" y="2251080"/>
            <a:ext cx="312300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Requires:</a:t>
            </a:r>
            <a:endParaRPr b="0" lang="en-US" sz="14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Container Management &amp; Resource Scheduling</a:t>
            </a:r>
            <a:endParaRPr b="0" lang="en-US" sz="12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Log Aggregation</a:t>
            </a:r>
            <a:endParaRPr b="0" lang="en-US" sz="12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Monitoring</a:t>
            </a:r>
            <a:endParaRPr b="0" lang="en-US" sz="12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Distributed Tracing</a:t>
            </a:r>
            <a:endParaRPr b="0" lang="en-US" sz="12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Authentication/Authorization</a:t>
            </a:r>
            <a:endParaRPr b="0" lang="en-US" sz="12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API / IPC / Messaging</a:t>
            </a:r>
            <a:endParaRPr b="0" lang="en-US" sz="12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CI/CD Pipeline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413" name="CustomShape 4"/>
          <p:cNvSpPr/>
          <p:nvPr/>
        </p:nvSpPr>
        <p:spPr>
          <a:xfrm>
            <a:off x="3478320" y="1000080"/>
            <a:ext cx="4899600" cy="4370760"/>
          </a:xfrm>
          <a:prstGeom prst="decagon">
            <a:avLst>
              <a:gd name="vf" fmla="val 105146"/>
            </a:avLst>
          </a:prstGeom>
          <a:noFill/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5"/>
          <p:cNvSpPr/>
          <p:nvPr/>
        </p:nvSpPr>
        <p:spPr>
          <a:xfrm>
            <a:off x="4826160" y="2167200"/>
            <a:ext cx="2248200" cy="2029680"/>
          </a:xfrm>
          <a:prstGeom prst="decagon">
            <a:avLst>
              <a:gd name="vf" fmla="val 105146"/>
            </a:avLst>
          </a:prstGeom>
          <a:noFill/>
          <a:ln w="255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6"/>
          <p:cNvSpPr/>
          <p:nvPr/>
        </p:nvSpPr>
        <p:spPr>
          <a:xfrm flipH="1" rot="10800000">
            <a:off x="6298560" y="2166840"/>
            <a:ext cx="361440" cy="116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7"/>
          <p:cNvSpPr/>
          <p:nvPr/>
        </p:nvSpPr>
        <p:spPr>
          <a:xfrm rot="10800000">
            <a:off x="5146200" y="1000440"/>
            <a:ext cx="456840" cy="116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8"/>
          <p:cNvSpPr/>
          <p:nvPr/>
        </p:nvSpPr>
        <p:spPr>
          <a:xfrm rot="10800000">
            <a:off x="3921120" y="1835280"/>
            <a:ext cx="1119600" cy="71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9"/>
          <p:cNvSpPr/>
          <p:nvPr/>
        </p:nvSpPr>
        <p:spPr>
          <a:xfrm flipH="1" rot="10800000">
            <a:off x="3453120" y="3186000"/>
            <a:ext cx="137304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10"/>
          <p:cNvSpPr/>
          <p:nvPr/>
        </p:nvSpPr>
        <p:spPr>
          <a:xfrm flipH="1" rot="10800000">
            <a:off x="6860880" y="2554920"/>
            <a:ext cx="1024560" cy="71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1"/>
          <p:cNvSpPr/>
          <p:nvPr/>
        </p:nvSpPr>
        <p:spPr>
          <a:xfrm>
            <a:off x="7075440" y="3182400"/>
            <a:ext cx="127728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12"/>
          <p:cNvSpPr/>
          <p:nvPr/>
        </p:nvSpPr>
        <p:spPr>
          <a:xfrm>
            <a:off x="6860520" y="3809880"/>
            <a:ext cx="1024560" cy="72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13"/>
          <p:cNvSpPr/>
          <p:nvPr/>
        </p:nvSpPr>
        <p:spPr>
          <a:xfrm>
            <a:off x="6298200" y="4197600"/>
            <a:ext cx="387000" cy="11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14"/>
          <p:cNvSpPr/>
          <p:nvPr/>
        </p:nvSpPr>
        <p:spPr>
          <a:xfrm flipH="1">
            <a:off x="5170320" y="4197600"/>
            <a:ext cx="431640" cy="11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15"/>
          <p:cNvSpPr/>
          <p:nvPr/>
        </p:nvSpPr>
        <p:spPr>
          <a:xfrm flipH="1">
            <a:off x="3920760" y="3809880"/>
            <a:ext cx="1119600" cy="72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16"/>
          <p:cNvSpPr/>
          <p:nvPr/>
        </p:nvSpPr>
        <p:spPr>
          <a:xfrm>
            <a:off x="5412600" y="1135800"/>
            <a:ext cx="10749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Service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Registry/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Discovery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6" name="CustomShape 17"/>
          <p:cNvSpPr/>
          <p:nvPr/>
        </p:nvSpPr>
        <p:spPr>
          <a:xfrm>
            <a:off x="4332960" y="1501920"/>
            <a:ext cx="105660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Messaging /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IPC /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API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7" name="CustomShape 18"/>
          <p:cNvSpPr/>
          <p:nvPr/>
        </p:nvSpPr>
        <p:spPr>
          <a:xfrm>
            <a:off x="3660840" y="2444040"/>
            <a:ext cx="13219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Authentication/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Authorization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8" name="CustomShape 19"/>
          <p:cNvSpPr/>
          <p:nvPr/>
        </p:nvSpPr>
        <p:spPr>
          <a:xfrm>
            <a:off x="6553800" y="4307760"/>
            <a:ext cx="7365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Logging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9" name="CustomShape 20"/>
          <p:cNvSpPr/>
          <p:nvPr/>
        </p:nvSpPr>
        <p:spPr>
          <a:xfrm>
            <a:off x="3810960" y="3488400"/>
            <a:ext cx="7578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CI/CD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Pipeline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0" name="CustomShape 21"/>
          <p:cNvSpPr/>
          <p:nvPr/>
        </p:nvSpPr>
        <p:spPr>
          <a:xfrm>
            <a:off x="4251600" y="4205520"/>
            <a:ext cx="11480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Container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Management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1" name="CustomShape 22"/>
          <p:cNvSpPr/>
          <p:nvPr/>
        </p:nvSpPr>
        <p:spPr>
          <a:xfrm>
            <a:off x="5435280" y="4257360"/>
            <a:ext cx="95004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Load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Balancing/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Scaling/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Elasticity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2" name="CustomShape 23"/>
          <p:cNvSpPr/>
          <p:nvPr/>
        </p:nvSpPr>
        <p:spPr>
          <a:xfrm>
            <a:off x="6562800" y="1720800"/>
            <a:ext cx="8920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Resiliency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3" name="CustomShape 24"/>
          <p:cNvSpPr/>
          <p:nvPr/>
        </p:nvSpPr>
        <p:spPr>
          <a:xfrm>
            <a:off x="7075080" y="2559240"/>
            <a:ext cx="9943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Monitoring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4" name="CustomShape 25"/>
          <p:cNvSpPr/>
          <p:nvPr/>
        </p:nvSpPr>
        <p:spPr>
          <a:xfrm>
            <a:off x="7186680" y="3472200"/>
            <a:ext cx="6922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Tracing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5" name="CustomShape 26"/>
          <p:cNvSpPr/>
          <p:nvPr/>
        </p:nvSpPr>
        <p:spPr>
          <a:xfrm>
            <a:off x="5382720" y="2720880"/>
            <a:ext cx="123804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My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Microservice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Application</a:t>
            </a:r>
            <a:endParaRPr b="0" lang="en-US" sz="16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822960" y="91440"/>
            <a:ext cx="1051452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Microservices Toolkit – Spring Boot with Spring Cloud/Netflix OSS Components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9351000" y="720000"/>
            <a:ext cx="2729520" cy="58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Spring Cloud with Netflix OSS Components, built on Spring Boot offers a comprehensive Microservices toolkit for JVM with:</a:t>
            </a:r>
            <a:endParaRPr b="0" lang="en-US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Externalized Config Management</a:t>
            </a:r>
            <a:endParaRPr b="0" lang="en-US" sz="1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Service Registry/Discovery via Eureka/Consul</a:t>
            </a:r>
            <a:endParaRPr b="0" lang="en-US" sz="1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Messaging: HTTP, gRPC, Kafka, AMQP, protobuf, thrift etc.</a:t>
            </a:r>
            <a:endParaRPr b="0" lang="en-US" sz="1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Resiliency/Circuit Breaker</a:t>
            </a:r>
            <a:endParaRPr b="0" lang="en-US" sz="1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Server side Load Balancing &amp; Proxy</a:t>
            </a:r>
            <a:endParaRPr b="0" lang="en-US" sz="1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Monitoring/Metric via Spring Actuator</a:t>
            </a:r>
            <a:endParaRPr b="0" lang="en-US" sz="1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Zipkin based tracing</a:t>
            </a:r>
            <a:endParaRPr b="0" lang="en-US" sz="1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Container Management, Resource Scheduling, Self-Healing &amp; Resiliency requires using other solutions</a:t>
            </a:r>
            <a:endParaRPr b="0" lang="en-US" sz="1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r>
              <a:rPr b="0" lang="en-US" sz="12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rd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 party tools for CI/CD pipeline such as Netflix Spinnaker</a:t>
            </a:r>
            <a:endParaRPr b="0" lang="en-US" sz="12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Log Aggregation via PaaS or ELK/Splunk etc.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438" name="CustomShape 3"/>
          <p:cNvSpPr/>
          <p:nvPr/>
        </p:nvSpPr>
        <p:spPr>
          <a:xfrm>
            <a:off x="632880" y="4529520"/>
            <a:ext cx="1735200" cy="519840"/>
          </a:xfrm>
          <a:prstGeom prst="rect">
            <a:avLst/>
          </a:prstGeom>
          <a:solidFill>
            <a:srgbClr val="ffffff"/>
          </a:solidFill>
          <a:ln w="28440">
            <a:solidFill>
              <a:srgbClr val="c9091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ZUUL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9" name="CustomShape 4"/>
          <p:cNvSpPr/>
          <p:nvPr/>
        </p:nvSpPr>
        <p:spPr>
          <a:xfrm>
            <a:off x="4485960" y="3826440"/>
            <a:ext cx="1513440" cy="519840"/>
          </a:xfrm>
          <a:prstGeom prst="rect">
            <a:avLst/>
          </a:prstGeom>
          <a:solidFill>
            <a:srgbClr val="ffffff"/>
          </a:solidFill>
          <a:ln w="28440">
            <a:solidFill>
              <a:srgbClr val="c9091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EUREKA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CustomShape 5"/>
          <p:cNvSpPr/>
          <p:nvPr/>
        </p:nvSpPr>
        <p:spPr>
          <a:xfrm>
            <a:off x="2368800" y="1657440"/>
            <a:ext cx="1735200" cy="519840"/>
          </a:xfrm>
          <a:prstGeom prst="rect">
            <a:avLst/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CONFIG 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CustomShape 6"/>
          <p:cNvSpPr/>
          <p:nvPr/>
        </p:nvSpPr>
        <p:spPr>
          <a:xfrm>
            <a:off x="473760" y="1659240"/>
            <a:ext cx="1735200" cy="519840"/>
          </a:xfrm>
          <a:prstGeom prst="rect">
            <a:avLst/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SPRING BOOT µS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2" name="CustomShape 7"/>
          <p:cNvSpPr/>
          <p:nvPr/>
        </p:nvSpPr>
        <p:spPr>
          <a:xfrm>
            <a:off x="2561400" y="3826440"/>
            <a:ext cx="1735200" cy="519840"/>
          </a:xfrm>
          <a:prstGeom prst="rect">
            <a:avLst/>
          </a:prstGeom>
          <a:solidFill>
            <a:srgbClr val="ffffff"/>
          </a:solidFill>
          <a:ln w="28440">
            <a:solidFill>
              <a:srgbClr val="c9091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HYSTRIX DASHBOARD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3" name="CustomShape 8"/>
          <p:cNvSpPr/>
          <p:nvPr/>
        </p:nvSpPr>
        <p:spPr>
          <a:xfrm>
            <a:off x="2561400" y="4529520"/>
            <a:ext cx="1735200" cy="519840"/>
          </a:xfrm>
          <a:prstGeom prst="rect">
            <a:avLst/>
          </a:prstGeom>
          <a:solidFill>
            <a:srgbClr val="ffffff"/>
          </a:solidFill>
          <a:ln w="28440">
            <a:solidFill>
              <a:srgbClr val="c9091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TURBINE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4" name="CustomShape 9"/>
          <p:cNvSpPr/>
          <p:nvPr/>
        </p:nvSpPr>
        <p:spPr>
          <a:xfrm>
            <a:off x="6381360" y="1555560"/>
            <a:ext cx="1735200" cy="519840"/>
          </a:xfrm>
          <a:prstGeom prst="rect">
            <a:avLst/>
          </a:prstGeom>
          <a:solidFill>
            <a:srgbClr val="ffffff"/>
          </a:solidFill>
          <a:ln w="2844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SPRING BOOT ADMIN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CustomShape 10"/>
          <p:cNvSpPr/>
          <p:nvPr/>
        </p:nvSpPr>
        <p:spPr>
          <a:xfrm>
            <a:off x="6381360" y="2247840"/>
            <a:ext cx="1735200" cy="519840"/>
          </a:xfrm>
          <a:prstGeom prst="rect">
            <a:avLst/>
          </a:prstGeom>
          <a:solidFill>
            <a:srgbClr val="ffffff"/>
          </a:solidFill>
          <a:ln w="2844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MICROSERVICES DASHBOARD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6" name="CustomShape 11"/>
          <p:cNvSpPr/>
          <p:nvPr/>
        </p:nvSpPr>
        <p:spPr>
          <a:xfrm>
            <a:off x="2568960" y="5520240"/>
            <a:ext cx="1733760" cy="519840"/>
          </a:xfrm>
          <a:prstGeom prst="rect">
            <a:avLst/>
          </a:prstGeom>
          <a:solidFill>
            <a:srgbClr val="ffffff"/>
          </a:solidFill>
          <a:ln w="28440">
            <a:solidFill>
              <a:srgbClr val="c9091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SPINNAKER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7" name="CustomShape 12"/>
          <p:cNvSpPr/>
          <p:nvPr/>
        </p:nvSpPr>
        <p:spPr>
          <a:xfrm>
            <a:off x="395280" y="3636720"/>
            <a:ext cx="5697720" cy="1572120"/>
          </a:xfrm>
          <a:prstGeom prst="rect">
            <a:avLst/>
          </a:prstGeom>
          <a:noFill/>
          <a:ln w="28440">
            <a:solidFill>
              <a:srgbClr val="c9091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13"/>
          <p:cNvSpPr/>
          <p:nvPr/>
        </p:nvSpPr>
        <p:spPr>
          <a:xfrm>
            <a:off x="4273200" y="1659240"/>
            <a:ext cx="1735200" cy="519840"/>
          </a:xfrm>
          <a:prstGeom prst="rect">
            <a:avLst/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CLOUD BUS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CustomShape 14"/>
          <p:cNvSpPr/>
          <p:nvPr/>
        </p:nvSpPr>
        <p:spPr>
          <a:xfrm>
            <a:off x="2362320" y="2327040"/>
            <a:ext cx="1735200" cy="519840"/>
          </a:xfrm>
          <a:prstGeom prst="rect">
            <a:avLst/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DATA FLOW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0" name="CustomShape 15"/>
          <p:cNvSpPr/>
          <p:nvPr/>
        </p:nvSpPr>
        <p:spPr>
          <a:xfrm>
            <a:off x="484920" y="2319840"/>
            <a:ext cx="1735200" cy="519840"/>
          </a:xfrm>
          <a:prstGeom prst="rect">
            <a:avLst/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SLEUTH(ZIPKIN 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CustomShape 16"/>
          <p:cNvSpPr/>
          <p:nvPr/>
        </p:nvSpPr>
        <p:spPr>
          <a:xfrm>
            <a:off x="632880" y="3829320"/>
            <a:ext cx="1735200" cy="519840"/>
          </a:xfrm>
          <a:prstGeom prst="rect">
            <a:avLst/>
          </a:prstGeom>
          <a:solidFill>
            <a:srgbClr val="ffffff"/>
          </a:solidFill>
          <a:ln w="28440">
            <a:solidFill>
              <a:srgbClr val="c9091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ATLAS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2" name="CustomShape 17"/>
          <p:cNvSpPr/>
          <p:nvPr/>
        </p:nvSpPr>
        <p:spPr>
          <a:xfrm>
            <a:off x="4266720" y="2319840"/>
            <a:ext cx="1735200" cy="519840"/>
          </a:xfrm>
          <a:prstGeom prst="rect">
            <a:avLst/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TASK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3" name="CustomShape 18"/>
          <p:cNvSpPr/>
          <p:nvPr/>
        </p:nvSpPr>
        <p:spPr>
          <a:xfrm>
            <a:off x="2362320" y="2943360"/>
            <a:ext cx="1735200" cy="597240"/>
          </a:xfrm>
          <a:prstGeom prst="rect">
            <a:avLst/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Calibri"/>
              </a:rPr>
              <a:t>(etcd, Hazelcast, Zookeeper)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54" name="CustomShape 19"/>
          <p:cNvSpPr/>
          <p:nvPr/>
        </p:nvSpPr>
        <p:spPr>
          <a:xfrm>
            <a:off x="4264200" y="2949840"/>
            <a:ext cx="1735200" cy="590760"/>
          </a:xfrm>
          <a:prstGeom prst="rect">
            <a:avLst/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5" name="CustomShape 20"/>
          <p:cNvSpPr/>
          <p:nvPr/>
        </p:nvSpPr>
        <p:spPr>
          <a:xfrm>
            <a:off x="6382440" y="4255920"/>
            <a:ext cx="1735200" cy="519840"/>
          </a:xfrm>
          <a:prstGeom prst="rect">
            <a:avLst/>
          </a:prstGeom>
          <a:solidFill>
            <a:srgbClr val="ffffff"/>
          </a:solidFill>
          <a:ln w="2844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21"/>
          <p:cNvSpPr/>
          <p:nvPr/>
        </p:nvSpPr>
        <p:spPr>
          <a:xfrm>
            <a:off x="473760" y="2943360"/>
            <a:ext cx="1735200" cy="597240"/>
          </a:xfrm>
          <a:prstGeom prst="rect">
            <a:avLst/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STREAM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(Kafka, AMQP)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CustomShape 22"/>
          <p:cNvSpPr/>
          <p:nvPr/>
        </p:nvSpPr>
        <p:spPr>
          <a:xfrm>
            <a:off x="310320" y="911520"/>
            <a:ext cx="5866200" cy="4520160"/>
          </a:xfrm>
          <a:prstGeom prst="rect">
            <a:avLst/>
          </a:prstGeom>
          <a:noFill/>
          <a:ln w="284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58" name="Google Shape;589;p61" descr=""/>
          <p:cNvPicPr/>
          <p:nvPr/>
        </p:nvPicPr>
        <p:blipFill>
          <a:blip r:embed="rId1"/>
          <a:stretch/>
        </p:blipFill>
        <p:spPr>
          <a:xfrm>
            <a:off x="336240" y="874800"/>
            <a:ext cx="648000" cy="648000"/>
          </a:xfrm>
          <a:prstGeom prst="rect">
            <a:avLst/>
          </a:prstGeom>
          <a:ln>
            <a:noFill/>
          </a:ln>
        </p:spPr>
      </p:pic>
      <p:pic>
        <p:nvPicPr>
          <p:cNvPr id="459" name="Google Shape;590;p61" descr=""/>
          <p:cNvPicPr/>
          <p:nvPr/>
        </p:nvPicPr>
        <p:blipFill>
          <a:blip r:embed="rId2"/>
          <a:srcRect l="770" t="0" r="0" b="926"/>
          <a:stretch/>
        </p:blipFill>
        <p:spPr>
          <a:xfrm>
            <a:off x="5218200" y="4597560"/>
            <a:ext cx="739440" cy="536760"/>
          </a:xfrm>
          <a:prstGeom prst="rect">
            <a:avLst/>
          </a:prstGeom>
          <a:ln>
            <a:noFill/>
          </a:ln>
        </p:spPr>
      </p:pic>
      <p:sp>
        <p:nvSpPr>
          <p:cNvPr id="460" name="CustomShape 23"/>
          <p:cNvSpPr/>
          <p:nvPr/>
        </p:nvSpPr>
        <p:spPr>
          <a:xfrm>
            <a:off x="6381360" y="4875120"/>
            <a:ext cx="1735200" cy="5198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ab3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24"/>
          <p:cNvSpPr/>
          <p:nvPr/>
        </p:nvSpPr>
        <p:spPr>
          <a:xfrm>
            <a:off x="886320" y="913680"/>
            <a:ext cx="909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Spring Cloud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62" name="Google Shape;593;p61" descr=""/>
          <p:cNvPicPr/>
          <p:nvPr/>
        </p:nvPicPr>
        <p:blipFill>
          <a:blip r:embed="rId3"/>
          <a:stretch/>
        </p:blipFill>
        <p:spPr>
          <a:xfrm>
            <a:off x="6680520" y="4904640"/>
            <a:ext cx="1047960" cy="460080"/>
          </a:xfrm>
          <a:prstGeom prst="rect">
            <a:avLst/>
          </a:prstGeom>
          <a:ln>
            <a:noFill/>
          </a:ln>
        </p:spPr>
      </p:pic>
      <p:pic>
        <p:nvPicPr>
          <p:cNvPr id="463" name="Google Shape;594;p61" descr=""/>
          <p:cNvPicPr/>
          <p:nvPr/>
        </p:nvPicPr>
        <p:blipFill>
          <a:blip r:embed="rId4"/>
          <a:stretch/>
        </p:blipFill>
        <p:spPr>
          <a:xfrm>
            <a:off x="6407280" y="4423320"/>
            <a:ext cx="1644480" cy="251280"/>
          </a:xfrm>
          <a:prstGeom prst="rect">
            <a:avLst/>
          </a:prstGeom>
          <a:ln>
            <a:noFill/>
          </a:ln>
        </p:spPr>
      </p:pic>
      <p:sp>
        <p:nvSpPr>
          <p:cNvPr id="464" name="CustomShape 25"/>
          <p:cNvSpPr/>
          <p:nvPr/>
        </p:nvSpPr>
        <p:spPr>
          <a:xfrm>
            <a:off x="6381360" y="3617280"/>
            <a:ext cx="1733760" cy="519840"/>
          </a:xfrm>
          <a:prstGeom prst="rect">
            <a:avLst/>
          </a:prstGeom>
          <a:solidFill>
            <a:srgbClr val="ffffff"/>
          </a:solidFill>
          <a:ln w="28440">
            <a:solidFill>
              <a:srgbClr val="007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65" name="Google Shape;596;p61" descr=""/>
          <p:cNvPicPr/>
          <p:nvPr/>
        </p:nvPicPr>
        <p:blipFill>
          <a:blip r:embed="rId5"/>
          <a:stretch/>
        </p:blipFill>
        <p:spPr>
          <a:xfrm>
            <a:off x="6459840" y="3558240"/>
            <a:ext cx="1461960" cy="637920"/>
          </a:xfrm>
          <a:prstGeom prst="rect">
            <a:avLst/>
          </a:prstGeom>
          <a:ln>
            <a:noFill/>
          </a:ln>
        </p:spPr>
      </p:pic>
      <p:sp>
        <p:nvSpPr>
          <p:cNvPr id="466" name="CustomShape 26"/>
          <p:cNvSpPr/>
          <p:nvPr/>
        </p:nvSpPr>
        <p:spPr>
          <a:xfrm>
            <a:off x="6192720" y="1166040"/>
            <a:ext cx="2832840" cy="1675440"/>
          </a:xfrm>
          <a:prstGeom prst="rect">
            <a:avLst/>
          </a:prstGeom>
          <a:noFill/>
          <a:ln w="1584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27"/>
          <p:cNvSpPr/>
          <p:nvPr/>
        </p:nvSpPr>
        <p:spPr>
          <a:xfrm>
            <a:off x="6243480" y="1111320"/>
            <a:ext cx="28220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OSS Community Contributions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8" name="CustomShape 28"/>
          <p:cNvSpPr/>
          <p:nvPr/>
        </p:nvSpPr>
        <p:spPr>
          <a:xfrm>
            <a:off x="8214120" y="2949840"/>
            <a:ext cx="379800" cy="3030840"/>
          </a:xfrm>
          <a:prstGeom prst="rightBrace">
            <a:avLst>
              <a:gd name="adj1" fmla="val 33268"/>
              <a:gd name="adj2" fmla="val 50000"/>
            </a:avLst>
          </a:prstGeom>
          <a:noFill/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29"/>
          <p:cNvSpPr/>
          <p:nvPr/>
        </p:nvSpPr>
        <p:spPr>
          <a:xfrm>
            <a:off x="2362320" y="1028520"/>
            <a:ext cx="1735200" cy="519840"/>
          </a:xfrm>
          <a:prstGeom prst="rect">
            <a:avLst/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CONSUL/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ZOOKEEPER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CustomShape 30"/>
          <p:cNvSpPr/>
          <p:nvPr/>
        </p:nvSpPr>
        <p:spPr>
          <a:xfrm>
            <a:off x="4264200" y="1032480"/>
            <a:ext cx="1735200" cy="519840"/>
          </a:xfrm>
          <a:prstGeom prst="rect">
            <a:avLst/>
          </a:prstGeom>
          <a:solidFill>
            <a:srgbClr val="ffffff"/>
          </a:solidFill>
          <a:ln w="28440">
            <a:solidFill>
              <a:srgbClr val="70ad4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SECURITY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1" name="CustomShape 31"/>
          <p:cNvSpPr/>
          <p:nvPr/>
        </p:nvSpPr>
        <p:spPr>
          <a:xfrm>
            <a:off x="6379920" y="2960640"/>
            <a:ext cx="1735200" cy="519840"/>
          </a:xfrm>
          <a:prstGeom prst="rect">
            <a:avLst/>
          </a:prstGeom>
          <a:solidFill>
            <a:srgbClr val="ffffff"/>
          </a:solidFill>
          <a:ln w="2844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DC/OS MESOS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CustomShape 32"/>
          <p:cNvSpPr/>
          <p:nvPr/>
        </p:nvSpPr>
        <p:spPr>
          <a:xfrm rot="16200000">
            <a:off x="7842240" y="3772440"/>
            <a:ext cx="22381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Container Management &amp; Resource Scheduling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3" name="CustomShape 33"/>
          <p:cNvSpPr/>
          <p:nvPr/>
        </p:nvSpPr>
        <p:spPr>
          <a:xfrm>
            <a:off x="1676520" y="6232320"/>
            <a:ext cx="6628320" cy="346680"/>
          </a:xfrm>
          <a:prstGeom prst="rect">
            <a:avLst/>
          </a:prstGeom>
          <a:solidFill>
            <a:srgbClr val="003a6f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Calibri"/>
              </a:rPr>
              <a:t>http://projects.spring.io/spring-cloud/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4" name="CustomShape 34"/>
          <p:cNvSpPr/>
          <p:nvPr/>
        </p:nvSpPr>
        <p:spPr>
          <a:xfrm>
            <a:off x="6379920" y="5466240"/>
            <a:ext cx="1735200" cy="519840"/>
          </a:xfrm>
          <a:prstGeom prst="rect">
            <a:avLst/>
          </a:prstGeom>
          <a:solidFill>
            <a:srgbClr val="ffffff"/>
          </a:solidFill>
          <a:ln w="2844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75" name="Google Shape;606;p61" descr=""/>
          <p:cNvPicPr/>
          <p:nvPr/>
        </p:nvPicPr>
        <p:blipFill>
          <a:blip r:embed="rId6"/>
          <a:stretch/>
        </p:blipFill>
        <p:spPr>
          <a:xfrm>
            <a:off x="7476840" y="5471280"/>
            <a:ext cx="556920" cy="509400"/>
          </a:xfrm>
          <a:prstGeom prst="rect">
            <a:avLst/>
          </a:prstGeom>
          <a:ln>
            <a:noFill/>
          </a:ln>
        </p:spPr>
      </p:pic>
      <p:pic>
        <p:nvPicPr>
          <p:cNvPr id="476" name="Google Shape;607;p61" descr=""/>
          <p:cNvPicPr/>
          <p:nvPr/>
        </p:nvPicPr>
        <p:blipFill>
          <a:blip r:embed="rId7"/>
          <a:stretch/>
        </p:blipFill>
        <p:spPr>
          <a:xfrm>
            <a:off x="6365520" y="5358240"/>
            <a:ext cx="735480" cy="7354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823320" y="-91440"/>
            <a:ext cx="10514520" cy="9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Microservices Platform &amp; Toolkit - Lagom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132840" y="819360"/>
            <a:ext cx="3589200" cy="520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A Reactive microservices framework for JVM with:</a:t>
            </a:r>
            <a:endParaRPr b="0" lang="en-US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Support for CQRS, Event Sourcing</a:t>
            </a:r>
            <a:endParaRPr b="0" lang="en-US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Resiliency, Scalability, Distributed clustering, async messaging from Akka</a:t>
            </a:r>
            <a:endParaRPr b="0" lang="en-US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Service Registry/Discovery via 3</a:t>
            </a:r>
            <a:r>
              <a:rPr b="0" lang="en-US" sz="14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rd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 party solutions like Consul, Eureka, ZooKeeper</a:t>
            </a:r>
            <a:endParaRPr b="0" lang="en-US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Externalized Config via Persistence Services (Cassandra)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ConductR:</a:t>
            </a:r>
            <a:endParaRPr b="0" lang="en-US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For infrastructure management, container orchestration, deployment, scaling &amp; monitoring</a:t>
            </a:r>
            <a:endParaRPr b="0" lang="en-US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Support for public &amp; private clouds such as AWS, Azure, Google Cloud, DC/OS, Kubernetes, Docker, Cloud Foundry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479" name="Google Shape;614;p62" descr=""/>
          <p:cNvPicPr/>
          <p:nvPr/>
        </p:nvPicPr>
        <p:blipFill>
          <a:blip r:embed="rId1"/>
          <a:stretch/>
        </p:blipFill>
        <p:spPr>
          <a:xfrm>
            <a:off x="3742560" y="819360"/>
            <a:ext cx="8295840" cy="4665960"/>
          </a:xfrm>
          <a:prstGeom prst="rect">
            <a:avLst/>
          </a:prstGeom>
          <a:ln>
            <a:noFill/>
          </a:ln>
        </p:spPr>
      </p:pic>
      <p:sp>
        <p:nvSpPr>
          <p:cNvPr id="480" name="CustomShape 3"/>
          <p:cNvSpPr/>
          <p:nvPr/>
        </p:nvSpPr>
        <p:spPr>
          <a:xfrm>
            <a:off x="382680" y="6029640"/>
            <a:ext cx="11503440" cy="346680"/>
          </a:xfrm>
          <a:prstGeom prst="rect">
            <a:avLst/>
          </a:prstGeom>
          <a:solidFill>
            <a:srgbClr val="003a6f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https://www.lagomframework.com/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838080" y="182880"/>
            <a:ext cx="1051452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Microservice Toolkit: Go-kit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82" name="CustomShape 2"/>
          <p:cNvSpPr/>
          <p:nvPr/>
        </p:nvSpPr>
        <p:spPr>
          <a:xfrm>
            <a:off x="457200" y="912960"/>
            <a:ext cx="6399720" cy="44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MSA toolkit for golang with: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Support for HTTP, TLS, gRPC, thrift, net/rpc, circuit breakers</a:t>
            </a:r>
            <a:endParaRPr b="0" lang="en-US" sz="1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Service Registry via Consul, etcd, DNS SRV records</a:t>
            </a:r>
            <a:endParaRPr b="0" lang="en-US" sz="1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Load balancing, Rate Limiting</a:t>
            </a:r>
            <a:endParaRPr b="0" lang="en-US" sz="1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Logging</a:t>
            </a:r>
            <a:endParaRPr b="0" lang="en-US" sz="1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Health, Metrics &amp; Monitoring via Influxdb, prometheus, Graphite, statsd etc.</a:t>
            </a:r>
            <a:endParaRPr b="0" lang="en-US" sz="1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Support to run go-kit on Kubernetes, AWS ECS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483" name="Google Shape;623;p63" descr=""/>
          <p:cNvPicPr/>
          <p:nvPr/>
        </p:nvPicPr>
        <p:blipFill>
          <a:blip r:embed="rId1"/>
          <a:stretch/>
        </p:blipFill>
        <p:spPr>
          <a:xfrm>
            <a:off x="6858000" y="931680"/>
            <a:ext cx="4507560" cy="4507560"/>
          </a:xfrm>
          <a:prstGeom prst="rect">
            <a:avLst/>
          </a:prstGeom>
          <a:ln>
            <a:noFill/>
          </a:ln>
        </p:spPr>
      </p:pic>
      <p:sp>
        <p:nvSpPr>
          <p:cNvPr id="484" name="CustomShape 3"/>
          <p:cNvSpPr/>
          <p:nvPr/>
        </p:nvSpPr>
        <p:spPr>
          <a:xfrm>
            <a:off x="382680" y="6019920"/>
            <a:ext cx="11503440" cy="303840"/>
          </a:xfrm>
          <a:prstGeom prst="rect">
            <a:avLst/>
          </a:prstGeom>
          <a:solidFill>
            <a:srgbClr val="003a6f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https://gokit.io/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731520" y="137880"/>
            <a:ext cx="10514520" cy="6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You will need a PaaS!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457200" y="822240"/>
            <a:ext cx="11428920" cy="60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70ad47"/>
                </a:solidFill>
                <a:latin typeface="Calibri"/>
                <a:ea typeface="Calibri"/>
              </a:rPr>
              <a:t>Build your own using Open Source Components: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Using Cloud Native Computing Foundation (CNCF) Sponsored Projects (Kubernetes, Docker, Istio, etc.)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Build using Netflix OSS Components (Spinnaker + Docker or ECS or Mesos and so on)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Apache Mesos/Marathon/Chronos (or packaged distro from Mesosphere - DC/OS)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OR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b050"/>
                </a:solidFill>
                <a:latin typeface="Calibri"/>
                <a:ea typeface="Calibri"/>
              </a:rPr>
              <a:t>Use one of several wonderful open source PaaS: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Cloud Foundry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OpenShift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Deis (Acquired by Microsoft)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OR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c00000"/>
                </a:solidFill>
                <a:latin typeface="Calibri"/>
                <a:ea typeface="Calibri"/>
              </a:rPr>
              <a:t>Commercial Products such as: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Apcera Platform, Pivotal Cloud Foundry, RedHat OpenShift Enterprise, CoreOS Tectonic, …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22960" y="0"/>
            <a:ext cx="1051452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Enable Agile Development &amp; Continuous Delivery – Need for Speed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 rot="10800000">
            <a:off x="5842080" y="6088320"/>
            <a:ext cx="199440" cy="30096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aa4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"/>
          <p:cNvSpPr/>
          <p:nvPr/>
        </p:nvSpPr>
        <p:spPr>
          <a:xfrm>
            <a:off x="5640480" y="6112800"/>
            <a:ext cx="199440" cy="30816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aa4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Google Shape;189;p42" descr=""/>
          <p:cNvPicPr/>
          <p:nvPr/>
        </p:nvPicPr>
        <p:blipFill>
          <a:blip r:embed="rId1"/>
          <a:stretch/>
        </p:blipFill>
        <p:spPr>
          <a:xfrm>
            <a:off x="6070320" y="6322320"/>
            <a:ext cx="176760" cy="365040"/>
          </a:xfrm>
          <a:prstGeom prst="rect">
            <a:avLst/>
          </a:prstGeom>
          <a:ln>
            <a:noFill/>
          </a:ln>
        </p:spPr>
      </p:pic>
      <p:sp>
        <p:nvSpPr>
          <p:cNvPr id="138" name="CustomShape 4"/>
          <p:cNvSpPr/>
          <p:nvPr/>
        </p:nvSpPr>
        <p:spPr>
          <a:xfrm>
            <a:off x="5451840" y="6054120"/>
            <a:ext cx="181440" cy="115560"/>
          </a:xfrm>
          <a:prstGeom prst="curvedConnector3">
            <a:avLst>
              <a:gd name="adj1" fmla="val 50000"/>
            </a:avLst>
          </a:prstGeom>
          <a:noFill/>
          <a:ln w="31680">
            <a:solidFill>
              <a:schemeClr val="accent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5"/>
          <p:cNvSpPr/>
          <p:nvPr/>
        </p:nvSpPr>
        <p:spPr>
          <a:xfrm>
            <a:off x="5916600" y="6385680"/>
            <a:ext cx="184680" cy="118440"/>
          </a:xfrm>
          <a:prstGeom prst="curvedConnector3">
            <a:avLst>
              <a:gd name="adj1" fmla="val 49984"/>
            </a:avLst>
          </a:prstGeom>
          <a:noFill/>
          <a:ln w="25560">
            <a:solidFill>
              <a:schemeClr val="accent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Google Shape;192;p42" descr=""/>
          <p:cNvPicPr/>
          <p:nvPr/>
        </p:nvPicPr>
        <p:blipFill>
          <a:blip r:embed="rId2"/>
          <a:stretch/>
        </p:blipFill>
        <p:spPr>
          <a:xfrm>
            <a:off x="5334120" y="5791320"/>
            <a:ext cx="176760" cy="365040"/>
          </a:xfrm>
          <a:prstGeom prst="rect">
            <a:avLst/>
          </a:prstGeom>
          <a:ln>
            <a:noFill/>
          </a:ln>
        </p:spPr>
      </p:pic>
      <p:sp>
        <p:nvSpPr>
          <p:cNvPr id="141" name="CustomShape 6"/>
          <p:cNvSpPr/>
          <p:nvPr/>
        </p:nvSpPr>
        <p:spPr>
          <a:xfrm rot="10800000">
            <a:off x="4798440" y="4591080"/>
            <a:ext cx="199440" cy="30096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aa4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7"/>
          <p:cNvSpPr/>
          <p:nvPr/>
        </p:nvSpPr>
        <p:spPr>
          <a:xfrm>
            <a:off x="4596480" y="4615560"/>
            <a:ext cx="199440" cy="30816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aa4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Google Shape;195;p42" descr=""/>
          <p:cNvPicPr/>
          <p:nvPr/>
        </p:nvPicPr>
        <p:blipFill>
          <a:blip r:embed="rId3"/>
          <a:stretch/>
        </p:blipFill>
        <p:spPr>
          <a:xfrm>
            <a:off x="5026680" y="4825080"/>
            <a:ext cx="176760" cy="365040"/>
          </a:xfrm>
          <a:prstGeom prst="rect">
            <a:avLst/>
          </a:prstGeom>
          <a:ln>
            <a:noFill/>
          </a:ln>
        </p:spPr>
      </p:pic>
      <p:sp>
        <p:nvSpPr>
          <p:cNvPr id="144" name="CustomShape 8"/>
          <p:cNvSpPr/>
          <p:nvPr/>
        </p:nvSpPr>
        <p:spPr>
          <a:xfrm>
            <a:off x="4407840" y="4557240"/>
            <a:ext cx="181440" cy="115560"/>
          </a:xfrm>
          <a:prstGeom prst="curvedConnector3">
            <a:avLst>
              <a:gd name="adj1" fmla="val 50000"/>
            </a:avLst>
          </a:prstGeom>
          <a:noFill/>
          <a:ln w="31680">
            <a:solidFill>
              <a:schemeClr val="accent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9"/>
          <p:cNvSpPr/>
          <p:nvPr/>
        </p:nvSpPr>
        <p:spPr>
          <a:xfrm>
            <a:off x="4872960" y="4888800"/>
            <a:ext cx="184680" cy="118440"/>
          </a:xfrm>
          <a:prstGeom prst="curvedConnector3">
            <a:avLst>
              <a:gd name="adj1" fmla="val 49984"/>
            </a:avLst>
          </a:prstGeom>
          <a:noFill/>
          <a:ln w="25560">
            <a:solidFill>
              <a:schemeClr val="accent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Google Shape;198;p42" descr=""/>
          <p:cNvPicPr/>
          <p:nvPr/>
        </p:nvPicPr>
        <p:blipFill>
          <a:blip r:embed="rId4"/>
          <a:stretch/>
        </p:blipFill>
        <p:spPr>
          <a:xfrm>
            <a:off x="4290120" y="4294080"/>
            <a:ext cx="176760" cy="365040"/>
          </a:xfrm>
          <a:prstGeom prst="rect">
            <a:avLst/>
          </a:prstGeom>
          <a:ln>
            <a:noFill/>
          </a:ln>
        </p:spPr>
      </p:pic>
      <p:sp>
        <p:nvSpPr>
          <p:cNvPr id="147" name="CustomShape 10"/>
          <p:cNvSpPr/>
          <p:nvPr/>
        </p:nvSpPr>
        <p:spPr>
          <a:xfrm rot="10800000">
            <a:off x="2493720" y="920160"/>
            <a:ext cx="199440" cy="30096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aa4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1"/>
          <p:cNvSpPr/>
          <p:nvPr/>
        </p:nvSpPr>
        <p:spPr>
          <a:xfrm>
            <a:off x="2291760" y="944640"/>
            <a:ext cx="199440" cy="30816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aa4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Google Shape;201;p42" descr=""/>
          <p:cNvPicPr/>
          <p:nvPr/>
        </p:nvPicPr>
        <p:blipFill>
          <a:blip r:embed="rId5"/>
          <a:stretch/>
        </p:blipFill>
        <p:spPr>
          <a:xfrm>
            <a:off x="2721600" y="1154160"/>
            <a:ext cx="176760" cy="365040"/>
          </a:xfrm>
          <a:prstGeom prst="rect">
            <a:avLst/>
          </a:prstGeom>
          <a:ln>
            <a:noFill/>
          </a:ln>
        </p:spPr>
      </p:pic>
      <p:sp>
        <p:nvSpPr>
          <p:cNvPr id="150" name="CustomShape 12"/>
          <p:cNvSpPr/>
          <p:nvPr/>
        </p:nvSpPr>
        <p:spPr>
          <a:xfrm>
            <a:off x="2103120" y="886320"/>
            <a:ext cx="181440" cy="115560"/>
          </a:xfrm>
          <a:prstGeom prst="curvedConnector3">
            <a:avLst>
              <a:gd name="adj1" fmla="val 50000"/>
            </a:avLst>
          </a:prstGeom>
          <a:noFill/>
          <a:ln w="31680">
            <a:solidFill>
              <a:schemeClr val="accent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3"/>
          <p:cNvSpPr/>
          <p:nvPr/>
        </p:nvSpPr>
        <p:spPr>
          <a:xfrm>
            <a:off x="2567880" y="1217520"/>
            <a:ext cx="184680" cy="118440"/>
          </a:xfrm>
          <a:prstGeom prst="curvedConnector3">
            <a:avLst>
              <a:gd name="adj1" fmla="val 49984"/>
            </a:avLst>
          </a:prstGeom>
          <a:noFill/>
          <a:ln w="25560">
            <a:solidFill>
              <a:schemeClr val="accent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Google Shape;204;p42" descr=""/>
          <p:cNvPicPr/>
          <p:nvPr/>
        </p:nvPicPr>
        <p:blipFill>
          <a:blip r:embed="rId6"/>
          <a:stretch/>
        </p:blipFill>
        <p:spPr>
          <a:xfrm>
            <a:off x="1985400" y="623160"/>
            <a:ext cx="176760" cy="365040"/>
          </a:xfrm>
          <a:prstGeom prst="rect">
            <a:avLst/>
          </a:prstGeom>
          <a:ln>
            <a:noFill/>
          </a:ln>
        </p:spPr>
      </p:pic>
      <p:sp>
        <p:nvSpPr>
          <p:cNvPr id="153" name="CustomShape 14"/>
          <p:cNvSpPr/>
          <p:nvPr/>
        </p:nvSpPr>
        <p:spPr>
          <a:xfrm rot="10800000">
            <a:off x="3257280" y="2355840"/>
            <a:ext cx="199440" cy="30096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aa4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5"/>
          <p:cNvSpPr/>
          <p:nvPr/>
        </p:nvSpPr>
        <p:spPr>
          <a:xfrm>
            <a:off x="3055680" y="2380320"/>
            <a:ext cx="199440" cy="30816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aa4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Google Shape;207;p42" descr=""/>
          <p:cNvPicPr/>
          <p:nvPr/>
        </p:nvPicPr>
        <p:blipFill>
          <a:blip r:embed="rId7"/>
          <a:stretch/>
        </p:blipFill>
        <p:spPr>
          <a:xfrm>
            <a:off x="3485520" y="2590200"/>
            <a:ext cx="176760" cy="365040"/>
          </a:xfrm>
          <a:prstGeom prst="rect">
            <a:avLst/>
          </a:prstGeom>
          <a:ln>
            <a:noFill/>
          </a:ln>
        </p:spPr>
      </p:pic>
      <p:sp>
        <p:nvSpPr>
          <p:cNvPr id="156" name="CustomShape 16"/>
          <p:cNvSpPr/>
          <p:nvPr/>
        </p:nvSpPr>
        <p:spPr>
          <a:xfrm>
            <a:off x="2866680" y="2322000"/>
            <a:ext cx="181440" cy="115560"/>
          </a:xfrm>
          <a:prstGeom prst="curvedConnector3">
            <a:avLst>
              <a:gd name="adj1" fmla="val 50000"/>
            </a:avLst>
          </a:prstGeom>
          <a:noFill/>
          <a:ln w="31680">
            <a:solidFill>
              <a:schemeClr val="accent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7"/>
          <p:cNvSpPr/>
          <p:nvPr/>
        </p:nvSpPr>
        <p:spPr>
          <a:xfrm>
            <a:off x="3331800" y="2653560"/>
            <a:ext cx="184680" cy="118440"/>
          </a:xfrm>
          <a:prstGeom prst="curvedConnector3">
            <a:avLst>
              <a:gd name="adj1" fmla="val 49984"/>
            </a:avLst>
          </a:prstGeom>
          <a:noFill/>
          <a:ln w="25560">
            <a:solidFill>
              <a:schemeClr val="accent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58" name="Google Shape;210;p42" descr=""/>
          <p:cNvPicPr/>
          <p:nvPr/>
        </p:nvPicPr>
        <p:blipFill>
          <a:blip r:embed="rId8"/>
          <a:stretch/>
        </p:blipFill>
        <p:spPr>
          <a:xfrm>
            <a:off x="2748960" y="2058840"/>
            <a:ext cx="176760" cy="365040"/>
          </a:xfrm>
          <a:prstGeom prst="rect">
            <a:avLst/>
          </a:prstGeom>
          <a:ln>
            <a:noFill/>
          </a:ln>
        </p:spPr>
      </p:pic>
      <p:sp>
        <p:nvSpPr>
          <p:cNvPr id="159" name="CustomShape 18"/>
          <p:cNvSpPr/>
          <p:nvPr/>
        </p:nvSpPr>
        <p:spPr>
          <a:xfrm rot="10800000">
            <a:off x="3747240" y="3164760"/>
            <a:ext cx="199440" cy="30096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aa4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9"/>
          <p:cNvSpPr/>
          <p:nvPr/>
        </p:nvSpPr>
        <p:spPr>
          <a:xfrm>
            <a:off x="3545280" y="3189240"/>
            <a:ext cx="199440" cy="30816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aa4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Google Shape;213;p42" descr=""/>
          <p:cNvPicPr/>
          <p:nvPr/>
        </p:nvPicPr>
        <p:blipFill>
          <a:blip r:embed="rId9"/>
          <a:stretch/>
        </p:blipFill>
        <p:spPr>
          <a:xfrm>
            <a:off x="3975120" y="3398760"/>
            <a:ext cx="176760" cy="365040"/>
          </a:xfrm>
          <a:prstGeom prst="rect">
            <a:avLst/>
          </a:prstGeom>
          <a:ln>
            <a:noFill/>
          </a:ln>
        </p:spPr>
      </p:pic>
      <p:sp>
        <p:nvSpPr>
          <p:cNvPr id="162" name="CustomShape 20"/>
          <p:cNvSpPr/>
          <p:nvPr/>
        </p:nvSpPr>
        <p:spPr>
          <a:xfrm>
            <a:off x="3356640" y="3130560"/>
            <a:ext cx="181440" cy="115560"/>
          </a:xfrm>
          <a:prstGeom prst="curvedConnector3">
            <a:avLst>
              <a:gd name="adj1" fmla="val 50000"/>
            </a:avLst>
          </a:prstGeom>
          <a:noFill/>
          <a:ln w="31680">
            <a:solidFill>
              <a:schemeClr val="accent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1"/>
          <p:cNvSpPr/>
          <p:nvPr/>
        </p:nvSpPr>
        <p:spPr>
          <a:xfrm>
            <a:off x="3821400" y="3462120"/>
            <a:ext cx="184680" cy="118440"/>
          </a:xfrm>
          <a:prstGeom prst="curvedConnector3">
            <a:avLst>
              <a:gd name="adj1" fmla="val 49984"/>
            </a:avLst>
          </a:prstGeom>
          <a:noFill/>
          <a:ln w="25560">
            <a:solidFill>
              <a:schemeClr val="accent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64" name="Google Shape;216;p42" descr=""/>
          <p:cNvPicPr/>
          <p:nvPr/>
        </p:nvPicPr>
        <p:blipFill>
          <a:blip r:embed="rId10"/>
          <a:stretch/>
        </p:blipFill>
        <p:spPr>
          <a:xfrm>
            <a:off x="3238920" y="2867760"/>
            <a:ext cx="176760" cy="365040"/>
          </a:xfrm>
          <a:prstGeom prst="rect">
            <a:avLst/>
          </a:prstGeom>
          <a:ln>
            <a:noFill/>
          </a:ln>
        </p:spPr>
      </p:pic>
      <p:sp>
        <p:nvSpPr>
          <p:cNvPr id="165" name="CustomShape 22"/>
          <p:cNvSpPr/>
          <p:nvPr/>
        </p:nvSpPr>
        <p:spPr>
          <a:xfrm rot="10800000">
            <a:off x="4320000" y="3906720"/>
            <a:ext cx="199440" cy="30096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aa4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3"/>
          <p:cNvSpPr/>
          <p:nvPr/>
        </p:nvSpPr>
        <p:spPr>
          <a:xfrm>
            <a:off x="4118400" y="3931200"/>
            <a:ext cx="199440" cy="30816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aa4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Google Shape;219;p42" descr=""/>
          <p:cNvPicPr/>
          <p:nvPr/>
        </p:nvPicPr>
        <p:blipFill>
          <a:blip r:embed="rId11"/>
          <a:stretch/>
        </p:blipFill>
        <p:spPr>
          <a:xfrm>
            <a:off x="4548240" y="4140720"/>
            <a:ext cx="176760" cy="365040"/>
          </a:xfrm>
          <a:prstGeom prst="rect">
            <a:avLst/>
          </a:prstGeom>
          <a:ln>
            <a:noFill/>
          </a:ln>
        </p:spPr>
      </p:pic>
      <p:sp>
        <p:nvSpPr>
          <p:cNvPr id="168" name="CustomShape 24"/>
          <p:cNvSpPr/>
          <p:nvPr/>
        </p:nvSpPr>
        <p:spPr>
          <a:xfrm>
            <a:off x="3929400" y="3872880"/>
            <a:ext cx="181440" cy="115560"/>
          </a:xfrm>
          <a:prstGeom prst="curvedConnector3">
            <a:avLst>
              <a:gd name="adj1" fmla="val 50000"/>
            </a:avLst>
          </a:prstGeom>
          <a:noFill/>
          <a:ln w="31680">
            <a:solidFill>
              <a:schemeClr val="accent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5"/>
          <p:cNvSpPr/>
          <p:nvPr/>
        </p:nvSpPr>
        <p:spPr>
          <a:xfrm>
            <a:off x="4394520" y="4204080"/>
            <a:ext cx="184680" cy="118440"/>
          </a:xfrm>
          <a:prstGeom prst="curvedConnector3">
            <a:avLst>
              <a:gd name="adj1" fmla="val 49984"/>
            </a:avLst>
          </a:prstGeom>
          <a:noFill/>
          <a:ln w="25560">
            <a:solidFill>
              <a:schemeClr val="accent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70" name="Google Shape;222;p42" descr=""/>
          <p:cNvPicPr/>
          <p:nvPr/>
        </p:nvPicPr>
        <p:blipFill>
          <a:blip r:embed="rId12"/>
          <a:stretch/>
        </p:blipFill>
        <p:spPr>
          <a:xfrm>
            <a:off x="3811680" y="3609720"/>
            <a:ext cx="176760" cy="365040"/>
          </a:xfrm>
          <a:prstGeom prst="rect">
            <a:avLst/>
          </a:prstGeom>
          <a:ln>
            <a:noFill/>
          </a:ln>
        </p:spPr>
      </p:pic>
      <p:sp>
        <p:nvSpPr>
          <p:cNvPr id="171" name="CustomShape 26"/>
          <p:cNvSpPr/>
          <p:nvPr/>
        </p:nvSpPr>
        <p:spPr>
          <a:xfrm rot="10800000">
            <a:off x="2737080" y="1562400"/>
            <a:ext cx="199440" cy="30096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aa4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7"/>
          <p:cNvSpPr/>
          <p:nvPr/>
        </p:nvSpPr>
        <p:spPr>
          <a:xfrm>
            <a:off x="2535480" y="1586880"/>
            <a:ext cx="199440" cy="30816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aa4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Google Shape;225;p42" descr=""/>
          <p:cNvPicPr/>
          <p:nvPr/>
        </p:nvPicPr>
        <p:blipFill>
          <a:blip r:embed="rId13"/>
          <a:stretch/>
        </p:blipFill>
        <p:spPr>
          <a:xfrm>
            <a:off x="2965320" y="1796400"/>
            <a:ext cx="176760" cy="365040"/>
          </a:xfrm>
          <a:prstGeom prst="rect">
            <a:avLst/>
          </a:prstGeom>
          <a:ln>
            <a:noFill/>
          </a:ln>
        </p:spPr>
      </p:pic>
      <p:sp>
        <p:nvSpPr>
          <p:cNvPr id="174" name="CustomShape 28"/>
          <p:cNvSpPr/>
          <p:nvPr/>
        </p:nvSpPr>
        <p:spPr>
          <a:xfrm>
            <a:off x="2346480" y="1528560"/>
            <a:ext cx="181440" cy="115560"/>
          </a:xfrm>
          <a:prstGeom prst="curvedConnector3">
            <a:avLst>
              <a:gd name="adj1" fmla="val 50000"/>
            </a:avLst>
          </a:prstGeom>
          <a:noFill/>
          <a:ln w="31680">
            <a:solidFill>
              <a:schemeClr val="accent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9"/>
          <p:cNvSpPr/>
          <p:nvPr/>
        </p:nvSpPr>
        <p:spPr>
          <a:xfrm>
            <a:off x="2811600" y="1859760"/>
            <a:ext cx="184680" cy="118440"/>
          </a:xfrm>
          <a:prstGeom prst="curvedConnector3">
            <a:avLst>
              <a:gd name="adj1" fmla="val 49984"/>
            </a:avLst>
          </a:prstGeom>
          <a:noFill/>
          <a:ln w="25560">
            <a:solidFill>
              <a:schemeClr val="accent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Google Shape;228;p42" descr=""/>
          <p:cNvPicPr/>
          <p:nvPr/>
        </p:nvPicPr>
        <p:blipFill>
          <a:blip r:embed="rId14"/>
          <a:stretch/>
        </p:blipFill>
        <p:spPr>
          <a:xfrm>
            <a:off x="2228760" y="1265400"/>
            <a:ext cx="176760" cy="365040"/>
          </a:xfrm>
          <a:prstGeom prst="rect">
            <a:avLst/>
          </a:prstGeom>
          <a:ln>
            <a:noFill/>
          </a:ln>
        </p:spPr>
      </p:pic>
      <p:sp>
        <p:nvSpPr>
          <p:cNvPr id="177" name="CustomShape 30"/>
          <p:cNvSpPr/>
          <p:nvPr/>
        </p:nvSpPr>
        <p:spPr>
          <a:xfrm rot="10800000">
            <a:off x="5234760" y="5340960"/>
            <a:ext cx="199440" cy="30096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aa4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1"/>
          <p:cNvSpPr/>
          <p:nvPr/>
        </p:nvSpPr>
        <p:spPr>
          <a:xfrm>
            <a:off x="5033160" y="5365440"/>
            <a:ext cx="199440" cy="30816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aa4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Google Shape;231;p42" descr=""/>
          <p:cNvPicPr/>
          <p:nvPr/>
        </p:nvPicPr>
        <p:blipFill>
          <a:blip r:embed="rId15"/>
          <a:stretch/>
        </p:blipFill>
        <p:spPr>
          <a:xfrm>
            <a:off x="5463000" y="5574960"/>
            <a:ext cx="176760" cy="365040"/>
          </a:xfrm>
          <a:prstGeom prst="rect">
            <a:avLst/>
          </a:prstGeom>
          <a:ln>
            <a:noFill/>
          </a:ln>
        </p:spPr>
      </p:pic>
      <p:sp>
        <p:nvSpPr>
          <p:cNvPr id="180" name="CustomShape 32"/>
          <p:cNvSpPr/>
          <p:nvPr/>
        </p:nvSpPr>
        <p:spPr>
          <a:xfrm>
            <a:off x="4844160" y="5307120"/>
            <a:ext cx="181440" cy="115560"/>
          </a:xfrm>
          <a:prstGeom prst="curvedConnector3">
            <a:avLst>
              <a:gd name="adj1" fmla="val 50000"/>
            </a:avLst>
          </a:prstGeom>
          <a:noFill/>
          <a:ln w="31680">
            <a:solidFill>
              <a:schemeClr val="accent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3"/>
          <p:cNvSpPr/>
          <p:nvPr/>
        </p:nvSpPr>
        <p:spPr>
          <a:xfrm>
            <a:off x="5309280" y="5638320"/>
            <a:ext cx="184680" cy="118440"/>
          </a:xfrm>
          <a:prstGeom prst="curvedConnector3">
            <a:avLst>
              <a:gd name="adj1" fmla="val 49984"/>
            </a:avLst>
          </a:prstGeom>
          <a:noFill/>
          <a:ln w="25560">
            <a:solidFill>
              <a:schemeClr val="accent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82" name="Google Shape;234;p42" descr=""/>
          <p:cNvPicPr/>
          <p:nvPr/>
        </p:nvPicPr>
        <p:blipFill>
          <a:blip r:embed="rId16"/>
          <a:stretch/>
        </p:blipFill>
        <p:spPr>
          <a:xfrm>
            <a:off x="4726440" y="5043960"/>
            <a:ext cx="176760" cy="365040"/>
          </a:xfrm>
          <a:prstGeom prst="rect">
            <a:avLst/>
          </a:prstGeom>
          <a:ln>
            <a:noFill/>
          </a:ln>
        </p:spPr>
      </p:pic>
      <p:sp>
        <p:nvSpPr>
          <p:cNvPr id="183" name="CustomShape 34"/>
          <p:cNvSpPr/>
          <p:nvPr/>
        </p:nvSpPr>
        <p:spPr>
          <a:xfrm>
            <a:off x="1774800" y="1448280"/>
            <a:ext cx="3411000" cy="487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5"/>
          <p:cNvSpPr/>
          <p:nvPr/>
        </p:nvSpPr>
        <p:spPr>
          <a:xfrm flipH="1" rot="16200000">
            <a:off x="5281560" y="1942200"/>
            <a:ext cx="4141080" cy="1527480"/>
          </a:xfrm>
          <a:prstGeom prst="bentConnector3">
            <a:avLst>
              <a:gd name="adj1" fmla="val 49999"/>
            </a:avLst>
          </a:prstGeom>
          <a:noFill/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6"/>
          <p:cNvSpPr/>
          <p:nvPr/>
        </p:nvSpPr>
        <p:spPr>
          <a:xfrm flipH="1" rot="16200000">
            <a:off x="6969240" y="4073760"/>
            <a:ext cx="3732840" cy="1436400"/>
          </a:xfrm>
          <a:prstGeom prst="bentConnector3">
            <a:avLst>
              <a:gd name="adj1" fmla="val 50000"/>
            </a:avLst>
          </a:prstGeom>
          <a:noFill/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7"/>
          <p:cNvSpPr/>
          <p:nvPr/>
        </p:nvSpPr>
        <p:spPr>
          <a:xfrm>
            <a:off x="4050720" y="634320"/>
            <a:ext cx="698400" cy="2081160"/>
          </a:xfrm>
          <a:prstGeom prst="roundRect">
            <a:avLst>
              <a:gd name="adj" fmla="val 16667"/>
            </a:avLst>
          </a:prstGeom>
          <a:noFill/>
          <a:ln cap="rnd" w="12600">
            <a:solidFill>
              <a:schemeClr val="dk1"/>
            </a:solidFill>
            <a:custDash>
              <a:ds d="400000" sp="300000"/>
              <a:ds d="1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8"/>
          <p:cNvSpPr/>
          <p:nvPr/>
        </p:nvSpPr>
        <p:spPr>
          <a:xfrm>
            <a:off x="5438160" y="3013200"/>
            <a:ext cx="698400" cy="1954800"/>
          </a:xfrm>
          <a:prstGeom prst="roundRect">
            <a:avLst>
              <a:gd name="adj" fmla="val 16667"/>
            </a:avLst>
          </a:prstGeom>
          <a:noFill/>
          <a:ln cap="rnd" w="12600">
            <a:solidFill>
              <a:schemeClr val="dk1"/>
            </a:solidFill>
            <a:custDash>
              <a:ds d="400000" sp="300000"/>
              <a:ds d="1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9"/>
          <p:cNvSpPr/>
          <p:nvPr/>
        </p:nvSpPr>
        <p:spPr>
          <a:xfrm>
            <a:off x="6915960" y="5103000"/>
            <a:ext cx="587880" cy="1584360"/>
          </a:xfrm>
          <a:prstGeom prst="roundRect">
            <a:avLst>
              <a:gd name="adj" fmla="val 16667"/>
            </a:avLst>
          </a:prstGeom>
          <a:noFill/>
          <a:ln cap="rnd" w="12600">
            <a:solidFill>
              <a:schemeClr val="dk1"/>
            </a:solidFill>
            <a:custDash>
              <a:ds d="400000" sp="300000"/>
              <a:ds d="1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0"/>
          <p:cNvSpPr/>
          <p:nvPr/>
        </p:nvSpPr>
        <p:spPr>
          <a:xfrm>
            <a:off x="4153320" y="794880"/>
            <a:ext cx="393840" cy="421560"/>
          </a:xfrm>
          <a:prstGeom prst="diamond">
            <a:avLst/>
          </a:prstGeom>
          <a:solidFill>
            <a:schemeClr val="accent1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41"/>
          <p:cNvSpPr/>
          <p:nvPr/>
        </p:nvSpPr>
        <p:spPr>
          <a:xfrm>
            <a:off x="4183920" y="1440360"/>
            <a:ext cx="358560" cy="300240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42"/>
          <p:cNvSpPr/>
          <p:nvPr/>
        </p:nvSpPr>
        <p:spPr>
          <a:xfrm>
            <a:off x="4173120" y="2064240"/>
            <a:ext cx="372240" cy="38916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7030a0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43"/>
          <p:cNvSpPr/>
          <p:nvPr/>
        </p:nvSpPr>
        <p:spPr>
          <a:xfrm>
            <a:off x="5564520" y="3129840"/>
            <a:ext cx="393840" cy="421560"/>
          </a:xfrm>
          <a:prstGeom prst="diamond">
            <a:avLst/>
          </a:prstGeom>
          <a:solidFill>
            <a:schemeClr val="accent1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44"/>
          <p:cNvSpPr/>
          <p:nvPr/>
        </p:nvSpPr>
        <p:spPr>
          <a:xfrm>
            <a:off x="5595120" y="3774960"/>
            <a:ext cx="358560" cy="300240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45"/>
          <p:cNvSpPr/>
          <p:nvPr/>
        </p:nvSpPr>
        <p:spPr>
          <a:xfrm>
            <a:off x="5584320" y="4399200"/>
            <a:ext cx="372240" cy="38916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7030a0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46"/>
          <p:cNvSpPr/>
          <p:nvPr/>
        </p:nvSpPr>
        <p:spPr>
          <a:xfrm>
            <a:off x="6995520" y="5252040"/>
            <a:ext cx="393840" cy="421560"/>
          </a:xfrm>
          <a:prstGeom prst="diamond">
            <a:avLst/>
          </a:prstGeom>
          <a:solidFill>
            <a:schemeClr val="accent1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47"/>
          <p:cNvSpPr/>
          <p:nvPr/>
        </p:nvSpPr>
        <p:spPr>
          <a:xfrm>
            <a:off x="7030080" y="6054120"/>
            <a:ext cx="358560" cy="300240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48"/>
          <p:cNvSpPr/>
          <p:nvPr/>
        </p:nvSpPr>
        <p:spPr>
          <a:xfrm>
            <a:off x="2866680" y="1002960"/>
            <a:ext cx="1139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49"/>
          <p:cNvSpPr/>
          <p:nvPr/>
        </p:nvSpPr>
        <p:spPr>
          <a:xfrm>
            <a:off x="2990520" y="1632600"/>
            <a:ext cx="99036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50"/>
          <p:cNvSpPr/>
          <p:nvPr/>
        </p:nvSpPr>
        <p:spPr>
          <a:xfrm>
            <a:off x="3394800" y="2327040"/>
            <a:ext cx="54396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51"/>
          <p:cNvSpPr/>
          <p:nvPr/>
        </p:nvSpPr>
        <p:spPr>
          <a:xfrm>
            <a:off x="4005360" y="3341160"/>
            <a:ext cx="1338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52"/>
          <p:cNvSpPr/>
          <p:nvPr/>
        </p:nvSpPr>
        <p:spPr>
          <a:xfrm flipH="1" rot="10800000">
            <a:off x="4590720" y="4035600"/>
            <a:ext cx="74808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53"/>
          <p:cNvSpPr/>
          <p:nvPr/>
        </p:nvSpPr>
        <p:spPr>
          <a:xfrm flipH="1" rot="10800000">
            <a:off x="5059080" y="4686840"/>
            <a:ext cx="33984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54"/>
          <p:cNvSpPr/>
          <p:nvPr/>
        </p:nvSpPr>
        <p:spPr>
          <a:xfrm>
            <a:off x="5699520" y="5519880"/>
            <a:ext cx="1100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55"/>
          <p:cNvSpPr/>
          <p:nvPr/>
        </p:nvSpPr>
        <p:spPr>
          <a:xfrm flipH="1" rot="10800000">
            <a:off x="6049800" y="6162120"/>
            <a:ext cx="75024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dk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56"/>
          <p:cNvSpPr/>
          <p:nvPr/>
        </p:nvSpPr>
        <p:spPr>
          <a:xfrm rot="3370800">
            <a:off x="1543320" y="3594960"/>
            <a:ext cx="3001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Agile Development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57"/>
          <p:cNvSpPr/>
          <p:nvPr/>
        </p:nvSpPr>
        <p:spPr>
          <a:xfrm>
            <a:off x="45720" y="4980960"/>
            <a:ext cx="43974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a12830"/>
                </a:solidFill>
                <a:latin typeface="Calibri"/>
                <a:ea typeface="Calibri"/>
              </a:rPr>
              <a:t>Small Release packages deployed with high frequency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a12830"/>
                </a:solidFill>
                <a:latin typeface="Calibri"/>
                <a:ea typeface="Calibri"/>
              </a:rPr>
              <a:t>Smaller Risk in each release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58"/>
          <p:cNvSpPr/>
          <p:nvPr/>
        </p:nvSpPr>
        <p:spPr>
          <a:xfrm>
            <a:off x="6589800" y="1304280"/>
            <a:ext cx="1470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Prod Release #1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59"/>
          <p:cNvSpPr/>
          <p:nvPr/>
        </p:nvSpPr>
        <p:spPr>
          <a:xfrm>
            <a:off x="8209800" y="3491640"/>
            <a:ext cx="1470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Prod Release #2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CustomShape 60"/>
          <p:cNvSpPr/>
          <p:nvPr/>
        </p:nvSpPr>
        <p:spPr>
          <a:xfrm>
            <a:off x="9336240" y="5171040"/>
            <a:ext cx="1470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Prod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Release #3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CustomShape 61"/>
          <p:cNvSpPr/>
          <p:nvPr/>
        </p:nvSpPr>
        <p:spPr>
          <a:xfrm>
            <a:off x="7776000" y="910800"/>
            <a:ext cx="3001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Waterfall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Organization!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62"/>
          <p:cNvSpPr/>
          <p:nvPr/>
        </p:nvSpPr>
        <p:spPr>
          <a:xfrm>
            <a:off x="4686840" y="806400"/>
            <a:ext cx="1470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a12830"/>
                </a:solidFill>
                <a:latin typeface="Calibri"/>
                <a:ea typeface="Calibri"/>
              </a:rPr>
              <a:t>Release #1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63"/>
          <p:cNvSpPr/>
          <p:nvPr/>
        </p:nvSpPr>
        <p:spPr>
          <a:xfrm>
            <a:off x="4693680" y="1423080"/>
            <a:ext cx="1470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a12830"/>
                </a:solidFill>
                <a:latin typeface="Calibri"/>
                <a:ea typeface="Calibri"/>
              </a:rPr>
              <a:t>Release #2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CustomShape 64"/>
          <p:cNvSpPr/>
          <p:nvPr/>
        </p:nvSpPr>
        <p:spPr>
          <a:xfrm>
            <a:off x="4665240" y="2084040"/>
            <a:ext cx="1470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a12830"/>
                </a:solidFill>
                <a:latin typeface="Calibri"/>
                <a:ea typeface="Calibri"/>
              </a:rPr>
              <a:t>Release #3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65"/>
          <p:cNvSpPr/>
          <p:nvPr/>
        </p:nvSpPr>
        <p:spPr>
          <a:xfrm>
            <a:off x="6048720" y="3171960"/>
            <a:ext cx="1470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a12830"/>
                </a:solidFill>
                <a:latin typeface="Calibri"/>
                <a:ea typeface="Calibri"/>
              </a:rPr>
              <a:t>Release #4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66"/>
          <p:cNvSpPr/>
          <p:nvPr/>
        </p:nvSpPr>
        <p:spPr>
          <a:xfrm>
            <a:off x="7411320" y="5317560"/>
            <a:ext cx="1470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a12830"/>
                </a:solidFill>
                <a:latin typeface="Calibri"/>
                <a:ea typeface="Calibri"/>
              </a:rPr>
              <a:t>Release #7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67"/>
          <p:cNvSpPr/>
          <p:nvPr/>
        </p:nvSpPr>
        <p:spPr>
          <a:xfrm>
            <a:off x="6068160" y="4399200"/>
            <a:ext cx="1470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a12830"/>
                </a:solidFill>
                <a:latin typeface="Calibri"/>
                <a:ea typeface="Calibri"/>
              </a:rPr>
              <a:t>Release #6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68"/>
          <p:cNvSpPr/>
          <p:nvPr/>
        </p:nvSpPr>
        <p:spPr>
          <a:xfrm>
            <a:off x="6054480" y="3816360"/>
            <a:ext cx="1470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a12830"/>
                </a:solidFill>
                <a:latin typeface="Calibri"/>
                <a:ea typeface="Calibri"/>
              </a:rPr>
              <a:t>Release #5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69"/>
          <p:cNvSpPr/>
          <p:nvPr/>
        </p:nvSpPr>
        <p:spPr>
          <a:xfrm>
            <a:off x="7411320" y="6059160"/>
            <a:ext cx="1470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a12830"/>
                </a:solidFill>
                <a:latin typeface="Calibri"/>
                <a:ea typeface="Calibri"/>
              </a:rPr>
              <a:t>Release #8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38080" y="182880"/>
            <a:ext cx="10514520" cy="8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Reduction of </a:t>
            </a:r>
            <a:r>
              <a:rPr b="1" lang="en-US" sz="2800" spc="-1" strike="noStrike">
                <a:solidFill>
                  <a:srgbClr val="00b0f0"/>
                </a:solidFill>
                <a:latin typeface="Calibri"/>
                <a:ea typeface="Calibri"/>
              </a:rPr>
              <a:t>batch size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is the recurring theme for speed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822960" y="109728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Irakli Nadareishvili et. al. State in their book is next step in lean software engineering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marL="457200" indent="-4305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Agile – smaller batches in project management.</a:t>
            </a:r>
            <a:endParaRPr b="0" lang="en-US" sz="2400" spc="-1" strike="noStrike">
              <a:latin typeface="Arial"/>
            </a:endParaRPr>
          </a:p>
          <a:p>
            <a:pPr marL="457200" indent="-4305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Lean – smaller batches in product management.</a:t>
            </a:r>
            <a:endParaRPr b="0" lang="en-US" sz="2400" spc="-1" strike="noStrike">
              <a:latin typeface="Arial"/>
            </a:endParaRPr>
          </a:p>
          <a:p>
            <a:pPr marL="457200" indent="-4305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CI/CD – smaller batches in ops/deployment and QA.</a:t>
            </a:r>
            <a:endParaRPr b="0" lang="en-US" sz="2400" spc="-1" strike="noStrike">
              <a:latin typeface="Arial"/>
            </a:endParaRPr>
          </a:p>
          <a:p>
            <a:pPr marL="457200" indent="-4305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Microservices – smaller batches of design/architecture!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Belleza"/>
                <a:ea typeface="Belleza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Belleza"/>
                <a:ea typeface="Belleza"/>
              </a:rPr>
              <a:t>Slay the monolith”: Microservices close the alignment loop!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444600" y="5791320"/>
            <a:ext cx="11365560" cy="532440"/>
          </a:xfrm>
          <a:prstGeom prst="rect">
            <a:avLst/>
          </a:prstGeom>
          <a:solidFill>
            <a:srgbClr val="003a6f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Irakli Nadareishvili et. al.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: 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  <a:ea typeface="Calibri"/>
                <a:hlinkClick r:id="rId1"/>
              </a:rPr>
              <a:t>Microservices Architecture: Aligning Principles, Practices, and Culture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822960" y="122760"/>
            <a:ext cx="10514520" cy="8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Why Microservices?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460440" y="1447920"/>
            <a:ext cx="11428920" cy="368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Architecture Style that came about because Web architecture supporting eCommerce  do not work in new Digital world!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They were pre-dominantly Monolithic Architectures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&amp;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Deployed in company data centers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838080" y="365040"/>
            <a:ext cx="1051452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Why Microservices?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822960" y="1280160"/>
            <a:ext cx="10514520" cy="48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Microservices Architecture Style is first style developed: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0" lang="en-US" sz="2400" spc="-1" strike="noStrike">
                <a:solidFill>
                  <a:srgbClr val="111111"/>
                </a:solidFill>
                <a:latin typeface="Calibri"/>
                <a:ea typeface="Calibri"/>
              </a:rPr>
              <a:t>POST Continuous Delivery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&amp;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POST DevOps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&amp;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POST Cloud Revolution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To Support Rapid Change in an Increasingly Digital World!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838080" y="365040"/>
            <a:ext cx="10514520" cy="64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Microservices – A Distributed Software / Application Architecture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838080" y="1005480"/>
            <a:ext cx="10514520" cy="516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019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Microservices Architecture Style is fundamentally a distributed software / application architecture</a:t>
            </a:r>
            <a:endParaRPr b="0" lang="en-US" sz="2400" spc="-1" strike="noStrike">
              <a:latin typeface="Arial"/>
            </a:endParaRPr>
          </a:p>
          <a:p>
            <a:pPr marL="228600" indent="-201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8 Fallacies of Distributed Computing Apply</a:t>
            </a:r>
            <a:endParaRPr b="0" lang="en-US" sz="2400" spc="-1" strike="noStrike">
              <a:latin typeface="Arial"/>
            </a:endParaRPr>
          </a:p>
          <a:p>
            <a:pPr marL="228600" indent="-201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Foundational Building blocks of distributed system are required</a:t>
            </a:r>
            <a:endParaRPr b="0" lang="en-US" sz="2400" spc="-1" strike="noStrike">
              <a:latin typeface="Arial"/>
            </a:endParaRPr>
          </a:p>
          <a:p>
            <a:pPr lvl="1" marL="685800" indent="-2019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Networks</a:t>
            </a:r>
            <a:endParaRPr b="0" lang="en-US" sz="2000" spc="-1" strike="noStrike">
              <a:latin typeface="Arial"/>
            </a:endParaRPr>
          </a:p>
          <a:p>
            <a:pPr lvl="1" marL="685800" indent="-2019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Network Protocols</a:t>
            </a:r>
            <a:endParaRPr b="0" lang="en-US" sz="2000" spc="-1" strike="noStrike">
              <a:latin typeface="Arial"/>
            </a:endParaRPr>
          </a:p>
          <a:p>
            <a:pPr lvl="1" marL="685800" indent="-2019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Application Protocols</a:t>
            </a:r>
            <a:endParaRPr b="0" lang="en-US" sz="2000" spc="-1" strike="noStrike">
              <a:latin typeface="Arial"/>
            </a:endParaRPr>
          </a:p>
          <a:p>
            <a:pPr lvl="1" marL="685800" indent="-2019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Message Serialization/DeSerialization</a:t>
            </a:r>
            <a:endParaRPr b="0" lang="en-US" sz="2000" spc="-1" strike="noStrike">
              <a:latin typeface="Arial"/>
            </a:endParaRPr>
          </a:p>
          <a:p>
            <a:pPr lvl="1" marL="685800" indent="-2019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IPC Mechanism: RPC or Messaging Mechanism</a:t>
            </a:r>
            <a:endParaRPr b="0" lang="en-US" sz="2000" spc="-1" strike="noStrike">
              <a:latin typeface="Arial"/>
            </a:endParaRPr>
          </a:p>
          <a:p>
            <a:pPr lvl="1" marL="685800" indent="-2019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Service Registry &amp; Discovery</a:t>
            </a:r>
            <a:endParaRPr b="0" lang="en-US" sz="2000" spc="-1" strike="noStrike">
              <a:latin typeface="Arial"/>
            </a:endParaRPr>
          </a:p>
          <a:p>
            <a:pPr lvl="1" marL="685800" indent="-2019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Distributed Consensus Protocol to reason and arrive at a consensus on state of distributed system</a:t>
            </a:r>
            <a:endParaRPr b="0" lang="en-US" sz="2000" spc="-1" strike="noStrike">
              <a:latin typeface="Arial"/>
            </a:endParaRPr>
          </a:p>
          <a:p>
            <a:pPr lvl="1" marL="685800" indent="-2019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Failure is guaranteed, architecture &amp; design must model failure and bake in resiliency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822960" y="182880"/>
            <a:ext cx="1051452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Microservices: Definition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549000" y="1309320"/>
            <a:ext cx="11428920" cy="47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5308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70c0"/>
                </a:solidFill>
                <a:latin typeface="Calibri"/>
                <a:ea typeface="Calibri"/>
              </a:rPr>
              <a:t>“</a:t>
            </a:r>
            <a:r>
              <a:rPr b="0" lang="en-US" sz="2400" spc="-1" strike="noStrike">
                <a:solidFill>
                  <a:srgbClr val="0070c0"/>
                </a:solidFill>
                <a:latin typeface="Calibri"/>
                <a:ea typeface="Calibri"/>
              </a:rPr>
              <a:t>Fine grained SOA architecture done the UNIX way”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– James Lewis, Thoughtworks</a:t>
            </a:r>
            <a:endParaRPr b="0" lang="en-US" sz="2400" spc="-1" strike="noStrike">
              <a:latin typeface="Arial"/>
            </a:endParaRPr>
          </a:p>
          <a:p>
            <a:pPr marL="228600" indent="-253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Follow the Unix Philosophy </a:t>
            </a:r>
            <a:endParaRPr b="0" lang="en-US" sz="2400" spc="-1" strike="noStrike">
              <a:latin typeface="Arial"/>
            </a:endParaRPr>
          </a:p>
          <a:p>
            <a:pPr lvl="1" marL="800280" indent="-265680">
              <a:lnSpc>
                <a:spcPct val="10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Write programs that do one thing and do it well. Write programs to work together. Write programs to handle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Calibri"/>
                <a:ea typeface="Calibri"/>
                <a:hlinkClick r:id="rId1"/>
              </a:rPr>
              <a:t>text streams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, because that is a universal interface” - Doug McMcIlroy, Head of the Bell Labs CSRC &amp; Inventor of the Unix pipe</a:t>
            </a:r>
            <a:endParaRPr b="0" lang="en-US" sz="2400" spc="-1" strike="noStrike">
              <a:latin typeface="Arial"/>
            </a:endParaRPr>
          </a:p>
          <a:p>
            <a:pPr lvl="1" marL="800280" indent="-265680">
              <a:lnSpc>
                <a:spcPct val="10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 Unix philosophy emphasizes building short, simple, clear, modular, and extensible code that can be easily maintained and repurposed by developers other than its creators. The Unix philosophy favors 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Calibri"/>
                <a:ea typeface="Calibri"/>
                <a:hlinkClick r:id="rId2"/>
              </a:rPr>
              <a:t>composability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 as opposed to 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Calibri"/>
                <a:ea typeface="Calibri"/>
                <a:hlinkClick r:id="rId3"/>
              </a:rPr>
              <a:t>monolithic design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 lvl="1" marL="800280" indent="-253080">
              <a:lnSpc>
                <a:spcPct val="10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Single Responsibility Principle!</a:t>
            </a:r>
            <a:endParaRPr b="0" lang="en-US" sz="2400" spc="-1" strike="noStrike">
              <a:latin typeface="Arial"/>
            </a:endParaRPr>
          </a:p>
          <a:p>
            <a:pPr lvl="1" marL="800280" indent="-253080">
              <a:lnSpc>
                <a:spcPct val="100000"/>
              </a:lnSpc>
              <a:spcBef>
                <a:spcPts val="499"/>
              </a:spcBef>
              <a:buClr>
                <a:srgbClr val="44546a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Prefers Simplicity Over Complexity!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83600"/>
            <a:ext cx="10514520" cy="54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Microservices: Definition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44600" y="5791320"/>
            <a:ext cx="11365560" cy="532440"/>
          </a:xfrm>
          <a:prstGeom prst="rect">
            <a:avLst/>
          </a:prstGeom>
          <a:solidFill>
            <a:srgbClr val="003a6f"/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Martin Fowler: http://martinfowler.com/articles/microservices.html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457200" y="912960"/>
            <a:ext cx="11428920" cy="47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 microservice architectural style is an approach to developing a </a:t>
            </a:r>
            <a:r>
              <a:rPr b="0" lang="en-US" sz="2400" spc="-1" strike="noStrike" u="sng">
                <a:solidFill>
                  <a:srgbClr val="c00000"/>
                </a:solidFill>
                <a:uFillTx/>
                <a:latin typeface="Calibri"/>
                <a:ea typeface="Calibri"/>
              </a:rPr>
              <a:t>single application </a:t>
            </a:r>
            <a:endParaRPr b="0" lang="en-US" sz="2400" spc="-1" strike="noStrike">
              <a:latin typeface="Arial"/>
            </a:endParaRPr>
          </a:p>
          <a:p>
            <a:pPr marL="228600" indent="-201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As a suite of small services</a:t>
            </a:r>
            <a:endParaRPr b="0" lang="en-US" sz="2400" spc="-1" strike="noStrike">
              <a:latin typeface="Arial"/>
            </a:endParaRPr>
          </a:p>
          <a:p>
            <a:pPr marL="228600" indent="-201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Each running in its own process </a:t>
            </a:r>
            <a:endParaRPr b="0" lang="en-US" sz="2400" spc="-1" strike="noStrike">
              <a:latin typeface="Arial"/>
            </a:endParaRPr>
          </a:p>
          <a:p>
            <a:pPr marL="228600" indent="-201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Communicating with lightweight mechanisms, often an HTTP resource API</a:t>
            </a:r>
            <a:endParaRPr b="0" lang="en-US" sz="2400" spc="-1" strike="noStrike">
              <a:latin typeface="Arial"/>
            </a:endParaRPr>
          </a:p>
          <a:p>
            <a:pPr marL="228600" indent="-201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These services are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built around business capabilities</a:t>
            </a:r>
            <a:endParaRPr b="0" lang="en-US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independently deployable by fully automated deployment machinery</a:t>
            </a:r>
            <a:endParaRPr b="0" lang="en-US" sz="2400" spc="-1" strike="noStrike">
              <a:latin typeface="Arial"/>
            </a:endParaRPr>
          </a:p>
          <a:p>
            <a:pPr marL="228600" indent="-201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Services may be written in different programming languages and use different data storage technologies</a:t>
            </a:r>
            <a:endParaRPr b="0" lang="en-US" sz="2400" spc="-1" strike="noStrike">
              <a:latin typeface="Arial"/>
            </a:endParaRPr>
          </a:p>
          <a:p>
            <a:pPr marL="228600" indent="-201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There is a bare minimum of centralized management of these services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LibreOffice/5.4.4.2$Windows_X86_64 LibreOffice_project/2524958677847fb3bb44820e40380acbe820f960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2019-04-30T10:59:53Z</dcterms:modified>
  <cp:revision>1</cp:revision>
  <dc:subject/>
  <dc:title/>
</cp:coreProperties>
</file>