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648a90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648a90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83467de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83467de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648a906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648a906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648a906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648a906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648a906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648a906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648a906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648a906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 in Sports Betting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Thomas Kummer, Andrew Enelow, and Harsh Lalwani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Motivation/Background</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Sports betting has grown significantly since its legalization, with revenue increasing from $920M in 2018 to $14B in 2023.</a:t>
            </a:r>
            <a:endParaRPr/>
          </a:p>
          <a:p>
            <a:pPr indent="0" lvl="0" marL="0" rtl="0" algn="l">
              <a:spcBef>
                <a:spcPts val="1200"/>
              </a:spcBef>
              <a:spcAft>
                <a:spcPts val="0"/>
              </a:spcAft>
              <a:buClr>
                <a:schemeClr val="dk1"/>
              </a:buClr>
              <a:buSzPts val="1100"/>
              <a:buFont typeface="Arial"/>
              <a:buNone/>
            </a:pPr>
            <a:r>
              <a:rPr lang="en"/>
              <a:t>The majority of bettors struggle to “beat the books,” with conventional strategies leading to losses.</a:t>
            </a:r>
            <a:endParaRPr/>
          </a:p>
          <a:p>
            <a:pPr indent="0" lvl="0" marL="0" rtl="0" algn="l">
              <a:spcBef>
                <a:spcPts val="1200"/>
              </a:spcBef>
              <a:spcAft>
                <a:spcPts val="0"/>
              </a:spcAft>
              <a:buClr>
                <a:schemeClr val="dk1"/>
              </a:buClr>
              <a:buSzPts val="1100"/>
              <a:buFont typeface="Arial"/>
              <a:buNone/>
            </a:pPr>
            <a:r>
              <a:rPr lang="en"/>
              <a:t>This project targets those vulnerable to sports betting exploitation, aiming to minimize losses and improve decision-making.</a:t>
            </a:r>
            <a:endParaRPr/>
          </a:p>
          <a:p>
            <a:pPr indent="0" lvl="0" marL="0" rtl="0" algn="l">
              <a:spcBef>
                <a:spcPts val="1200"/>
              </a:spcBef>
              <a:spcAft>
                <a:spcPts val="0"/>
              </a:spcAft>
              <a:buClr>
                <a:schemeClr val="dk1"/>
              </a:buClr>
              <a:buSzPts val="1100"/>
              <a:buFont typeface="Arial"/>
              <a:buNone/>
            </a:pPr>
            <a:r>
              <a:rPr lang="en"/>
              <a:t>Despite efforts to use machine learning models, no consistent method has outperformed sportsbooks' odds, especially considering the house’s cut.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67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Research Work</a:t>
            </a:r>
            <a:endParaRPr/>
          </a:p>
        </p:txBody>
      </p:sp>
      <p:sp>
        <p:nvSpPr>
          <p:cNvPr id="141" name="Google Shape;141;p15"/>
          <p:cNvSpPr txBox="1"/>
          <p:nvPr>
            <p:ph idx="1" type="body"/>
          </p:nvPr>
        </p:nvSpPr>
        <p:spPr>
          <a:xfrm>
            <a:off x="819150" y="1059950"/>
            <a:ext cx="7505700" cy="358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 </a:t>
            </a:r>
            <a:r>
              <a:rPr b="1" lang="en">
                <a:solidFill>
                  <a:srgbClr val="000000"/>
                </a:solidFill>
              </a:rPr>
              <a:t>Bosch (2018)</a:t>
            </a:r>
            <a:r>
              <a:rPr lang="en">
                <a:solidFill>
                  <a:srgbClr val="000000"/>
                </a:solidFill>
              </a:rPr>
              <a:t> compared neural networks to classical machine learning models when predicting game winners using data from the 2009 to 2016 seasons. Traditional ANNs, LSTM and RNNs were utilized. </a:t>
            </a:r>
            <a:endParaRPr>
              <a:solidFill>
                <a:srgbClr val="000000"/>
              </a:solidFill>
            </a:endParaRPr>
          </a:p>
          <a:p>
            <a:pPr indent="0" lvl="0" marL="0" rtl="0" algn="l">
              <a:spcBef>
                <a:spcPts val="1200"/>
              </a:spcBef>
              <a:spcAft>
                <a:spcPts val="0"/>
              </a:spcAft>
              <a:buNone/>
            </a:pPr>
            <a:r>
              <a:rPr lang="en">
                <a:solidFill>
                  <a:srgbClr val="000000"/>
                </a:solidFill>
              </a:rPr>
              <a:t>The LSTM model achieved 63.1% accuracy, but classical methods like logistic regression slightly outperformed it at 63.33%.</a:t>
            </a:r>
            <a:endParaRPr>
              <a:solidFill>
                <a:srgbClr val="000000"/>
              </a:solidFill>
            </a:endParaRPr>
          </a:p>
          <a:p>
            <a:pPr indent="0" lvl="0" marL="0" rtl="0" algn="l">
              <a:spcBef>
                <a:spcPts val="1200"/>
              </a:spcBef>
              <a:spcAft>
                <a:spcPts val="0"/>
              </a:spcAft>
              <a:buNone/>
            </a:pPr>
            <a:r>
              <a:rPr lang="en">
                <a:solidFill>
                  <a:srgbClr val="000000"/>
                </a:solidFill>
              </a:rPr>
              <a:t> </a:t>
            </a:r>
            <a:r>
              <a:rPr b="1" lang="en">
                <a:solidFill>
                  <a:srgbClr val="000000"/>
                </a:solidFill>
              </a:rPr>
              <a:t>Beal et al. (2020) </a:t>
            </a:r>
            <a:r>
              <a:rPr lang="en">
                <a:solidFill>
                  <a:srgbClr val="000000"/>
                </a:solidFill>
              </a:rPr>
              <a:t>used nine different machine learning models to predict game outcomes using 42 independent variables. </a:t>
            </a:r>
            <a:endParaRPr>
              <a:solidFill>
                <a:srgbClr val="000000"/>
              </a:solidFill>
            </a:endParaRPr>
          </a:p>
          <a:p>
            <a:pPr indent="0" lvl="0" marL="0" rtl="0" algn="l">
              <a:spcBef>
                <a:spcPts val="1200"/>
              </a:spcBef>
              <a:spcAft>
                <a:spcPts val="0"/>
              </a:spcAft>
              <a:buNone/>
            </a:pPr>
            <a:r>
              <a:rPr lang="en">
                <a:solidFill>
                  <a:srgbClr val="000000"/>
                </a:solidFill>
              </a:rPr>
              <a:t>While some modern machine learning models outperform others, particularly random forests for point-spread prediction, none have consistently overcome the challenges posed by sportsbooks, especially when considering the standard 10% vigorish (the house’s cut) on closing odds.</a:t>
            </a:r>
            <a:endParaRPr>
              <a:solidFill>
                <a:srgbClr val="000000"/>
              </a:solidFill>
            </a:endParaRPr>
          </a:p>
          <a:p>
            <a:pPr indent="0" lvl="0" marL="0" rtl="0" algn="l">
              <a:spcBef>
                <a:spcPts val="1200"/>
              </a:spcBef>
              <a:spcAft>
                <a:spcPts val="0"/>
              </a:spcAft>
              <a:buNone/>
            </a:pPr>
            <a:r>
              <a:rPr lang="en">
                <a:solidFill>
                  <a:srgbClr val="000000"/>
                </a:solidFill>
              </a:rPr>
              <a:t>A recent </a:t>
            </a:r>
            <a:r>
              <a:rPr lang="en">
                <a:solidFill>
                  <a:srgbClr val="000000"/>
                </a:solidFill>
              </a:rPr>
              <a:t>study by </a:t>
            </a:r>
            <a:r>
              <a:rPr b="1" lang="en">
                <a:solidFill>
                  <a:srgbClr val="000000"/>
                </a:solidFill>
              </a:rPr>
              <a:t>Walsh and Joshi (2024) </a:t>
            </a:r>
            <a:r>
              <a:rPr lang="en">
                <a:solidFill>
                  <a:srgbClr val="1F1F1F"/>
                </a:solidFill>
              </a:rPr>
              <a:t>hypothesizes that for the sports betting problem, model calibration is more important than accuracy, in the long run. They show that using calibration, rather than accuracy, as the basis for model selection leads to greater returns.</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Main Goal: Predict the final score for each NFL team and determine if the prediction beats the odds provided by sportsbooks.</a:t>
            </a:r>
            <a:endParaRPr/>
          </a:p>
          <a:p>
            <a:pPr indent="0" lvl="0" marL="0" rtl="0" algn="l">
              <a:spcBef>
                <a:spcPts val="1200"/>
              </a:spcBef>
              <a:spcAft>
                <a:spcPts val="0"/>
              </a:spcAft>
              <a:buClr>
                <a:schemeClr val="dk1"/>
              </a:buClr>
              <a:buSzPts val="1100"/>
              <a:buFont typeface="Arial"/>
              <a:buNone/>
            </a:pPr>
            <a:r>
              <a:rPr lang="en"/>
              <a:t>Secondary Goals:</a:t>
            </a:r>
            <a:endParaRPr/>
          </a:p>
          <a:p>
            <a:pPr indent="0" lvl="0" marL="0" rtl="0" algn="l">
              <a:spcBef>
                <a:spcPts val="1200"/>
              </a:spcBef>
              <a:spcAft>
                <a:spcPts val="0"/>
              </a:spcAft>
              <a:buClr>
                <a:schemeClr val="dk1"/>
              </a:buClr>
              <a:buSzPts val="1100"/>
              <a:buFont typeface="Arial"/>
              <a:buNone/>
            </a:pPr>
            <a:r>
              <a:rPr lang="en"/>
              <a:t>Predict winning bets for point spread and over/under categories.</a:t>
            </a:r>
            <a:endParaRPr/>
          </a:p>
          <a:p>
            <a:pPr indent="0" lvl="0" marL="0" rtl="0" algn="l">
              <a:spcBef>
                <a:spcPts val="1200"/>
              </a:spcBef>
              <a:spcAft>
                <a:spcPts val="0"/>
              </a:spcAft>
              <a:buClr>
                <a:schemeClr val="dk1"/>
              </a:buClr>
              <a:buSzPts val="1100"/>
              <a:buFont typeface="Arial"/>
              <a:buNone/>
            </a:pPr>
            <a:r>
              <a:rPr lang="en"/>
              <a:t>Develop data-driven strategies to help bettors make better decisions.</a:t>
            </a:r>
            <a:endParaRPr/>
          </a:p>
          <a:p>
            <a:pPr indent="0" lvl="0" marL="0" rtl="0" algn="l">
              <a:spcBef>
                <a:spcPts val="1200"/>
              </a:spcBef>
              <a:spcAft>
                <a:spcPts val="0"/>
              </a:spcAft>
              <a:buClr>
                <a:schemeClr val="dk1"/>
              </a:buClr>
              <a:buSzPts val="1100"/>
              <a:buFont typeface="Arial"/>
              <a:buNone/>
            </a:pPr>
            <a:r>
              <a:rPr lang="en"/>
              <a:t>Identify key features influencing game outcomes, aiding bettors in making their own informed choices.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Success is defined as achieving better than a 50% win rate against sportsbooks' odds.</a:t>
            </a:r>
            <a:endParaRPr/>
          </a:p>
          <a:p>
            <a:pPr indent="0" lvl="0" marL="0" rtl="0" algn="l">
              <a:spcBef>
                <a:spcPts val="1200"/>
              </a:spcBef>
              <a:spcAft>
                <a:spcPts val="0"/>
              </a:spcAft>
              <a:buClr>
                <a:schemeClr val="dk1"/>
              </a:buClr>
              <a:buSzPts val="1100"/>
              <a:buFont typeface="Arial"/>
              <a:buNone/>
            </a:pPr>
            <a:r>
              <a:rPr lang="en"/>
              <a:t>Conduct data visualization experiments to uncover patterns (stadium conditions, rivalries).</a:t>
            </a:r>
            <a:endParaRPr/>
          </a:p>
          <a:p>
            <a:pPr indent="0" lvl="0" marL="0" rtl="0" algn="l">
              <a:spcBef>
                <a:spcPts val="1200"/>
              </a:spcBef>
              <a:spcAft>
                <a:spcPts val="0"/>
              </a:spcAft>
              <a:buClr>
                <a:schemeClr val="dk1"/>
              </a:buClr>
              <a:buSzPts val="1100"/>
              <a:buFont typeface="Arial"/>
              <a:buNone/>
            </a:pPr>
            <a:r>
              <a:rPr lang="en"/>
              <a:t>Compare multiple machine learning models (li</a:t>
            </a:r>
            <a:r>
              <a:rPr lang="en"/>
              <a:t>n</a:t>
            </a:r>
            <a:r>
              <a:rPr lang="en"/>
              <a:t>ear regression, random forest, deep learning).</a:t>
            </a:r>
            <a:endParaRPr/>
          </a:p>
          <a:p>
            <a:pPr indent="0" lvl="0" marL="0" rtl="0" algn="l">
              <a:spcBef>
                <a:spcPts val="1200"/>
              </a:spcBef>
              <a:spcAft>
                <a:spcPts val="0"/>
              </a:spcAft>
              <a:buClr>
                <a:schemeClr val="dk1"/>
              </a:buClr>
              <a:buSzPts val="1100"/>
              <a:buFont typeface="Arial"/>
              <a:buNone/>
            </a:pPr>
            <a:r>
              <a:rPr lang="en"/>
              <a:t>Use model win probabilities to guide bet sizing for optimal risk management.</a:t>
            </a:r>
            <a:endParaRPr/>
          </a:p>
          <a:p>
            <a:pPr indent="0" lvl="0" marL="0" rtl="0" algn="l">
              <a:spcBef>
                <a:spcPts val="1200"/>
              </a:spcBef>
              <a:spcAft>
                <a:spcPts val="0"/>
              </a:spcAft>
              <a:buClr>
                <a:schemeClr val="dk1"/>
              </a:buClr>
              <a:buSzPts val="1100"/>
              <a:buFont typeface="Arial"/>
              <a:buNone/>
            </a:pPr>
            <a:r>
              <a:rPr lang="en"/>
              <a:t>Show the most impactful factors on game outcomes.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Clr>
                <a:schemeClr val="dk1"/>
              </a:buClr>
              <a:buSzPts val="1100"/>
              <a:buFont typeface="Arial"/>
              <a:buNone/>
            </a:pPr>
            <a:r>
              <a:rPr lang="en"/>
              <a:t>Two primary datasets: NFL game data (1970-present) and player statistics (2000-present).</a:t>
            </a:r>
            <a:endParaRPr/>
          </a:p>
          <a:p>
            <a:pPr indent="0" lvl="0" marL="457200" rtl="0" algn="l">
              <a:spcBef>
                <a:spcPts val="1200"/>
              </a:spcBef>
              <a:spcAft>
                <a:spcPts val="0"/>
              </a:spcAft>
              <a:buClr>
                <a:schemeClr val="dk1"/>
              </a:buClr>
              <a:buSzPts val="1100"/>
              <a:buFont typeface="Arial"/>
              <a:buNone/>
            </a:pPr>
            <a:r>
              <a:rPr lang="en"/>
              <a:t>Key Challenges:</a:t>
            </a:r>
            <a:endParaRPr/>
          </a:p>
          <a:p>
            <a:pPr indent="0" lvl="0" marL="457200" rtl="0" algn="l">
              <a:spcBef>
                <a:spcPts val="1200"/>
              </a:spcBef>
              <a:spcAft>
                <a:spcPts val="0"/>
              </a:spcAft>
              <a:buClr>
                <a:schemeClr val="dk1"/>
              </a:buClr>
              <a:buSzPts val="1100"/>
              <a:buFont typeface="Arial"/>
              <a:buNone/>
            </a:pPr>
            <a:r>
              <a:rPr lang="en"/>
              <a:t>High dimensionality of player data and game data.</a:t>
            </a:r>
            <a:endParaRPr/>
          </a:p>
          <a:p>
            <a:pPr indent="0" lvl="0" marL="457200" rtl="0" algn="l">
              <a:spcBef>
                <a:spcPts val="1200"/>
              </a:spcBef>
              <a:spcAft>
                <a:spcPts val="0"/>
              </a:spcAft>
              <a:buClr>
                <a:schemeClr val="dk1"/>
              </a:buClr>
              <a:buSzPts val="1100"/>
              <a:buFont typeface="Arial"/>
              <a:buNone/>
            </a:pPr>
            <a:r>
              <a:rPr lang="en"/>
              <a:t>Potential solutions include correlation analysis, PCA, or Random Forest feature importance.</a:t>
            </a:r>
            <a:endParaRPr/>
          </a:p>
          <a:p>
            <a:pPr indent="0" lvl="0" marL="457200" rtl="0" algn="l">
              <a:spcBef>
                <a:spcPts val="1200"/>
              </a:spcBef>
              <a:spcAft>
                <a:spcPts val="0"/>
              </a:spcAft>
              <a:buClr>
                <a:schemeClr val="dk1"/>
              </a:buClr>
              <a:buSzPts val="1100"/>
              <a:buFont typeface="Arial"/>
              <a:buNone/>
            </a:pPr>
            <a:r>
              <a:rPr lang="en"/>
              <a:t>Data will be cleaned and combined to train models, focusing on game-level features and player stats.</a:t>
            </a:r>
            <a:endParaRPr/>
          </a:p>
          <a:p>
            <a:pPr indent="0" lvl="0" marL="457200" rtl="0" algn="l">
              <a:spcBef>
                <a:spcPts val="1200"/>
              </a:spcBef>
              <a:spcAft>
                <a:spcPts val="0"/>
              </a:spcAft>
              <a:buClr>
                <a:schemeClr val="dk1"/>
              </a:buClr>
              <a:buSzPts val="1100"/>
              <a:buFont typeface="Arial"/>
              <a:buNone/>
            </a:pPr>
            <a:r>
              <a:rPr lang="en"/>
              <a:t>Robust historical data for model training, validation, and testing.</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10/03 - 10/21: Clean data, combine datasets into a single usable set and feature extraction.</a:t>
            </a:r>
            <a:endParaRPr/>
          </a:p>
          <a:p>
            <a:pPr indent="0" lvl="0" marL="0" rtl="0" algn="l">
              <a:spcBef>
                <a:spcPts val="1200"/>
              </a:spcBef>
              <a:spcAft>
                <a:spcPts val="0"/>
              </a:spcAft>
              <a:buClr>
                <a:schemeClr val="dk1"/>
              </a:buClr>
              <a:buSzPts val="1100"/>
              <a:buFont typeface="Arial"/>
              <a:buNone/>
            </a:pPr>
            <a:r>
              <a:rPr lang="en"/>
              <a:t>10/21 - 11/01: Develop the first simple linear regression model as a baseline.</a:t>
            </a:r>
            <a:endParaRPr/>
          </a:p>
          <a:p>
            <a:pPr indent="0" lvl="0" marL="0" rtl="0" algn="l">
              <a:spcBef>
                <a:spcPts val="1200"/>
              </a:spcBef>
              <a:spcAft>
                <a:spcPts val="0"/>
              </a:spcAft>
              <a:buClr>
                <a:schemeClr val="dk1"/>
              </a:buClr>
              <a:buSzPts val="1100"/>
              <a:buFont typeface="Arial"/>
              <a:buNone/>
            </a:pPr>
            <a:r>
              <a:rPr lang="en"/>
              <a:t>11/01 - 11/15: Develop a deep learning model using PyTorch to improve predictions.</a:t>
            </a:r>
            <a:endParaRPr/>
          </a:p>
          <a:p>
            <a:pPr indent="0" lvl="0" marL="0" rtl="0" algn="l">
              <a:spcBef>
                <a:spcPts val="1200"/>
              </a:spcBef>
              <a:spcAft>
                <a:spcPts val="0"/>
              </a:spcAft>
              <a:buClr>
                <a:schemeClr val="dk1"/>
              </a:buClr>
              <a:buSzPts val="1100"/>
              <a:buFont typeface="Arial"/>
              <a:buNone/>
            </a:pPr>
            <a:r>
              <a:rPr lang="en"/>
              <a:t>Team contributions: Data cleaning, model development, analysis, and reporting will be equally distributed among all members.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