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475" r:id="rId2"/>
    <p:sldId id="470" r:id="rId3"/>
    <p:sldId id="489" r:id="rId4"/>
    <p:sldId id="484" r:id="rId5"/>
    <p:sldId id="483" r:id="rId6"/>
    <p:sldId id="490" r:id="rId7"/>
    <p:sldId id="488" r:id="rId8"/>
    <p:sldId id="491" r:id="rId9"/>
    <p:sldId id="478" r:id="rId10"/>
    <p:sldId id="492" r:id="rId11"/>
    <p:sldId id="493" r:id="rId12"/>
    <p:sldId id="485" r:id="rId13"/>
    <p:sldId id="494" r:id="rId14"/>
    <p:sldId id="495" r:id="rId15"/>
    <p:sldId id="496" r:id="rId16"/>
    <p:sldId id="486" r:id="rId17"/>
    <p:sldId id="497" r:id="rId18"/>
    <p:sldId id="498" r:id="rId19"/>
    <p:sldId id="487" r:id="rId20"/>
    <p:sldId id="499" r:id="rId21"/>
    <p:sldId id="500" r:id="rId22"/>
    <p:sldId id="480" r:id="rId23"/>
    <p:sldId id="501" r:id="rId24"/>
    <p:sldId id="502" r:id="rId25"/>
    <p:sldId id="473" r:id="rId26"/>
    <p:sldId id="4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4"/>
    <p:restoredTop sz="94660"/>
  </p:normalViewPr>
  <p:slideViewPr>
    <p:cSldViewPr snapToGrid="0">
      <p:cViewPr varScale="1">
        <p:scale>
          <a:sx n="108" d="100"/>
          <a:sy n="108" d="100"/>
        </p:scale>
        <p:origin x="232"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US" altLang="en-US" sz="2800" b="1" dirty="0">
                <a:solidFill>
                  <a:schemeClr val="accent1">
                    <a:lumMod val="75000"/>
                  </a:schemeClr>
                </a:solidFill>
                <a:latin typeface="Times New Roman" panose="02020603050405020304" pitchFamily="18" charset="0"/>
                <a:cs typeface="Times New Roman" panose="02020603050405020304" pitchFamily="18" charset="0"/>
              </a:rPr>
              <a:t>PIP-102: PROFESSIONAL PRACTICE-II (INTERNSHIP)</a:t>
            </a:r>
            <a:br>
              <a:rPr lang="en-IN" sz="2800" b="1" dirty="0">
                <a:solidFill>
                  <a:srgbClr val="FF0000"/>
                </a:solidFill>
                <a:latin typeface="Times New Roman" panose="02020603050405020304" pitchFamily="18"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Viva-Voce Presentation </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MITRE ENGAGE IMPLEMENTATION, GOAL: EXPOSE</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6914"/>
            <a:ext cx="10515600" cy="4461988"/>
          </a:xfrm>
        </p:spPr>
        <p:txBody>
          <a:bodyPr>
            <a:normAutofit/>
          </a:bodyPr>
          <a:lstStyle/>
          <a:p>
            <a:pPr marL="0" indent="0" algn="ctr">
              <a:lnSpc>
                <a:spcPct val="100000"/>
              </a:lnSpc>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of the requirements for the </a:t>
            </a:r>
            <a:r>
              <a:rPr lang="en-US" sz="1400" b="1" dirty="0">
                <a:latin typeface="Times New Roman" panose="02020603050405020304" pitchFamily="18" charset="0"/>
                <a:cs typeface="Times New Roman" panose="02020603050405020304" pitchFamily="18" charset="0"/>
              </a:rPr>
              <a:t>PIP-102: PROFESSIONAL PRACTICE-II (INTERNSHIP)</a:t>
            </a:r>
          </a:p>
          <a:p>
            <a:pPr marL="0" indent="0" algn="ctr">
              <a:buNone/>
            </a:pPr>
            <a:r>
              <a:rPr lang="en-US" sz="1400" b="1" dirty="0">
                <a:solidFill>
                  <a:schemeClr val="accent6">
                    <a:lumMod val="75000"/>
                  </a:schemeClr>
                </a:solidFill>
                <a:latin typeface="Times New Roman" panose="02020603050405020304" pitchFamily="18" charset="0"/>
                <a:cs typeface="Times New Roman" panose="02020603050405020304" pitchFamily="18" charset="0"/>
              </a:rPr>
              <a:t>By</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err="1">
                <a:solidFill>
                  <a:srgbClr val="C00000"/>
                </a:solidFill>
                <a:latin typeface="Times New Roman" panose="02020603050405020304" pitchFamily="18" charset="0"/>
                <a:cs typeface="Times New Roman" panose="02020603050405020304" pitchFamily="18" charset="0"/>
              </a:rPr>
              <a:t>Dr.</a:t>
            </a:r>
            <a:r>
              <a:rPr lang="en-IN" sz="2400" b="1" dirty="0">
                <a:solidFill>
                  <a:srgbClr val="C00000"/>
                </a:solidFill>
                <a:latin typeface="Times New Roman" panose="02020603050405020304" pitchFamily="18" charset="0"/>
                <a:cs typeface="Times New Roman" panose="02020603050405020304" pitchFamily="18" charset="0"/>
              </a:rPr>
              <a:t> Mohana S D</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Assistant Professor,</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Department of Computer Science &amp;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January  , 2024</a:t>
            </a:r>
            <a:endParaRPr lang="en-IN" sz="24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830827014"/>
              </p:ext>
            </p:extLst>
          </p:nvPr>
        </p:nvGraphicFramePr>
        <p:xfrm>
          <a:off x="3435224" y="2279361"/>
          <a:ext cx="5321552" cy="1828800"/>
        </p:xfrm>
        <a:graphic>
          <a:graphicData uri="http://schemas.openxmlformats.org/drawingml/2006/table">
            <a:tbl>
              <a:tblPr firstRow="1" bandRow="1">
                <a:tableStyleId>{5C22544A-7EE6-4342-B048-85BDC9FD1C3A}</a:tableStyleId>
              </a:tblPr>
              <a:tblGrid>
                <a:gridCol w="1925671">
                  <a:extLst>
                    <a:ext uri="{9D8B030D-6E8A-4147-A177-3AD203B41FA5}">
                      <a16:colId xmlns:a16="http://schemas.microsoft.com/office/drawing/2014/main" val="2689928737"/>
                    </a:ext>
                  </a:extLst>
                </a:gridCol>
                <a:gridCol w="3395881">
                  <a:extLst>
                    <a:ext uri="{9D8B030D-6E8A-4147-A177-3AD203B41FA5}">
                      <a16:colId xmlns:a16="http://schemas.microsoft.com/office/drawing/2014/main" val="3965538731"/>
                    </a:ext>
                  </a:extLst>
                </a:gridCol>
              </a:tblGrid>
              <a:tr h="362263">
                <a:tc gridSpan="2">
                  <a:txBody>
                    <a:bodyPr/>
                    <a:lstStyle/>
                    <a:p>
                      <a:pPr algn="ctr"/>
                      <a:r>
                        <a:rPr lang="en-US" dirty="0">
                          <a:latin typeface="Times New Roman" panose="020206030504050203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ctr"/>
                      <a:r>
                        <a:rPr lang="en-US" b="1" dirty="0">
                          <a:latin typeface="Times New Roman" panose="02020603050405020304" pitchFamily="18" charset="0"/>
                          <a:cs typeface="Times New Roman" panose="02020603050405020304" pitchFamily="18" charset="0"/>
                        </a:rPr>
                        <a:t>Name</a:t>
                      </a:r>
                    </a:p>
                  </a:txBody>
                  <a:tcPr/>
                </a:tc>
                <a:tc>
                  <a:txBody>
                    <a:bodyPr/>
                    <a:lstStyle/>
                    <a:p>
                      <a:pPr algn="ctr"/>
                      <a:r>
                        <a:rPr lang="en-US" dirty="0">
                          <a:latin typeface="Times New Roman" panose="02020603050405020304" pitchFamily="18" charset="0"/>
                          <a:cs typeface="Times New Roman" panose="02020603050405020304" pitchFamily="18" charset="0"/>
                        </a:rPr>
                        <a:t>SANDHYA V</a:t>
                      </a:r>
                    </a:p>
                  </a:txBody>
                  <a:tcPr/>
                </a:tc>
                <a:extLst>
                  <a:ext uri="{0D108BD9-81ED-4DB2-BD59-A6C34878D82A}">
                    <a16:rowId xmlns:a16="http://schemas.microsoft.com/office/drawing/2014/main" val="673540802"/>
                  </a:ext>
                </a:extLst>
              </a:tr>
              <a:tr h="362263">
                <a:tc>
                  <a:txBody>
                    <a:bodyPr/>
                    <a:lstStyle/>
                    <a:p>
                      <a:pPr algn="ctr"/>
                      <a:r>
                        <a:rPr lang="en-US" b="1" dirty="0">
                          <a:latin typeface="Times New Roman" panose="02020603050405020304" pitchFamily="18" charset="0"/>
                          <a:cs typeface="Times New Roman" panose="02020603050405020304" pitchFamily="18" charset="0"/>
                        </a:rPr>
                        <a:t>Roll No</a:t>
                      </a:r>
                    </a:p>
                  </a:txBody>
                  <a:tcPr/>
                </a:tc>
                <a:tc>
                  <a:txBody>
                    <a:bodyPr/>
                    <a:lstStyle/>
                    <a:p>
                      <a:pPr algn="ctr"/>
                      <a:r>
                        <a:rPr lang="en-US" dirty="0">
                          <a:latin typeface="Times New Roman" panose="02020603050405020304" pitchFamily="18" charset="0"/>
                          <a:cs typeface="Times New Roman" panose="02020603050405020304" pitchFamily="18" charset="0"/>
                        </a:rPr>
                        <a:t>20201CCS0102</a:t>
                      </a:r>
                    </a:p>
                  </a:txBody>
                  <a:tcPr/>
                </a:tc>
                <a:extLst>
                  <a:ext uri="{0D108BD9-81ED-4DB2-BD59-A6C34878D82A}">
                    <a16:rowId xmlns:a16="http://schemas.microsoft.com/office/drawing/2014/main" val="1825509489"/>
                  </a:ext>
                </a:extLst>
              </a:tr>
              <a:tr h="362263">
                <a:tc>
                  <a:txBody>
                    <a:bodyPr/>
                    <a:lstStyle/>
                    <a:p>
                      <a:pPr algn="ctr"/>
                      <a:r>
                        <a:rPr lang="en-US" b="1" dirty="0">
                          <a:latin typeface="Times New Roman" panose="02020603050405020304" pitchFamily="18" charset="0"/>
                          <a:cs typeface="Times New Roman" panose="02020603050405020304" pitchFamily="18" charset="0"/>
                        </a:rPr>
                        <a:t>Section</a:t>
                      </a:r>
                    </a:p>
                  </a:txBody>
                  <a:tcPr/>
                </a:tc>
                <a:tc>
                  <a:txBody>
                    <a:bodyPr/>
                    <a:lstStyle/>
                    <a:p>
                      <a:pPr algn="ctr"/>
                      <a:r>
                        <a:rPr lang="en-US" dirty="0">
                          <a:latin typeface="Times New Roman" panose="02020603050405020304" pitchFamily="18" charset="0"/>
                          <a:cs typeface="Times New Roman" panose="02020603050405020304" pitchFamily="18" charset="0"/>
                        </a:rPr>
                        <a:t>7CCS-02</a:t>
                      </a:r>
                    </a:p>
                  </a:txBody>
                  <a:tcPr/>
                </a:tc>
                <a:extLst>
                  <a:ext uri="{0D108BD9-81ED-4DB2-BD59-A6C34878D82A}">
                    <a16:rowId xmlns:a16="http://schemas.microsoft.com/office/drawing/2014/main" val="1278268189"/>
                  </a:ext>
                </a:extLst>
              </a:tr>
              <a:tr h="362263">
                <a:tc>
                  <a:txBody>
                    <a:bodyPr/>
                    <a:lstStyle/>
                    <a:p>
                      <a:pPr algn="ctr"/>
                      <a:r>
                        <a:rPr lang="en-US" b="1" dirty="0">
                          <a:latin typeface="Times New Roman" panose="02020603050405020304" pitchFamily="18" charset="0"/>
                          <a:cs typeface="Times New Roman" panose="02020603050405020304" pitchFamily="18" charset="0"/>
                        </a:rPr>
                        <a:t>Batch No</a:t>
                      </a:r>
                    </a:p>
                  </a:txBody>
                  <a:tcPr/>
                </a:tc>
                <a:tc>
                  <a:txBody>
                    <a:bodyPr/>
                    <a:lstStyle/>
                    <a:p>
                      <a:pPr algn="ctr"/>
                      <a:r>
                        <a:rPr lang="en-US" dirty="0">
                          <a:latin typeface="Times New Roman" panose="02020603050405020304" pitchFamily="18" charset="0"/>
                          <a:cs typeface="Times New Roman" panose="02020603050405020304" pitchFamily="18" charset="0"/>
                        </a:rPr>
                        <a:t>NIL</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5. About the Working domain and the technology</a:t>
            </a:r>
          </a:p>
        </p:txBody>
      </p:sp>
      <p:sp>
        <p:nvSpPr>
          <p:cNvPr id="3" name="Content Placeholder 2"/>
          <p:cNvSpPr>
            <a:spLocks noGrp="1"/>
          </p:cNvSpPr>
          <p:nvPr>
            <p:ph idx="1"/>
          </p:nvPr>
        </p:nvSpPr>
        <p:spPr>
          <a:xfrm>
            <a:off x="838200" y="1249878"/>
            <a:ext cx="10515600" cy="4358244"/>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5.2 Technology Stack:</a:t>
            </a:r>
          </a:p>
          <a:p>
            <a:pPr marL="0" indent="0" algn="just">
              <a:buNone/>
            </a:pPr>
            <a:r>
              <a:rPr lang="en-IN" sz="1800" dirty="0">
                <a:latin typeface="Times New Roman" panose="02020603050405020304" pitchFamily="18" charset="0"/>
                <a:cs typeface="Times New Roman" panose="02020603050405020304" pitchFamily="18" charset="0"/>
              </a:rPr>
              <a:t>The core technology utilized during the internship included:</a:t>
            </a:r>
          </a:p>
          <a:p>
            <a:pPr algn="just"/>
            <a:r>
              <a:rPr lang="en-IN" sz="1800" dirty="0">
                <a:latin typeface="Times New Roman" panose="02020603050405020304" pitchFamily="18" charset="0"/>
                <a:cs typeface="Times New Roman" panose="02020603050405020304" pitchFamily="18" charset="0"/>
              </a:rPr>
              <a:t>MITRE Engage Framework: The foundational framework guiding the internship activities. It provided a structured approach to adversarial emulation, with a focus on exposing, eliciting, and affecting adversarial </a:t>
            </a:r>
            <a:r>
              <a:rPr lang="en-IN" sz="1800" dirty="0" err="1">
                <a:latin typeface="Times New Roman" panose="02020603050405020304" pitchFamily="18" charset="0"/>
                <a:cs typeface="Times New Roman" panose="02020603050405020304" pitchFamily="18" charset="0"/>
              </a:rPr>
              <a:t>behaviors</a:t>
            </a:r>
            <a:r>
              <a:rPr lang="en-IN" sz="1800" dirty="0">
                <a:latin typeface="Times New Roman" panose="02020603050405020304" pitchFamily="18" charset="0"/>
                <a:cs typeface="Times New Roman" panose="02020603050405020304" pitchFamily="18" charset="0"/>
              </a:rPr>
              <a:t>.</a:t>
            </a:r>
          </a:p>
          <a:p>
            <a:pPr algn="just"/>
            <a:r>
              <a:rPr lang="en-IN" sz="1800" dirty="0">
                <a:latin typeface="Times New Roman" panose="02020603050405020304" pitchFamily="18" charset="0"/>
                <a:cs typeface="Times New Roman" panose="02020603050405020304" pitchFamily="18" charset="0"/>
              </a:rPr>
              <a:t>Tpot CE Honeypot: The chosen honeypot technology, exposing real or emulated vulnerabilities to attract and study adversaries. Tpot CE Honeypot facilitated the implementation of MITRE Engage goals and the capture of adversarial activities.</a:t>
            </a:r>
          </a:p>
          <a:p>
            <a:pPr algn="just"/>
            <a:r>
              <a:rPr lang="en-IN" sz="1800" dirty="0">
                <a:latin typeface="Times New Roman" panose="02020603050405020304" pitchFamily="18" charset="0"/>
                <a:cs typeface="Times New Roman" panose="02020603050405020304" pitchFamily="18" charset="0"/>
              </a:rPr>
              <a:t>Suricata IDS: Intrusion Detection System used to monitor network traffic within the honeypot environment, enhancing the ability to detect and respond to potential threats.</a:t>
            </a:r>
          </a:p>
          <a:p>
            <a:pPr algn="just"/>
            <a:r>
              <a:rPr lang="en-IN" sz="1800" dirty="0">
                <a:latin typeface="Times New Roman" panose="02020603050405020304" pitchFamily="18" charset="0"/>
                <a:cs typeface="Times New Roman" panose="02020603050405020304" pitchFamily="18" charset="0"/>
              </a:rPr>
              <a:t>Wazuh: Security information and event management (SIEM) tool integrated into the honeypot setup to collect, analyze, and respond to security events.</a:t>
            </a:r>
          </a:p>
          <a:p>
            <a:pPr algn="just"/>
            <a:r>
              <a:rPr lang="en-IN" sz="1800" dirty="0">
                <a:latin typeface="Times New Roman" panose="02020603050405020304" pitchFamily="18" charset="0"/>
                <a:cs typeface="Times New Roman" panose="02020603050405020304" pitchFamily="18" charset="0"/>
              </a:rPr>
              <a:t>Sysmon: This is a tool developed for the monitoring of the entire system, including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and logging of all critical errors and executions in a system</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26860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5. About the Working domain and the technology</a:t>
            </a:r>
          </a:p>
        </p:txBody>
      </p:sp>
      <p:sp>
        <p:nvSpPr>
          <p:cNvPr id="3" name="Content Placeholder 2"/>
          <p:cNvSpPr>
            <a:spLocks noGrp="1"/>
          </p:cNvSpPr>
          <p:nvPr>
            <p:ph idx="1"/>
          </p:nvPr>
        </p:nvSpPr>
        <p:spPr>
          <a:xfrm>
            <a:off x="838200" y="1484416"/>
            <a:ext cx="10515600" cy="4123706"/>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5</a:t>
            </a:r>
            <a:r>
              <a:rPr lang="en-IN" sz="1800" b="1" i="0" dirty="0">
                <a:effectLst/>
                <a:latin typeface="Times New Roman" panose="02020603050405020304" pitchFamily="18" charset="0"/>
                <a:cs typeface="Times New Roman" panose="02020603050405020304" pitchFamily="18" charset="0"/>
              </a:rPr>
              <a:t>.3 Importance:</a:t>
            </a:r>
          </a:p>
          <a:p>
            <a:pPr marL="0" indent="0" algn="just">
              <a:buNone/>
            </a:pPr>
            <a:r>
              <a:rPr lang="en-IN" sz="1800" b="0" i="0" dirty="0">
                <a:effectLst/>
                <a:latin typeface="Times New Roman" panose="02020603050405020304" pitchFamily="18" charset="0"/>
                <a:cs typeface="Times New Roman" panose="02020603050405020304" pitchFamily="18" charset="0"/>
              </a:rPr>
              <a:t>The selected domain of adversarial emulation and honeypot implementation is crucial for several reasons:</a:t>
            </a:r>
          </a:p>
          <a:p>
            <a:pPr algn="just"/>
            <a:r>
              <a:rPr lang="en-IN" sz="1800" b="0" i="0" dirty="0">
                <a:effectLst/>
                <a:latin typeface="Times New Roman" panose="02020603050405020304" pitchFamily="18" charset="0"/>
                <a:cs typeface="Times New Roman" panose="02020603050405020304" pitchFamily="18" charset="0"/>
              </a:rPr>
              <a:t>Real-world Simulation: It provides a realistic simulation of adversarial </a:t>
            </a:r>
            <a:r>
              <a:rPr lang="en-IN" sz="1800" b="0" i="0" dirty="0" err="1">
                <a:effectLst/>
                <a:latin typeface="Times New Roman" panose="02020603050405020304" pitchFamily="18" charset="0"/>
                <a:cs typeface="Times New Roman" panose="02020603050405020304" pitchFamily="18" charset="0"/>
              </a:rPr>
              <a:t>behaviors</a:t>
            </a:r>
            <a:r>
              <a:rPr lang="en-IN" sz="1800" b="0" i="0" dirty="0">
                <a:effectLst/>
                <a:latin typeface="Times New Roman" panose="02020603050405020304" pitchFamily="18" charset="0"/>
                <a:cs typeface="Times New Roman" panose="02020603050405020304" pitchFamily="18" charset="0"/>
              </a:rPr>
              <a:t>, allowing for the study of cyber threats in a controlled environment.</a:t>
            </a:r>
          </a:p>
          <a:p>
            <a:pPr algn="just"/>
            <a:r>
              <a:rPr lang="en-IN" sz="1800" b="0" i="0" dirty="0">
                <a:effectLst/>
                <a:latin typeface="Times New Roman" panose="02020603050405020304" pitchFamily="18" charset="0"/>
                <a:cs typeface="Times New Roman" panose="02020603050405020304" pitchFamily="18" charset="0"/>
              </a:rPr>
              <a:t>Threat Intelligence: The implementation contributes to the generation of threat intelligence by capturing and </a:t>
            </a:r>
            <a:r>
              <a:rPr lang="en-IN" sz="1800" b="0" i="0" dirty="0" err="1">
                <a:effectLst/>
                <a:latin typeface="Times New Roman" panose="02020603050405020304" pitchFamily="18" charset="0"/>
                <a:cs typeface="Times New Roman" panose="02020603050405020304" pitchFamily="18" charset="0"/>
              </a:rPr>
              <a:t>analyzing</a:t>
            </a:r>
            <a:r>
              <a:rPr lang="en-IN" sz="1800" b="0" i="0" dirty="0">
                <a:effectLst/>
                <a:latin typeface="Times New Roman" panose="02020603050405020304" pitchFamily="18" charset="0"/>
                <a:cs typeface="Times New Roman" panose="02020603050405020304" pitchFamily="18" charset="0"/>
              </a:rPr>
              <a:t> activities that can inform </a:t>
            </a:r>
            <a:r>
              <a:rPr lang="en-IN" sz="1800" b="0" i="0" dirty="0" err="1">
                <a:effectLst/>
                <a:latin typeface="Times New Roman" panose="02020603050405020304" pitchFamily="18" charset="0"/>
                <a:cs typeface="Times New Roman" panose="02020603050405020304" pitchFamily="18" charset="0"/>
              </a:rPr>
              <a:t>defense</a:t>
            </a:r>
            <a:r>
              <a:rPr lang="en-IN" sz="1800" b="0" i="0" dirty="0">
                <a:effectLst/>
                <a:latin typeface="Times New Roman" panose="02020603050405020304" pitchFamily="18" charset="0"/>
                <a:cs typeface="Times New Roman" panose="02020603050405020304" pitchFamily="18" charset="0"/>
              </a:rPr>
              <a:t> strategies.</a:t>
            </a:r>
          </a:p>
          <a:p>
            <a:pPr algn="just"/>
            <a:r>
              <a:rPr lang="en-IN" sz="1800" b="0" i="0" dirty="0">
                <a:effectLst/>
                <a:latin typeface="Times New Roman" panose="02020603050405020304" pitchFamily="18" charset="0"/>
                <a:cs typeface="Times New Roman" panose="02020603050405020304" pitchFamily="18" charset="0"/>
              </a:rPr>
              <a:t>Skill Development: Working in this domain enhances practical skills in cybersecurity, including incident response, threat hunting, and vulnerability analysis.</a:t>
            </a:r>
          </a:p>
          <a:p>
            <a:pPr algn="just"/>
            <a:r>
              <a:rPr lang="en-IN" sz="1800" b="0" i="0" dirty="0">
                <a:effectLst/>
                <a:latin typeface="Times New Roman" panose="02020603050405020304" pitchFamily="18" charset="0"/>
                <a:cs typeface="Times New Roman" panose="02020603050405020304" pitchFamily="18" charset="0"/>
              </a:rPr>
              <a:t>Contribution to Research: The internship contributes to the broader field of cybersecurity research by implementing and exploring the MITRE Engage framework and associated activities.</a:t>
            </a:r>
          </a:p>
          <a:p>
            <a:pPr marL="0" indent="0" algn="just">
              <a:buNone/>
            </a:pPr>
            <a:endParaRPr lang="en-IN" sz="1200" b="0" i="0" dirty="0">
              <a:effectLst/>
              <a:latin typeface="Söhne"/>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00039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282535"/>
            <a:ext cx="10515600" cy="3960025"/>
          </a:xfrm>
        </p:spPr>
        <p:txBody>
          <a:bodyPr>
            <a:normAutofit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The internship followed a systematic and phased approach, blending theoretical knowledge with practical implementation. The methodology encompassed three distinct phases, each tailored to achieve specific goals within the overarching objective of enhancing cybersecurity resilience.</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6.1. Phase 1: Research and Familiarization</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Objective: Gain a comprehensive understanding of the MITRE Engage framework, honeypot technology, and relevant cybersecurity literature.</a:t>
            </a:r>
          </a:p>
          <a:p>
            <a:pPr marL="0" indent="0" algn="just">
              <a:buNone/>
            </a:pPr>
            <a:r>
              <a:rPr lang="en-IN" sz="1800" dirty="0">
                <a:latin typeface="Times New Roman" panose="02020603050405020304" pitchFamily="18" charset="0"/>
                <a:cs typeface="Times New Roman" panose="02020603050405020304" pitchFamily="18" charset="0"/>
              </a:rPr>
              <a:t>Activities:</a:t>
            </a:r>
          </a:p>
          <a:p>
            <a:pPr algn="just"/>
            <a:r>
              <a:rPr lang="en-IN" sz="1800" dirty="0">
                <a:latin typeface="Times New Roman" panose="02020603050405020304" pitchFamily="18" charset="0"/>
                <a:cs typeface="Times New Roman" panose="02020603050405020304" pitchFamily="18" charset="0"/>
              </a:rPr>
              <a:t>Thorough reading of MITRE Engage whitepapers and associated documentation.</a:t>
            </a:r>
          </a:p>
          <a:p>
            <a:pPr algn="just"/>
            <a:r>
              <a:rPr lang="en-IN" sz="1800" dirty="0">
                <a:latin typeface="Times New Roman" panose="02020603050405020304" pitchFamily="18" charset="0"/>
                <a:cs typeface="Times New Roman" panose="02020603050405020304" pitchFamily="18" charset="0"/>
              </a:rPr>
              <a:t>In-depth study of honeypot concepts, technologies, and deployment strategies.</a:t>
            </a:r>
          </a:p>
          <a:p>
            <a:pPr algn="just"/>
            <a:r>
              <a:rPr lang="en-IN" sz="1800" dirty="0">
                <a:latin typeface="Times New Roman" panose="02020603050405020304" pitchFamily="18" charset="0"/>
                <a:cs typeface="Times New Roman" panose="02020603050405020304" pitchFamily="18" charset="0"/>
              </a:rPr>
              <a:t>Exploration of research papers related to adversarial emulation, threat intelligence, and risk mitigation.</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63001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484415"/>
            <a:ext cx="10515600" cy="3758145"/>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6.2. Phase 2: Planning and Selection</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Objective: Plan the implementation of the MITRE Engage framework, honeypot deployment, and select specific activities for emulation.</a:t>
            </a:r>
          </a:p>
          <a:p>
            <a:pPr marL="0" indent="0" algn="just">
              <a:buNone/>
            </a:pPr>
            <a:r>
              <a:rPr lang="en-IN" sz="1800" dirty="0">
                <a:latin typeface="Times New Roman" panose="02020603050405020304" pitchFamily="18" charset="0"/>
                <a:cs typeface="Times New Roman" panose="02020603050405020304" pitchFamily="18" charset="0"/>
              </a:rPr>
              <a:t>Activities:</a:t>
            </a:r>
          </a:p>
          <a:p>
            <a:pPr algn="just"/>
            <a:r>
              <a:rPr lang="en-IN" sz="1800" dirty="0">
                <a:latin typeface="Times New Roman" panose="02020603050405020304" pitchFamily="18" charset="0"/>
                <a:cs typeface="Times New Roman" panose="02020603050405020304" pitchFamily="18" charset="0"/>
              </a:rPr>
              <a:t>Develop a detailed roadmap for the internship, outlining tasks for each month.</a:t>
            </a:r>
          </a:p>
          <a:p>
            <a:pPr algn="just"/>
            <a:r>
              <a:rPr lang="en-IN" sz="1800" dirty="0">
                <a:latin typeface="Times New Roman" panose="02020603050405020304" pitchFamily="18" charset="0"/>
                <a:cs typeface="Times New Roman" panose="02020603050405020304" pitchFamily="18" charset="0"/>
              </a:rPr>
              <a:t>Select and justify the choice of Tpot CE Honeypot for practical implementation.</a:t>
            </a:r>
          </a:p>
          <a:p>
            <a:pPr algn="just"/>
            <a:r>
              <a:rPr lang="en-IN" sz="1800" dirty="0">
                <a:latin typeface="Times New Roman" panose="02020603050405020304" pitchFamily="18" charset="0"/>
                <a:cs typeface="Times New Roman" panose="02020603050405020304" pitchFamily="18" charset="0"/>
              </a:rPr>
              <a:t>Analyze and choose four activities from the MITRE Engage framework Goal: Expose.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56006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484415"/>
            <a:ext cx="10515600" cy="3758145"/>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6.3. Phase 3: Implementation and Analysis</a:t>
            </a:r>
          </a:p>
          <a:p>
            <a:pPr marL="0" indent="0" algn="just">
              <a:buNone/>
            </a:pPr>
            <a:endParaRPr lang="en-IN" sz="1800" b="1"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Objective: Execute the planned activities, implement the selected adversarial emulation techniques, and analyze the outcomes.</a:t>
            </a:r>
          </a:p>
          <a:p>
            <a:pPr marL="0" indent="0" algn="just">
              <a:buNone/>
            </a:pPr>
            <a:r>
              <a:rPr lang="en-IN" sz="1800" dirty="0">
                <a:latin typeface="Times New Roman" panose="02020603050405020304" pitchFamily="18" charset="0"/>
                <a:cs typeface="Times New Roman" panose="02020603050405020304" pitchFamily="18" charset="0"/>
              </a:rPr>
              <a:t>Activities:</a:t>
            </a:r>
          </a:p>
          <a:p>
            <a:pPr algn="just"/>
            <a:r>
              <a:rPr lang="en-IN" sz="1800" dirty="0">
                <a:latin typeface="Times New Roman" panose="02020603050405020304" pitchFamily="18" charset="0"/>
                <a:cs typeface="Times New Roman" panose="02020603050405020304" pitchFamily="18" charset="0"/>
              </a:rPr>
              <a:t>Deploy the Tpot CE Honeypot on an externally accessible network to attract potential threats.</a:t>
            </a:r>
          </a:p>
          <a:p>
            <a:pPr algn="just"/>
            <a:r>
              <a:rPr lang="en-IN" sz="1800" dirty="0">
                <a:latin typeface="Times New Roman" panose="02020603050405020304" pitchFamily="18" charset="0"/>
                <a:cs typeface="Times New Roman" panose="02020603050405020304" pitchFamily="18" charset="0"/>
              </a:rPr>
              <a:t>Implement the selected activities, including Network Monitoring, System Monitoring, Malware detonation, and Network analysis.</a:t>
            </a:r>
          </a:p>
          <a:p>
            <a:pPr algn="just"/>
            <a:r>
              <a:rPr lang="en-IN" sz="1800" dirty="0">
                <a:latin typeface="Times New Roman" panose="02020603050405020304" pitchFamily="18" charset="0"/>
                <a:cs typeface="Times New Roman" panose="02020603050405020304" pitchFamily="18" charset="0"/>
              </a:rPr>
              <a:t>Monitor and collect logs using tools such as Suricata IDS and Wazuh.</a:t>
            </a:r>
          </a:p>
          <a:p>
            <a:pPr algn="just"/>
            <a:r>
              <a:rPr lang="en-IN" sz="1800" dirty="0">
                <a:latin typeface="Times New Roman" panose="02020603050405020304" pitchFamily="18" charset="0"/>
                <a:cs typeface="Times New Roman" panose="02020603050405020304" pitchFamily="18" charset="0"/>
              </a:rPr>
              <a:t>Utilize Kibana for comprehensive log analysis, identifying patterns, and understanding adversarial </a:t>
            </a:r>
            <a:r>
              <a:rPr lang="en-IN" sz="1800" dirty="0" err="1">
                <a:latin typeface="Times New Roman" panose="02020603050405020304" pitchFamily="18" charset="0"/>
                <a:cs typeface="Times New Roman" panose="02020603050405020304" pitchFamily="18" charset="0"/>
              </a:rPr>
              <a:t>behaviors</a:t>
            </a:r>
            <a:r>
              <a:rPr lang="en-IN" sz="1800" dirty="0">
                <a:latin typeface="Times New Roman" panose="02020603050405020304" pitchFamily="18" charset="0"/>
                <a:cs typeface="Times New Roman" panose="02020603050405020304" pitchFamily="18" charset="0"/>
              </a:rPr>
              <a:t>.</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943862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6. Methodology and Phases</a:t>
            </a:r>
          </a:p>
        </p:txBody>
      </p:sp>
      <p:sp>
        <p:nvSpPr>
          <p:cNvPr id="3" name="Content Placeholder 2"/>
          <p:cNvSpPr>
            <a:spLocks noGrp="1"/>
          </p:cNvSpPr>
          <p:nvPr>
            <p:ph idx="1"/>
          </p:nvPr>
        </p:nvSpPr>
        <p:spPr>
          <a:xfrm>
            <a:off x="838200" y="1484415"/>
            <a:ext cx="10515600" cy="3758145"/>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Overall, in conclusion, this internship embraced a meticulously structured and progressive methodology, ensuring a comprehensive approach to achieving the objectives. From foundational research to hands-on implementation and analysis, each phase played a pivotal role in advancing the overarching goal of elevating cybersecurity awareness, preparedness, and risk mitigation.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968549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7. Project Work Flow</a:t>
            </a:r>
          </a:p>
        </p:txBody>
      </p:sp>
      <p:sp>
        <p:nvSpPr>
          <p:cNvPr id="3" name="Content Placeholder 2"/>
          <p:cNvSpPr>
            <a:spLocks noGrp="1"/>
          </p:cNvSpPr>
          <p:nvPr>
            <p:ph idx="1"/>
          </p:nvPr>
        </p:nvSpPr>
        <p:spPr>
          <a:xfrm>
            <a:off x="838200" y="1184366"/>
            <a:ext cx="10515600" cy="4515789"/>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The journey of the internship unfolded through a meticulously planned and executed workflow, designed to achieve overarching cybersecurity objectives. This dynamic process seamlessly progressed through distinct stages, integrating theoretical foundations with practical implementations.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7.1 Literature Review and Tool Selection</a:t>
            </a:r>
          </a:p>
          <a:p>
            <a:pPr marL="0" indent="0" algn="just">
              <a:buNone/>
            </a:pPr>
            <a:r>
              <a:rPr lang="en-IN" sz="1800" dirty="0">
                <a:latin typeface="Times New Roman" panose="02020603050405020304" pitchFamily="18" charset="0"/>
                <a:cs typeface="Times New Roman" panose="02020603050405020304" pitchFamily="18" charset="0"/>
              </a:rPr>
              <a:t>The project's initiation involved an exhaustive exploration of relevant literature, laying the groundwork for subsequent phases. Concurrently, tools and methodologies were carefully selected to align with the internship's cybersecurity goals.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7.2 Honeypot Deployment and Tool Integration</a:t>
            </a:r>
          </a:p>
          <a:p>
            <a:pPr marL="0" indent="0" algn="just">
              <a:buNone/>
            </a:pPr>
            <a:r>
              <a:rPr lang="en-IN" sz="1800" dirty="0">
                <a:latin typeface="Times New Roman" panose="02020603050405020304" pitchFamily="18" charset="0"/>
                <a:cs typeface="Times New Roman" panose="02020603050405020304" pitchFamily="18" charset="0"/>
              </a:rPr>
              <a:t>A pivotal moment in the workflow was marked by the deployment of the Tpot CE Honeypot, fortified with Suricata IDS and Wazuh. This integration facilitated activities such as lures, baseline establishment, email manipulation, and attack vector migration, each contributing to the project's depth and authenticity.</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22314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7. Project Work Flow</a:t>
            </a:r>
          </a:p>
        </p:txBody>
      </p:sp>
      <p:sp>
        <p:nvSpPr>
          <p:cNvPr id="3" name="Content Placeholder 2"/>
          <p:cNvSpPr>
            <a:spLocks noGrp="1"/>
          </p:cNvSpPr>
          <p:nvPr>
            <p:ph idx="1"/>
          </p:nvPr>
        </p:nvSpPr>
        <p:spPr>
          <a:xfrm>
            <a:off x="838200" y="1184366"/>
            <a:ext cx="10515600" cy="4598917"/>
          </a:xfrm>
        </p:spPr>
        <p:txBody>
          <a:bodyPr>
            <a:normAutofit lnSpcReduction="10000"/>
          </a:bodyPr>
          <a:lstStyle/>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.3 Real-world Exposure and Log Analysis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To capture authentic threats, the Tpot CE was deliberately exposed to the external internet. This strategic move allowed the honeypot to interact with a diverse range of attackers. The logs generated during these encounters were centralized in Kibana, forming the basis for comprehensive analysis.</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.4 Strategic Planning and Decision-making</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A significant portion of the workflow was dedicated to meticulous planning, emphasizing strategic decision-making. The intern's three-month roadmap, encompassing literature review, honeypot selection, activity choice, and implementation, laid the foundation for the project's robust framework.</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.5 Continuous Learning and Research Integration</a:t>
            </a:r>
          </a:p>
          <a:p>
            <a:pPr marL="0" indent="0" algn="just">
              <a:buNone/>
            </a:pPr>
            <a:r>
              <a:rPr lang="en-IN" sz="1800" b="0" i="0" dirty="0">
                <a:effectLst/>
                <a:latin typeface="Times New Roman" panose="02020603050405020304" pitchFamily="18" charset="0"/>
                <a:cs typeface="Times New Roman" panose="02020603050405020304" pitchFamily="18" charset="0"/>
              </a:rPr>
              <a:t>The final phases witnessed the implementation of chosen activities, complemented by an in-depth study of associated research papers. Regular engagement with MITRE Engage whitepapers and relevant research enriched the intern's theoretical understanding, enhancing the sophistication of the implemented cybersecurity strategies.</a:t>
            </a:r>
          </a:p>
          <a:p>
            <a:pPr marL="0" indent="0" algn="just">
              <a:buNone/>
            </a:pPr>
            <a:endParaRPr lang="en-IN" sz="1800" b="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196712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7. Project Work Flow</a:t>
            </a:r>
          </a:p>
        </p:txBody>
      </p:sp>
      <p:sp>
        <p:nvSpPr>
          <p:cNvPr id="3" name="Content Placeholder 2"/>
          <p:cNvSpPr>
            <a:spLocks noGrp="1"/>
          </p:cNvSpPr>
          <p:nvPr>
            <p:ph idx="1"/>
          </p:nvPr>
        </p:nvSpPr>
        <p:spPr>
          <a:xfrm>
            <a:off x="838200" y="1745673"/>
            <a:ext cx="10515600" cy="2719449"/>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7</a:t>
            </a:r>
            <a:r>
              <a:rPr lang="en-IN" sz="1800" b="1" i="0" dirty="0">
                <a:effectLst/>
                <a:latin typeface="Times New Roman" panose="02020603050405020304" pitchFamily="18" charset="0"/>
                <a:cs typeface="Times New Roman" panose="02020603050405020304" pitchFamily="18" charset="0"/>
              </a:rPr>
              <a:t>.6 Adaptation and Feedback Loops</a:t>
            </a:r>
          </a:p>
          <a:p>
            <a:pPr marL="0" indent="0" algn="just">
              <a:buNone/>
            </a:pPr>
            <a:r>
              <a:rPr lang="en-IN" sz="1800" b="0" i="0" dirty="0">
                <a:effectLst/>
                <a:latin typeface="Times New Roman" panose="02020603050405020304" pitchFamily="18" charset="0"/>
                <a:cs typeface="Times New Roman" panose="02020603050405020304" pitchFamily="18" charset="0"/>
              </a:rPr>
              <a:t>The workflow exemplified a harmonious fusion of theory and practice, incorporating continuous learning, adaptation, and feedback loops. This agile approach ensured a holistic and effective execution, resulting in a comprehensive exploration of cybersecurity nuances and the successful realization of the stipulated internship goals.</a:t>
            </a:r>
          </a:p>
          <a:p>
            <a:pPr marL="0" indent="0" algn="just">
              <a:buNone/>
            </a:pPr>
            <a:endParaRPr lang="en-IN" sz="1800" b="0" i="0" dirty="0">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1362602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8. Results and Discussion</a:t>
            </a:r>
          </a:p>
        </p:txBody>
      </p:sp>
      <p:sp>
        <p:nvSpPr>
          <p:cNvPr id="3" name="Content Placeholder 2"/>
          <p:cNvSpPr>
            <a:spLocks noGrp="1"/>
          </p:cNvSpPr>
          <p:nvPr>
            <p:ph idx="1"/>
          </p:nvPr>
        </p:nvSpPr>
        <p:spPr>
          <a:xfrm>
            <a:off x="838200" y="1401287"/>
            <a:ext cx="10515600" cy="3841273"/>
          </a:xfrm>
        </p:spPr>
        <p:txBody>
          <a:bodyPr>
            <a:normAutofit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The outcomes and discussions arising from the internship experience contribute significantly to understanding the effectiveness of implemented cybersecurity measures. This section elaborates on the results obtained and engages in insightful discussions that shed light on the broader implications.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8.1 Honeypot Interaction Insights</a:t>
            </a:r>
          </a:p>
          <a:p>
            <a:pPr marL="0" indent="0" algn="just">
              <a:buNone/>
            </a:pPr>
            <a:r>
              <a:rPr lang="en-IN" sz="1800" dirty="0">
                <a:latin typeface="Times New Roman" panose="02020603050405020304" pitchFamily="18" charset="0"/>
                <a:cs typeface="Times New Roman" panose="02020603050405020304" pitchFamily="18" charset="0"/>
              </a:rPr>
              <a:t>The exposure of the Tpot CE Honeypot to the external internet facilitated the collection of valuable interaction data. A meticulous analysis of this data, stored and organized in Kibana, provided crucial insights into the strategies and tactics employed by various potential threat actors.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8.2 Activity Implementation Outcomes</a:t>
            </a:r>
          </a:p>
          <a:p>
            <a:pPr marL="0" indent="0" algn="just">
              <a:buNone/>
            </a:pPr>
            <a:r>
              <a:rPr lang="en-IN" sz="1800" dirty="0">
                <a:latin typeface="Times New Roman" panose="02020603050405020304" pitchFamily="18" charset="0"/>
                <a:cs typeface="Times New Roman" panose="02020603050405020304" pitchFamily="18" charset="0"/>
              </a:rPr>
              <a:t>The successful implementation of the four chosen activities—Malware detonation, Network analysis, System monitoring, and Network monitoring —within the Tpot Honeypot is documented here. Each activity's outcomes are discussed, highlighting their impact on enhancing the honeypot's resilience against potential threats.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192636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1. Introduction and About Organization</a:t>
            </a:r>
          </a:p>
        </p:txBody>
      </p:sp>
      <p:sp>
        <p:nvSpPr>
          <p:cNvPr id="3" name="Content Placeholder 2"/>
          <p:cNvSpPr>
            <a:spLocks noGrp="1"/>
          </p:cNvSpPr>
          <p:nvPr>
            <p:ph idx="1"/>
          </p:nvPr>
        </p:nvSpPr>
        <p:spPr>
          <a:xfrm>
            <a:off x="838200" y="1508165"/>
            <a:ext cx="10515600" cy="3730041"/>
          </a:xfrm>
        </p:spPr>
        <p:txBody>
          <a:bodyPr/>
          <a:lstStyle/>
          <a:p>
            <a:pPr marL="0" indent="0" algn="just">
              <a:lnSpc>
                <a:spcPct val="150000"/>
              </a:lnSpc>
              <a:spcBef>
                <a:spcPts val="110"/>
              </a:spcBef>
              <a:buNone/>
            </a:pPr>
            <a:r>
              <a:rPr lang="en-US" sz="1800" b="1" kern="0" dirty="0">
                <a:solidFill>
                  <a:srgbClr val="000000"/>
                </a:solidFill>
                <a:effectLst/>
                <a:latin typeface="Times New Roman" panose="02020603050405020304" pitchFamily="18" charset="0"/>
                <a:ea typeface="Times New Roman" panose="02020603050405020304" pitchFamily="18" charset="0"/>
                <a:cs typeface="Carlito"/>
              </a:rPr>
              <a:t>1.1 About the Company: AINT Lab</a:t>
            </a:r>
            <a:endParaRPr lang="en-IN" sz="1800" b="1" kern="0" dirty="0">
              <a:effectLst/>
              <a:latin typeface="Carlito"/>
              <a:ea typeface="Carlito"/>
              <a:cs typeface="Carlito"/>
            </a:endParaRPr>
          </a:p>
          <a:p>
            <a:pPr marL="0" indent="0" algn="just">
              <a:lnSpc>
                <a:spcPct val="150000"/>
              </a:lnSpc>
              <a:spcBef>
                <a:spcPts val="110"/>
              </a:spcBef>
              <a:buNone/>
            </a:pPr>
            <a:r>
              <a:rPr lang="en-US" sz="1800" b="0" kern="0" dirty="0">
                <a:solidFill>
                  <a:srgbClr val="000000"/>
                </a:solidFill>
                <a:effectLst/>
                <a:latin typeface="Times New Roman" panose="02020603050405020304" pitchFamily="18" charset="0"/>
                <a:ea typeface="Times New Roman" panose="02020603050405020304" pitchFamily="18" charset="0"/>
                <a:cs typeface="Carlito"/>
              </a:rPr>
              <a:t>AINT Lab is a distinguished cybersecurity research facility located within the esteemed National Yang Ming Chiao Tung University (NYCU) AI College in Tainan, Taiwan. Led by the esteemed Professor Ren-Hung Hwang, AINT Lab is at the forefront of cutting-edge research and development in the field of artificial intelligence and cybersecurity.</a:t>
            </a:r>
          </a:p>
          <a:p>
            <a:pPr marL="0" indent="0" algn="just">
              <a:lnSpc>
                <a:spcPct val="150000"/>
              </a:lnSpc>
              <a:spcBef>
                <a:spcPts val="110"/>
              </a:spcBef>
              <a:buNone/>
            </a:pPr>
            <a:endParaRPr lang="en-IN" sz="1800" b="1" kern="0" dirty="0">
              <a:effectLst/>
              <a:latin typeface="Carlito"/>
              <a:ea typeface="Carlito"/>
              <a:cs typeface="Carlito"/>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8. Results and Discussion</a:t>
            </a:r>
          </a:p>
        </p:txBody>
      </p:sp>
      <p:sp>
        <p:nvSpPr>
          <p:cNvPr id="3" name="Content Placeholder 2"/>
          <p:cNvSpPr>
            <a:spLocks noGrp="1"/>
          </p:cNvSpPr>
          <p:nvPr>
            <p:ph idx="1"/>
          </p:nvPr>
        </p:nvSpPr>
        <p:spPr>
          <a:xfrm>
            <a:off x="838200" y="1567543"/>
            <a:ext cx="10515600" cy="3675017"/>
          </a:xfrm>
        </p:spPr>
        <p:txBody>
          <a:bodyPr>
            <a:normAutofit/>
          </a:bodyPr>
          <a:lstStyle/>
          <a:p>
            <a:pPr marL="0" indent="0" algn="just">
              <a:buNone/>
            </a:pPr>
            <a:r>
              <a:rPr lang="en-IN" sz="1800" b="1" i="0" dirty="0">
                <a:effectLst/>
                <a:latin typeface="Times New Roman" panose="02020603050405020304" pitchFamily="18" charset="0"/>
                <a:cs typeface="Times New Roman" panose="02020603050405020304" pitchFamily="18" charset="0"/>
              </a:rPr>
              <a:t>8.3 Alignment with MITRE Engage Framework</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The activities undertaken align with the MITRE Engage framework's expose goal, demonstrating a practical application of strategic cybersecurity measures. This alignment emphasizes the relevance and significance of the chosen activities in the broader context of threat awareness and mitigation.</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i="0" dirty="0">
                <a:effectLst/>
                <a:latin typeface="Times New Roman" panose="02020603050405020304" pitchFamily="18" charset="0"/>
                <a:cs typeface="Times New Roman" panose="02020603050405020304" pitchFamily="18" charset="0"/>
              </a:rPr>
              <a:t>8.4 Integration of Research Insights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A comprehensive exploration of relevant research papers, particularly those pertaining to the selected activities, enriched the project's foundation. Insights and methodologies from academic literature were seamlessly integrated, elevating the sophistication of the implemented cybersecurity strategies.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115402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8. Results and Discussion</a:t>
            </a:r>
          </a:p>
        </p:txBody>
      </p:sp>
      <p:sp>
        <p:nvSpPr>
          <p:cNvPr id="3" name="Content Placeholder 2"/>
          <p:cNvSpPr>
            <a:spLocks noGrp="1"/>
          </p:cNvSpPr>
          <p:nvPr>
            <p:ph idx="1"/>
          </p:nvPr>
        </p:nvSpPr>
        <p:spPr>
          <a:xfrm>
            <a:off x="838200" y="1270661"/>
            <a:ext cx="10515600" cy="3971900"/>
          </a:xfrm>
        </p:spPr>
        <p:txBody>
          <a:bodyPr>
            <a:normAutofit/>
          </a:bodyPr>
          <a:lstStyle/>
          <a:p>
            <a:pPr marL="0" indent="0" algn="just">
              <a:buNone/>
            </a:pPr>
            <a:r>
              <a:rPr lang="en-IN" sz="1800" b="1" i="0" dirty="0">
                <a:effectLst/>
                <a:latin typeface="Times New Roman" panose="02020603050405020304" pitchFamily="18" charset="0"/>
                <a:cs typeface="Times New Roman" panose="02020603050405020304" pitchFamily="18" charset="0"/>
              </a:rPr>
              <a:t>8.5 Kibana Log Data Analysis</a:t>
            </a:r>
          </a:p>
          <a:p>
            <a:pPr marL="0" indent="0" algn="just">
              <a:buNone/>
            </a:pPr>
            <a:r>
              <a:rPr lang="en-IN" sz="1800" i="0" dirty="0">
                <a:effectLst/>
                <a:latin typeface="Times New Roman" panose="02020603050405020304" pitchFamily="18" charset="0"/>
                <a:cs typeface="Times New Roman" panose="02020603050405020304" pitchFamily="18" charset="0"/>
              </a:rPr>
              <a:t>The logs stored in Kibana played a pivotal role in gaining a deeper understanding of attacker </a:t>
            </a:r>
            <a:r>
              <a:rPr lang="en-IN" sz="1800" i="0" dirty="0" err="1">
                <a:effectLst/>
                <a:latin typeface="Times New Roman" panose="02020603050405020304" pitchFamily="18" charset="0"/>
                <a:cs typeface="Times New Roman" panose="02020603050405020304" pitchFamily="18" charset="0"/>
              </a:rPr>
              <a:t>behavior</a:t>
            </a:r>
            <a:r>
              <a:rPr lang="en-IN" sz="1800" i="0" dirty="0">
                <a:effectLst/>
                <a:latin typeface="Times New Roman" panose="02020603050405020304" pitchFamily="18" charset="0"/>
                <a:cs typeface="Times New Roman" panose="02020603050405020304" pitchFamily="18" charset="0"/>
              </a:rPr>
              <a:t>. Rigorous analysis of these logs provided insights into attack patterns, tactics, and potential vulnerabilities, contributing to the continuous improvement of the cybersecurity posture.</a:t>
            </a:r>
          </a:p>
          <a:p>
            <a:pPr marL="0" indent="0" algn="just">
              <a:buNone/>
            </a:pPr>
            <a:endParaRPr lang="en-IN" sz="1800" i="0" dirty="0">
              <a:effectLst/>
              <a:latin typeface="Times New Roman" panose="02020603050405020304" pitchFamily="18" charset="0"/>
              <a:cs typeface="Times New Roman" panose="02020603050405020304" pitchFamily="18" charset="0"/>
            </a:endParaRPr>
          </a:p>
          <a:p>
            <a:pPr marL="0" indent="0" algn="just">
              <a:buNone/>
            </a:pPr>
            <a:r>
              <a:rPr lang="en-IN" sz="1800" b="1" i="0" dirty="0">
                <a:effectLst/>
                <a:latin typeface="Times New Roman" panose="02020603050405020304" pitchFamily="18" charset="0"/>
                <a:cs typeface="Times New Roman" panose="02020603050405020304" pitchFamily="18" charset="0"/>
              </a:rPr>
              <a:t>8.6 Continuous Enhancement Recommendations</a:t>
            </a:r>
          </a:p>
          <a:p>
            <a:pPr marL="0" indent="0" algn="just">
              <a:buNone/>
            </a:pPr>
            <a:r>
              <a:rPr lang="en-IN" sz="1800" i="0" dirty="0">
                <a:effectLst/>
                <a:latin typeface="Times New Roman" panose="02020603050405020304" pitchFamily="18" charset="0"/>
                <a:cs typeface="Times New Roman" panose="02020603050405020304" pitchFamily="18" charset="0"/>
              </a:rPr>
              <a:t>Building on the results obtained, the section concludes with recommendations for continuous improvement. These insights, derived from real-world exposure, activity implementations, and research integration, guide future efforts to enhance cybersecurity strategies, adapt to evolving threats, and fortify overall resilience.</a:t>
            </a:r>
          </a:p>
          <a:p>
            <a:pPr marL="0" indent="0" algn="just">
              <a:buNone/>
            </a:pPr>
            <a:endParaRPr lang="en-IN" sz="1800" i="0" dirty="0">
              <a:effectLst/>
              <a:latin typeface="Times New Roman" panose="02020603050405020304" pitchFamily="18" charset="0"/>
              <a:cs typeface="Times New Roman" panose="02020603050405020304" pitchFamily="18" charset="0"/>
            </a:endParaRPr>
          </a:p>
          <a:p>
            <a:pPr marL="0" indent="0" algn="just">
              <a:buNone/>
            </a:pPr>
            <a:r>
              <a:rPr lang="en-IN" sz="1800" i="0" dirty="0">
                <a:effectLst/>
                <a:latin typeface="Times New Roman" panose="02020603050405020304" pitchFamily="18" charset="0"/>
                <a:cs typeface="Times New Roman" panose="02020603050405020304" pitchFamily="18" charset="0"/>
              </a:rPr>
              <a:t>This section not only presents tangible outcomes but also invites discussions that delve into the nuanced aspects of the implemented cybersecurity measures and their broader implications.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Tree>
    <p:extLst>
      <p:ext uri="{BB962C8B-B14F-4D97-AF65-F5344CB8AC3E}">
        <p14:creationId xmlns:p14="http://schemas.microsoft.com/office/powerpoint/2010/main" val="4218979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341911"/>
            <a:ext cx="10515600" cy="4049485"/>
          </a:xfrm>
        </p:spPr>
        <p:txBody>
          <a:bodyPr>
            <a:normAutofit lnSpcReduction="10000"/>
          </a:bodyPr>
          <a:lstStyle/>
          <a:p>
            <a:pPr marL="0" indent="0" algn="just">
              <a:buNone/>
            </a:pPr>
            <a:r>
              <a:rPr lang="en-IN" sz="1800" dirty="0">
                <a:latin typeface="Times New Roman" panose="02020603050405020304" pitchFamily="18" charset="0"/>
                <a:cs typeface="Times New Roman" panose="02020603050405020304" pitchFamily="18" charset="0"/>
              </a:rPr>
              <a:t>Embarking on the internship journey brought forth several challenges, each contributing to a holistic learning experience. These challenges encompassed various aspects of the internship, from initial stages to the practical implementation phase.</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9.1 Initial Exploration Challenges</a:t>
            </a:r>
          </a:p>
          <a:p>
            <a:pPr marL="0" indent="0" algn="just">
              <a:buNone/>
            </a:pPr>
            <a:r>
              <a:rPr lang="en-IN" sz="1800" dirty="0">
                <a:latin typeface="Times New Roman" panose="02020603050405020304" pitchFamily="18" charset="0"/>
                <a:cs typeface="Times New Roman" panose="02020603050405020304" pitchFamily="18" charset="0"/>
              </a:rPr>
              <a:t>The process of searching for a suitable internship itself posed challenges, requiring thorough research into potential opportunities aligned with personal interests and career aspirations. The initial navigation through the multitude of options demanded strategic decision-making.</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9.2 Technical Learning Curve</a:t>
            </a:r>
          </a:p>
          <a:p>
            <a:pPr marL="0" indent="0" algn="just">
              <a:buNone/>
            </a:pPr>
            <a:r>
              <a:rPr lang="en-IN" sz="1800" dirty="0">
                <a:latin typeface="Times New Roman" panose="02020603050405020304" pitchFamily="18" charset="0"/>
                <a:cs typeface="Times New Roman" panose="02020603050405020304" pitchFamily="18" charset="0"/>
              </a:rPr>
              <a:t>Acquainting oneself with the intricate details of cybersecurity concepts, tools, and frameworks introduced a notable learning curve. Adapting to the technical requirements and expectations of the internship necessitated dedicated efforts in self-directed learning and skill acquisition.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spTree>
    <p:extLst>
      <p:ext uri="{BB962C8B-B14F-4D97-AF65-F5344CB8AC3E}">
        <p14:creationId xmlns:p14="http://schemas.microsoft.com/office/powerpoint/2010/main" val="220684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527664"/>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9.3 Team Integration Dynamics</a:t>
            </a:r>
          </a:p>
          <a:p>
            <a:pPr marL="0" indent="0" algn="just">
              <a:buNone/>
            </a:pPr>
            <a:r>
              <a:rPr lang="en-IN" sz="1800" dirty="0">
                <a:latin typeface="Times New Roman" panose="02020603050405020304" pitchFamily="18" charset="0"/>
                <a:cs typeface="Times New Roman" panose="02020603050405020304" pitchFamily="18" charset="0"/>
              </a:rPr>
              <a:t>Joining a dynamic team with diverse skill sets and responsibilities presented challenges in seamlessly integrating into the collaborative workflow. Understanding team dynamics, communication protocols, and collaborative tools required proactive engagement and adaptability.</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9.4 Real-world Implementation Challenges</a:t>
            </a:r>
          </a:p>
          <a:p>
            <a:pPr marL="0" indent="0" algn="just">
              <a:buNone/>
            </a:pPr>
            <a:r>
              <a:rPr lang="en-IN" sz="1800" dirty="0">
                <a:latin typeface="Times New Roman" panose="02020603050405020304" pitchFamily="18" charset="0"/>
                <a:cs typeface="Times New Roman" panose="02020603050405020304" pitchFamily="18" charset="0"/>
              </a:rPr>
              <a:t>The transition from theoretical knowledge to practical implementation within a real-world setting introduced its own set of challenges. Overcoming technical hurdles, troubleshooting issues in the deployment of cybersecurity measures, and aligning activities with strategic goals demanded resilience and problem-solving skills.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9.5 Time Management and Project Coordination</a:t>
            </a:r>
          </a:p>
          <a:p>
            <a:pPr marL="0" indent="0" algn="just">
              <a:buNone/>
            </a:pPr>
            <a:r>
              <a:rPr lang="en-IN" sz="1800" dirty="0">
                <a:latin typeface="Times New Roman" panose="02020603050405020304" pitchFamily="18" charset="0"/>
                <a:cs typeface="Times New Roman" panose="02020603050405020304" pitchFamily="18" charset="0"/>
              </a:rPr>
              <a:t>Effectively managing time and coordinating project tasks, especially when working on diverse activities such as honeypot deployment, activity implementation, and research integration, required meticulous planning. Balancing multiple responsibilities and deadlines became a crucial aspect of the internship experience.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spTree>
    <p:extLst>
      <p:ext uri="{BB962C8B-B14F-4D97-AF65-F5344CB8AC3E}">
        <p14:creationId xmlns:p14="http://schemas.microsoft.com/office/powerpoint/2010/main" val="2506395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527664"/>
          </a:xfrm>
        </p:spPr>
        <p:txBody>
          <a:bodyPr>
            <a:noAutofit/>
          </a:bodyPr>
          <a:lstStyle/>
          <a:p>
            <a:pPr marL="0" indent="0" algn="just">
              <a:buNone/>
            </a:pPr>
            <a:r>
              <a:rPr lang="en-IN" sz="1800" b="1" i="0" dirty="0">
                <a:effectLst/>
                <a:latin typeface="Times New Roman" panose="02020603050405020304" pitchFamily="18" charset="0"/>
                <a:cs typeface="Times New Roman" panose="02020603050405020304" pitchFamily="18" charset="0"/>
              </a:rPr>
              <a:t>9.6 Continuous Learning Amidst Challenges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The fast-paced nature of the cybersecurity landscape meant that challenges were intertwined with continuous learning opportunities. Navigating through uncertainties, setbacks, and evolving project requirements necessitated an adaptive mindset and a commitment to ongoing personal and professional development.</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1" i="0" dirty="0">
                <a:effectLst/>
                <a:latin typeface="Times New Roman" panose="02020603050405020304" pitchFamily="18" charset="0"/>
                <a:cs typeface="Times New Roman" panose="02020603050405020304" pitchFamily="18" charset="0"/>
              </a:rPr>
              <a:t>9.7 Recommendations for Future Interns</a:t>
            </a: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While challenges were inherent, each presented an invaluable opportunity for growth and skill enhancement. Future interns can benefit from these experiences by proactively seeking guidance, embracing the learning curve, and leveraging challenges as stepping stones toward comprehensive skill development.</a:t>
            </a:r>
          </a:p>
          <a:p>
            <a:pPr marL="0" indent="0" algn="just">
              <a:buNone/>
            </a:pPr>
            <a:endParaRPr lang="en-IN" sz="1800" b="0" i="0" dirty="0">
              <a:effectLst/>
              <a:latin typeface="Times New Roman" panose="02020603050405020304" pitchFamily="18" charset="0"/>
              <a:cs typeface="Times New Roman" panose="02020603050405020304" pitchFamily="18" charset="0"/>
            </a:endParaRPr>
          </a:p>
          <a:p>
            <a:pPr marL="0" indent="0" algn="just">
              <a:buNone/>
            </a:pPr>
            <a:r>
              <a:rPr lang="en-IN" sz="1800" b="0" i="0" dirty="0">
                <a:effectLst/>
                <a:latin typeface="Times New Roman" panose="02020603050405020304" pitchFamily="18" charset="0"/>
                <a:cs typeface="Times New Roman" panose="02020603050405020304" pitchFamily="18" charset="0"/>
              </a:rPr>
              <a:t>Reflecting on the challenges faced during the internship contributes to a deeper understanding of the learning journey, emphasizing the importance of resilience, adaptability, and a proactive approach in overcoming obstacles.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spTree>
    <p:extLst>
      <p:ext uri="{BB962C8B-B14F-4D97-AF65-F5344CB8AC3E}">
        <p14:creationId xmlns:p14="http://schemas.microsoft.com/office/powerpoint/2010/main" val="1916228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Tree>
    <p:extLst>
      <p:ext uri="{BB962C8B-B14F-4D97-AF65-F5344CB8AC3E}">
        <p14:creationId xmlns:p14="http://schemas.microsoft.com/office/powerpoint/2010/main" val="379844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Introduction and About Organization</a:t>
            </a:r>
          </a:p>
        </p:txBody>
      </p:sp>
      <p:sp>
        <p:nvSpPr>
          <p:cNvPr id="3" name="Content Placeholder 2"/>
          <p:cNvSpPr>
            <a:spLocks noGrp="1"/>
          </p:cNvSpPr>
          <p:nvPr>
            <p:ph idx="1"/>
          </p:nvPr>
        </p:nvSpPr>
        <p:spPr>
          <a:xfrm>
            <a:off x="838200" y="1508165"/>
            <a:ext cx="10515600" cy="3730041"/>
          </a:xfrm>
        </p:spPr>
        <p:txBody>
          <a:bodyPr/>
          <a:lstStyle/>
          <a:p>
            <a:pPr marL="0" indent="0" algn="just">
              <a:lnSpc>
                <a:spcPct val="150000"/>
              </a:lnSpc>
              <a:spcBef>
                <a:spcPts val="110"/>
              </a:spcBef>
              <a:buNone/>
            </a:pPr>
            <a:r>
              <a:rPr lang="en-US" sz="1800" b="1" kern="0" dirty="0">
                <a:solidFill>
                  <a:srgbClr val="000000"/>
                </a:solidFill>
                <a:effectLst/>
                <a:latin typeface="Times New Roman" panose="02020603050405020304" pitchFamily="18" charset="0"/>
                <a:ea typeface="Times New Roman" panose="02020603050405020304" pitchFamily="18" charset="0"/>
                <a:cs typeface="Carlito"/>
              </a:rPr>
              <a:t>1.2 Projects of the Lab:</a:t>
            </a:r>
            <a:endParaRPr lang="en-IN" sz="1800" b="1" kern="0" dirty="0">
              <a:effectLst/>
              <a:latin typeface="Carlito"/>
              <a:ea typeface="Carlito"/>
              <a:cs typeface="Carlito"/>
            </a:endParaRPr>
          </a:p>
          <a:p>
            <a:pPr marL="0" indent="0" algn="just">
              <a:lnSpc>
                <a:spcPct val="150000"/>
              </a:lnSpc>
              <a:spcBef>
                <a:spcPts val="110"/>
              </a:spcBef>
              <a:buNone/>
            </a:pPr>
            <a:r>
              <a:rPr lang="en-US" sz="1800" b="0" kern="0" dirty="0">
                <a:solidFill>
                  <a:srgbClr val="000000"/>
                </a:solidFill>
                <a:effectLst/>
                <a:latin typeface="Times New Roman" panose="02020603050405020304" pitchFamily="18" charset="0"/>
                <a:ea typeface="Times New Roman" panose="02020603050405020304" pitchFamily="18" charset="0"/>
                <a:cs typeface="Carlito"/>
              </a:rPr>
              <a:t>AINT Lab spearheads groundbreaking projects in various cybersecurity domains, aligning with the mission of NYCU AI College. The lab's focus includes advanced threat analysis, strategic defensive measures, and the implementation of MITRE Engage goals. Professor Ren-Hung Hwang's leadership ensures that AINT Lab remains at the forefront of innovative cybersecurity research.</a:t>
            </a:r>
          </a:p>
          <a:p>
            <a:pPr marL="0" indent="0" algn="just">
              <a:lnSpc>
                <a:spcPct val="150000"/>
              </a:lnSpc>
              <a:spcBef>
                <a:spcPts val="110"/>
              </a:spcBef>
              <a:buNone/>
            </a:pPr>
            <a:endParaRPr lang="en-US" sz="1800" kern="0" dirty="0">
              <a:solidFill>
                <a:srgbClr val="000000"/>
              </a:solidFill>
              <a:latin typeface="Times New Roman" panose="02020603050405020304" pitchFamily="18" charset="0"/>
              <a:ea typeface="Carlito"/>
              <a:cs typeface="Carlito"/>
            </a:endParaRPr>
          </a:p>
          <a:p>
            <a:pPr marL="0" indent="0" algn="just">
              <a:lnSpc>
                <a:spcPct val="150000"/>
              </a:lnSpc>
              <a:spcBef>
                <a:spcPts val="110"/>
              </a:spcBef>
              <a:buNone/>
            </a:pPr>
            <a:r>
              <a:rPr lang="en-US" sz="1800" b="0" kern="0" dirty="0">
                <a:solidFill>
                  <a:srgbClr val="000000"/>
                </a:solidFill>
                <a:effectLst/>
                <a:latin typeface="Times New Roman" panose="02020603050405020304" pitchFamily="18" charset="0"/>
                <a:ea typeface="Times New Roman" panose="02020603050405020304" pitchFamily="18" charset="0"/>
                <a:cs typeface="Carlito"/>
              </a:rPr>
              <a:t>AINT Lab’s affiliation with NYCU AI College underscores its dedication to academic and research excellence in the rapidly evolving field of cybersecurity.</a:t>
            </a:r>
            <a:endParaRPr lang="en-IN" sz="1800" b="1" kern="0" dirty="0">
              <a:effectLst/>
              <a:latin typeface="Carlito"/>
              <a:ea typeface="Carlito"/>
              <a:cs typeface="Carlito"/>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2879610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2. About your team and reporting Manager</a:t>
            </a:r>
          </a:p>
        </p:txBody>
      </p:sp>
      <p:sp>
        <p:nvSpPr>
          <p:cNvPr id="3" name="Content Placeholder 2"/>
          <p:cNvSpPr>
            <a:spLocks noGrp="1"/>
          </p:cNvSpPr>
          <p:nvPr>
            <p:ph idx="1"/>
          </p:nvPr>
        </p:nvSpPr>
        <p:spPr>
          <a:xfrm>
            <a:off x="838200" y="1184367"/>
            <a:ext cx="10515600" cy="4058194"/>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2.1 Team Composition:</a:t>
            </a:r>
          </a:p>
          <a:p>
            <a:pPr marL="0" indent="0" algn="just">
              <a:buNone/>
            </a:pPr>
            <a:r>
              <a:rPr lang="en-IN" sz="1800" dirty="0">
                <a:latin typeface="Times New Roman" panose="02020603050405020304" pitchFamily="18" charset="0"/>
                <a:cs typeface="Times New Roman" panose="02020603050405020304" pitchFamily="18" charset="0"/>
              </a:rPr>
              <a:t>The team comprised Arun, focusing on the Affect goal, Pavan, working on the Elicit goal, and myself, responsible for implementing the Expose goal of the MITRE Engage framework. Prof. Hwang provided supervision and guidance throughout the project.</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2.2 Reporting Structure:</a:t>
            </a:r>
          </a:p>
          <a:p>
            <a:pPr marL="0" indent="0" algn="just">
              <a:buNone/>
            </a:pPr>
            <a:r>
              <a:rPr lang="en-IN" sz="1800" dirty="0">
                <a:latin typeface="Times New Roman" panose="02020603050405020304" pitchFamily="18" charset="0"/>
                <a:cs typeface="Times New Roman" panose="02020603050405020304" pitchFamily="18" charset="0"/>
              </a:rPr>
              <a:t>Weekly updates and progress reports were submitted individually to Prof. Hwang. Virtual meetings facilitated discussions on challenges, findings, and alignment with project goals.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2.3 Coordination with Supervisor:</a:t>
            </a:r>
          </a:p>
          <a:p>
            <a:pPr marL="0" indent="0" algn="just">
              <a:buNone/>
            </a:pPr>
            <a:r>
              <a:rPr lang="en-IN" sz="1800" dirty="0">
                <a:latin typeface="Times New Roman" panose="02020603050405020304" pitchFamily="18" charset="0"/>
                <a:cs typeface="Times New Roman" panose="02020603050405020304" pitchFamily="18" charset="0"/>
              </a:rPr>
              <a:t>Coordination with Prof. Hwang ensured a cohesive workflow. Feedback and insights provided by the supervisor contributed to the project's success.</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92560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3. About the Project</a:t>
            </a:r>
          </a:p>
        </p:txBody>
      </p:sp>
      <p:sp>
        <p:nvSpPr>
          <p:cNvPr id="3" name="Content Placeholder 2"/>
          <p:cNvSpPr>
            <a:spLocks noGrp="1"/>
          </p:cNvSpPr>
          <p:nvPr>
            <p:ph idx="1"/>
          </p:nvPr>
        </p:nvSpPr>
        <p:spPr>
          <a:xfrm>
            <a:off x="838200" y="1184366"/>
            <a:ext cx="10515600" cy="4717669"/>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3.1 Assigned Domain:</a:t>
            </a:r>
          </a:p>
          <a:p>
            <a:pPr marL="0" indent="0" algn="just">
              <a:buNone/>
            </a:pPr>
            <a:r>
              <a:rPr lang="en-IN" sz="1800" dirty="0">
                <a:latin typeface="Times New Roman" panose="02020603050405020304" pitchFamily="18" charset="0"/>
                <a:cs typeface="Times New Roman" panose="02020603050405020304" pitchFamily="18" charset="0"/>
              </a:rPr>
              <a:t>The internship focused on the domain of cybersecurity, specifically implementing MITRE Engage, a framework designed for adversary emulation and red teaming exercises. The project involved exploring various cybersecurity activities, with an emphasis on exposure and elicitation goals.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3.2 Technology Utilized:</a:t>
            </a:r>
          </a:p>
          <a:p>
            <a:pPr marL="0" indent="0" algn="just">
              <a:buNone/>
            </a:pPr>
            <a:r>
              <a:rPr lang="en-IN" sz="1800" dirty="0">
                <a:latin typeface="Times New Roman" panose="02020603050405020304" pitchFamily="18" charset="0"/>
                <a:cs typeface="Times New Roman" panose="02020603050405020304" pitchFamily="18" charset="0"/>
              </a:rPr>
              <a:t>The primary technology employed for this project was the Tpot Community Edition Honeypot, which served as the foundation for implementing and emulating adversarial tactics. Additional tools such as Suricata IDS, Wazuh, and the Postfix email server were integrated to enhance the honeypot's capabilities.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3.3 Importance of the Project:</a:t>
            </a:r>
          </a:p>
          <a:p>
            <a:pPr marL="0" indent="0" algn="just">
              <a:buNone/>
            </a:pPr>
            <a:r>
              <a:rPr lang="en-IN" sz="1800" dirty="0">
                <a:latin typeface="Times New Roman" panose="02020603050405020304" pitchFamily="18" charset="0"/>
                <a:cs typeface="Times New Roman" panose="02020603050405020304" pitchFamily="18" charset="0"/>
              </a:rPr>
              <a:t>The project aimed to simulate real-world cyber threats, providing a practical and hands-on experience in dealing with adversarial tactics. Understanding these tactics is crucial for organizations to strengthen their cybersecurity posture. The MITRE Engage framework served as a comprehensive guide, allowing the exploration of diverse activities and enhancing cybersecurity awareness.</a:t>
            </a:r>
          </a:p>
          <a:p>
            <a:pPr marL="0" indent="0" algn="just">
              <a:buNone/>
            </a:pP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64714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3. About the Project</a:t>
            </a:r>
          </a:p>
        </p:txBody>
      </p:sp>
      <p:sp>
        <p:nvSpPr>
          <p:cNvPr id="3" name="Content Placeholder 2"/>
          <p:cNvSpPr>
            <a:spLocks noGrp="1"/>
          </p:cNvSpPr>
          <p:nvPr>
            <p:ph idx="1"/>
          </p:nvPr>
        </p:nvSpPr>
        <p:spPr>
          <a:xfrm>
            <a:off x="838200" y="1282535"/>
            <a:ext cx="10515600" cy="3960025"/>
          </a:xfrm>
        </p:spPr>
        <p:txBody>
          <a:bodyPr>
            <a:normAutofit fontScale="77500" lnSpcReduction="20000"/>
          </a:bodyPr>
          <a:lstStyle/>
          <a:p>
            <a:pPr marL="0" indent="0" algn="just">
              <a:buNone/>
            </a:pPr>
            <a:r>
              <a:rPr lang="en-IN" sz="2300" b="1" dirty="0">
                <a:latin typeface="Times New Roman" panose="02020603050405020304" pitchFamily="18" charset="0"/>
                <a:cs typeface="Times New Roman" panose="02020603050405020304" pitchFamily="18" charset="0"/>
              </a:rPr>
              <a:t>3.4 Key Features:</a:t>
            </a:r>
          </a:p>
          <a:p>
            <a:pPr algn="just"/>
            <a:r>
              <a:rPr lang="en-IN" sz="2300" dirty="0">
                <a:latin typeface="Times New Roman" panose="02020603050405020304" pitchFamily="18" charset="0"/>
                <a:cs typeface="Times New Roman" panose="02020603050405020304" pitchFamily="18" charset="0"/>
              </a:rPr>
              <a:t>Honeypot Implementation: The Tpot Community Edition Honeypot was exposed to the external internet, attracting and capturing malicious activities.</a:t>
            </a:r>
          </a:p>
          <a:p>
            <a:pPr algn="just"/>
            <a:r>
              <a:rPr lang="en-IN" sz="2300" dirty="0">
                <a:latin typeface="Times New Roman" panose="02020603050405020304" pitchFamily="18" charset="0"/>
                <a:cs typeface="Times New Roman" panose="02020603050405020304" pitchFamily="18" charset="0"/>
              </a:rPr>
              <a:t>Activities Selection: Three main activities, focusing on exposure, elicitation, and MITRE Engage goals, were strategically chosen and implemented.</a:t>
            </a:r>
          </a:p>
          <a:p>
            <a:pPr algn="just"/>
            <a:r>
              <a:rPr lang="en-IN" sz="2300" dirty="0">
                <a:latin typeface="Times New Roman" panose="02020603050405020304" pitchFamily="18" charset="0"/>
                <a:cs typeface="Times New Roman" panose="02020603050405020304" pitchFamily="18" charset="0"/>
              </a:rPr>
              <a:t>Tool Integration: Suricata IDS, Wazuh, and Postfix email server were integrated to bolster the honeypot's capabilities.</a:t>
            </a:r>
          </a:p>
          <a:p>
            <a:pPr algn="just"/>
            <a:r>
              <a:rPr lang="en-IN" sz="2300" dirty="0">
                <a:latin typeface="Times New Roman" panose="02020603050405020304" pitchFamily="18" charset="0"/>
                <a:cs typeface="Times New Roman" panose="02020603050405020304" pitchFamily="18" charset="0"/>
              </a:rPr>
              <a:t>Attack Vector Migration: Techniques were employed to migrate potential threats, such as malicious email attachments, to an isolated environment for analysis.</a:t>
            </a:r>
          </a:p>
          <a:p>
            <a:pPr marL="0" indent="0" algn="just">
              <a:buNone/>
            </a:pPr>
            <a:endParaRPr lang="en-IN" sz="2300" dirty="0">
              <a:latin typeface="Times New Roman" panose="02020603050405020304" pitchFamily="18" charset="0"/>
              <a:cs typeface="Times New Roman" panose="02020603050405020304" pitchFamily="18" charset="0"/>
            </a:endParaRPr>
          </a:p>
          <a:p>
            <a:pPr marL="0" indent="0" algn="just">
              <a:buNone/>
            </a:pPr>
            <a:r>
              <a:rPr lang="en-IN" sz="2300" b="1" dirty="0">
                <a:latin typeface="Times New Roman" panose="02020603050405020304" pitchFamily="18" charset="0"/>
                <a:cs typeface="Times New Roman" panose="02020603050405020304" pitchFamily="18" charset="0"/>
              </a:rPr>
              <a:t>3.5 Conclusion:</a:t>
            </a:r>
          </a:p>
          <a:p>
            <a:pPr marL="0" indent="0" algn="just">
              <a:buNone/>
            </a:pPr>
            <a:r>
              <a:rPr lang="en-IN" sz="2300" dirty="0">
                <a:latin typeface="Times New Roman" panose="02020603050405020304" pitchFamily="18" charset="0"/>
                <a:cs typeface="Times New Roman" panose="02020603050405020304" pitchFamily="18" charset="0"/>
              </a:rPr>
              <a:t>The project's importance lies in its practical application, offering insights into the adversarial mindset and providing a platform for honing cybersecurity skills. The chosen technology stack, coupled with the MITRE Engage framework, created a comprehensive and effective environment for cybersecurity exploration.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9118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4. Objectives of the work</a:t>
            </a:r>
          </a:p>
        </p:txBody>
      </p:sp>
      <p:sp>
        <p:nvSpPr>
          <p:cNvPr id="3" name="Content Placeholder 2"/>
          <p:cNvSpPr>
            <a:spLocks noGrp="1"/>
          </p:cNvSpPr>
          <p:nvPr>
            <p:ph idx="1"/>
          </p:nvPr>
        </p:nvSpPr>
        <p:spPr>
          <a:xfrm>
            <a:off x="838200" y="1184367"/>
            <a:ext cx="10515600" cy="4058194"/>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4.1 Purpose:</a:t>
            </a:r>
          </a:p>
          <a:p>
            <a:pPr marL="0" indent="0" algn="just">
              <a:buNone/>
            </a:pPr>
            <a:r>
              <a:rPr lang="en-IN" sz="1800" dirty="0">
                <a:latin typeface="Times New Roman" panose="02020603050405020304" pitchFamily="18" charset="0"/>
                <a:cs typeface="Times New Roman" panose="02020603050405020304" pitchFamily="18" charset="0"/>
              </a:rPr>
              <a:t>The primary purpose of the internship was to gain hands-on experience in the field of cybersecurity by implementing and exploring the MITRE Engage framework. The objectives were aligned with enhancing practical knowledge in adversarial emulation, honeypot implementation, and understanding diverse cyber threat activities.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4.2 Significance:</a:t>
            </a:r>
          </a:p>
          <a:p>
            <a:pPr marL="0" indent="0" algn="just">
              <a:buNone/>
            </a:pPr>
            <a:r>
              <a:rPr lang="en-IN" sz="1800" dirty="0">
                <a:latin typeface="Times New Roman" panose="02020603050405020304" pitchFamily="18" charset="0"/>
                <a:cs typeface="Times New Roman" panose="02020603050405020304" pitchFamily="18" charset="0"/>
              </a:rPr>
              <a:t>The objectives aimed at providing a comprehensive understanding of adversarial </a:t>
            </a:r>
            <a:r>
              <a:rPr lang="en-IN" sz="1800" dirty="0" err="1">
                <a:latin typeface="Times New Roman" panose="02020603050405020304" pitchFamily="18" charset="0"/>
                <a:cs typeface="Times New Roman" panose="02020603050405020304" pitchFamily="18" charset="0"/>
              </a:rPr>
              <a:t>behaviors</a:t>
            </a:r>
            <a:r>
              <a:rPr lang="en-IN" sz="1800" dirty="0">
                <a:latin typeface="Times New Roman" panose="02020603050405020304" pitchFamily="18" charset="0"/>
                <a:cs typeface="Times New Roman" panose="02020603050405020304" pitchFamily="18" charset="0"/>
              </a:rPr>
              <a:t>, strengthening cybersecurity skills, and contributing to the broader field of threat intelligence and </a:t>
            </a:r>
            <a:r>
              <a:rPr lang="en-IN" sz="1800" dirty="0" err="1">
                <a:latin typeface="Times New Roman" panose="02020603050405020304" pitchFamily="18" charset="0"/>
                <a:cs typeface="Times New Roman" panose="02020603050405020304" pitchFamily="18" charset="0"/>
              </a:rPr>
              <a:t>defense</a:t>
            </a:r>
            <a:r>
              <a:rPr lang="en-IN" sz="1800" dirty="0">
                <a:latin typeface="Times New Roman" panose="02020603050405020304" pitchFamily="18" charset="0"/>
                <a:cs typeface="Times New Roman" panose="02020603050405020304" pitchFamily="18" charset="0"/>
              </a:rPr>
              <a:t> strategies. The practical implementation of the MITRE Engage framework and associated activities contributed to a deeper comprehension of real-world cybersecurity challenges.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413292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4. Objectives of the work</a:t>
            </a:r>
          </a:p>
        </p:txBody>
      </p:sp>
      <p:sp>
        <p:nvSpPr>
          <p:cNvPr id="3" name="Content Placeholder 2"/>
          <p:cNvSpPr>
            <a:spLocks noGrp="1"/>
          </p:cNvSpPr>
          <p:nvPr>
            <p:ph idx="1"/>
          </p:nvPr>
        </p:nvSpPr>
        <p:spPr>
          <a:xfrm>
            <a:off x="838200" y="1184366"/>
            <a:ext cx="10515600" cy="4622667"/>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4.3 Usage:</a:t>
            </a:r>
          </a:p>
          <a:p>
            <a:pPr marL="0" indent="0" algn="just">
              <a:buNone/>
            </a:pPr>
            <a:r>
              <a:rPr lang="en-IN" sz="1800" dirty="0">
                <a:latin typeface="Times New Roman" panose="02020603050405020304" pitchFamily="18" charset="0"/>
                <a:cs typeface="Times New Roman" panose="02020603050405020304" pitchFamily="18" charset="0"/>
              </a:rPr>
              <a:t>The work carried out during the internship had several key objectives:</a:t>
            </a:r>
          </a:p>
          <a:p>
            <a:pPr algn="just"/>
            <a:r>
              <a:rPr lang="en-IN" sz="1800" dirty="0">
                <a:latin typeface="Times New Roman" panose="02020603050405020304" pitchFamily="18" charset="0"/>
                <a:cs typeface="Times New Roman" panose="02020603050405020304" pitchFamily="18" charset="0"/>
              </a:rPr>
              <a:t>Knowledge Acquisition: Gain in-depth knowledge of adversarial tactics, techniques, and procedures (TTPs) by studying MITRE Engage and related research papers.</a:t>
            </a:r>
          </a:p>
          <a:p>
            <a:pPr algn="just"/>
            <a:r>
              <a:rPr lang="en-IN" sz="1800" dirty="0">
                <a:latin typeface="Times New Roman" panose="02020603050405020304" pitchFamily="18" charset="0"/>
                <a:cs typeface="Times New Roman" panose="02020603050405020304" pitchFamily="18" charset="0"/>
              </a:rPr>
              <a:t>Honeypot Implementation: Implement a real-world honeypot (Tpot CE Honeypot) exposed to the external internet, capturing and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malicious activities.</a:t>
            </a:r>
          </a:p>
          <a:p>
            <a:pPr algn="just"/>
            <a:r>
              <a:rPr lang="en-IN" sz="1800" dirty="0">
                <a:latin typeface="Times New Roman" panose="02020603050405020304" pitchFamily="18" charset="0"/>
                <a:cs typeface="Times New Roman" panose="02020603050405020304" pitchFamily="18" charset="0"/>
              </a:rPr>
              <a:t>Activities Exploration: Choose and implement specific activities, including exposure, elicitation, and MITRE Engage goals, within the honeypot environment.</a:t>
            </a:r>
          </a:p>
          <a:p>
            <a:pPr algn="just"/>
            <a:r>
              <a:rPr lang="en-IN" sz="1800" dirty="0">
                <a:latin typeface="Times New Roman" panose="02020603050405020304" pitchFamily="18" charset="0"/>
                <a:cs typeface="Times New Roman" panose="02020603050405020304" pitchFamily="18" charset="0"/>
              </a:rPr>
              <a:t>Tool Integration: Enhance the honeypot's capabilities by integrating additional tools like Suricata IDS, Wazuh, and Postfix email server.</a:t>
            </a:r>
          </a:p>
          <a:p>
            <a:pPr algn="just"/>
            <a:r>
              <a:rPr lang="en-IN" sz="1800" dirty="0">
                <a:latin typeface="Times New Roman" panose="02020603050405020304" pitchFamily="18" charset="0"/>
                <a:cs typeface="Times New Roman" panose="02020603050405020304" pitchFamily="18" charset="0"/>
              </a:rPr>
              <a:t>Attack Vector Migration: Develop strategies to migrate potential threats, such as malicious email attachments, to an isolated environment for analysis.</a:t>
            </a:r>
          </a:p>
          <a:p>
            <a:pPr algn="just"/>
            <a:r>
              <a:rPr lang="en-IN" sz="1800" dirty="0">
                <a:latin typeface="Times New Roman" panose="02020603050405020304" pitchFamily="18" charset="0"/>
                <a:cs typeface="Times New Roman" panose="02020603050405020304" pitchFamily="18" charset="0"/>
              </a:rPr>
              <a:t>Research Papers Review: Study and analyze relevant research papers on lures, baseline, email manipulation, and attack vector migration to inform and improve implemented activities.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73496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5. About the Working domain and the technology</a:t>
            </a:r>
          </a:p>
        </p:txBody>
      </p:sp>
      <p:sp>
        <p:nvSpPr>
          <p:cNvPr id="3" name="Content Placeholder 2"/>
          <p:cNvSpPr>
            <a:spLocks noGrp="1"/>
          </p:cNvSpPr>
          <p:nvPr>
            <p:ph idx="1"/>
          </p:nvPr>
        </p:nvSpPr>
        <p:spPr>
          <a:xfrm>
            <a:off x="838200" y="1531917"/>
            <a:ext cx="10515600" cy="3710644"/>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5.1 Working Domain:</a:t>
            </a:r>
          </a:p>
          <a:p>
            <a:pPr marL="0" indent="0" algn="just">
              <a:buNone/>
            </a:pPr>
            <a:r>
              <a:rPr lang="en-IN" sz="1800" dirty="0">
                <a:latin typeface="Times New Roman" panose="02020603050405020304" pitchFamily="18" charset="0"/>
                <a:cs typeface="Times New Roman" panose="02020603050405020304" pitchFamily="18" charset="0"/>
              </a:rPr>
              <a:t>The internship focused on the domain of cybersecurity, specifically in adversarial emulation and honeypot implementation. The primary working domain encompassed understanding, simulating, and </a:t>
            </a:r>
            <a:r>
              <a:rPr lang="en-IN" sz="1800" dirty="0" err="1">
                <a:latin typeface="Times New Roman" panose="02020603050405020304" pitchFamily="18" charset="0"/>
                <a:cs typeface="Times New Roman" panose="02020603050405020304" pitchFamily="18" charset="0"/>
              </a:rPr>
              <a:t>analyzing</a:t>
            </a:r>
            <a:r>
              <a:rPr lang="en-IN" sz="1800" dirty="0">
                <a:latin typeface="Times New Roman" panose="02020603050405020304" pitchFamily="18" charset="0"/>
                <a:cs typeface="Times New Roman" panose="02020603050405020304" pitchFamily="18" charset="0"/>
              </a:rPr>
              <a:t> adversarial tactics, techniques, and procedures (TTPs) as defined by the MITRE Engage framework. This involved exposing a honeypot to the external internet, attracting potential attackers, and studying their behaviours.</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dirty="0">
                <a:latin typeface="Times New Roman" panose="02020603050405020304" pitchFamily="18" charset="0"/>
                <a:cs typeface="Times New Roman" panose="02020603050405020304" pitchFamily="18" charset="0"/>
              </a:rPr>
              <a:t>In summary, the working domain of cybersecurity and adversarial emulation provided a hands-on opportunity to explore, analyze, and actively engage with the tactics employed by cyber adversaries. This immersive experience aimed to bolster defensive strategies, contribute to threat intelligence, and foster a deeper understanding of the intricacies within the cybersecurity landscape.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103887700"/>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411</TotalTime>
  <Words>2896</Words>
  <Application>Microsoft Macintosh PowerPoint</Application>
  <PresentationFormat>Widescreen</PresentationFormat>
  <Paragraphs>214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Carlito</vt:lpstr>
      <vt:lpstr>Söhne</vt:lpstr>
      <vt:lpstr>Times New Roman</vt:lpstr>
      <vt:lpstr>Presidency University 45 Yrs</vt:lpstr>
      <vt:lpstr>PIP-102: PROFESSIONAL PRACTICE-II (INTERNSHIP) Viva-Voce Presentation  MITRE ENGAGE IMPLEMENTATION, GOAL: EXPOSE</vt:lpstr>
      <vt:lpstr>1. Introduction and About Organization</vt:lpstr>
      <vt:lpstr>Introduction and About Organization</vt:lpstr>
      <vt:lpstr>2. About your team and reporting Manager</vt:lpstr>
      <vt:lpstr>3. About the Project</vt:lpstr>
      <vt:lpstr>3. About the Project</vt:lpstr>
      <vt:lpstr>4. Objectives of the work</vt:lpstr>
      <vt:lpstr>4. Objectives of the work</vt:lpstr>
      <vt:lpstr>5. About the Working domain and the technology</vt:lpstr>
      <vt:lpstr>5. About the Working domain and the technology</vt:lpstr>
      <vt:lpstr>5. About the Working domain and the technology</vt:lpstr>
      <vt:lpstr>6. Methodology and Phases</vt:lpstr>
      <vt:lpstr>6. Methodology and Phases</vt:lpstr>
      <vt:lpstr>6. Methodology and Phases</vt:lpstr>
      <vt:lpstr>6. Methodology and Phases</vt:lpstr>
      <vt:lpstr>7. Project Work Flow</vt:lpstr>
      <vt:lpstr>7. Project Work Flow</vt:lpstr>
      <vt:lpstr>7. Project Work Flow</vt:lpstr>
      <vt:lpstr>8. Results and Discussion</vt:lpstr>
      <vt:lpstr>8. Results and Discussion</vt:lpstr>
      <vt:lpstr>8. Results and Discussion</vt:lpstr>
      <vt:lpstr>Challenges Faced in Internship</vt:lpstr>
      <vt:lpstr>Challenges Faced in Internship</vt:lpstr>
      <vt:lpstr>Challenges Faced in Internship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ARUN ASHOK BADRI</cp:lastModifiedBy>
  <cp:revision>27</cp:revision>
  <dcterms:created xsi:type="dcterms:W3CDTF">2023-03-16T03:26:27Z</dcterms:created>
  <dcterms:modified xsi:type="dcterms:W3CDTF">2024-01-10T12:37:33Z</dcterms:modified>
</cp:coreProperties>
</file>