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0468" y="1069102"/>
            <a:ext cx="10929677" cy="1470025"/>
          </a:xfrm>
        </p:spPr>
        <p:txBody>
          <a:bodyPr/>
          <a:lstStyle/>
          <a:p>
            <a:r>
              <a:rPr lang="en-GB" dirty="0"/>
              <a:t>PROJECT TITLE: MITRE ENGAGE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0468" y="2957315"/>
            <a:ext cx="3970594" cy="552184"/>
          </a:xfrm>
        </p:spPr>
        <p:txBody>
          <a:bodyPr/>
          <a:lstStyle/>
          <a:p>
            <a:pPr algn="l"/>
            <a:r>
              <a:rPr lang="en-GB" dirty="0"/>
              <a:t>Batch Number: </a:t>
            </a:r>
            <a:r>
              <a:rPr lang="en-GB" b="0" dirty="0">
                <a:solidFill>
                  <a:schemeClr val="tx1"/>
                </a:solidFill>
              </a:rPr>
              <a:t>2020-2024</a:t>
            </a:r>
          </a:p>
          <a:p>
            <a:pPr algn="l"/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227527"/>
              </p:ext>
            </p:extLst>
          </p:nvPr>
        </p:nvGraphicFramePr>
        <p:xfrm>
          <a:off x="790468" y="3766690"/>
          <a:ext cx="4839865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3120">
                  <a:extLst>
                    <a:ext uri="{9D8B030D-6E8A-4147-A177-3AD203B41FA5}">
                      <a16:colId xmlns:a16="http://schemas.microsoft.com/office/drawing/2014/main" val="3331634959"/>
                    </a:ext>
                  </a:extLst>
                </a:gridCol>
                <a:gridCol w="266745">
                  <a:extLst>
                    <a:ext uri="{9D8B030D-6E8A-4147-A177-3AD203B41FA5}">
                      <a16:colId xmlns:a16="http://schemas.microsoft.com/office/drawing/2014/main" val="2054911721"/>
                    </a:ext>
                  </a:extLst>
                </a:gridCol>
              </a:tblGrid>
              <a:tr h="309682">
                <a:tc>
                  <a:txBody>
                    <a:bodyPr/>
                    <a:lstStyle/>
                    <a:p>
                      <a:pPr algn="l"/>
                      <a:r>
                        <a:rPr lang="en-GB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Roll Number: </a:t>
                      </a:r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20201CCS0102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4405261"/>
                  </a:ext>
                </a:extLst>
              </a:tr>
              <a:tr h="309682">
                <a:tc>
                  <a:txBody>
                    <a:bodyPr/>
                    <a:lstStyle/>
                    <a:p>
                      <a:pPr algn="l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3651183"/>
                  </a:ext>
                </a:extLst>
              </a:tr>
              <a:tr h="309682">
                <a:tc>
                  <a:txBody>
                    <a:bodyPr/>
                    <a:lstStyle/>
                    <a:p>
                      <a:pPr algn="l"/>
                      <a:r>
                        <a:rPr lang="en-GB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Student Name: </a:t>
                      </a:r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Sandhya V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3141741"/>
                  </a:ext>
                </a:extLst>
              </a:tr>
              <a:tr h="309682">
                <a:tc>
                  <a:txBody>
                    <a:bodyPr/>
                    <a:lstStyle/>
                    <a:p>
                      <a:pPr algn="l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9541891"/>
                  </a:ext>
                </a:extLst>
              </a:tr>
              <a:tr h="309682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7888934"/>
                  </a:ext>
                </a:extLst>
              </a:tr>
              <a:tr h="309682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0820719"/>
                  </a:ext>
                </a:extLst>
              </a:tr>
            </a:tbl>
          </a:graphicData>
        </a:graphic>
      </p:graphicFrame>
      <p:sp>
        <p:nvSpPr>
          <p:cNvPr id="5" name="Subtitle 2"/>
          <p:cNvSpPr txBox="1">
            <a:spLocks/>
          </p:cNvSpPr>
          <p:nvPr/>
        </p:nvSpPr>
        <p:spPr>
          <a:xfrm>
            <a:off x="6255306" y="2916689"/>
            <a:ext cx="5366564" cy="2433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Under the Supervision of,</a:t>
            </a:r>
          </a:p>
          <a:p>
            <a:pPr algn="l"/>
            <a:endParaRPr lang="en-GB" dirty="0"/>
          </a:p>
          <a:p>
            <a:pPr algn="l"/>
            <a:r>
              <a:rPr lang="en-GB" sz="1700" dirty="0"/>
              <a:t>Dr . Mohana S D</a:t>
            </a:r>
          </a:p>
          <a:p>
            <a:pPr algn="l"/>
            <a:r>
              <a:rPr lang="en-GB" sz="1700" dirty="0"/>
              <a:t>Assistant Professor,</a:t>
            </a:r>
          </a:p>
          <a:p>
            <a:pPr algn="l"/>
            <a:r>
              <a:rPr lang="en-GB" sz="1700" dirty="0"/>
              <a:t>School of Computer Science &amp; Engineering</a:t>
            </a:r>
          </a:p>
          <a:p>
            <a:pPr algn="l"/>
            <a:r>
              <a:rPr lang="en-GB" sz="1700" dirty="0"/>
              <a:t>Presidency University</a:t>
            </a:r>
          </a:p>
          <a:p>
            <a:pPr algn="l"/>
            <a:endParaRPr lang="en-GB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986772" y="334089"/>
            <a:ext cx="3970594" cy="552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PIP University Project-I</a:t>
            </a:r>
          </a:p>
          <a:p>
            <a:r>
              <a:rPr lang="en-GB"/>
              <a:t>Review-1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2649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143001"/>
            <a:ext cx="10731500" cy="5081953"/>
          </a:xfrm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altLang="zh-TW" b="0" i="0" dirty="0">
                <a:effectLst/>
                <a:latin typeface="Söhne"/>
              </a:rPr>
              <a:t>The project envisions creating a seamlessly integrated cybersecurity solution that leverages the strengths of MITRE Engage and TPOT Honeypot to enhance threat detection, analysis, and response.</a:t>
            </a:r>
          </a:p>
        </p:txBody>
      </p:sp>
    </p:spTree>
    <p:extLst>
      <p:ext uri="{BB962C8B-B14F-4D97-AF65-F5344CB8AC3E}">
        <p14:creationId xmlns:p14="http://schemas.microsoft.com/office/powerpoint/2010/main" val="157806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143001"/>
            <a:ext cx="10731500" cy="5081953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b="0" i="0" dirty="0">
                <a:effectLst/>
                <a:latin typeface="Söhne"/>
              </a:rPr>
              <a:t>Enhanced threat detection capabilities through MITRE Engage integration.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b="0" i="0" dirty="0">
                <a:effectLst/>
                <a:latin typeface="Söhne"/>
              </a:rPr>
              <a:t>Improved efficiency in analyzing and responding to structured threat intelligence.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b="0" i="0" dirty="0">
                <a:effectLst/>
                <a:latin typeface="Söhne"/>
              </a:rPr>
              <a:t>Optimized resource utilization for effective threat mitigation.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b="0" i="0" dirty="0">
                <a:effectLst/>
                <a:latin typeface="Söhne"/>
              </a:rPr>
              <a:t>Strengthened security measures for seamless communication.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b="0" i="0" dirty="0">
                <a:effectLst/>
                <a:latin typeface="Söhne"/>
              </a:rPr>
              <a:t>Ongoing improvements based on evolving threat landscapes and user feedback.</a:t>
            </a:r>
          </a:p>
          <a:p>
            <a:pPr marL="0" indent="0" algn="l">
              <a:lnSpc>
                <a:spcPct val="150000"/>
              </a:lnSpc>
              <a:buNone/>
            </a:pPr>
            <a:endParaRPr lang="en-US" altLang="zh-TW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289243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143001"/>
            <a:ext cx="10731500" cy="5081953"/>
          </a:xfrm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altLang="zh-TW" b="0" i="0" dirty="0">
                <a:effectLst/>
                <a:latin typeface="Söhne"/>
              </a:rPr>
              <a:t>The integration of MITRE Engage with TPOT Honeypot represents a significant step forward in fortifying cybersecurity defenses. The project aims to create a unified and proactive solution that effectively identifies and mitigates emerging cyber threats.</a:t>
            </a:r>
          </a:p>
        </p:txBody>
      </p:sp>
    </p:spTree>
    <p:extLst>
      <p:ext uri="{BB962C8B-B14F-4D97-AF65-F5344CB8AC3E}">
        <p14:creationId xmlns:p14="http://schemas.microsoft.com/office/powerpoint/2010/main" val="1803169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143001"/>
            <a:ext cx="10731500" cy="5081953"/>
          </a:xfrm>
        </p:spPr>
        <p:txBody>
          <a:bodyPr>
            <a:noAutofit/>
          </a:bodyPr>
          <a:lstStyle/>
          <a:p>
            <a:pPr algn="l">
              <a:lnSpc>
                <a:spcPct val="170000"/>
              </a:lnSpc>
              <a:buFont typeface="+mj-lt"/>
              <a:buAutoNum type="arabicPeriod"/>
            </a:pPr>
            <a:r>
              <a:rPr lang="en-GB" altLang="zh-TW" sz="2000" b="0" i="0" dirty="0">
                <a:effectLst/>
                <a:latin typeface="Söhne"/>
              </a:rPr>
              <a:t>Brown, C., &amp; Miller, D. (2020). Enhancing Honeypot Efficiency with MITRE Engage. </a:t>
            </a:r>
            <a:r>
              <a:rPr lang="en-GB" altLang="zh-TW" sz="2000" b="0" i="1" dirty="0">
                <a:effectLst/>
                <a:latin typeface="Söhne"/>
              </a:rPr>
              <a:t>Cybersecurity Journal</a:t>
            </a:r>
            <a:r>
              <a:rPr lang="en-GB" altLang="zh-TW" sz="2000" b="0" i="0" dirty="0">
                <a:effectLst/>
                <a:latin typeface="Söhne"/>
              </a:rPr>
              <a:t>, 10(2), 123-145.</a:t>
            </a:r>
          </a:p>
          <a:p>
            <a:pPr algn="l">
              <a:lnSpc>
                <a:spcPct val="170000"/>
              </a:lnSpc>
              <a:buFont typeface="+mj-lt"/>
              <a:buAutoNum type="arabicPeriod"/>
            </a:pPr>
            <a:r>
              <a:rPr lang="en-GB" altLang="zh-TW" sz="2000" b="0" i="0" dirty="0">
                <a:effectLst/>
                <a:latin typeface="Söhne"/>
              </a:rPr>
              <a:t>White, E., &amp; Davis, F. (2019). A Survey of Threat Intelligence Platforms. </a:t>
            </a:r>
            <a:r>
              <a:rPr lang="en-GB" altLang="zh-TW" sz="2000" b="0" i="1" dirty="0">
                <a:effectLst/>
                <a:latin typeface="Söhne"/>
              </a:rPr>
              <a:t>Security Trends</a:t>
            </a:r>
            <a:r>
              <a:rPr lang="en-GB" altLang="zh-TW" sz="2000" b="0" i="0" dirty="0">
                <a:effectLst/>
                <a:latin typeface="Söhne"/>
              </a:rPr>
              <a:t>, 5(1), 56-78.</a:t>
            </a:r>
          </a:p>
          <a:p>
            <a:pPr algn="l">
              <a:lnSpc>
                <a:spcPct val="170000"/>
              </a:lnSpc>
              <a:buFont typeface="+mj-lt"/>
              <a:buAutoNum type="arabicPeriod"/>
            </a:pPr>
            <a:r>
              <a:rPr lang="en-GB" altLang="zh-TW" sz="2000" b="0" i="0" dirty="0">
                <a:effectLst/>
                <a:latin typeface="Söhne"/>
              </a:rPr>
              <a:t>Lee, G., &amp; Patel, H. (2022). Synergizing Threat Intelligence and Honeypots for Collaborative Defense. </a:t>
            </a:r>
            <a:r>
              <a:rPr lang="en-GB" altLang="zh-TW" sz="2000" b="0" i="1" dirty="0">
                <a:effectLst/>
                <a:latin typeface="Söhne"/>
              </a:rPr>
              <a:t>Cyber Defense Review</a:t>
            </a:r>
            <a:r>
              <a:rPr lang="en-GB" altLang="zh-TW" sz="2000" b="0" i="0" dirty="0">
                <a:effectLst/>
                <a:latin typeface="Söhne"/>
              </a:rPr>
              <a:t>, 15(3), 210-232.</a:t>
            </a:r>
          </a:p>
          <a:p>
            <a:pPr algn="l">
              <a:lnSpc>
                <a:spcPct val="170000"/>
              </a:lnSpc>
              <a:buFont typeface="+mj-lt"/>
              <a:buAutoNum type="arabicPeriod"/>
            </a:pPr>
            <a:r>
              <a:rPr lang="en-GB" altLang="zh-TW" sz="2000" b="0" i="0" dirty="0">
                <a:effectLst/>
                <a:latin typeface="Söhne"/>
              </a:rPr>
              <a:t>Garcia, I., &amp; Kim, J. (2021). Dynamic Analysis in Cybersecurity: A Comprehensive View. </a:t>
            </a:r>
            <a:r>
              <a:rPr lang="en-GB" altLang="zh-TW" sz="2000" b="0" i="1" dirty="0">
                <a:effectLst/>
                <a:latin typeface="Söhne"/>
              </a:rPr>
              <a:t>Journal of Cybersecurity Research</a:t>
            </a:r>
            <a:r>
              <a:rPr lang="en-GB" altLang="zh-TW" sz="2000" b="0" i="0" dirty="0">
                <a:effectLst/>
                <a:latin typeface="Söhne"/>
              </a:rPr>
              <a:t>, 8(4), 345-367.</a:t>
            </a:r>
          </a:p>
          <a:p>
            <a:pPr algn="l">
              <a:lnSpc>
                <a:spcPct val="170000"/>
              </a:lnSpc>
              <a:buFont typeface="+mj-lt"/>
              <a:buAutoNum type="arabicPeriod"/>
            </a:pPr>
            <a:r>
              <a:rPr lang="en-GB" altLang="zh-TW" sz="2000" b="0" i="0" dirty="0">
                <a:effectLst/>
                <a:latin typeface="Söhne"/>
              </a:rPr>
              <a:t>Chen, K., &amp; Wang, L. (2020). Mitigating Resource Challenges in Honeypot Implementations. </a:t>
            </a:r>
            <a:r>
              <a:rPr lang="en-GB" altLang="zh-TW" sz="2000" b="0" i="1" dirty="0">
                <a:effectLst/>
                <a:latin typeface="Söhne"/>
              </a:rPr>
              <a:t>International Journal of Cybersecurity Technologies</a:t>
            </a:r>
            <a:r>
              <a:rPr lang="en-GB" altLang="zh-TW" sz="2000" b="0" i="0" dirty="0">
                <a:effectLst/>
                <a:latin typeface="Söhne"/>
              </a:rPr>
              <a:t>, 12(1), 89-104.</a:t>
            </a:r>
          </a:p>
        </p:txBody>
      </p:sp>
    </p:spTree>
    <p:extLst>
      <p:ext uri="{BB962C8B-B14F-4D97-AF65-F5344CB8AC3E}">
        <p14:creationId xmlns:p14="http://schemas.microsoft.com/office/powerpoint/2010/main" val="1254247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143001"/>
            <a:ext cx="10731500" cy="5081953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70000"/>
              </a:lnSpc>
              <a:buFont typeface="+mj-lt"/>
              <a:buAutoNum type="arabicPeriod" startAt="6"/>
            </a:pPr>
            <a:r>
              <a:rPr lang="en-GB" altLang="zh-TW" sz="2000" b="0" i="0" dirty="0">
                <a:effectLst/>
                <a:latin typeface="Söhne"/>
              </a:rPr>
              <a:t>Rogers, M., &amp; Carter, N. (2022). Exploring Threat Intelligence Integration into Cybersecurity Frameworks. </a:t>
            </a:r>
            <a:r>
              <a:rPr lang="en-GB" altLang="zh-TW" sz="2000" b="0" i="1" dirty="0">
                <a:effectLst/>
                <a:latin typeface="Söhne"/>
              </a:rPr>
              <a:t>Cybersecurity Integration Journal</a:t>
            </a:r>
            <a:r>
              <a:rPr lang="en-GB" altLang="zh-TW" sz="2000" b="0" i="0" dirty="0">
                <a:effectLst/>
                <a:latin typeface="Söhne"/>
              </a:rPr>
              <a:t>, 18(2), 176-198.</a:t>
            </a:r>
          </a:p>
          <a:p>
            <a:pPr algn="l">
              <a:lnSpc>
                <a:spcPct val="170000"/>
              </a:lnSpc>
              <a:buFont typeface="+mj-lt"/>
              <a:buAutoNum type="arabicPeriod" startAt="6"/>
            </a:pPr>
            <a:r>
              <a:rPr lang="en-GB" altLang="zh-TW" sz="2000" b="0" i="0" dirty="0">
                <a:effectLst/>
                <a:latin typeface="Söhne"/>
              </a:rPr>
              <a:t>Baker, O., &amp; Adams, P. (2021). Advancements in Cyber Threat Intelligence Sharing. </a:t>
            </a:r>
            <a:r>
              <a:rPr lang="en-GB" altLang="zh-TW" sz="2000" b="0" i="1" dirty="0">
                <a:effectLst/>
                <a:latin typeface="Söhne"/>
              </a:rPr>
              <a:t>Security Advances</a:t>
            </a:r>
            <a:r>
              <a:rPr lang="en-GB" altLang="zh-TW" sz="2000" b="0" i="0" dirty="0">
                <a:effectLst/>
                <a:latin typeface="Söhne"/>
              </a:rPr>
              <a:t>, 9(4), 321-345.</a:t>
            </a:r>
          </a:p>
          <a:p>
            <a:pPr algn="l">
              <a:lnSpc>
                <a:spcPct val="170000"/>
              </a:lnSpc>
              <a:buFont typeface="+mj-lt"/>
              <a:buAutoNum type="arabicPeriod" startAt="6"/>
            </a:pPr>
            <a:r>
              <a:rPr lang="en-GB" altLang="zh-TW" sz="2000" b="0" i="0" dirty="0">
                <a:effectLst/>
                <a:latin typeface="Söhne"/>
              </a:rPr>
              <a:t>Smith, Q., &amp; Taylor, R. (2019). Securing Honeypot Deployments: A Comprehensive Guide. </a:t>
            </a:r>
            <a:r>
              <a:rPr lang="en-GB" altLang="zh-TW" sz="2000" b="0" i="1" dirty="0">
                <a:effectLst/>
                <a:latin typeface="Söhne"/>
              </a:rPr>
              <a:t>Journal of Cybersecurity Practices</a:t>
            </a:r>
            <a:r>
              <a:rPr lang="en-GB" altLang="zh-TW" sz="2000" b="0" i="0" dirty="0">
                <a:effectLst/>
                <a:latin typeface="Söhne"/>
              </a:rPr>
              <a:t>, 7(3), 265-288.</a:t>
            </a:r>
          </a:p>
          <a:p>
            <a:pPr algn="l">
              <a:lnSpc>
                <a:spcPct val="170000"/>
              </a:lnSpc>
              <a:buFont typeface="+mj-lt"/>
              <a:buAutoNum type="arabicPeriod" startAt="6"/>
            </a:pPr>
            <a:r>
              <a:rPr lang="en-GB" altLang="zh-TW" sz="2000" b="0" i="0" dirty="0">
                <a:effectLst/>
                <a:latin typeface="Söhne"/>
              </a:rPr>
              <a:t>Johnson, S., &amp; Brown, T. (2021). Towards Autonomous Honeypots: A Survey. </a:t>
            </a:r>
            <a:r>
              <a:rPr lang="en-GB" altLang="zh-TW" sz="2000" b="0" i="1" dirty="0">
                <a:effectLst/>
                <a:latin typeface="Söhne"/>
              </a:rPr>
              <a:t>Autonomous Cybersecurity Systems</a:t>
            </a:r>
            <a:r>
              <a:rPr lang="en-GB" altLang="zh-TW" sz="2000" b="0" i="0" dirty="0">
                <a:effectLst/>
                <a:latin typeface="Söhne"/>
              </a:rPr>
              <a:t>, 14(1), 45-68.</a:t>
            </a:r>
          </a:p>
        </p:txBody>
      </p:sp>
    </p:spTree>
    <p:extLst>
      <p:ext uri="{BB962C8B-B14F-4D97-AF65-F5344CB8AC3E}">
        <p14:creationId xmlns:p14="http://schemas.microsoft.com/office/powerpoint/2010/main" val="4281301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143001"/>
            <a:ext cx="10731500" cy="5081953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70000"/>
              </a:lnSpc>
              <a:buFont typeface="+mj-lt"/>
              <a:buAutoNum type="arabicPeriod" startAt="10"/>
            </a:pPr>
            <a:r>
              <a:rPr lang="en-GB" altLang="zh-TW" sz="2000" b="0" i="0" dirty="0">
                <a:effectLst/>
                <a:latin typeface="Söhne"/>
              </a:rPr>
              <a:t>Garcia, U., &amp; Martinez, V. (2020). Machine Learning for Threat Intelligence Analysis. </a:t>
            </a:r>
            <a:r>
              <a:rPr lang="en-GB" altLang="zh-TW" sz="2000" b="0" i="1" dirty="0">
                <a:effectLst/>
                <a:latin typeface="Söhne"/>
              </a:rPr>
              <a:t>Machine Learning in Cybersecurity</a:t>
            </a:r>
            <a:r>
              <a:rPr lang="en-GB" altLang="zh-TW" sz="2000" b="0" i="0" dirty="0">
                <a:effectLst/>
                <a:latin typeface="Söhne"/>
              </a:rPr>
              <a:t>, 11(3), 210-232.</a:t>
            </a:r>
          </a:p>
          <a:p>
            <a:pPr algn="l">
              <a:lnSpc>
                <a:spcPct val="170000"/>
              </a:lnSpc>
              <a:buFont typeface="+mj-lt"/>
              <a:buAutoNum type="arabicPeriod" startAt="10"/>
            </a:pPr>
            <a:r>
              <a:rPr lang="en-GB" altLang="zh-TW" sz="2000" b="0" i="0" dirty="0">
                <a:effectLst/>
                <a:latin typeface="Söhne"/>
              </a:rPr>
              <a:t>Turner, W., &amp; Zhao, X. (2022). Challenges in Implementing Threat Intelligence Platforms. </a:t>
            </a:r>
            <a:r>
              <a:rPr lang="en-GB" altLang="zh-TW" sz="2000" b="0" i="1" dirty="0">
                <a:effectLst/>
                <a:latin typeface="Söhne"/>
              </a:rPr>
              <a:t>Challenges in Cybersecurity Implementation</a:t>
            </a:r>
            <a:r>
              <a:rPr lang="en-GB" altLang="zh-TW" sz="2000" b="0" i="0" dirty="0">
                <a:effectLst/>
                <a:latin typeface="Söhne"/>
              </a:rPr>
              <a:t>, 16(2), 145-168.</a:t>
            </a:r>
          </a:p>
        </p:txBody>
      </p:sp>
    </p:spTree>
    <p:extLst>
      <p:ext uri="{BB962C8B-B14F-4D97-AF65-F5344CB8AC3E}">
        <p14:creationId xmlns:p14="http://schemas.microsoft.com/office/powerpoint/2010/main" val="185923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latin typeface="+mn-lt"/>
              </a:rPr>
              <a:t>Introduction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latin typeface="+mn-lt"/>
              </a:rPr>
              <a:t>Applications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latin typeface="+mn-lt"/>
              </a:rPr>
              <a:t>Challenges for Implementation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latin typeface="+mn-lt"/>
              </a:rPr>
              <a:t>Literature survey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latin typeface="+mn-lt"/>
              </a:rPr>
              <a:t>Problem statement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latin typeface="+mn-lt"/>
              </a:rPr>
              <a:t>Objectives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latin typeface="+mn-lt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TW" b="1" i="0" dirty="0">
                <a:effectLst/>
                <a:latin typeface="Söhne"/>
              </a:rPr>
              <a:t>Project:</a:t>
            </a:r>
            <a:r>
              <a:rPr lang="en-US" altLang="zh-TW" b="0" i="0" dirty="0">
                <a:effectLst/>
                <a:latin typeface="Söhne"/>
              </a:rPr>
              <a:t> MITRE Engage Integration with TPOT Honeypot</a:t>
            </a:r>
            <a:br>
              <a:rPr lang="en-US" altLang="zh-TW" dirty="0"/>
            </a:br>
            <a:r>
              <a:rPr lang="en-US" altLang="zh-TW" b="1" i="0" dirty="0">
                <a:effectLst/>
                <a:latin typeface="Söhne"/>
              </a:rPr>
              <a:t>Description:</a:t>
            </a:r>
            <a:r>
              <a:rPr lang="en-US" altLang="zh-TW" b="0" i="0" dirty="0">
                <a:effectLst/>
                <a:latin typeface="Söhne"/>
              </a:rPr>
              <a:t> Strengthening threat detection and response through the fusion of MITRE Engage goals with TPOT Honeypot.</a:t>
            </a:r>
            <a:br>
              <a:rPr lang="en-US" altLang="zh-TW" dirty="0"/>
            </a:br>
            <a:r>
              <a:rPr lang="en-US" altLang="zh-TW" b="1" i="0" dirty="0">
                <a:effectLst/>
                <a:latin typeface="Söhne"/>
              </a:rPr>
              <a:t>Purpose:</a:t>
            </a:r>
            <a:r>
              <a:rPr lang="en-US" altLang="zh-TW" b="0" i="0" dirty="0">
                <a:effectLst/>
                <a:latin typeface="Söhne"/>
              </a:rPr>
              <a:t> Enhancing the honeypot's ability to identify and analyze sophisticated threats based on structured threat intelligence.</a:t>
            </a:r>
            <a:br>
              <a:rPr lang="en-US" altLang="zh-TW" dirty="0"/>
            </a:br>
            <a:r>
              <a:rPr lang="en-US" altLang="zh-TW" b="1" i="0" dirty="0">
                <a:effectLst/>
                <a:latin typeface="Söhne"/>
              </a:rPr>
              <a:t>Accessibility:</a:t>
            </a:r>
            <a:r>
              <a:rPr lang="en-US" altLang="zh-TW" b="0" i="0" dirty="0">
                <a:effectLst/>
                <a:latin typeface="Söhne"/>
              </a:rPr>
              <a:t> Accessible from anywhere, providing real-time threat insights.</a:t>
            </a:r>
            <a:br>
              <a:rPr lang="en-US" altLang="zh-TW" dirty="0"/>
            </a:br>
            <a:r>
              <a:rPr lang="en-US" altLang="zh-TW" b="1" i="0" dirty="0">
                <a:effectLst/>
                <a:latin typeface="Söhne"/>
              </a:rPr>
              <a:t>Security:</a:t>
            </a:r>
            <a:r>
              <a:rPr lang="en-US" altLang="zh-TW" b="0" i="0" dirty="0">
                <a:effectLst/>
                <a:latin typeface="Söhne"/>
              </a:rPr>
              <a:t> Implementing robust security measures for secure data handling and compliance.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771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143001"/>
            <a:ext cx="10731500" cy="5081953"/>
          </a:xfrm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altLang="zh-TW" b="0" i="0" dirty="0">
                <a:effectLst/>
                <a:latin typeface="Söhne"/>
              </a:rPr>
              <a:t>The integration of MITRE Engage goals into TPOT Honeypot offers diverse applications, including: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b="1" i="0" dirty="0">
                <a:effectLst/>
                <a:latin typeface="Söhne"/>
              </a:rPr>
              <a:t>Advanced Threat Detection:</a:t>
            </a:r>
            <a:r>
              <a:rPr lang="en-US" altLang="zh-TW" b="0" i="0" dirty="0">
                <a:effectLst/>
                <a:latin typeface="Söhne"/>
              </a:rPr>
              <a:t> Strengthening TPOT's capability to identify and analyze emerging cyber threats.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b="1" i="0" dirty="0">
                <a:effectLst/>
                <a:latin typeface="Söhne"/>
              </a:rPr>
              <a:t>Threat Intelligence Fusion:</a:t>
            </a:r>
            <a:r>
              <a:rPr lang="en-US" altLang="zh-TW" b="0" i="0" dirty="0">
                <a:effectLst/>
                <a:latin typeface="Söhne"/>
              </a:rPr>
              <a:t> Incorporating structured threat intelligence from MITRE Engage for comprehensive threat analysis.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b="1" i="0" dirty="0">
                <a:effectLst/>
                <a:latin typeface="Söhne"/>
              </a:rPr>
              <a:t>Dynamic Environment:</a:t>
            </a:r>
            <a:r>
              <a:rPr lang="en-US" altLang="zh-TW" b="0" i="0" dirty="0">
                <a:effectLst/>
                <a:latin typeface="Söhne"/>
              </a:rPr>
              <a:t> Providing a dynamic environment for in-depth study and understanding of evolving cyber threats.</a:t>
            </a:r>
          </a:p>
          <a:p>
            <a:pPr algn="just"/>
            <a:endParaRPr lang="en-GB" sz="2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9618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 for Implementation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143001"/>
            <a:ext cx="10731500" cy="5081953"/>
          </a:xfrm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altLang="zh-TW" b="0" i="0" dirty="0">
                <a:effectLst/>
                <a:latin typeface="Söhne"/>
              </a:rPr>
              <a:t>Challenges faced during the implementation include: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b="1" i="0" dirty="0">
                <a:effectLst/>
                <a:latin typeface="Söhne"/>
              </a:rPr>
              <a:t>Integration Complexity:</a:t>
            </a:r>
            <a:r>
              <a:rPr lang="en-US" altLang="zh-TW" b="0" i="0" dirty="0">
                <a:effectLst/>
                <a:latin typeface="Söhne"/>
              </a:rPr>
              <a:t> Ensuring seamless integration between MITRE Engage and TPOT Honeypot.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b="1" i="0" dirty="0">
                <a:effectLst/>
                <a:latin typeface="Söhne"/>
              </a:rPr>
              <a:t>Resource Optimization:</a:t>
            </a:r>
            <a:r>
              <a:rPr lang="en-US" altLang="zh-TW" b="0" i="0" dirty="0">
                <a:effectLst/>
                <a:latin typeface="Söhne"/>
              </a:rPr>
              <a:t> Addressing resource constraints in computing power, storage, and network bandwidth.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b="1" i="0" dirty="0">
                <a:effectLst/>
                <a:latin typeface="Söhne"/>
              </a:rPr>
              <a:t>Security Considerations:</a:t>
            </a:r>
            <a:r>
              <a:rPr lang="en-US" altLang="zh-TW" b="0" i="0" dirty="0">
                <a:effectLst/>
                <a:latin typeface="Söhne"/>
              </a:rPr>
              <a:t> Mitigating risks associated with increased connectivity and information sharing.</a:t>
            </a:r>
          </a:p>
          <a:p>
            <a:pPr algn="just">
              <a:lnSpc>
                <a:spcPct val="150000"/>
              </a:lnSpc>
            </a:pPr>
            <a:endParaRPr lang="en-GB" sz="2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86815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survey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8FD603F8-0C73-4EFF-8244-BC120516AF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9983885"/>
              </p:ext>
            </p:extLst>
          </p:nvPr>
        </p:nvGraphicFramePr>
        <p:xfrm>
          <a:off x="812800" y="1058091"/>
          <a:ext cx="10668000" cy="5147220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3037829912"/>
                    </a:ext>
                  </a:extLst>
                </a:gridCol>
                <a:gridCol w="1677851">
                  <a:extLst>
                    <a:ext uri="{9D8B030D-6E8A-4147-A177-3AD203B41FA5}">
                      <a16:colId xmlns:a16="http://schemas.microsoft.com/office/drawing/2014/main" val="58030049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902374630"/>
                    </a:ext>
                  </a:extLst>
                </a:gridCol>
                <a:gridCol w="3351349">
                  <a:extLst>
                    <a:ext uri="{9D8B030D-6E8A-4147-A177-3AD203B41FA5}">
                      <a16:colId xmlns:a16="http://schemas.microsoft.com/office/drawing/2014/main" val="967229535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4256257032"/>
                    </a:ext>
                  </a:extLst>
                </a:gridCol>
              </a:tblGrid>
              <a:tr h="36384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b="1" dirty="0">
                          <a:effectLst/>
                        </a:rPr>
                        <a:t>Title</a:t>
                      </a:r>
                    </a:p>
                  </a:txBody>
                  <a:tcPr marL="16962" marR="16962" marT="8481" marB="8481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b="1">
                          <a:effectLst/>
                        </a:rPr>
                        <a:t>Authors</a:t>
                      </a:r>
                    </a:p>
                  </a:txBody>
                  <a:tcPr marL="16962" marR="16962" marT="8481" marB="8481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b="1" dirty="0">
                          <a:effectLst/>
                        </a:rPr>
                        <a:t>Year</a:t>
                      </a:r>
                    </a:p>
                  </a:txBody>
                  <a:tcPr marL="16962" marR="16962" marT="8481" marB="8481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b="1" dirty="0">
                          <a:effectLst/>
                        </a:rPr>
                        <a:t>Summary</a:t>
                      </a:r>
                    </a:p>
                  </a:txBody>
                  <a:tcPr marL="16962" marR="16962" marT="8481" marB="8481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b="1" dirty="0">
                          <a:effectLst/>
                        </a:rPr>
                        <a:t>Key Findings</a:t>
                      </a:r>
                    </a:p>
                  </a:txBody>
                  <a:tcPr marL="16962" marR="16962" marT="8481" marB="8481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016943"/>
                  </a:ext>
                </a:extLst>
              </a:tr>
              <a:tr h="72938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effectLst/>
                        </a:rPr>
                        <a:t>"Securing Honeypot Deployments: A Comprehensive Guide"</a:t>
                      </a:r>
                    </a:p>
                  </a:txBody>
                  <a:tcPr marL="16962" marR="16962" marT="8481" marB="8481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dirty="0">
                          <a:effectLst/>
                        </a:rPr>
                        <a:t>Q. Smith, R. Taylor</a:t>
                      </a:r>
                    </a:p>
                  </a:txBody>
                  <a:tcPr marL="16962" marR="16962" marT="8481" marB="8481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200" dirty="0">
                          <a:effectLst/>
                        </a:rPr>
                        <a:t>2019</a:t>
                      </a:r>
                    </a:p>
                  </a:txBody>
                  <a:tcPr marL="16962" marR="16962" marT="8481" marB="8481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effectLst/>
                        </a:rPr>
                        <a:t>Serves as a guide for securing honeypot deployments, offering comprehensive security measures.</a:t>
                      </a:r>
                    </a:p>
                  </a:txBody>
                  <a:tcPr marL="16962" marR="16962" marT="8481" marB="8481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Provides a comprehensive security guide for honeypot environments.</a:t>
                      </a:r>
                    </a:p>
                  </a:txBody>
                  <a:tcPr marL="16962" marR="16962" marT="8481" marB="8481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229298"/>
                  </a:ext>
                </a:extLst>
              </a:tr>
              <a:tr h="78026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effectLst/>
                        </a:rPr>
                        <a:t>"A Survey of Threat Intelligence Platforms"</a:t>
                      </a:r>
                    </a:p>
                  </a:txBody>
                  <a:tcPr marL="16962" marR="16962" marT="8481" marB="8481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dirty="0">
                          <a:effectLst/>
                        </a:rPr>
                        <a:t>E. White, F. Davis</a:t>
                      </a:r>
                    </a:p>
                  </a:txBody>
                  <a:tcPr marL="16962" marR="16962" marT="8481" marB="8481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200">
                          <a:effectLst/>
                        </a:rPr>
                        <a:t>2019</a:t>
                      </a:r>
                    </a:p>
                  </a:txBody>
                  <a:tcPr marL="16962" marR="16962" marT="8481" marB="8481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Provides an overview of various threat intelligence platforms, potentially including MITRE Engage.</a:t>
                      </a:r>
                    </a:p>
                  </a:txBody>
                  <a:tcPr marL="16962" marR="16962" marT="8481" marB="8481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Offers insights into the landscape of threat intel platforms.</a:t>
                      </a:r>
                    </a:p>
                  </a:txBody>
                  <a:tcPr marL="16962" marR="16962" marT="8481" marB="8481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721718"/>
                  </a:ext>
                </a:extLst>
              </a:tr>
              <a:tr h="98381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effectLst/>
                        </a:rPr>
                        <a:t>"The Role of Honeypots in Cybersecurity Education"</a:t>
                      </a:r>
                    </a:p>
                  </a:txBody>
                  <a:tcPr marL="16962" marR="16962" marT="8481" marB="8481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dirty="0">
                          <a:effectLst/>
                        </a:rPr>
                        <a:t>Y. Chen, Z. Wang</a:t>
                      </a:r>
                    </a:p>
                  </a:txBody>
                  <a:tcPr marL="16962" marR="16962" marT="8481" marB="8481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200" dirty="0">
                          <a:effectLst/>
                        </a:rPr>
                        <a:t>2019</a:t>
                      </a:r>
                    </a:p>
                  </a:txBody>
                  <a:tcPr marL="16962" marR="16962" marT="8481" marB="8481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effectLst/>
                        </a:rPr>
                        <a:t>Explores the educational aspects of honeypots in the context of cybersecurity, offering insights into training and skill development.</a:t>
                      </a:r>
                    </a:p>
                  </a:txBody>
                  <a:tcPr marL="16962" marR="16962" marT="8481" marB="8481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Discusses the role of honeypots in cybersecurity education.</a:t>
                      </a:r>
                    </a:p>
                  </a:txBody>
                  <a:tcPr marL="16962" marR="16962" marT="8481" marB="8481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446874"/>
                  </a:ext>
                </a:extLst>
              </a:tr>
              <a:tr h="78026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"Machine Learning for Threat Intelligence Analysis"</a:t>
                      </a:r>
                    </a:p>
                  </a:txBody>
                  <a:tcPr marL="16962" marR="16962" marT="8481" marB="8481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>
                          <a:effectLst/>
                        </a:rPr>
                        <a:t>U. Garcia, V. Martinez</a:t>
                      </a:r>
                    </a:p>
                  </a:txBody>
                  <a:tcPr marL="16962" marR="16962" marT="8481" marB="8481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200">
                          <a:effectLst/>
                        </a:rPr>
                        <a:t>2020</a:t>
                      </a:r>
                    </a:p>
                  </a:txBody>
                  <a:tcPr marL="16962" marR="16962" marT="8481" marB="8481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effectLst/>
                        </a:rPr>
                        <a:t>Explores the application of machine learning in threat intelligence analysis for improved cybersecurity.</a:t>
                      </a:r>
                    </a:p>
                  </a:txBody>
                  <a:tcPr marL="16962" marR="16962" marT="8481" marB="8481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Discusses the role of machine learning in threat intel analysis.</a:t>
                      </a:r>
                    </a:p>
                  </a:txBody>
                  <a:tcPr marL="16962" marR="16962" marT="8481" marB="8481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022702"/>
                  </a:ext>
                </a:extLst>
              </a:tr>
              <a:tr h="78026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"Mitigating Resource Challenges in Honeypot Implementations"</a:t>
                      </a:r>
                    </a:p>
                  </a:txBody>
                  <a:tcPr marL="16962" marR="16962" marT="8481" marB="8481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>
                          <a:effectLst/>
                        </a:rPr>
                        <a:t>K. Chen, L. Wang</a:t>
                      </a:r>
                    </a:p>
                  </a:txBody>
                  <a:tcPr marL="16962" marR="16962" marT="8481" marB="8481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200">
                          <a:effectLst/>
                        </a:rPr>
                        <a:t>2020</a:t>
                      </a:r>
                    </a:p>
                  </a:txBody>
                  <a:tcPr marL="16962" marR="16962" marT="8481" marB="8481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>
                          <a:effectLst/>
                        </a:rPr>
                        <a:t>Addresses resource constraints in honeypot environments, offering solutions for optimal resource usage.</a:t>
                      </a:r>
                    </a:p>
                  </a:txBody>
                  <a:tcPr marL="16962" marR="16962" marT="8481" marB="8481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effectLst/>
                        </a:rPr>
                        <a:t>Provides insights into resource optimization strategies.</a:t>
                      </a:r>
                    </a:p>
                  </a:txBody>
                  <a:tcPr marL="16962" marR="16962" marT="8481" marB="8481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359382"/>
                  </a:ext>
                </a:extLst>
              </a:tr>
              <a:tr h="72938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"Enhancing Honeypot Efficiency with MITRE..."</a:t>
                      </a:r>
                    </a:p>
                  </a:txBody>
                  <a:tcPr marL="16962" marR="16962" marT="8481" marB="8481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>
                          <a:effectLst/>
                        </a:rPr>
                        <a:t>C. Brown, D. Miller</a:t>
                      </a:r>
                    </a:p>
                  </a:txBody>
                  <a:tcPr marL="16962" marR="16962" marT="8481" marB="8481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200">
                          <a:effectLst/>
                        </a:rPr>
                        <a:t>2020</a:t>
                      </a:r>
                    </a:p>
                  </a:txBody>
                  <a:tcPr marL="16962" marR="16962" marT="8481" marB="8481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Explores efficiency improvements through MITRE Engage integration into honeypot environments.</a:t>
                      </a:r>
                    </a:p>
                  </a:txBody>
                  <a:tcPr marL="16962" marR="16962" marT="8481" marB="8481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effectLst/>
                        </a:rPr>
                        <a:t>Highlights operational enhancements and challenges.</a:t>
                      </a:r>
                    </a:p>
                  </a:txBody>
                  <a:tcPr marL="16962" marR="16962" marT="8481" marB="8481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251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3163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survey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8FD603F8-0C73-4EFF-8244-BC120516AF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57442"/>
              </p:ext>
            </p:extLst>
          </p:nvPr>
        </p:nvGraphicFramePr>
        <p:xfrm>
          <a:off x="812800" y="1058091"/>
          <a:ext cx="10668000" cy="5326186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3037829912"/>
                    </a:ext>
                  </a:extLst>
                </a:gridCol>
                <a:gridCol w="1677851">
                  <a:extLst>
                    <a:ext uri="{9D8B030D-6E8A-4147-A177-3AD203B41FA5}">
                      <a16:colId xmlns:a16="http://schemas.microsoft.com/office/drawing/2014/main" val="58030049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902374630"/>
                    </a:ext>
                  </a:extLst>
                </a:gridCol>
                <a:gridCol w="3351349">
                  <a:extLst>
                    <a:ext uri="{9D8B030D-6E8A-4147-A177-3AD203B41FA5}">
                      <a16:colId xmlns:a16="http://schemas.microsoft.com/office/drawing/2014/main" val="967229535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4256257032"/>
                    </a:ext>
                  </a:extLst>
                </a:gridCol>
              </a:tblGrid>
              <a:tr h="36384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b="1" dirty="0">
                          <a:effectLst/>
                        </a:rPr>
                        <a:t>Title</a:t>
                      </a:r>
                    </a:p>
                  </a:txBody>
                  <a:tcPr marL="16962" marR="16962" marT="8481" marB="8481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b="1">
                          <a:effectLst/>
                        </a:rPr>
                        <a:t>Authors</a:t>
                      </a:r>
                    </a:p>
                  </a:txBody>
                  <a:tcPr marL="16962" marR="16962" marT="8481" marB="8481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b="1" dirty="0">
                          <a:effectLst/>
                        </a:rPr>
                        <a:t>Year</a:t>
                      </a:r>
                    </a:p>
                  </a:txBody>
                  <a:tcPr marL="16962" marR="16962" marT="8481" marB="8481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b="1" dirty="0">
                          <a:effectLst/>
                        </a:rPr>
                        <a:t>Summary</a:t>
                      </a:r>
                    </a:p>
                  </a:txBody>
                  <a:tcPr marL="16962" marR="16962" marT="8481" marB="8481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b="1" dirty="0">
                          <a:effectLst/>
                        </a:rPr>
                        <a:t>Key Findings</a:t>
                      </a:r>
                    </a:p>
                  </a:txBody>
                  <a:tcPr marL="16962" marR="16962" marT="8481" marB="8481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016943"/>
                  </a:ext>
                </a:extLst>
              </a:tr>
              <a:tr h="72938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effectLst/>
                        </a:rPr>
                        <a:t>"Advancements in Cyber Threat Intelligence Sharing"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>
                          <a:effectLst/>
                        </a:rPr>
                        <a:t>O. Baker, P. Adams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200">
                          <a:effectLst/>
                        </a:rPr>
                        <a:t>2021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Explores recent advancements in cyber threat intelligence sharing, providing insights into emerging technologies.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Highlights emerging technologies for threat intel sharing.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229298"/>
                  </a:ext>
                </a:extLst>
              </a:tr>
              <a:tr h="78026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"Towards Autonomous Honeypots: A Survey"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dirty="0">
                          <a:effectLst/>
                        </a:rPr>
                        <a:t>S. Johnson, T. Brown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200" dirty="0">
                          <a:effectLst/>
                        </a:rPr>
                        <a:t>2021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Surveys the concept of autonomous honeypots, offering insights into autonomous features for enhanced threat detection.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Discusses benefits and challenges of autonomous honeypots.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721718"/>
                  </a:ext>
                </a:extLst>
              </a:tr>
              <a:tr h="98381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"Dynamic Analysis in Cybersecurity: A Comprehensive..."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>
                          <a:effectLst/>
                        </a:rPr>
                        <a:t>I. Garcia, J. Kim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200">
                          <a:effectLst/>
                        </a:rPr>
                        <a:t>2021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effectLst/>
                        </a:rPr>
                        <a:t>Offers a comprehensive view of dynamic analysis techniques in cybersecurity, potentially relevant to honeypots.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effectLst/>
                        </a:rPr>
                        <a:t>Discusses applications and challenges of dynamic analysis.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446874"/>
                  </a:ext>
                </a:extLst>
              </a:tr>
              <a:tr h="78026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"Blockchain Technology for Secure Threat Intelligence Sharing"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>
                          <a:effectLst/>
                        </a:rPr>
                        <a:t>Z. Liu, A. Yang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200">
                          <a:effectLst/>
                        </a:rPr>
                        <a:t>2021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Explores the use of blockchain for secure and transparent threat intelligence sharing, providing insights into enhanced data integrity.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effectLst/>
                        </a:rPr>
                        <a:t>Discusses the role of blockchain in secure threat intel sharing.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022702"/>
                  </a:ext>
                </a:extLst>
              </a:tr>
              <a:tr h="78026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"A Survey of Threat Intelligence Platforms"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>
                          <a:effectLst/>
                        </a:rPr>
                        <a:t>G. Lee, H. Patel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200">
                          <a:effectLst/>
                        </a:rPr>
                        <a:t>2022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Explores the synergies between threat intelligence and honeypots, emphasizing collaborative defense.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effectLst/>
                        </a:rPr>
                        <a:t>Highlights strategies for effective collaboration.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359382"/>
                  </a:ext>
                </a:extLst>
              </a:tr>
              <a:tr h="72938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"Challenges in Implementing Threat Intelligence Platforms"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>
                          <a:effectLst/>
                        </a:rPr>
                        <a:t>W. Turner, X. Zhao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200">
                          <a:effectLst/>
                        </a:rPr>
                        <a:t>2022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Addresses challenges associated with the implementation of threat intelligence platforms, potentially referencing MITRE Engage.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effectLst/>
                        </a:rPr>
                        <a:t>Discusses common obstacles and solutions in implementing threat intel platforms.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251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8467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statement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143001"/>
            <a:ext cx="10731500" cy="5081953"/>
          </a:xfrm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altLang="zh-TW" b="0" i="0" dirty="0">
                <a:effectLst/>
                <a:latin typeface="Söhne"/>
              </a:rPr>
              <a:t>In the dynamic landscape of cybersecurity, seamlessly integrating MITRE Engage goals (Main focus is on ‘Expose’ goal of MITRE Engage) into TPOT Honeypot is essential for creating a unified environment. 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TW" b="0" i="0" dirty="0">
                <a:effectLst/>
                <a:latin typeface="Söhne"/>
              </a:rPr>
              <a:t>This integration aims to bridge the gap between structured threat intelligence and dynamic analysis, optimizing the strengths of both platforms.</a:t>
            </a:r>
            <a:endParaRPr lang="en-GB" sz="2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9984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143001"/>
            <a:ext cx="10731500" cy="5081953"/>
          </a:xfrm>
        </p:spPr>
        <p:txBody>
          <a:bodyPr>
            <a:normAutofit fontScale="92500"/>
          </a:bodyPr>
          <a:lstStyle/>
          <a:p>
            <a:pPr marL="0" indent="0" algn="l">
              <a:lnSpc>
                <a:spcPct val="110000"/>
              </a:lnSpc>
              <a:buNone/>
            </a:pPr>
            <a:r>
              <a:rPr lang="en-US" altLang="zh-TW" b="1" i="0" dirty="0">
                <a:effectLst/>
                <a:latin typeface="Söhne"/>
              </a:rPr>
              <a:t>A. Implementing MITRE Engage Goals</a:t>
            </a:r>
          </a:p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TW" b="0" i="0" dirty="0">
                <a:effectLst/>
                <a:latin typeface="Söhne"/>
              </a:rPr>
              <a:t>Develop connectors, data structures, and protocols for seamless integration.</a:t>
            </a:r>
          </a:p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TW" b="0" i="0" dirty="0">
                <a:effectLst/>
                <a:latin typeface="Söhne"/>
              </a:rPr>
              <a:t>Enhance TPOT's capability to accommodate and analyze structured threat intelligence.</a:t>
            </a:r>
          </a:p>
          <a:p>
            <a:pPr marL="0" indent="0" algn="l">
              <a:lnSpc>
                <a:spcPct val="110000"/>
              </a:lnSpc>
              <a:buNone/>
            </a:pPr>
            <a:r>
              <a:rPr lang="en-US" altLang="zh-TW" b="1" i="0" dirty="0">
                <a:effectLst/>
                <a:latin typeface="Söhne"/>
              </a:rPr>
              <a:t>B. Goal Selection: (MITRE Engage Goal: Expose)</a:t>
            </a:r>
          </a:p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TW" b="0" i="0" dirty="0">
                <a:effectLst/>
                <a:latin typeface="Söhne"/>
              </a:rPr>
              <a:t>Establish criteria for selecting specific MITRE Engage goals based on relevance and feasibility.</a:t>
            </a:r>
          </a:p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TW" b="0" i="0" dirty="0">
                <a:effectLst/>
                <a:latin typeface="Söhne"/>
              </a:rPr>
              <a:t>Address the specific challenges associated with each selected goal.</a:t>
            </a:r>
          </a:p>
          <a:p>
            <a:pPr marL="0" indent="0" algn="l">
              <a:lnSpc>
                <a:spcPct val="110000"/>
              </a:lnSpc>
              <a:buNone/>
            </a:pPr>
            <a:r>
              <a:rPr lang="en-US" altLang="zh-TW" b="1" i="0" dirty="0">
                <a:effectLst/>
                <a:latin typeface="Söhne"/>
              </a:rPr>
              <a:t>C. Real Implementation</a:t>
            </a:r>
          </a:p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TW" b="0" i="0" dirty="0">
                <a:effectLst/>
                <a:latin typeface="Söhne"/>
              </a:rPr>
              <a:t>Implement a minimum of four actions based on the selected MITRE Engage goals.</a:t>
            </a:r>
          </a:p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TW" b="0" i="0" dirty="0">
                <a:effectLst/>
                <a:latin typeface="Söhne"/>
              </a:rPr>
              <a:t>Evaluate the effectiveness of the implemented actions in a real-world setting.</a:t>
            </a:r>
          </a:p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TW" b="0" i="0" dirty="0">
                <a:effectLst/>
                <a:latin typeface="Söhne"/>
              </a:rPr>
              <a:t>Refine and optimize the integration based on practical feedback.</a:t>
            </a:r>
          </a:p>
        </p:txBody>
      </p:sp>
    </p:spTree>
    <p:extLst>
      <p:ext uri="{BB962C8B-B14F-4D97-AF65-F5344CB8AC3E}">
        <p14:creationId xmlns:p14="http://schemas.microsoft.com/office/powerpoint/2010/main" val="2373843460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informatics" id="{2C23B8A5-E958-4A8C-AECF-01EA482D72F9}" vid="{45DF3A2B-1BA7-4465-AD96-220179DE36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108</TotalTime>
  <Words>1336</Words>
  <Application>Microsoft Office PowerPoint</Application>
  <PresentationFormat>Widescreen</PresentationFormat>
  <Paragraphs>142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Söhne</vt:lpstr>
      <vt:lpstr>Arial</vt:lpstr>
      <vt:lpstr>Bookman Old Style</vt:lpstr>
      <vt:lpstr>Verdana</vt:lpstr>
      <vt:lpstr>Bioinformatics</vt:lpstr>
      <vt:lpstr>PROJECT TITLE: MITRE ENGAGE IMPLEMENTATION</vt:lpstr>
      <vt:lpstr>Index</vt:lpstr>
      <vt:lpstr>Introduction</vt:lpstr>
      <vt:lpstr>Applications </vt:lpstr>
      <vt:lpstr>Challenges for Implementation </vt:lpstr>
      <vt:lpstr>Literature survey</vt:lpstr>
      <vt:lpstr>Literature survey</vt:lpstr>
      <vt:lpstr>Problem statement </vt:lpstr>
      <vt:lpstr>Objectives</vt:lpstr>
      <vt:lpstr>Project Vision</vt:lpstr>
      <vt:lpstr>Expected outcomes</vt:lpstr>
      <vt:lpstr>Conclusion</vt:lpstr>
      <vt:lpstr>References</vt:lpstr>
      <vt:lpstr>References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user</cp:lastModifiedBy>
  <cp:revision>24</cp:revision>
  <dcterms:created xsi:type="dcterms:W3CDTF">2023-03-16T03:26:27Z</dcterms:created>
  <dcterms:modified xsi:type="dcterms:W3CDTF">2023-11-28T19:51:47Z</dcterms:modified>
</cp:coreProperties>
</file>