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3c4eb977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3c4eb97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c4eb977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3c4eb97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3c4eb977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3c4eb977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3c4eb977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3c4eb977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pic>
        <p:nvPicPr>
          <p:cNvPr descr="Celestia-R1---OverlayContentHD.png" id="12" name="Google Shape;12;p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 name="Google Shape;13;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pic>
        <p:nvPicPr>
          <p:cNvPr descr="Celestia-R1---OverlayContentHD.png" id="18" name="Google Shape;18;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2" name="Shape 22"/>
        <p:cNvGrpSpPr/>
        <p:nvPr/>
      </p:nvGrpSpPr>
      <p:grpSpPr>
        <a:xfrm>
          <a:off x="0" y="0"/>
          <a:ext cx="0" cy="0"/>
          <a:chOff x="0" y="0"/>
          <a:chExt cx="0" cy="0"/>
        </a:xfrm>
      </p:grpSpPr>
      <p:pic>
        <p:nvPicPr>
          <p:cNvPr descr="Celestia-R1---OverlayTitleHD.png" id="23" name="Google Shape;23;p4"/>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24" name="Google Shape;24;p4"/>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26" name="Google Shape;26;p4"/>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pic>
        <p:nvPicPr>
          <p:cNvPr descr="Celestia-R1---OverlayContentHD.png" id="30" name="Google Shape;30;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3" name="Google Shape;33;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pic>
        <p:nvPicPr>
          <p:cNvPr descr="Celestia-R1---OverlayContentHD.png" id="37" name="Google Shape;37;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6"/>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40" name="Google Shape;40;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pic>
        <p:nvPicPr>
          <p:cNvPr descr="Celestia-R1---OverlayContentHD.png" id="44" name="Google Shape;44;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5" name="Google Shape;4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7" name="Google Shape;47;p7"/>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4" name="Google Shape;54;p8"/>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5" name="Google Shape;55;p8"/>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6" name="Google Shape;56;p8"/>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7" name="Google Shape;57;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p:nvPr/>
        </p:nvSpPr>
        <p:spPr>
          <a:xfrm>
            <a:off x="1748463" y="196168"/>
            <a:ext cx="7588500" cy="1323300"/>
          </a:xfrm>
          <a:prstGeom prst="rect">
            <a:avLst/>
          </a:prstGeom>
          <a:noFill/>
          <a:ln>
            <a:noFill/>
          </a:ln>
        </p:spPr>
        <p:txBody>
          <a:bodyPr anchorCtr="0" anchor="t" bIns="45700" lIns="91425" spcFirstLastPara="1" rIns="91425" wrap="square" tIns="45700">
            <a:noAutofit/>
          </a:bodyPr>
          <a:lstStyle/>
          <a:p>
            <a:pPr indent="457200" lvl="0" marL="0" marR="0" rtl="0" algn="ctr">
              <a:spcBef>
                <a:spcPts val="0"/>
              </a:spcBef>
              <a:spcAft>
                <a:spcPts val="0"/>
              </a:spcAft>
              <a:buNone/>
            </a:pPr>
            <a:r>
              <a:rPr b="1" lang="en-US" sz="5700">
                <a:solidFill>
                  <a:srgbClr val="FEFEFE"/>
                </a:solidFill>
                <a:latin typeface="Calibri"/>
                <a:ea typeface="Calibri"/>
                <a:cs typeface="Calibri"/>
                <a:sym typeface="Calibri"/>
              </a:rPr>
              <a:t>LOAN TRACKER</a:t>
            </a:r>
            <a:endParaRPr b="1" i="0" sz="5700" u="none" cap="none" strike="noStrike">
              <a:solidFill>
                <a:schemeClr val="lt1"/>
              </a:solidFill>
              <a:latin typeface="Calibri"/>
              <a:ea typeface="Calibri"/>
              <a:cs typeface="Calibri"/>
              <a:sym typeface="Calibri"/>
            </a:endParaRPr>
          </a:p>
        </p:txBody>
      </p:sp>
      <p:sp>
        <p:nvSpPr>
          <p:cNvPr id="145" name="Google Shape;145;p19"/>
          <p:cNvSpPr txBox="1"/>
          <p:nvPr>
            <p:ph type="title"/>
          </p:nvPr>
        </p:nvSpPr>
        <p:spPr>
          <a:xfrm>
            <a:off x="7638100" y="4222925"/>
            <a:ext cx="4553700" cy="2099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240"/>
              <a:buFont typeface="Calibri"/>
              <a:buNone/>
            </a:pPr>
            <a:r>
              <a:rPr lang="en-US" sz="2440"/>
              <a:t>Done by</a:t>
            </a:r>
            <a:endParaRPr sz="2440"/>
          </a:p>
          <a:p>
            <a:pPr indent="0" lvl="0" marL="0" rtl="0" algn="l">
              <a:spcBef>
                <a:spcPts val="0"/>
              </a:spcBef>
              <a:spcAft>
                <a:spcPts val="0"/>
              </a:spcAft>
              <a:buClr>
                <a:schemeClr val="lt1"/>
              </a:buClr>
              <a:buSzPts val="3240"/>
              <a:buFont typeface="Calibri"/>
              <a:buNone/>
            </a:pPr>
            <a:r>
              <a:t/>
            </a:r>
            <a:endParaRPr sz="2440"/>
          </a:p>
          <a:p>
            <a:pPr indent="0" lvl="0" marL="0" rtl="0" algn="l">
              <a:spcBef>
                <a:spcPts val="0"/>
              </a:spcBef>
              <a:spcAft>
                <a:spcPts val="0"/>
              </a:spcAft>
              <a:buClr>
                <a:schemeClr val="lt1"/>
              </a:buClr>
              <a:buSzPts val="3240"/>
              <a:buFont typeface="Calibri"/>
              <a:buNone/>
            </a:pPr>
            <a:r>
              <a:rPr lang="en-US" sz="2440"/>
              <a:t>SANJAY B - 21R234</a:t>
            </a:r>
            <a:endParaRPr sz="2440"/>
          </a:p>
          <a:p>
            <a:pPr indent="0" lvl="0" marL="0" rtl="0" algn="l">
              <a:spcBef>
                <a:spcPts val="0"/>
              </a:spcBef>
              <a:spcAft>
                <a:spcPts val="0"/>
              </a:spcAft>
              <a:buClr>
                <a:schemeClr val="lt1"/>
              </a:buClr>
              <a:buSzPts val="3240"/>
              <a:buFont typeface="Calibri"/>
              <a:buNone/>
            </a:pPr>
            <a:r>
              <a:rPr lang="en-US" sz="2440"/>
              <a:t>ARDHANARIESWARAR A - 24I461</a:t>
            </a:r>
            <a:endParaRPr sz="2440"/>
          </a:p>
        </p:txBody>
      </p:sp>
      <p:pic>
        <p:nvPicPr>
          <p:cNvPr id="146" name="Google Shape;146;p19"/>
          <p:cNvPicPr preferRelativeResize="0"/>
          <p:nvPr/>
        </p:nvPicPr>
        <p:blipFill>
          <a:blip r:embed="rId3">
            <a:alphaModFix/>
          </a:blip>
          <a:stretch>
            <a:fillRect/>
          </a:stretch>
        </p:blipFill>
        <p:spPr>
          <a:xfrm>
            <a:off x="1569225" y="1519475"/>
            <a:ext cx="4697749" cy="463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837987" y="201834"/>
            <a:ext cx="92859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rPr>
              <a:t>Why Loan Tracker?</a:t>
            </a:r>
            <a:endParaRPr/>
          </a:p>
        </p:txBody>
      </p:sp>
      <p:sp>
        <p:nvSpPr>
          <p:cNvPr id="152" name="Google Shape;152;p20"/>
          <p:cNvSpPr txBox="1"/>
          <p:nvPr/>
        </p:nvSpPr>
        <p:spPr>
          <a:xfrm>
            <a:off x="837975" y="1123375"/>
            <a:ext cx="9285900" cy="6300000"/>
          </a:xfrm>
          <a:prstGeom prst="rect">
            <a:avLst/>
          </a:prstGeom>
          <a:noFill/>
          <a:ln>
            <a:noFill/>
          </a:ln>
        </p:spPr>
        <p:txBody>
          <a:bodyPr anchorCtr="0" anchor="t" bIns="45700" lIns="91425" spcFirstLastPara="1" rIns="91425" wrap="square" tIns="45700">
            <a:spAutoFit/>
          </a:bodyPr>
          <a:lstStyle/>
          <a:p>
            <a:pPr indent="-374650" lvl="0" marL="457200" rtl="0" algn="l">
              <a:lnSpc>
                <a:spcPct val="115000"/>
              </a:lnSpc>
              <a:spcBef>
                <a:spcPts val="1200"/>
              </a:spcBef>
              <a:spcAft>
                <a:spcPts val="0"/>
              </a:spcAft>
              <a:buClr>
                <a:schemeClr val="lt1"/>
              </a:buClr>
              <a:buSzPts val="2300"/>
              <a:buChar char="●"/>
            </a:pPr>
            <a:r>
              <a:rPr b="1" lang="en-US" sz="2300">
                <a:solidFill>
                  <a:schemeClr val="lt1"/>
                </a:solidFill>
                <a:latin typeface="Calibri"/>
                <a:ea typeface="Calibri"/>
                <a:cs typeface="Calibri"/>
                <a:sym typeface="Calibri"/>
              </a:rPr>
              <a:t>Tool for financial calculations</a:t>
            </a:r>
            <a:r>
              <a:rPr lang="en-US" sz="2300">
                <a:solidFill>
                  <a:schemeClr val="lt1"/>
                </a:solidFill>
                <a:latin typeface="Calibri"/>
                <a:ea typeface="Calibri"/>
                <a:cs typeface="Calibri"/>
                <a:sym typeface="Calibri"/>
              </a:rPr>
              <a:t>: It automates the process of calculating interest on loans, savings, or investments.</a:t>
            </a:r>
            <a:endParaRPr sz="2300">
              <a:solidFill>
                <a:schemeClr val="lt1"/>
              </a:solidFill>
              <a:latin typeface="Calibri"/>
              <a:ea typeface="Calibri"/>
              <a:cs typeface="Calibri"/>
              <a:sym typeface="Calibri"/>
            </a:endParaRPr>
          </a:p>
          <a:p>
            <a:pPr indent="-374650" lvl="0" marL="457200" rtl="0" algn="l">
              <a:lnSpc>
                <a:spcPct val="115000"/>
              </a:lnSpc>
              <a:spcBef>
                <a:spcPts val="0"/>
              </a:spcBef>
              <a:spcAft>
                <a:spcPts val="0"/>
              </a:spcAft>
              <a:buClr>
                <a:schemeClr val="lt1"/>
              </a:buClr>
              <a:buSzPts val="2300"/>
              <a:buChar char="●"/>
            </a:pPr>
            <a:r>
              <a:rPr b="1" lang="en-US" sz="2300">
                <a:solidFill>
                  <a:schemeClr val="lt1"/>
                </a:solidFill>
                <a:latin typeface="Calibri"/>
                <a:ea typeface="Calibri"/>
                <a:cs typeface="Calibri"/>
                <a:sym typeface="Calibri"/>
              </a:rPr>
              <a:t>Calculates both Simple and Compound Interest</a:t>
            </a:r>
            <a:r>
              <a:rPr lang="en-US" sz="2300">
                <a:solidFill>
                  <a:schemeClr val="lt1"/>
                </a:solidFill>
                <a:latin typeface="Calibri"/>
                <a:ea typeface="Calibri"/>
                <a:cs typeface="Calibri"/>
                <a:sym typeface="Calibri"/>
              </a:rPr>
              <a:t>: Helps determine the total interest based on the type of interest.</a:t>
            </a:r>
            <a:endParaRPr sz="2300">
              <a:solidFill>
                <a:schemeClr val="lt1"/>
              </a:solidFill>
              <a:latin typeface="Calibri"/>
              <a:ea typeface="Calibri"/>
              <a:cs typeface="Calibri"/>
              <a:sym typeface="Calibri"/>
            </a:endParaRPr>
          </a:p>
          <a:p>
            <a:pPr indent="-374650" lvl="0" marL="457200" rtl="0" algn="l">
              <a:lnSpc>
                <a:spcPct val="115000"/>
              </a:lnSpc>
              <a:spcBef>
                <a:spcPts val="0"/>
              </a:spcBef>
              <a:spcAft>
                <a:spcPts val="0"/>
              </a:spcAft>
              <a:buClr>
                <a:schemeClr val="lt1"/>
              </a:buClr>
              <a:buSzPts val="2300"/>
              <a:buChar char="●"/>
            </a:pPr>
            <a:r>
              <a:rPr b="1" lang="en-US" sz="2300">
                <a:solidFill>
                  <a:schemeClr val="lt1"/>
                </a:solidFill>
                <a:latin typeface="Calibri"/>
                <a:ea typeface="Calibri"/>
                <a:cs typeface="Calibri"/>
                <a:sym typeface="Calibri"/>
              </a:rPr>
              <a:t>User inputs</a:t>
            </a:r>
            <a:r>
              <a:rPr lang="en-US" sz="2300">
                <a:solidFill>
                  <a:schemeClr val="lt1"/>
                </a:solidFill>
                <a:latin typeface="Calibri"/>
                <a:ea typeface="Calibri"/>
                <a:cs typeface="Calibri"/>
                <a:sym typeface="Calibri"/>
              </a:rPr>
              <a:t>: Requires inputs such as principal amount, interest rate, and time period.</a:t>
            </a:r>
            <a:endParaRPr sz="2300">
              <a:solidFill>
                <a:schemeClr val="lt1"/>
              </a:solidFill>
              <a:latin typeface="Calibri"/>
              <a:ea typeface="Calibri"/>
              <a:cs typeface="Calibri"/>
              <a:sym typeface="Calibri"/>
            </a:endParaRPr>
          </a:p>
          <a:p>
            <a:pPr indent="-374650" lvl="0" marL="457200" rtl="0" algn="l">
              <a:lnSpc>
                <a:spcPct val="115000"/>
              </a:lnSpc>
              <a:spcBef>
                <a:spcPts val="0"/>
              </a:spcBef>
              <a:spcAft>
                <a:spcPts val="0"/>
              </a:spcAft>
              <a:buClr>
                <a:schemeClr val="lt1"/>
              </a:buClr>
              <a:buSzPts val="2300"/>
              <a:buChar char="●"/>
            </a:pPr>
            <a:r>
              <a:rPr b="1" lang="en-US" sz="2300">
                <a:solidFill>
                  <a:schemeClr val="lt1"/>
                </a:solidFill>
                <a:latin typeface="Calibri"/>
                <a:ea typeface="Calibri"/>
                <a:cs typeface="Calibri"/>
                <a:sym typeface="Calibri"/>
              </a:rPr>
              <a:t>Saves time</a:t>
            </a:r>
            <a:r>
              <a:rPr lang="en-US" sz="2300">
                <a:solidFill>
                  <a:schemeClr val="lt1"/>
                </a:solidFill>
                <a:latin typeface="Calibri"/>
                <a:ea typeface="Calibri"/>
                <a:cs typeface="Calibri"/>
                <a:sym typeface="Calibri"/>
              </a:rPr>
              <a:t>: Speeds up complex interest calculations, reducing manual effort.</a:t>
            </a:r>
            <a:endParaRPr sz="2300">
              <a:solidFill>
                <a:schemeClr val="lt1"/>
              </a:solidFill>
              <a:latin typeface="Calibri"/>
              <a:ea typeface="Calibri"/>
              <a:cs typeface="Calibri"/>
              <a:sym typeface="Calibri"/>
            </a:endParaRPr>
          </a:p>
          <a:p>
            <a:pPr indent="-374650" lvl="0" marL="457200" rtl="0" algn="l">
              <a:lnSpc>
                <a:spcPct val="115000"/>
              </a:lnSpc>
              <a:spcBef>
                <a:spcPts val="0"/>
              </a:spcBef>
              <a:spcAft>
                <a:spcPts val="0"/>
              </a:spcAft>
              <a:buClr>
                <a:schemeClr val="lt1"/>
              </a:buClr>
              <a:buSzPts val="2300"/>
              <a:buChar char="●"/>
            </a:pPr>
            <a:r>
              <a:rPr b="1" lang="en-US" sz="2300">
                <a:solidFill>
                  <a:schemeClr val="lt1"/>
                </a:solidFill>
                <a:latin typeface="Calibri"/>
                <a:ea typeface="Calibri"/>
                <a:cs typeface="Calibri"/>
                <a:sym typeface="Calibri"/>
              </a:rPr>
              <a:t>Improves accuracy</a:t>
            </a:r>
            <a:r>
              <a:rPr lang="en-US" sz="2300">
                <a:solidFill>
                  <a:schemeClr val="lt1"/>
                </a:solidFill>
                <a:latin typeface="Calibri"/>
                <a:ea typeface="Calibri"/>
                <a:cs typeface="Calibri"/>
                <a:sym typeface="Calibri"/>
              </a:rPr>
              <a:t>: Minimizes errors commonly made in manual calculations.</a:t>
            </a:r>
            <a:endParaRPr sz="2300">
              <a:solidFill>
                <a:schemeClr val="lt1"/>
              </a:solidFill>
              <a:latin typeface="Calibri"/>
              <a:ea typeface="Calibri"/>
              <a:cs typeface="Calibri"/>
              <a:sym typeface="Calibri"/>
            </a:endParaRPr>
          </a:p>
          <a:p>
            <a:pPr indent="-374650" lvl="0" marL="457200" rtl="0" algn="l">
              <a:lnSpc>
                <a:spcPct val="115000"/>
              </a:lnSpc>
              <a:spcBef>
                <a:spcPts val="0"/>
              </a:spcBef>
              <a:spcAft>
                <a:spcPts val="0"/>
              </a:spcAft>
              <a:buClr>
                <a:schemeClr val="lt1"/>
              </a:buClr>
              <a:buSzPts val="2300"/>
              <a:buChar char="●"/>
            </a:pPr>
            <a:r>
              <a:rPr b="1" lang="en-US" sz="2300">
                <a:solidFill>
                  <a:schemeClr val="lt1"/>
                </a:solidFill>
                <a:latin typeface="Calibri"/>
                <a:ea typeface="Calibri"/>
                <a:cs typeface="Calibri"/>
                <a:sym typeface="Calibri"/>
              </a:rPr>
              <a:t>Provides clear insights</a:t>
            </a:r>
            <a:r>
              <a:rPr lang="en-US" sz="2300">
                <a:solidFill>
                  <a:schemeClr val="lt1"/>
                </a:solidFill>
                <a:latin typeface="Calibri"/>
                <a:ea typeface="Calibri"/>
                <a:cs typeface="Calibri"/>
                <a:sym typeface="Calibri"/>
              </a:rPr>
              <a:t>: Shows the total amount due or the growth of an investment over time.</a:t>
            </a:r>
            <a:endParaRPr sz="2300">
              <a:solidFill>
                <a:schemeClr val="lt1"/>
              </a:solidFill>
              <a:latin typeface="Calibri"/>
              <a:ea typeface="Calibri"/>
              <a:cs typeface="Calibri"/>
              <a:sym typeface="Calibri"/>
            </a:endParaRPr>
          </a:p>
          <a:p>
            <a:pPr indent="-374650" lvl="0" marL="457200" rtl="0" algn="l">
              <a:lnSpc>
                <a:spcPct val="115000"/>
              </a:lnSpc>
              <a:spcBef>
                <a:spcPts val="0"/>
              </a:spcBef>
              <a:spcAft>
                <a:spcPts val="0"/>
              </a:spcAft>
              <a:buClr>
                <a:schemeClr val="lt1"/>
              </a:buClr>
              <a:buSzPts val="2300"/>
              <a:buChar char="●"/>
            </a:pPr>
            <a:r>
              <a:rPr b="1" lang="en-US" sz="2300">
                <a:solidFill>
                  <a:schemeClr val="lt1"/>
                </a:solidFill>
                <a:latin typeface="Calibri"/>
                <a:ea typeface="Calibri"/>
                <a:cs typeface="Calibri"/>
                <a:sym typeface="Calibri"/>
              </a:rPr>
              <a:t>Used for various financial decisions</a:t>
            </a:r>
            <a:r>
              <a:rPr lang="en-US" sz="2300">
                <a:solidFill>
                  <a:schemeClr val="lt1"/>
                </a:solidFill>
                <a:latin typeface="Calibri"/>
                <a:ea typeface="Calibri"/>
                <a:cs typeface="Calibri"/>
                <a:sym typeface="Calibri"/>
              </a:rPr>
              <a:t>: Helps in making informed decisions about loans, mortgages, savings, and investments.</a:t>
            </a:r>
            <a:endParaRPr sz="2300">
              <a:solidFill>
                <a:schemeClr val="lt1"/>
              </a:solidFill>
              <a:latin typeface="Calibri"/>
              <a:ea typeface="Calibri"/>
              <a:cs typeface="Calibri"/>
              <a:sym typeface="Calibri"/>
            </a:endParaRPr>
          </a:p>
          <a:p>
            <a:pPr indent="0" lvl="0" marL="0" marR="0" rtl="0" algn="l">
              <a:spcBef>
                <a:spcPts val="1200"/>
              </a:spcBef>
              <a:spcAft>
                <a:spcPts val="0"/>
              </a:spcAft>
              <a:buNone/>
            </a:pPr>
            <a:r>
              <a:t/>
            </a:r>
            <a:endParaRPr b="1" sz="23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nvSpPr>
        <p:spPr>
          <a:xfrm>
            <a:off x="967666" y="816741"/>
            <a:ext cx="10102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rPr>
              <a:t>Tech Stack</a:t>
            </a:r>
            <a:endParaRPr b="1" sz="6000">
              <a:solidFill>
                <a:schemeClr val="lt1"/>
              </a:solidFill>
              <a:latin typeface="Arial"/>
              <a:ea typeface="Arial"/>
              <a:cs typeface="Arial"/>
              <a:sym typeface="Arial"/>
            </a:endParaRPr>
          </a:p>
        </p:txBody>
      </p:sp>
      <p:sp>
        <p:nvSpPr>
          <p:cNvPr id="158" name="Google Shape;158;p21"/>
          <p:cNvSpPr txBox="1"/>
          <p:nvPr/>
        </p:nvSpPr>
        <p:spPr>
          <a:xfrm>
            <a:off x="1136342" y="2272683"/>
            <a:ext cx="5672700" cy="3817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lt1"/>
              </a:buClr>
              <a:buSzPts val="2800"/>
              <a:buFont typeface="Arial"/>
              <a:buChar char="•"/>
            </a:pPr>
            <a:r>
              <a:rPr b="1" lang="en-US" sz="2800">
                <a:solidFill>
                  <a:schemeClr val="lt1"/>
                </a:solidFill>
              </a:rPr>
              <a:t>HTML </a:t>
            </a:r>
            <a:endParaRPr/>
          </a:p>
          <a:p>
            <a:pPr indent="-285750" lvl="0" marL="285750" marR="0" rtl="0" algn="l">
              <a:lnSpc>
                <a:spcPct val="200000"/>
              </a:lnSpc>
              <a:spcBef>
                <a:spcPts val="0"/>
              </a:spcBef>
              <a:spcAft>
                <a:spcPts val="0"/>
              </a:spcAft>
              <a:buClr>
                <a:schemeClr val="lt1"/>
              </a:buClr>
              <a:buSzPts val="2800"/>
              <a:buFont typeface="Arial"/>
              <a:buChar char="•"/>
            </a:pPr>
            <a:r>
              <a:rPr b="1" lang="en-US" sz="2800">
                <a:solidFill>
                  <a:schemeClr val="lt1"/>
                </a:solidFill>
              </a:rPr>
              <a:t>CSS</a:t>
            </a:r>
            <a:endParaRPr/>
          </a:p>
          <a:p>
            <a:pPr indent="-285750" lvl="0" marL="285750" marR="0" rtl="0" algn="l">
              <a:lnSpc>
                <a:spcPct val="200000"/>
              </a:lnSpc>
              <a:spcBef>
                <a:spcPts val="0"/>
              </a:spcBef>
              <a:spcAft>
                <a:spcPts val="0"/>
              </a:spcAft>
              <a:buClr>
                <a:schemeClr val="lt1"/>
              </a:buClr>
              <a:buSzPts val="2800"/>
              <a:buFont typeface="Arial"/>
              <a:buChar char="•"/>
            </a:pPr>
            <a:r>
              <a:rPr b="1" lang="en-US" sz="2800">
                <a:solidFill>
                  <a:schemeClr val="lt1"/>
                </a:solidFill>
              </a:rPr>
              <a:t>JAVASCRIPT</a:t>
            </a:r>
            <a:endParaRPr/>
          </a:p>
          <a:p>
            <a:pPr indent="-285750" lvl="0" marL="285750" marR="0" rtl="0" algn="l">
              <a:lnSpc>
                <a:spcPct val="200000"/>
              </a:lnSpc>
              <a:spcBef>
                <a:spcPts val="0"/>
              </a:spcBef>
              <a:spcAft>
                <a:spcPts val="0"/>
              </a:spcAft>
              <a:buClr>
                <a:schemeClr val="lt1"/>
              </a:buClr>
              <a:buSzPts val="2800"/>
              <a:buFont typeface="Arial"/>
              <a:buChar char="•"/>
            </a:pPr>
            <a:r>
              <a:rPr b="1" lang="en-US" sz="2800">
                <a:solidFill>
                  <a:schemeClr val="lt1"/>
                </a:solidFill>
              </a:rPr>
              <a:t>BOOTSTRAP</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59" name="Google Shape;159;p21"/>
          <p:cNvPicPr preferRelativeResize="0"/>
          <p:nvPr/>
        </p:nvPicPr>
        <p:blipFill>
          <a:blip r:embed="rId3">
            <a:alphaModFix/>
          </a:blip>
          <a:stretch>
            <a:fillRect/>
          </a:stretch>
        </p:blipFill>
        <p:spPr>
          <a:xfrm>
            <a:off x="5542025" y="2069175"/>
            <a:ext cx="6288225" cy="3817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1268500" y="379875"/>
            <a:ext cx="718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lt1"/>
                </a:solidFill>
                <a:latin typeface="Calibri"/>
                <a:ea typeface="Calibri"/>
                <a:cs typeface="Calibri"/>
                <a:sym typeface="Calibri"/>
              </a:rPr>
              <a:t>Features Implemented</a:t>
            </a:r>
            <a:endParaRPr sz="4800">
              <a:solidFill>
                <a:schemeClr val="lt1"/>
              </a:solidFill>
              <a:latin typeface="Calibri"/>
              <a:ea typeface="Calibri"/>
              <a:cs typeface="Calibri"/>
              <a:sym typeface="Calibri"/>
            </a:endParaRPr>
          </a:p>
        </p:txBody>
      </p:sp>
      <p:sp>
        <p:nvSpPr>
          <p:cNvPr id="165" name="Google Shape;165;p22"/>
          <p:cNvSpPr txBox="1"/>
          <p:nvPr/>
        </p:nvSpPr>
        <p:spPr>
          <a:xfrm>
            <a:off x="1268500" y="1303275"/>
            <a:ext cx="10256400" cy="50265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Clr>
                <a:schemeClr val="lt1"/>
              </a:buClr>
              <a:buSzPts val="2700"/>
              <a:buFont typeface="Calibri"/>
              <a:buChar char="●"/>
            </a:pPr>
            <a:r>
              <a:rPr lang="en-US" sz="2700">
                <a:solidFill>
                  <a:schemeClr val="lt1"/>
                </a:solidFill>
                <a:latin typeface="Calibri"/>
                <a:ea typeface="Calibri"/>
                <a:cs typeface="Calibri"/>
                <a:sym typeface="Calibri"/>
              </a:rPr>
              <a:t>We have implemented a scroll-bar and a pie-chart feature to let the users see the </a:t>
            </a:r>
            <a:r>
              <a:rPr b="1" lang="en-US" sz="2700">
                <a:solidFill>
                  <a:srgbClr val="FF0000"/>
                </a:solidFill>
                <a:latin typeface="Calibri"/>
                <a:ea typeface="Calibri"/>
                <a:cs typeface="Calibri"/>
                <a:sym typeface="Calibri"/>
              </a:rPr>
              <a:t>interest rate</a:t>
            </a:r>
            <a:r>
              <a:rPr lang="en-US" sz="2700">
                <a:solidFill>
                  <a:schemeClr val="lt1"/>
                </a:solidFill>
                <a:latin typeface="Calibri"/>
                <a:ea typeface="Calibri"/>
                <a:cs typeface="Calibri"/>
                <a:sym typeface="Calibri"/>
              </a:rPr>
              <a:t> changes with ease. The users can still input the </a:t>
            </a:r>
            <a:r>
              <a:rPr lang="en-US" sz="2700">
                <a:solidFill>
                  <a:schemeClr val="lt1"/>
                </a:solidFill>
                <a:latin typeface="Calibri"/>
                <a:ea typeface="Calibri"/>
                <a:cs typeface="Calibri"/>
                <a:sym typeface="Calibri"/>
              </a:rPr>
              <a:t>interest</a:t>
            </a:r>
            <a:r>
              <a:rPr lang="en-US" sz="2700">
                <a:solidFill>
                  <a:schemeClr val="lt1"/>
                </a:solidFill>
                <a:latin typeface="Calibri"/>
                <a:ea typeface="Calibri"/>
                <a:cs typeface="Calibri"/>
                <a:sym typeface="Calibri"/>
              </a:rPr>
              <a:t> rate and number of years with their keyboard.</a:t>
            </a:r>
            <a:endParaRPr sz="2700">
              <a:solidFill>
                <a:schemeClr val="lt1"/>
              </a:solidFill>
              <a:latin typeface="Calibri"/>
              <a:ea typeface="Calibri"/>
              <a:cs typeface="Calibri"/>
              <a:sym typeface="Calibri"/>
            </a:endParaRPr>
          </a:p>
          <a:p>
            <a:pPr indent="-400050" lvl="0" marL="457200" rtl="0" algn="just">
              <a:spcBef>
                <a:spcPts val="0"/>
              </a:spcBef>
              <a:spcAft>
                <a:spcPts val="0"/>
              </a:spcAft>
              <a:buClr>
                <a:schemeClr val="lt1"/>
              </a:buClr>
              <a:buSzPts val="2700"/>
              <a:buFont typeface="Calibri"/>
              <a:buChar char="●"/>
            </a:pPr>
            <a:r>
              <a:rPr lang="en-US" sz="2700">
                <a:solidFill>
                  <a:schemeClr val="lt1"/>
                </a:solidFill>
                <a:latin typeface="Calibri"/>
                <a:ea typeface="Calibri"/>
                <a:cs typeface="Calibri"/>
                <a:sym typeface="Calibri"/>
              </a:rPr>
              <a:t>The </a:t>
            </a:r>
            <a:r>
              <a:rPr b="1" lang="en-US" sz="2700">
                <a:solidFill>
                  <a:srgbClr val="FF0000"/>
                </a:solidFill>
                <a:latin typeface="Calibri"/>
                <a:ea typeface="Calibri"/>
                <a:cs typeface="Calibri"/>
                <a:sym typeface="Calibri"/>
              </a:rPr>
              <a:t>Total Payable</a:t>
            </a:r>
            <a:r>
              <a:rPr lang="en-US" sz="2700">
                <a:solidFill>
                  <a:schemeClr val="lt1"/>
                </a:solidFill>
                <a:latin typeface="Calibri"/>
                <a:ea typeface="Calibri"/>
                <a:cs typeface="Calibri"/>
                <a:sym typeface="Calibri"/>
              </a:rPr>
              <a:t> amount gets updated in real time so that the users can keep track of what amount they are in debt to the lender.</a:t>
            </a:r>
            <a:endParaRPr sz="2700">
              <a:solidFill>
                <a:schemeClr val="lt1"/>
              </a:solidFill>
              <a:latin typeface="Calibri"/>
              <a:ea typeface="Calibri"/>
              <a:cs typeface="Calibri"/>
              <a:sym typeface="Calibri"/>
            </a:endParaRPr>
          </a:p>
          <a:p>
            <a:pPr indent="-400050" lvl="0" marL="457200" rtl="0" algn="just">
              <a:spcBef>
                <a:spcPts val="0"/>
              </a:spcBef>
              <a:spcAft>
                <a:spcPts val="0"/>
              </a:spcAft>
              <a:buClr>
                <a:schemeClr val="lt1"/>
              </a:buClr>
              <a:buSzPts val="2700"/>
              <a:buFont typeface="Calibri"/>
              <a:buChar char="●"/>
            </a:pPr>
            <a:r>
              <a:rPr b="1" lang="en-US" sz="2700">
                <a:solidFill>
                  <a:srgbClr val="FF0000"/>
                </a:solidFill>
                <a:latin typeface="Calibri"/>
                <a:ea typeface="Calibri"/>
                <a:cs typeface="Calibri"/>
                <a:sym typeface="Calibri"/>
              </a:rPr>
              <a:t>Flexible Payment</a:t>
            </a:r>
            <a:r>
              <a:rPr lang="en-US" sz="2700">
                <a:solidFill>
                  <a:schemeClr val="lt1"/>
                </a:solidFill>
                <a:latin typeface="Calibri"/>
                <a:ea typeface="Calibri"/>
                <a:cs typeface="Calibri"/>
                <a:sym typeface="Calibri"/>
              </a:rPr>
              <a:t> method has been implemented, so that the users can pay an amount more than the required interest amount per month. This allows the users to adapt to the change in financial situations. The users can also pay back the full amount within the given time period without any additional penalties.</a:t>
            </a:r>
            <a:endParaRPr sz="2700">
              <a:solidFill>
                <a:schemeClr val="lt1"/>
              </a:solidFill>
              <a:latin typeface="Calibri"/>
              <a:ea typeface="Calibri"/>
              <a:cs typeface="Calibri"/>
              <a:sym typeface="Calibri"/>
            </a:endParaRPr>
          </a:p>
          <a:p>
            <a:pPr indent="-400050" lvl="0" marL="457200" rtl="0" algn="just">
              <a:spcBef>
                <a:spcPts val="0"/>
              </a:spcBef>
              <a:spcAft>
                <a:spcPts val="0"/>
              </a:spcAft>
              <a:buClr>
                <a:schemeClr val="lt1"/>
              </a:buClr>
              <a:buSzPts val="2700"/>
              <a:buFont typeface="Calibri"/>
              <a:buChar char="●"/>
            </a:pPr>
            <a:r>
              <a:rPr b="1" lang="en-US" sz="2700">
                <a:solidFill>
                  <a:srgbClr val="FF0000"/>
                </a:solidFill>
                <a:latin typeface="Calibri"/>
                <a:ea typeface="Calibri"/>
                <a:cs typeface="Calibri"/>
                <a:sym typeface="Calibri"/>
              </a:rPr>
              <a:t>Fixed Payment</a:t>
            </a:r>
            <a:r>
              <a:rPr b="1" lang="en-US" sz="2700">
                <a:solidFill>
                  <a:schemeClr val="lt1"/>
                </a:solidFill>
                <a:latin typeface="Calibri"/>
                <a:ea typeface="Calibri"/>
                <a:cs typeface="Calibri"/>
                <a:sym typeface="Calibri"/>
              </a:rPr>
              <a:t> </a:t>
            </a:r>
            <a:r>
              <a:rPr lang="en-US" sz="2700">
                <a:solidFill>
                  <a:schemeClr val="lt1"/>
                </a:solidFill>
                <a:latin typeface="Calibri"/>
                <a:ea typeface="Calibri"/>
                <a:cs typeface="Calibri"/>
                <a:sym typeface="Calibri"/>
              </a:rPr>
              <a:t>method is also available to allow users to get an idea of the amount that they are supposed to pay per month.</a:t>
            </a:r>
            <a:endParaRPr sz="27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235200" y="156025"/>
            <a:ext cx="117216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500">
                <a:solidFill>
                  <a:schemeClr val="lt1"/>
                </a:solidFill>
                <a:latin typeface="Calibri"/>
                <a:ea typeface="Calibri"/>
                <a:cs typeface="Calibri"/>
                <a:sym typeface="Calibri"/>
              </a:rPr>
              <a:t>LOAN TRACKER GUI</a:t>
            </a:r>
            <a:endParaRPr sz="5500">
              <a:solidFill>
                <a:schemeClr val="lt1"/>
              </a:solidFill>
              <a:latin typeface="Calibri"/>
              <a:ea typeface="Calibri"/>
              <a:cs typeface="Calibri"/>
              <a:sym typeface="Calibri"/>
            </a:endParaRPr>
          </a:p>
        </p:txBody>
      </p:sp>
      <p:pic>
        <p:nvPicPr>
          <p:cNvPr id="171" name="Google Shape;171;p23"/>
          <p:cNvPicPr preferRelativeResize="0"/>
          <p:nvPr/>
        </p:nvPicPr>
        <p:blipFill>
          <a:blip r:embed="rId3">
            <a:alphaModFix/>
          </a:blip>
          <a:stretch>
            <a:fillRect/>
          </a:stretch>
        </p:blipFill>
        <p:spPr>
          <a:xfrm>
            <a:off x="152400" y="1092125"/>
            <a:ext cx="11721600" cy="5636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235200" y="156025"/>
            <a:ext cx="117216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500">
                <a:solidFill>
                  <a:schemeClr val="lt1"/>
                </a:solidFill>
                <a:latin typeface="Calibri"/>
                <a:ea typeface="Calibri"/>
                <a:cs typeface="Calibri"/>
                <a:sym typeface="Calibri"/>
              </a:rPr>
              <a:t>LOAN TRACKER GUI</a:t>
            </a:r>
            <a:endParaRPr sz="5500">
              <a:solidFill>
                <a:schemeClr val="lt1"/>
              </a:solidFill>
              <a:latin typeface="Calibri"/>
              <a:ea typeface="Calibri"/>
              <a:cs typeface="Calibri"/>
              <a:sym typeface="Calibri"/>
            </a:endParaRPr>
          </a:p>
        </p:txBody>
      </p:sp>
      <p:pic>
        <p:nvPicPr>
          <p:cNvPr id="177" name="Google Shape;177;p24"/>
          <p:cNvPicPr preferRelativeResize="0"/>
          <p:nvPr/>
        </p:nvPicPr>
        <p:blipFill>
          <a:blip r:embed="rId3">
            <a:alphaModFix/>
          </a:blip>
          <a:stretch>
            <a:fillRect/>
          </a:stretch>
        </p:blipFill>
        <p:spPr>
          <a:xfrm>
            <a:off x="152400" y="1339825"/>
            <a:ext cx="11901677" cy="5365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nvSpPr>
        <p:spPr>
          <a:xfrm>
            <a:off x="1852950" y="318925"/>
            <a:ext cx="8486100" cy="11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900">
                <a:solidFill>
                  <a:schemeClr val="lt1"/>
                </a:solidFill>
                <a:latin typeface="Calibri"/>
                <a:ea typeface="Calibri"/>
                <a:cs typeface="Calibri"/>
                <a:sym typeface="Calibri"/>
              </a:rPr>
              <a:t>Future Plans</a:t>
            </a:r>
            <a:endParaRPr sz="5900">
              <a:solidFill>
                <a:schemeClr val="lt1"/>
              </a:solidFill>
              <a:latin typeface="Calibri"/>
              <a:ea typeface="Calibri"/>
              <a:cs typeface="Calibri"/>
              <a:sym typeface="Calibri"/>
            </a:endParaRPr>
          </a:p>
        </p:txBody>
      </p:sp>
      <p:sp>
        <p:nvSpPr>
          <p:cNvPr id="183" name="Google Shape;183;p25"/>
          <p:cNvSpPr txBox="1"/>
          <p:nvPr/>
        </p:nvSpPr>
        <p:spPr>
          <a:xfrm>
            <a:off x="1675500" y="1499125"/>
            <a:ext cx="7834800" cy="5006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Calibri"/>
              <a:buChar char="●"/>
            </a:pPr>
            <a:r>
              <a:rPr lang="en-US" sz="2300">
                <a:solidFill>
                  <a:schemeClr val="lt1"/>
                </a:solidFill>
                <a:latin typeface="Calibri"/>
                <a:ea typeface="Calibri"/>
                <a:cs typeface="Calibri"/>
                <a:sym typeface="Calibri"/>
              </a:rPr>
              <a:t>We plan to use an UPI api to track the user payments directly made through Paytm, GPay, PhonePe, etc..</a:t>
            </a:r>
            <a:endParaRPr sz="2300">
              <a:solidFill>
                <a:schemeClr val="lt1"/>
              </a:solidFill>
              <a:latin typeface="Calibri"/>
              <a:ea typeface="Calibri"/>
              <a:cs typeface="Calibri"/>
              <a:sym typeface="Calibri"/>
            </a:endParaRPr>
          </a:p>
          <a:p>
            <a:pPr indent="0" lvl="0" marL="457200" rtl="0" algn="l">
              <a:spcBef>
                <a:spcPts val="0"/>
              </a:spcBef>
              <a:spcAft>
                <a:spcPts val="0"/>
              </a:spcAft>
              <a:buNone/>
            </a:pPr>
            <a:r>
              <a:t/>
            </a:r>
            <a:endParaRPr sz="2300">
              <a:solidFill>
                <a:schemeClr val="lt1"/>
              </a:solidFill>
              <a:latin typeface="Calibri"/>
              <a:ea typeface="Calibri"/>
              <a:cs typeface="Calibri"/>
              <a:sym typeface="Calibri"/>
            </a:endParaRPr>
          </a:p>
          <a:p>
            <a:pPr indent="-374650" lvl="0" marL="457200" rtl="0" algn="l">
              <a:spcBef>
                <a:spcPts val="0"/>
              </a:spcBef>
              <a:spcAft>
                <a:spcPts val="0"/>
              </a:spcAft>
              <a:buClr>
                <a:schemeClr val="lt1"/>
              </a:buClr>
              <a:buSzPts val="2300"/>
              <a:buFont typeface="Calibri"/>
              <a:buChar char="●"/>
            </a:pPr>
            <a:r>
              <a:rPr lang="en-US" sz="2300">
                <a:solidFill>
                  <a:schemeClr val="lt1"/>
                </a:solidFill>
                <a:latin typeface="Calibri"/>
                <a:ea typeface="Calibri"/>
                <a:cs typeface="Calibri"/>
                <a:sym typeface="Calibri"/>
              </a:rPr>
              <a:t>The </a:t>
            </a:r>
            <a:r>
              <a:rPr lang="en-US" sz="2300">
                <a:solidFill>
                  <a:schemeClr val="lt1"/>
                </a:solidFill>
                <a:latin typeface="Calibri"/>
                <a:ea typeface="Calibri"/>
                <a:cs typeface="Calibri"/>
                <a:sym typeface="Calibri"/>
              </a:rPr>
              <a:t>activities</a:t>
            </a:r>
            <a:r>
              <a:rPr lang="en-US" sz="2300">
                <a:solidFill>
                  <a:schemeClr val="lt1"/>
                </a:solidFill>
                <a:latin typeface="Calibri"/>
                <a:ea typeface="Calibri"/>
                <a:cs typeface="Calibri"/>
                <a:sym typeface="Calibri"/>
              </a:rPr>
              <a:t> of both lenders and borrowers can be tracked by storing their details in a database and mapping the borrowers to their corresponding lenders.</a:t>
            </a:r>
            <a:endParaRPr sz="2300">
              <a:solidFill>
                <a:schemeClr val="lt1"/>
              </a:solidFill>
              <a:latin typeface="Calibri"/>
              <a:ea typeface="Calibri"/>
              <a:cs typeface="Calibri"/>
              <a:sym typeface="Calibri"/>
            </a:endParaRPr>
          </a:p>
          <a:p>
            <a:pPr indent="0" lvl="0" marL="457200" rtl="0" algn="l">
              <a:spcBef>
                <a:spcPts val="0"/>
              </a:spcBef>
              <a:spcAft>
                <a:spcPts val="0"/>
              </a:spcAft>
              <a:buNone/>
            </a:pPr>
            <a:r>
              <a:t/>
            </a:r>
            <a:endParaRPr sz="2300">
              <a:solidFill>
                <a:schemeClr val="lt1"/>
              </a:solidFill>
              <a:latin typeface="Calibri"/>
              <a:ea typeface="Calibri"/>
              <a:cs typeface="Calibri"/>
              <a:sym typeface="Calibri"/>
            </a:endParaRPr>
          </a:p>
          <a:p>
            <a:pPr indent="-374650" lvl="0" marL="457200" rtl="0" algn="l">
              <a:spcBef>
                <a:spcPts val="0"/>
              </a:spcBef>
              <a:spcAft>
                <a:spcPts val="0"/>
              </a:spcAft>
              <a:buClr>
                <a:schemeClr val="lt1"/>
              </a:buClr>
              <a:buSzPts val="2300"/>
              <a:buFont typeface="Calibri"/>
              <a:buChar char="●"/>
            </a:pPr>
            <a:r>
              <a:rPr lang="en-US" sz="2300">
                <a:solidFill>
                  <a:schemeClr val="lt1"/>
                </a:solidFill>
                <a:latin typeface="Calibri"/>
                <a:ea typeface="Calibri"/>
                <a:cs typeface="Calibri"/>
                <a:sym typeface="Calibri"/>
              </a:rPr>
              <a:t>A notification will be sent to the borrowers if there is a due date approaching and if the payment for the current month is not made.</a:t>
            </a:r>
            <a:endParaRPr sz="2300">
              <a:solidFill>
                <a:schemeClr val="lt1"/>
              </a:solidFill>
              <a:latin typeface="Calibri"/>
              <a:ea typeface="Calibri"/>
              <a:cs typeface="Calibri"/>
              <a:sym typeface="Calibri"/>
            </a:endParaRPr>
          </a:p>
          <a:p>
            <a:pPr indent="0" lvl="0" marL="457200" rtl="0" algn="l">
              <a:spcBef>
                <a:spcPts val="0"/>
              </a:spcBef>
              <a:spcAft>
                <a:spcPts val="0"/>
              </a:spcAft>
              <a:buNone/>
            </a:pPr>
            <a:r>
              <a:t/>
            </a:r>
            <a:endParaRPr sz="2300">
              <a:solidFill>
                <a:schemeClr val="lt1"/>
              </a:solidFill>
              <a:latin typeface="Calibri"/>
              <a:ea typeface="Calibri"/>
              <a:cs typeface="Calibri"/>
              <a:sym typeface="Calibri"/>
            </a:endParaRPr>
          </a:p>
          <a:p>
            <a:pPr indent="-374650" lvl="0" marL="457200" rtl="0" algn="l">
              <a:spcBef>
                <a:spcPts val="0"/>
              </a:spcBef>
              <a:spcAft>
                <a:spcPts val="0"/>
              </a:spcAft>
              <a:buClr>
                <a:schemeClr val="lt1"/>
              </a:buClr>
              <a:buSzPts val="2300"/>
              <a:buFont typeface="Calibri"/>
              <a:buChar char="●"/>
            </a:pPr>
            <a:r>
              <a:rPr lang="en-US" sz="2300">
                <a:solidFill>
                  <a:schemeClr val="lt1"/>
                </a:solidFill>
                <a:latin typeface="Calibri"/>
                <a:ea typeface="Calibri"/>
                <a:cs typeface="Calibri"/>
                <a:sym typeface="Calibri"/>
              </a:rPr>
              <a:t>A notification will also be sent to the lenders if the particular </a:t>
            </a:r>
            <a:r>
              <a:rPr lang="en-US" sz="2300">
                <a:solidFill>
                  <a:schemeClr val="lt1"/>
                </a:solidFill>
                <a:latin typeface="Calibri"/>
                <a:ea typeface="Calibri"/>
                <a:cs typeface="Calibri"/>
                <a:sym typeface="Calibri"/>
              </a:rPr>
              <a:t>borrower</a:t>
            </a:r>
            <a:r>
              <a:rPr lang="en-US" sz="2300">
                <a:solidFill>
                  <a:schemeClr val="lt1"/>
                </a:solidFill>
                <a:latin typeface="Calibri"/>
                <a:ea typeface="Calibri"/>
                <a:cs typeface="Calibri"/>
                <a:sym typeface="Calibri"/>
              </a:rPr>
              <a:t> has made the payment for the month.</a:t>
            </a:r>
            <a:endParaRPr sz="23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2441359" y="2104008"/>
            <a:ext cx="7501631" cy="25123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8800"/>
              <a:buFont typeface="Calibri"/>
              <a:buNone/>
            </a:pPr>
            <a:r>
              <a:rPr lang="en-US" sz="8800"/>
              <a:t>THANK YOU !</a:t>
            </a:r>
            <a:endParaRPr sz="8800"/>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