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65" r:id="rId4"/>
    <p:sldId id="267" r:id="rId5"/>
    <p:sldId id="269" r:id="rId6"/>
    <p:sldId id="266"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296782-267F-40C0-A1D0-41749E824B30}" type="datetimeFigureOut">
              <a:rPr lang="en-US" smtClean="0"/>
              <a:t>12/11/2020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48783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96782-267F-40C0-A1D0-41749E824B30}"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4286450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96782-267F-40C0-A1D0-41749E824B30}"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1497311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96782-267F-40C0-A1D0-41749E824B30}"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90C7A-277E-4146-A283-165BA94A0A2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6930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96782-267F-40C0-A1D0-41749E824B30}"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3282272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296782-267F-40C0-A1D0-41749E824B30}"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3690804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296782-267F-40C0-A1D0-41749E824B30}"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817532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96782-267F-40C0-A1D0-41749E824B30}"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2619199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96782-267F-40C0-A1D0-41749E824B30}"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353936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96782-267F-40C0-A1D0-41749E824B30}"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73567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96782-267F-40C0-A1D0-41749E824B30}"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363496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296782-267F-40C0-A1D0-41749E824B30}"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239258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296782-267F-40C0-A1D0-41749E824B30}" type="datetimeFigureOut">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282792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296782-267F-40C0-A1D0-41749E824B30}"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277513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96782-267F-40C0-A1D0-41749E824B30}" type="datetimeFigureOut">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586957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96782-267F-40C0-A1D0-41749E824B30}"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328740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96782-267F-40C0-A1D0-41749E824B30}"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90C7A-277E-4146-A283-165BA94A0A27}" type="slidenum">
              <a:rPr lang="en-US" smtClean="0"/>
              <a:t>‹#›</a:t>
            </a:fld>
            <a:endParaRPr lang="en-US"/>
          </a:p>
        </p:txBody>
      </p:sp>
    </p:spTree>
    <p:extLst>
      <p:ext uri="{BB962C8B-B14F-4D97-AF65-F5344CB8AC3E}">
        <p14:creationId xmlns:p14="http://schemas.microsoft.com/office/powerpoint/2010/main" val="520418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296782-267F-40C0-A1D0-41749E824B30}" type="datetimeFigureOut">
              <a:rPr lang="en-US" smtClean="0"/>
              <a:t>12/11/2020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890C7A-277E-4146-A283-165BA94A0A27}" type="slidenum">
              <a:rPr lang="en-US" smtClean="0"/>
              <a:t>‹#›</a:t>
            </a:fld>
            <a:endParaRPr lang="en-US"/>
          </a:p>
        </p:txBody>
      </p:sp>
    </p:spTree>
    <p:extLst>
      <p:ext uri="{BB962C8B-B14F-4D97-AF65-F5344CB8AC3E}">
        <p14:creationId xmlns:p14="http://schemas.microsoft.com/office/powerpoint/2010/main" val="708177267"/>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6"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7"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extBox 3">
            <a:extLst>
              <a:ext uri="{FF2B5EF4-FFF2-40B4-BE49-F238E27FC236}">
                <a16:creationId xmlns:a16="http://schemas.microsoft.com/office/drawing/2014/main" id="{F7C9B39D-F607-4126-A7F9-4527BF7B7B70}"/>
              </a:ext>
            </a:extLst>
          </p:cNvPr>
          <p:cNvSpPr txBox="1"/>
          <p:nvPr/>
        </p:nvSpPr>
        <p:spPr>
          <a:xfrm>
            <a:off x="746126" y="1082673"/>
            <a:ext cx="3264703" cy="47085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cap="all" dirty="0">
                <a:latin typeface="+mj-lt"/>
                <a:ea typeface="+mj-ea"/>
                <a:cs typeface="+mj-cs"/>
              </a:rPr>
              <a:t>COMP 472 – Assignment </a:t>
            </a:r>
          </a:p>
          <a:p>
            <a:pPr algn="r" defTabSz="914400">
              <a:lnSpc>
                <a:spcPct val="90000"/>
              </a:lnSpc>
              <a:spcBef>
                <a:spcPct val="0"/>
              </a:spcBef>
              <a:spcAft>
                <a:spcPts val="600"/>
              </a:spcAft>
            </a:pPr>
            <a:r>
              <a:rPr lang="en-US" sz="4000" cap="all" dirty="0">
                <a:latin typeface="+mj-lt"/>
                <a:ea typeface="+mj-ea"/>
                <a:cs typeface="+mj-cs"/>
              </a:rPr>
              <a:t> </a:t>
            </a:r>
            <a:br>
              <a:rPr lang="en-US" sz="4000" cap="all" dirty="0">
                <a:latin typeface="+mj-lt"/>
                <a:ea typeface="+mj-ea"/>
                <a:cs typeface="+mj-cs"/>
              </a:rPr>
            </a:br>
            <a:endParaRPr lang="en-US" sz="4000" cap="all" dirty="0">
              <a:latin typeface="+mj-lt"/>
              <a:ea typeface="+mj-ea"/>
              <a:cs typeface="+mj-cs"/>
            </a:endParaRPr>
          </a:p>
        </p:txBody>
      </p:sp>
      <p:cxnSp>
        <p:nvCxnSpPr>
          <p:cNvPr id="84" name="Straight Connector 83">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4078C9-5467-4E05-99CB-268B0B620146}"/>
              </a:ext>
            </a:extLst>
          </p:cNvPr>
          <p:cNvSpPr txBox="1"/>
          <p:nvPr/>
        </p:nvSpPr>
        <p:spPr>
          <a:xfrm>
            <a:off x="5297763" y="1082673"/>
            <a:ext cx="5751237" cy="2061219"/>
          </a:xfrm>
          <a:prstGeom prst="rect">
            <a:avLst/>
          </a:prstGeom>
        </p:spPr>
        <p:txBody>
          <a:bodyPr vert="horz" lIns="91440" tIns="45720" rIns="91440" bIns="45720" rtlCol="0" anchor="ctr">
            <a:normAutofit/>
          </a:bodyPr>
          <a:lstStyle/>
          <a:p>
            <a:pPr defTabSz="914400">
              <a:lnSpc>
                <a:spcPct val="120000"/>
              </a:lnSpc>
              <a:spcAft>
                <a:spcPts val="600"/>
              </a:spcAft>
              <a:buSzPct val="125000"/>
            </a:pPr>
            <a:r>
              <a:rPr lang="en-US" sz="3200" dirty="0"/>
              <a:t>Covid-19 Fact Checking</a:t>
            </a:r>
          </a:p>
        </p:txBody>
      </p:sp>
      <p:grpSp>
        <p:nvGrpSpPr>
          <p:cNvPr id="86" name="Group 85">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7"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8" name="TextBox 7">
            <a:extLst>
              <a:ext uri="{FF2B5EF4-FFF2-40B4-BE49-F238E27FC236}">
                <a16:creationId xmlns:a16="http://schemas.microsoft.com/office/drawing/2014/main" id="{117DF48F-F4FB-4626-B5CA-829C831D2E25}"/>
              </a:ext>
            </a:extLst>
          </p:cNvPr>
          <p:cNvSpPr txBox="1"/>
          <p:nvPr/>
        </p:nvSpPr>
        <p:spPr>
          <a:xfrm>
            <a:off x="2212573" y="3373637"/>
            <a:ext cx="904126" cy="707886"/>
          </a:xfrm>
          <a:prstGeom prst="rect">
            <a:avLst/>
          </a:prstGeom>
          <a:noFill/>
        </p:spPr>
        <p:txBody>
          <a:bodyPr wrap="square" rtlCol="0">
            <a:spAutoFit/>
          </a:bodyPr>
          <a:lstStyle/>
          <a:p>
            <a:r>
              <a:rPr lang="en-US" sz="4000" dirty="0"/>
              <a:t>3</a:t>
            </a:r>
          </a:p>
        </p:txBody>
      </p:sp>
      <p:sp>
        <p:nvSpPr>
          <p:cNvPr id="97" name="TextBox 96">
            <a:extLst>
              <a:ext uri="{FF2B5EF4-FFF2-40B4-BE49-F238E27FC236}">
                <a16:creationId xmlns:a16="http://schemas.microsoft.com/office/drawing/2014/main" id="{B3C2A76B-49DD-4973-96DA-A6C2114DC1F2}"/>
              </a:ext>
            </a:extLst>
          </p:cNvPr>
          <p:cNvSpPr txBox="1"/>
          <p:nvPr/>
        </p:nvSpPr>
        <p:spPr>
          <a:xfrm>
            <a:off x="5304712" y="2905592"/>
            <a:ext cx="6179263" cy="1569660"/>
          </a:xfrm>
          <a:prstGeom prst="rect">
            <a:avLst/>
          </a:prstGeom>
          <a:noFill/>
        </p:spPr>
        <p:txBody>
          <a:bodyPr wrap="square" rtlCol="0">
            <a:spAutoFit/>
          </a:bodyPr>
          <a:lstStyle/>
          <a:p>
            <a:r>
              <a:rPr lang="en-US" sz="2400" dirty="0" err="1"/>
              <a:t>Deliverd</a:t>
            </a:r>
            <a:r>
              <a:rPr lang="en-US" sz="2400" dirty="0"/>
              <a:t> by:</a:t>
            </a:r>
          </a:p>
          <a:p>
            <a:r>
              <a:rPr lang="en-US" sz="2400" dirty="0"/>
              <a:t>Sandy Jarada</a:t>
            </a:r>
          </a:p>
          <a:p>
            <a:r>
              <a:rPr lang="en-US" sz="2400" dirty="0" err="1"/>
              <a:t>Shadi</a:t>
            </a:r>
            <a:r>
              <a:rPr lang="en-US" sz="2400" dirty="0"/>
              <a:t> </a:t>
            </a:r>
            <a:r>
              <a:rPr lang="en-US" sz="2400" dirty="0" err="1"/>
              <a:t>Makdissi</a:t>
            </a:r>
            <a:r>
              <a:rPr lang="en-US" sz="2400" dirty="0"/>
              <a:t> </a:t>
            </a:r>
          </a:p>
          <a:p>
            <a:r>
              <a:rPr lang="en-US" sz="2400" dirty="0" err="1"/>
              <a:t>Toufik</a:t>
            </a:r>
            <a:r>
              <a:rPr lang="en-US" sz="2400" dirty="0"/>
              <a:t> </a:t>
            </a:r>
            <a:r>
              <a:rPr lang="en-US" sz="2400" dirty="0" err="1"/>
              <a:t>Rbaheh</a:t>
            </a:r>
            <a:endParaRPr lang="en-US" sz="2400" dirty="0"/>
          </a:p>
        </p:txBody>
      </p:sp>
    </p:spTree>
    <p:extLst>
      <p:ext uri="{BB962C8B-B14F-4D97-AF65-F5344CB8AC3E}">
        <p14:creationId xmlns:p14="http://schemas.microsoft.com/office/powerpoint/2010/main" val="264565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E1DE8F-C941-48CF-9EFB-35FF7DC002B0}"/>
              </a:ext>
            </a:extLst>
          </p:cNvPr>
          <p:cNvSpPr/>
          <p:nvPr/>
        </p:nvSpPr>
        <p:spPr>
          <a:xfrm>
            <a:off x="1787704" y="352361"/>
            <a:ext cx="10171414" cy="584775"/>
          </a:xfrm>
          <a:prstGeom prst="rect">
            <a:avLst/>
          </a:prstGeom>
        </p:spPr>
        <p:txBody>
          <a:bodyPr wrap="square">
            <a:spAutoFit/>
          </a:bodyPr>
          <a:lstStyle/>
          <a:p>
            <a:r>
              <a:rPr lang="en-US" sz="3200" dirty="0"/>
              <a:t>Analysis of the initial dataset:</a:t>
            </a:r>
          </a:p>
        </p:txBody>
      </p:sp>
      <p:sp>
        <p:nvSpPr>
          <p:cNvPr id="4" name="TextBox 3">
            <a:extLst>
              <a:ext uri="{FF2B5EF4-FFF2-40B4-BE49-F238E27FC236}">
                <a16:creationId xmlns:a16="http://schemas.microsoft.com/office/drawing/2014/main" id="{E3CE7909-0B4B-4650-984C-0F8E58B07A4D}"/>
              </a:ext>
            </a:extLst>
          </p:cNvPr>
          <p:cNvSpPr txBox="1"/>
          <p:nvPr/>
        </p:nvSpPr>
        <p:spPr>
          <a:xfrm>
            <a:off x="1787704" y="1530850"/>
            <a:ext cx="8332341" cy="3416320"/>
          </a:xfrm>
          <a:prstGeom prst="rect">
            <a:avLst/>
          </a:prstGeom>
          <a:noFill/>
        </p:spPr>
        <p:txBody>
          <a:bodyPr wrap="square" rtlCol="0">
            <a:spAutoFit/>
          </a:bodyPr>
          <a:lstStyle/>
          <a:p>
            <a:r>
              <a:rPr lang="en-US" sz="2400" dirty="0"/>
              <a:t>There are many words such as (to, as, so, if, and, or …) these words are taken into consideration while building the models, but they do not have significant impact on the decision. </a:t>
            </a:r>
          </a:p>
          <a:p>
            <a:endParaRPr lang="en-US" sz="2400" dirty="0"/>
          </a:p>
          <a:p>
            <a:r>
              <a:rPr lang="en-US" sz="2400" dirty="0"/>
              <a:t>There are some Links that take place in the training set while should be removed. </a:t>
            </a:r>
          </a:p>
          <a:p>
            <a:endParaRPr lang="en-US" sz="2400" dirty="0"/>
          </a:p>
          <a:p>
            <a:r>
              <a:rPr lang="en-US" sz="2400" dirty="0"/>
              <a:t>There are many emojis, numbers, bad-language words, and non-English words. </a:t>
            </a:r>
          </a:p>
        </p:txBody>
      </p:sp>
    </p:spTree>
    <p:extLst>
      <p:ext uri="{BB962C8B-B14F-4D97-AF65-F5344CB8AC3E}">
        <p14:creationId xmlns:p14="http://schemas.microsoft.com/office/powerpoint/2010/main" val="410753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E1DE8F-C941-48CF-9EFB-35FF7DC002B0}"/>
              </a:ext>
            </a:extLst>
          </p:cNvPr>
          <p:cNvSpPr/>
          <p:nvPr/>
        </p:nvSpPr>
        <p:spPr>
          <a:xfrm>
            <a:off x="1787704" y="352361"/>
            <a:ext cx="10171414" cy="584775"/>
          </a:xfrm>
          <a:prstGeom prst="rect">
            <a:avLst/>
          </a:prstGeom>
        </p:spPr>
        <p:txBody>
          <a:bodyPr wrap="square">
            <a:spAutoFit/>
          </a:bodyPr>
          <a:lstStyle/>
          <a:p>
            <a:r>
              <a:rPr lang="en-US" sz="3200" dirty="0"/>
              <a:t>NB-BOW-OV and NB-BOW-FV</a:t>
            </a:r>
          </a:p>
        </p:txBody>
      </p:sp>
      <p:sp>
        <p:nvSpPr>
          <p:cNvPr id="6" name="TextBox 5">
            <a:extLst>
              <a:ext uri="{FF2B5EF4-FFF2-40B4-BE49-F238E27FC236}">
                <a16:creationId xmlns:a16="http://schemas.microsoft.com/office/drawing/2014/main" id="{1BA653CA-2897-4F45-A407-B5FF9F68C662}"/>
              </a:ext>
            </a:extLst>
          </p:cNvPr>
          <p:cNvSpPr txBox="1"/>
          <p:nvPr/>
        </p:nvSpPr>
        <p:spPr>
          <a:xfrm>
            <a:off x="1787704" y="1486923"/>
            <a:ext cx="8332341" cy="1569660"/>
          </a:xfrm>
          <a:prstGeom prst="rect">
            <a:avLst/>
          </a:prstGeom>
          <a:noFill/>
        </p:spPr>
        <p:txBody>
          <a:bodyPr wrap="square" rtlCol="0">
            <a:spAutoFit/>
          </a:bodyPr>
          <a:lstStyle/>
          <a:p>
            <a:r>
              <a:rPr lang="en-US" sz="2400" dirty="0"/>
              <a:t>1835 Size of NB-BOW-OV</a:t>
            </a:r>
          </a:p>
          <a:p>
            <a:r>
              <a:rPr lang="en-US" sz="2400" dirty="0"/>
              <a:t>749 Size of NB-BOW-FV</a:t>
            </a:r>
          </a:p>
          <a:p>
            <a:endParaRPr lang="en-US" sz="2400" dirty="0"/>
          </a:p>
          <a:p>
            <a:endParaRPr lang="en-US" sz="2400" dirty="0"/>
          </a:p>
        </p:txBody>
      </p:sp>
      <p:graphicFrame>
        <p:nvGraphicFramePr>
          <p:cNvPr id="7" name="Table 7">
            <a:extLst>
              <a:ext uri="{FF2B5EF4-FFF2-40B4-BE49-F238E27FC236}">
                <a16:creationId xmlns:a16="http://schemas.microsoft.com/office/drawing/2014/main" id="{D3196EAD-8171-4A50-95D6-3A66AECB37A2}"/>
              </a:ext>
            </a:extLst>
          </p:cNvPr>
          <p:cNvGraphicFramePr>
            <a:graphicFrameLocks noGrp="1"/>
          </p:cNvGraphicFramePr>
          <p:nvPr>
            <p:extLst>
              <p:ext uri="{D42A27DB-BD31-4B8C-83A1-F6EECF244321}">
                <p14:modId xmlns:p14="http://schemas.microsoft.com/office/powerpoint/2010/main" val="2983649470"/>
              </p:ext>
            </p:extLst>
          </p:nvPr>
        </p:nvGraphicFramePr>
        <p:xfrm>
          <a:off x="2369668" y="2808149"/>
          <a:ext cx="8124671" cy="3534426"/>
        </p:xfrm>
        <a:graphic>
          <a:graphicData uri="http://schemas.openxmlformats.org/drawingml/2006/table">
            <a:tbl>
              <a:tblPr firstRow="1" bandRow="1">
                <a:tableStyleId>{5C22544A-7EE6-4342-B048-85BDC9FD1C3A}</a:tableStyleId>
              </a:tblPr>
              <a:tblGrid>
                <a:gridCol w="2708223">
                  <a:extLst>
                    <a:ext uri="{9D8B030D-6E8A-4147-A177-3AD203B41FA5}">
                      <a16:colId xmlns:a16="http://schemas.microsoft.com/office/drawing/2014/main" val="1529061961"/>
                    </a:ext>
                  </a:extLst>
                </a:gridCol>
                <a:gridCol w="1354112">
                  <a:extLst>
                    <a:ext uri="{9D8B030D-6E8A-4147-A177-3AD203B41FA5}">
                      <a16:colId xmlns:a16="http://schemas.microsoft.com/office/drawing/2014/main" val="3259049051"/>
                    </a:ext>
                  </a:extLst>
                </a:gridCol>
                <a:gridCol w="1354112">
                  <a:extLst>
                    <a:ext uri="{9D8B030D-6E8A-4147-A177-3AD203B41FA5}">
                      <a16:colId xmlns:a16="http://schemas.microsoft.com/office/drawing/2014/main" val="4245399587"/>
                    </a:ext>
                  </a:extLst>
                </a:gridCol>
                <a:gridCol w="1354112">
                  <a:extLst>
                    <a:ext uri="{9D8B030D-6E8A-4147-A177-3AD203B41FA5}">
                      <a16:colId xmlns:a16="http://schemas.microsoft.com/office/drawing/2014/main" val="913975269"/>
                    </a:ext>
                  </a:extLst>
                </a:gridCol>
                <a:gridCol w="1354112">
                  <a:extLst>
                    <a:ext uri="{9D8B030D-6E8A-4147-A177-3AD203B41FA5}">
                      <a16:colId xmlns:a16="http://schemas.microsoft.com/office/drawing/2014/main" val="2236151983"/>
                    </a:ext>
                  </a:extLst>
                </a:gridCol>
              </a:tblGrid>
              <a:tr h="589071">
                <a:tc>
                  <a:txBody>
                    <a:bodyPr/>
                    <a:lstStyle/>
                    <a:p>
                      <a:endParaRPr lang="en-US" dirty="0"/>
                    </a:p>
                  </a:txBody>
                  <a:tcPr/>
                </a:tc>
                <a:tc gridSpan="2">
                  <a:txBody>
                    <a:bodyPr/>
                    <a:lstStyle/>
                    <a:p>
                      <a:r>
                        <a:rPr lang="en-US" sz="1800" dirty="0"/>
                        <a:t>NB-BOW-OV</a:t>
                      </a:r>
                      <a:endParaRPr lang="en-US" dirty="0"/>
                    </a:p>
                  </a:txBody>
                  <a:tcPr/>
                </a:tc>
                <a:tc hMerge="1">
                  <a:txBody>
                    <a:bodyPr/>
                    <a:lstStyle/>
                    <a:p>
                      <a:endParaRPr lang="en-US"/>
                    </a:p>
                  </a:txBody>
                  <a:tcPr/>
                </a:tc>
                <a:tc gridSpan="2">
                  <a:txBody>
                    <a:bodyPr/>
                    <a:lstStyle/>
                    <a:p>
                      <a:r>
                        <a:rPr lang="en-US" sz="1800" dirty="0"/>
                        <a:t>NB-BOW-FV</a:t>
                      </a:r>
                      <a:endParaRPr lang="en-US" dirty="0"/>
                    </a:p>
                  </a:txBody>
                  <a:tcPr/>
                </a:tc>
                <a:tc hMerge="1">
                  <a:txBody>
                    <a:bodyPr/>
                    <a:lstStyle/>
                    <a:p>
                      <a:endParaRPr lang="en-US"/>
                    </a:p>
                  </a:txBody>
                  <a:tcPr/>
                </a:tc>
                <a:extLst>
                  <a:ext uri="{0D108BD9-81ED-4DB2-BD59-A6C34878D82A}">
                    <a16:rowId xmlns:a16="http://schemas.microsoft.com/office/drawing/2014/main" val="1151071218"/>
                  </a:ext>
                </a:extLst>
              </a:tr>
              <a:tr h="589071">
                <a:tc>
                  <a:txBody>
                    <a:bodyPr/>
                    <a:lstStyle/>
                    <a:p>
                      <a:endParaRPr lang="en-US" dirty="0"/>
                    </a:p>
                  </a:txBody>
                  <a:tcPr/>
                </a:tc>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3950385109"/>
                  </a:ext>
                </a:extLst>
              </a:tr>
              <a:tr h="589071">
                <a:tc>
                  <a:txBody>
                    <a:bodyPr/>
                    <a:lstStyle/>
                    <a:p>
                      <a:r>
                        <a:rPr lang="en-US" dirty="0"/>
                        <a:t>Accuracy</a:t>
                      </a:r>
                    </a:p>
                  </a:txBody>
                  <a:tcPr/>
                </a:tc>
                <a:tc gridSpan="2">
                  <a:txBody>
                    <a:bodyPr/>
                    <a:lstStyle/>
                    <a:p>
                      <a:pPr algn="ctr"/>
                      <a:r>
                        <a:rPr lang="en-US" dirty="0"/>
                        <a:t>69 %</a:t>
                      </a:r>
                    </a:p>
                  </a:txBody>
                  <a:tcPr/>
                </a:tc>
                <a:tc hMerge="1">
                  <a:txBody>
                    <a:bodyPr/>
                    <a:lstStyle/>
                    <a:p>
                      <a:endParaRPr lang="en-US"/>
                    </a:p>
                  </a:txBody>
                  <a:tcPr/>
                </a:tc>
                <a:tc gridSpan="2">
                  <a:txBody>
                    <a:bodyPr/>
                    <a:lstStyle/>
                    <a:p>
                      <a:r>
                        <a:rPr lang="en-US" dirty="0"/>
                        <a:t>              56.36%</a:t>
                      </a:r>
                    </a:p>
                  </a:txBody>
                  <a:tcPr/>
                </a:tc>
                <a:tc hMerge="1">
                  <a:txBody>
                    <a:bodyPr/>
                    <a:lstStyle/>
                    <a:p>
                      <a:endParaRPr lang="en-US"/>
                    </a:p>
                  </a:txBody>
                  <a:tcPr/>
                </a:tc>
                <a:extLst>
                  <a:ext uri="{0D108BD9-81ED-4DB2-BD59-A6C34878D82A}">
                    <a16:rowId xmlns:a16="http://schemas.microsoft.com/office/drawing/2014/main" val="1858044025"/>
                  </a:ext>
                </a:extLst>
              </a:tr>
              <a:tr h="589071">
                <a:tc>
                  <a:txBody>
                    <a:bodyPr/>
                    <a:lstStyle/>
                    <a:p>
                      <a:r>
                        <a:rPr lang="en-US" dirty="0"/>
                        <a:t>Precision</a:t>
                      </a:r>
                    </a:p>
                  </a:txBody>
                  <a:tcPr/>
                </a:tc>
                <a:tc>
                  <a:txBody>
                    <a:bodyPr/>
                    <a:lstStyle/>
                    <a:p>
                      <a:r>
                        <a:rPr lang="en-US" dirty="0"/>
                        <a:t>66.6%</a:t>
                      </a:r>
                    </a:p>
                  </a:txBody>
                  <a:tcPr/>
                </a:tc>
                <a:tc>
                  <a:txBody>
                    <a:bodyPr/>
                    <a:lstStyle/>
                    <a:p>
                      <a:r>
                        <a:rPr lang="en-US" dirty="0"/>
                        <a:t>85.7%</a:t>
                      </a:r>
                    </a:p>
                  </a:txBody>
                  <a:tcPr/>
                </a:tc>
                <a:tc>
                  <a:txBody>
                    <a:bodyPr/>
                    <a:lstStyle/>
                    <a:p>
                      <a:r>
                        <a:rPr lang="en-US" dirty="0"/>
                        <a:t>59.57%</a:t>
                      </a:r>
                    </a:p>
                  </a:txBody>
                  <a:tcPr/>
                </a:tc>
                <a:tc>
                  <a:txBody>
                    <a:bodyPr/>
                    <a:lstStyle/>
                    <a:p>
                      <a:r>
                        <a:rPr lang="en-US" dirty="0"/>
                        <a:t>37.5%</a:t>
                      </a:r>
                    </a:p>
                  </a:txBody>
                  <a:tcPr/>
                </a:tc>
                <a:extLst>
                  <a:ext uri="{0D108BD9-81ED-4DB2-BD59-A6C34878D82A}">
                    <a16:rowId xmlns:a16="http://schemas.microsoft.com/office/drawing/2014/main" val="3981246095"/>
                  </a:ext>
                </a:extLst>
              </a:tr>
              <a:tr h="589071">
                <a:tc>
                  <a:txBody>
                    <a:bodyPr/>
                    <a:lstStyle/>
                    <a:p>
                      <a:r>
                        <a:rPr lang="en-US" dirty="0"/>
                        <a:t>Recall</a:t>
                      </a:r>
                    </a:p>
                  </a:txBody>
                  <a:tcPr/>
                </a:tc>
                <a:tc>
                  <a:txBody>
                    <a:bodyPr/>
                    <a:lstStyle/>
                    <a:p>
                      <a:r>
                        <a:rPr lang="en-US" dirty="0"/>
                        <a:t>96.9%</a:t>
                      </a:r>
                    </a:p>
                  </a:txBody>
                  <a:tcPr/>
                </a:tc>
                <a:tc>
                  <a:txBody>
                    <a:bodyPr/>
                    <a:lstStyle/>
                    <a:p>
                      <a:r>
                        <a:rPr lang="en-US" dirty="0"/>
                        <a:t>27.27%</a:t>
                      </a:r>
                    </a:p>
                  </a:txBody>
                  <a:tcPr/>
                </a:tc>
                <a:tc>
                  <a:txBody>
                    <a:bodyPr/>
                    <a:lstStyle/>
                    <a:p>
                      <a:r>
                        <a:rPr lang="en-US" dirty="0"/>
                        <a:t>84.85%</a:t>
                      </a:r>
                    </a:p>
                  </a:txBody>
                  <a:tcPr/>
                </a:tc>
                <a:tc>
                  <a:txBody>
                    <a:bodyPr/>
                    <a:lstStyle/>
                    <a:p>
                      <a:r>
                        <a:rPr lang="en-US" dirty="0"/>
                        <a:t>13.64%</a:t>
                      </a:r>
                    </a:p>
                  </a:txBody>
                  <a:tcPr/>
                </a:tc>
                <a:extLst>
                  <a:ext uri="{0D108BD9-81ED-4DB2-BD59-A6C34878D82A}">
                    <a16:rowId xmlns:a16="http://schemas.microsoft.com/office/drawing/2014/main" val="272534584"/>
                  </a:ext>
                </a:extLst>
              </a:tr>
              <a:tr h="589071">
                <a:tc>
                  <a:txBody>
                    <a:bodyPr/>
                    <a:lstStyle/>
                    <a:p>
                      <a:r>
                        <a:rPr lang="en-US" dirty="0"/>
                        <a:t>F1_measure</a:t>
                      </a:r>
                    </a:p>
                  </a:txBody>
                  <a:tcPr/>
                </a:tc>
                <a:tc>
                  <a:txBody>
                    <a:bodyPr/>
                    <a:lstStyle/>
                    <a:p>
                      <a:r>
                        <a:rPr lang="en-US" dirty="0"/>
                        <a:t>79%</a:t>
                      </a:r>
                    </a:p>
                  </a:txBody>
                  <a:tcPr/>
                </a:tc>
                <a:tc>
                  <a:txBody>
                    <a:bodyPr/>
                    <a:lstStyle/>
                    <a:p>
                      <a:r>
                        <a:rPr lang="en-US" dirty="0"/>
                        <a:t>41.38%</a:t>
                      </a:r>
                    </a:p>
                  </a:txBody>
                  <a:tcPr/>
                </a:tc>
                <a:tc>
                  <a:txBody>
                    <a:bodyPr/>
                    <a:lstStyle/>
                    <a:p>
                      <a:r>
                        <a:rPr lang="en-US" dirty="0"/>
                        <a:t>70%</a:t>
                      </a:r>
                    </a:p>
                  </a:txBody>
                  <a:tcPr/>
                </a:tc>
                <a:tc>
                  <a:txBody>
                    <a:bodyPr/>
                    <a:lstStyle/>
                    <a:p>
                      <a:r>
                        <a:rPr lang="en-US" dirty="0"/>
                        <a:t>19.99%</a:t>
                      </a:r>
                    </a:p>
                  </a:txBody>
                  <a:tcPr/>
                </a:tc>
                <a:extLst>
                  <a:ext uri="{0D108BD9-81ED-4DB2-BD59-A6C34878D82A}">
                    <a16:rowId xmlns:a16="http://schemas.microsoft.com/office/drawing/2014/main" val="1249923206"/>
                  </a:ext>
                </a:extLst>
              </a:tr>
            </a:tbl>
          </a:graphicData>
        </a:graphic>
      </p:graphicFrame>
    </p:spTree>
    <p:extLst>
      <p:ext uri="{BB962C8B-B14F-4D97-AF65-F5344CB8AC3E}">
        <p14:creationId xmlns:p14="http://schemas.microsoft.com/office/powerpoint/2010/main" val="8827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E1DE8F-C941-48CF-9EFB-35FF7DC002B0}"/>
              </a:ext>
            </a:extLst>
          </p:cNvPr>
          <p:cNvSpPr/>
          <p:nvPr/>
        </p:nvSpPr>
        <p:spPr>
          <a:xfrm>
            <a:off x="1818526" y="403732"/>
            <a:ext cx="10171414" cy="584775"/>
          </a:xfrm>
          <a:prstGeom prst="rect">
            <a:avLst/>
          </a:prstGeom>
        </p:spPr>
        <p:txBody>
          <a:bodyPr wrap="square">
            <a:spAutoFit/>
          </a:bodyPr>
          <a:lstStyle/>
          <a:p>
            <a:r>
              <a:rPr lang="en-US" sz="3200" dirty="0"/>
              <a:t>Metric Analysis:</a:t>
            </a:r>
          </a:p>
        </p:txBody>
      </p:sp>
      <p:sp>
        <p:nvSpPr>
          <p:cNvPr id="4" name="TextBox 3">
            <a:extLst>
              <a:ext uri="{FF2B5EF4-FFF2-40B4-BE49-F238E27FC236}">
                <a16:creationId xmlns:a16="http://schemas.microsoft.com/office/drawing/2014/main" id="{136EF0A3-78EC-4BCD-84F4-18BF600C87D1}"/>
              </a:ext>
            </a:extLst>
          </p:cNvPr>
          <p:cNvSpPr txBox="1"/>
          <p:nvPr/>
        </p:nvSpPr>
        <p:spPr>
          <a:xfrm>
            <a:off x="1818526" y="1387012"/>
            <a:ext cx="8332341" cy="4524315"/>
          </a:xfrm>
          <a:prstGeom prst="rect">
            <a:avLst/>
          </a:prstGeom>
          <a:noFill/>
        </p:spPr>
        <p:txBody>
          <a:bodyPr wrap="square" rtlCol="0">
            <a:spAutoFit/>
          </a:bodyPr>
          <a:lstStyle/>
          <a:p>
            <a:r>
              <a:rPr lang="en-US" sz="2400" dirty="0"/>
              <a:t>All the measures are better in NB-BOW-OV model because the training data is larger than NB-BOW-FV.</a:t>
            </a:r>
          </a:p>
          <a:p>
            <a:endParaRPr lang="en-US" sz="2400" dirty="0"/>
          </a:p>
          <a:p>
            <a:endParaRPr lang="en-US" sz="2400" dirty="0"/>
          </a:p>
          <a:p>
            <a:r>
              <a:rPr lang="en-US" sz="2400" dirty="0"/>
              <a:t>Precision: </a:t>
            </a:r>
          </a:p>
          <a:p>
            <a:r>
              <a:rPr lang="en-US" sz="2400" dirty="0"/>
              <a:t>we got better results for class No than Recall because the model labeled few No class and many of them are correct.</a:t>
            </a:r>
          </a:p>
          <a:p>
            <a:endParaRPr lang="en-US" sz="2400" dirty="0"/>
          </a:p>
          <a:p>
            <a:r>
              <a:rPr lang="en-US" sz="2400" dirty="0"/>
              <a:t>Recall: </a:t>
            </a:r>
          </a:p>
          <a:p>
            <a:r>
              <a:rPr lang="en-US" sz="2400" dirty="0"/>
              <a:t>has high percentage for “Yes” class since the model labeled most of them correctly, while recall for class “No” has low percentage because the model found only few number of them correctly. </a:t>
            </a:r>
          </a:p>
        </p:txBody>
      </p:sp>
    </p:spTree>
    <p:extLst>
      <p:ext uri="{BB962C8B-B14F-4D97-AF65-F5344CB8AC3E}">
        <p14:creationId xmlns:p14="http://schemas.microsoft.com/office/powerpoint/2010/main" val="125512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E1DE8F-C941-48CF-9EFB-35FF7DC002B0}"/>
              </a:ext>
            </a:extLst>
          </p:cNvPr>
          <p:cNvSpPr/>
          <p:nvPr/>
        </p:nvSpPr>
        <p:spPr>
          <a:xfrm>
            <a:off x="1818526" y="403732"/>
            <a:ext cx="10171414" cy="584775"/>
          </a:xfrm>
          <a:prstGeom prst="rect">
            <a:avLst/>
          </a:prstGeom>
        </p:spPr>
        <p:txBody>
          <a:bodyPr wrap="square">
            <a:spAutoFit/>
          </a:bodyPr>
          <a:lstStyle/>
          <a:p>
            <a:r>
              <a:rPr lang="en-US" sz="3200" dirty="0"/>
              <a:t>Metric Analysis:</a:t>
            </a:r>
          </a:p>
        </p:txBody>
      </p:sp>
      <p:sp>
        <p:nvSpPr>
          <p:cNvPr id="4" name="TextBox 3">
            <a:extLst>
              <a:ext uri="{FF2B5EF4-FFF2-40B4-BE49-F238E27FC236}">
                <a16:creationId xmlns:a16="http://schemas.microsoft.com/office/drawing/2014/main" id="{136EF0A3-78EC-4BCD-84F4-18BF600C87D1}"/>
              </a:ext>
            </a:extLst>
          </p:cNvPr>
          <p:cNvSpPr txBox="1"/>
          <p:nvPr/>
        </p:nvSpPr>
        <p:spPr>
          <a:xfrm>
            <a:off x="1818526" y="1387012"/>
            <a:ext cx="8332341" cy="1200329"/>
          </a:xfrm>
          <a:prstGeom prst="rect">
            <a:avLst/>
          </a:prstGeom>
          <a:noFill/>
        </p:spPr>
        <p:txBody>
          <a:bodyPr wrap="square" rtlCol="0">
            <a:spAutoFit/>
          </a:bodyPr>
          <a:lstStyle/>
          <a:p>
            <a:endParaRPr lang="en-US" sz="2400" dirty="0"/>
          </a:p>
          <a:p>
            <a:r>
              <a:rPr lang="en-US" sz="2400" dirty="0"/>
              <a:t>F1- measure: F1 does not give a favor for one metric to another (precision, recall), since our classes are equally weighted.</a:t>
            </a:r>
          </a:p>
        </p:txBody>
      </p:sp>
      <p:graphicFrame>
        <p:nvGraphicFramePr>
          <p:cNvPr id="5" name="Table 7">
            <a:extLst>
              <a:ext uri="{FF2B5EF4-FFF2-40B4-BE49-F238E27FC236}">
                <a16:creationId xmlns:a16="http://schemas.microsoft.com/office/drawing/2014/main" id="{12F69FA8-9827-493B-AF7F-A283EF364DFC}"/>
              </a:ext>
            </a:extLst>
          </p:cNvPr>
          <p:cNvGraphicFramePr>
            <a:graphicFrameLocks noGrp="1"/>
          </p:cNvGraphicFramePr>
          <p:nvPr>
            <p:extLst>
              <p:ext uri="{D42A27DB-BD31-4B8C-83A1-F6EECF244321}">
                <p14:modId xmlns:p14="http://schemas.microsoft.com/office/powerpoint/2010/main" val="2596796052"/>
              </p:ext>
            </p:extLst>
          </p:nvPr>
        </p:nvGraphicFramePr>
        <p:xfrm>
          <a:off x="2266927" y="3260212"/>
          <a:ext cx="8124671" cy="1767213"/>
        </p:xfrm>
        <a:graphic>
          <a:graphicData uri="http://schemas.openxmlformats.org/drawingml/2006/table">
            <a:tbl>
              <a:tblPr firstRow="1" bandRow="1">
                <a:tableStyleId>{5C22544A-7EE6-4342-B048-85BDC9FD1C3A}</a:tableStyleId>
              </a:tblPr>
              <a:tblGrid>
                <a:gridCol w="2708223">
                  <a:extLst>
                    <a:ext uri="{9D8B030D-6E8A-4147-A177-3AD203B41FA5}">
                      <a16:colId xmlns:a16="http://schemas.microsoft.com/office/drawing/2014/main" val="1529061961"/>
                    </a:ext>
                  </a:extLst>
                </a:gridCol>
                <a:gridCol w="1354112">
                  <a:extLst>
                    <a:ext uri="{9D8B030D-6E8A-4147-A177-3AD203B41FA5}">
                      <a16:colId xmlns:a16="http://schemas.microsoft.com/office/drawing/2014/main" val="3259049051"/>
                    </a:ext>
                  </a:extLst>
                </a:gridCol>
                <a:gridCol w="1354112">
                  <a:extLst>
                    <a:ext uri="{9D8B030D-6E8A-4147-A177-3AD203B41FA5}">
                      <a16:colId xmlns:a16="http://schemas.microsoft.com/office/drawing/2014/main" val="4245399587"/>
                    </a:ext>
                  </a:extLst>
                </a:gridCol>
                <a:gridCol w="1354112">
                  <a:extLst>
                    <a:ext uri="{9D8B030D-6E8A-4147-A177-3AD203B41FA5}">
                      <a16:colId xmlns:a16="http://schemas.microsoft.com/office/drawing/2014/main" val="913975269"/>
                    </a:ext>
                  </a:extLst>
                </a:gridCol>
                <a:gridCol w="1354112">
                  <a:extLst>
                    <a:ext uri="{9D8B030D-6E8A-4147-A177-3AD203B41FA5}">
                      <a16:colId xmlns:a16="http://schemas.microsoft.com/office/drawing/2014/main" val="2236151983"/>
                    </a:ext>
                  </a:extLst>
                </a:gridCol>
              </a:tblGrid>
              <a:tr h="589071">
                <a:tc>
                  <a:txBody>
                    <a:bodyPr/>
                    <a:lstStyle/>
                    <a:p>
                      <a:endParaRPr lang="en-US" dirty="0"/>
                    </a:p>
                  </a:txBody>
                  <a:tcPr/>
                </a:tc>
                <a:tc gridSpan="2">
                  <a:txBody>
                    <a:bodyPr/>
                    <a:lstStyle/>
                    <a:p>
                      <a:r>
                        <a:rPr lang="en-US" sz="1800" dirty="0"/>
                        <a:t>NB-BOW-OV</a:t>
                      </a:r>
                      <a:endParaRPr lang="en-US" dirty="0"/>
                    </a:p>
                  </a:txBody>
                  <a:tcPr/>
                </a:tc>
                <a:tc hMerge="1">
                  <a:txBody>
                    <a:bodyPr/>
                    <a:lstStyle/>
                    <a:p>
                      <a:endParaRPr lang="en-US"/>
                    </a:p>
                  </a:txBody>
                  <a:tcPr/>
                </a:tc>
                <a:tc gridSpan="2">
                  <a:txBody>
                    <a:bodyPr/>
                    <a:lstStyle/>
                    <a:p>
                      <a:r>
                        <a:rPr lang="en-US" sz="1800" dirty="0"/>
                        <a:t>NB-BOW-FV</a:t>
                      </a:r>
                      <a:endParaRPr lang="en-US" dirty="0"/>
                    </a:p>
                  </a:txBody>
                  <a:tcPr/>
                </a:tc>
                <a:tc hMerge="1">
                  <a:txBody>
                    <a:bodyPr/>
                    <a:lstStyle/>
                    <a:p>
                      <a:endParaRPr lang="en-US"/>
                    </a:p>
                  </a:txBody>
                  <a:tcPr/>
                </a:tc>
                <a:extLst>
                  <a:ext uri="{0D108BD9-81ED-4DB2-BD59-A6C34878D82A}">
                    <a16:rowId xmlns:a16="http://schemas.microsoft.com/office/drawing/2014/main" val="1151071218"/>
                  </a:ext>
                </a:extLst>
              </a:tr>
              <a:tr h="589071">
                <a:tc>
                  <a:txBody>
                    <a:bodyPr/>
                    <a:lstStyle/>
                    <a:p>
                      <a:endParaRPr lang="en-US" dirty="0"/>
                    </a:p>
                  </a:txBody>
                  <a:tcPr/>
                </a:tc>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3950385109"/>
                  </a:ext>
                </a:extLst>
              </a:tr>
              <a:tr h="589071">
                <a:tc>
                  <a:txBody>
                    <a:bodyPr/>
                    <a:lstStyle/>
                    <a:p>
                      <a:r>
                        <a:rPr lang="en-US" dirty="0"/>
                        <a:t>Recall</a:t>
                      </a:r>
                    </a:p>
                  </a:txBody>
                  <a:tcPr/>
                </a:tc>
                <a:tc>
                  <a:txBody>
                    <a:bodyPr/>
                    <a:lstStyle/>
                    <a:p>
                      <a:r>
                        <a:rPr lang="en-US" dirty="0"/>
                        <a:t>96.9%</a:t>
                      </a:r>
                    </a:p>
                  </a:txBody>
                  <a:tcPr/>
                </a:tc>
                <a:tc>
                  <a:txBody>
                    <a:bodyPr/>
                    <a:lstStyle/>
                    <a:p>
                      <a:r>
                        <a:rPr lang="en-US" dirty="0"/>
                        <a:t>27.27%</a:t>
                      </a:r>
                    </a:p>
                  </a:txBody>
                  <a:tcPr/>
                </a:tc>
                <a:tc>
                  <a:txBody>
                    <a:bodyPr/>
                    <a:lstStyle/>
                    <a:p>
                      <a:r>
                        <a:rPr lang="en-US" dirty="0"/>
                        <a:t>84.85%</a:t>
                      </a:r>
                    </a:p>
                  </a:txBody>
                  <a:tcPr/>
                </a:tc>
                <a:tc>
                  <a:txBody>
                    <a:bodyPr/>
                    <a:lstStyle/>
                    <a:p>
                      <a:r>
                        <a:rPr lang="en-US" dirty="0"/>
                        <a:t>13.64%</a:t>
                      </a:r>
                    </a:p>
                  </a:txBody>
                  <a:tcPr/>
                </a:tc>
                <a:extLst>
                  <a:ext uri="{0D108BD9-81ED-4DB2-BD59-A6C34878D82A}">
                    <a16:rowId xmlns:a16="http://schemas.microsoft.com/office/drawing/2014/main" val="272534584"/>
                  </a:ext>
                </a:extLst>
              </a:tr>
            </a:tbl>
          </a:graphicData>
        </a:graphic>
      </p:graphicFrame>
    </p:spTree>
    <p:extLst>
      <p:ext uri="{BB962C8B-B14F-4D97-AF65-F5344CB8AC3E}">
        <p14:creationId xmlns:p14="http://schemas.microsoft.com/office/powerpoint/2010/main" val="219468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E1DE8F-C941-48CF-9EFB-35FF7DC002B0}"/>
              </a:ext>
            </a:extLst>
          </p:cNvPr>
          <p:cNvSpPr/>
          <p:nvPr/>
        </p:nvSpPr>
        <p:spPr>
          <a:xfrm>
            <a:off x="1787704" y="352361"/>
            <a:ext cx="10171414" cy="584775"/>
          </a:xfrm>
          <a:prstGeom prst="rect">
            <a:avLst/>
          </a:prstGeom>
        </p:spPr>
        <p:txBody>
          <a:bodyPr wrap="square">
            <a:spAutoFit/>
          </a:bodyPr>
          <a:lstStyle/>
          <a:p>
            <a:r>
              <a:rPr lang="en-US" sz="3200" dirty="0"/>
              <a:t>Comparing NB-BOW-OV, NB-BOW-FV and LSTM</a:t>
            </a:r>
          </a:p>
        </p:txBody>
      </p:sp>
      <p:graphicFrame>
        <p:nvGraphicFramePr>
          <p:cNvPr id="7" name="Table 7">
            <a:extLst>
              <a:ext uri="{FF2B5EF4-FFF2-40B4-BE49-F238E27FC236}">
                <a16:creationId xmlns:a16="http://schemas.microsoft.com/office/drawing/2014/main" id="{D3196EAD-8171-4A50-95D6-3A66AECB37A2}"/>
              </a:ext>
            </a:extLst>
          </p:cNvPr>
          <p:cNvGraphicFramePr>
            <a:graphicFrameLocks noGrp="1"/>
          </p:cNvGraphicFramePr>
          <p:nvPr>
            <p:extLst>
              <p:ext uri="{D42A27DB-BD31-4B8C-83A1-F6EECF244321}">
                <p14:modId xmlns:p14="http://schemas.microsoft.com/office/powerpoint/2010/main" val="1782807655"/>
              </p:ext>
            </p:extLst>
          </p:nvPr>
        </p:nvGraphicFramePr>
        <p:xfrm>
          <a:off x="2359394" y="2099232"/>
          <a:ext cx="8124671" cy="3534426"/>
        </p:xfrm>
        <a:graphic>
          <a:graphicData uri="http://schemas.openxmlformats.org/drawingml/2006/table">
            <a:tbl>
              <a:tblPr firstRow="1" bandRow="1">
                <a:tableStyleId>{5C22544A-7EE6-4342-B048-85BDC9FD1C3A}</a:tableStyleId>
              </a:tblPr>
              <a:tblGrid>
                <a:gridCol w="2031167">
                  <a:extLst>
                    <a:ext uri="{9D8B030D-6E8A-4147-A177-3AD203B41FA5}">
                      <a16:colId xmlns:a16="http://schemas.microsoft.com/office/drawing/2014/main" val="1529061961"/>
                    </a:ext>
                  </a:extLst>
                </a:gridCol>
                <a:gridCol w="1015584">
                  <a:extLst>
                    <a:ext uri="{9D8B030D-6E8A-4147-A177-3AD203B41FA5}">
                      <a16:colId xmlns:a16="http://schemas.microsoft.com/office/drawing/2014/main" val="3259049051"/>
                    </a:ext>
                  </a:extLst>
                </a:gridCol>
                <a:gridCol w="1015584">
                  <a:extLst>
                    <a:ext uri="{9D8B030D-6E8A-4147-A177-3AD203B41FA5}">
                      <a16:colId xmlns:a16="http://schemas.microsoft.com/office/drawing/2014/main" val="4245399587"/>
                    </a:ext>
                  </a:extLst>
                </a:gridCol>
                <a:gridCol w="1015584">
                  <a:extLst>
                    <a:ext uri="{9D8B030D-6E8A-4147-A177-3AD203B41FA5}">
                      <a16:colId xmlns:a16="http://schemas.microsoft.com/office/drawing/2014/main" val="913975269"/>
                    </a:ext>
                  </a:extLst>
                </a:gridCol>
                <a:gridCol w="1015584">
                  <a:extLst>
                    <a:ext uri="{9D8B030D-6E8A-4147-A177-3AD203B41FA5}">
                      <a16:colId xmlns:a16="http://schemas.microsoft.com/office/drawing/2014/main" val="2236151983"/>
                    </a:ext>
                  </a:extLst>
                </a:gridCol>
                <a:gridCol w="1015584">
                  <a:extLst>
                    <a:ext uri="{9D8B030D-6E8A-4147-A177-3AD203B41FA5}">
                      <a16:colId xmlns:a16="http://schemas.microsoft.com/office/drawing/2014/main" val="177631529"/>
                    </a:ext>
                  </a:extLst>
                </a:gridCol>
                <a:gridCol w="1015584">
                  <a:extLst>
                    <a:ext uri="{9D8B030D-6E8A-4147-A177-3AD203B41FA5}">
                      <a16:colId xmlns:a16="http://schemas.microsoft.com/office/drawing/2014/main" val="4034455821"/>
                    </a:ext>
                  </a:extLst>
                </a:gridCol>
              </a:tblGrid>
              <a:tr h="589071">
                <a:tc>
                  <a:txBody>
                    <a:bodyPr/>
                    <a:lstStyle/>
                    <a:p>
                      <a:endParaRPr lang="en-US" dirty="0"/>
                    </a:p>
                  </a:txBody>
                  <a:tcPr/>
                </a:tc>
                <a:tc gridSpan="2">
                  <a:txBody>
                    <a:bodyPr/>
                    <a:lstStyle/>
                    <a:p>
                      <a:r>
                        <a:rPr lang="en-US" sz="1800" dirty="0"/>
                        <a:t>NB-BOW-OV</a:t>
                      </a:r>
                      <a:endParaRPr lang="en-US" dirty="0"/>
                    </a:p>
                  </a:txBody>
                  <a:tcPr/>
                </a:tc>
                <a:tc hMerge="1">
                  <a:txBody>
                    <a:bodyPr/>
                    <a:lstStyle/>
                    <a:p>
                      <a:endParaRPr lang="en-US"/>
                    </a:p>
                  </a:txBody>
                  <a:tcPr/>
                </a:tc>
                <a:tc gridSpan="2">
                  <a:txBody>
                    <a:bodyPr/>
                    <a:lstStyle/>
                    <a:p>
                      <a:r>
                        <a:rPr lang="en-US" sz="1800" dirty="0"/>
                        <a:t>NB-BOW-FV</a:t>
                      </a:r>
                      <a:endParaRPr lang="en-US" dirty="0"/>
                    </a:p>
                  </a:txBody>
                  <a:tcPr/>
                </a:tc>
                <a:tc hMerge="1">
                  <a:txBody>
                    <a:bodyPr/>
                    <a:lstStyle/>
                    <a:p>
                      <a:endParaRPr lang="en-US"/>
                    </a:p>
                  </a:txBody>
                  <a:tcPr/>
                </a:tc>
                <a:tc gridSpan="2">
                  <a:txBody>
                    <a:bodyPr/>
                    <a:lstStyle/>
                    <a:p>
                      <a:r>
                        <a:rPr lang="en-US" dirty="0"/>
                        <a:t>LSTM</a:t>
                      </a:r>
                    </a:p>
                  </a:txBody>
                  <a:tcPr/>
                </a:tc>
                <a:tc hMerge="1">
                  <a:txBody>
                    <a:bodyPr/>
                    <a:lstStyle/>
                    <a:p>
                      <a:endParaRPr lang="en-US" dirty="0"/>
                    </a:p>
                  </a:txBody>
                  <a:tcPr/>
                </a:tc>
                <a:extLst>
                  <a:ext uri="{0D108BD9-81ED-4DB2-BD59-A6C34878D82A}">
                    <a16:rowId xmlns:a16="http://schemas.microsoft.com/office/drawing/2014/main" val="1151071218"/>
                  </a:ext>
                </a:extLst>
              </a:tr>
              <a:tr h="589071">
                <a:tc>
                  <a:txBody>
                    <a:bodyPr/>
                    <a:lstStyle/>
                    <a:p>
                      <a:endParaRPr lang="en-US" dirty="0"/>
                    </a:p>
                  </a:txBody>
                  <a:tcPr/>
                </a:tc>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3950385109"/>
                  </a:ext>
                </a:extLst>
              </a:tr>
              <a:tr h="589071">
                <a:tc>
                  <a:txBody>
                    <a:bodyPr/>
                    <a:lstStyle/>
                    <a:p>
                      <a:r>
                        <a:rPr lang="en-US" dirty="0"/>
                        <a:t>Accuracy</a:t>
                      </a:r>
                    </a:p>
                  </a:txBody>
                  <a:tcPr/>
                </a:tc>
                <a:tc gridSpan="2">
                  <a:txBody>
                    <a:bodyPr/>
                    <a:lstStyle/>
                    <a:p>
                      <a:pPr algn="ctr"/>
                      <a:r>
                        <a:rPr lang="en-US" dirty="0"/>
                        <a:t>69 %</a:t>
                      </a:r>
                    </a:p>
                  </a:txBody>
                  <a:tcPr/>
                </a:tc>
                <a:tc hMerge="1">
                  <a:txBody>
                    <a:bodyPr/>
                    <a:lstStyle/>
                    <a:p>
                      <a:endParaRPr lang="en-US"/>
                    </a:p>
                  </a:txBody>
                  <a:tcPr/>
                </a:tc>
                <a:tc gridSpan="2">
                  <a:txBody>
                    <a:bodyPr/>
                    <a:lstStyle/>
                    <a:p>
                      <a:r>
                        <a:rPr lang="en-US" dirty="0"/>
                        <a:t>          56.36%</a:t>
                      </a:r>
                    </a:p>
                  </a:txBody>
                  <a:tcPr/>
                </a:tc>
                <a:tc hMerge="1">
                  <a:txBody>
                    <a:bodyPr/>
                    <a:lstStyle/>
                    <a:p>
                      <a:endParaRPr lang="en-US"/>
                    </a:p>
                  </a:txBody>
                  <a:tcPr/>
                </a:tc>
                <a:tc gridSpan="2">
                  <a:txBody>
                    <a:bodyPr/>
                    <a:lstStyle/>
                    <a:p>
                      <a:pPr algn="ctr"/>
                      <a:r>
                        <a:rPr lang="en-US" dirty="0"/>
                        <a:t>75.93%</a:t>
                      </a:r>
                    </a:p>
                  </a:txBody>
                  <a:tcPr/>
                </a:tc>
                <a:tc hMerge="1">
                  <a:txBody>
                    <a:bodyPr/>
                    <a:lstStyle/>
                    <a:p>
                      <a:endParaRPr lang="en-US" dirty="0"/>
                    </a:p>
                  </a:txBody>
                  <a:tcPr/>
                </a:tc>
                <a:extLst>
                  <a:ext uri="{0D108BD9-81ED-4DB2-BD59-A6C34878D82A}">
                    <a16:rowId xmlns:a16="http://schemas.microsoft.com/office/drawing/2014/main" val="1858044025"/>
                  </a:ext>
                </a:extLst>
              </a:tr>
              <a:tr h="589071">
                <a:tc>
                  <a:txBody>
                    <a:bodyPr/>
                    <a:lstStyle/>
                    <a:p>
                      <a:r>
                        <a:rPr lang="en-US" dirty="0"/>
                        <a:t>Precision</a:t>
                      </a:r>
                    </a:p>
                  </a:txBody>
                  <a:tcPr/>
                </a:tc>
                <a:tc>
                  <a:txBody>
                    <a:bodyPr/>
                    <a:lstStyle/>
                    <a:p>
                      <a:r>
                        <a:rPr lang="en-US" dirty="0"/>
                        <a:t>66.6%</a:t>
                      </a:r>
                    </a:p>
                  </a:txBody>
                  <a:tcPr/>
                </a:tc>
                <a:tc>
                  <a:txBody>
                    <a:bodyPr/>
                    <a:lstStyle/>
                    <a:p>
                      <a:r>
                        <a:rPr lang="en-US" dirty="0"/>
                        <a:t>85.7%</a:t>
                      </a:r>
                    </a:p>
                  </a:txBody>
                  <a:tcPr/>
                </a:tc>
                <a:tc>
                  <a:txBody>
                    <a:bodyPr/>
                    <a:lstStyle/>
                    <a:p>
                      <a:r>
                        <a:rPr lang="en-US" dirty="0"/>
                        <a:t>59.57%</a:t>
                      </a:r>
                    </a:p>
                  </a:txBody>
                  <a:tcPr/>
                </a:tc>
                <a:tc>
                  <a:txBody>
                    <a:bodyPr/>
                    <a:lstStyle/>
                    <a:p>
                      <a:r>
                        <a:rPr lang="en-US" dirty="0"/>
                        <a:t>37.5%</a:t>
                      </a:r>
                    </a:p>
                  </a:txBody>
                  <a:tcPr/>
                </a:tc>
                <a:tc>
                  <a:txBody>
                    <a:bodyPr/>
                    <a:lstStyle/>
                    <a:p>
                      <a:r>
                        <a:rPr lang="en-US" dirty="0"/>
                        <a:t>73.81%</a:t>
                      </a:r>
                    </a:p>
                  </a:txBody>
                  <a:tcPr/>
                </a:tc>
                <a:tc>
                  <a:txBody>
                    <a:bodyPr/>
                    <a:lstStyle/>
                    <a:p>
                      <a:r>
                        <a:rPr lang="en-US" dirty="0"/>
                        <a:t>83.33%</a:t>
                      </a:r>
                    </a:p>
                  </a:txBody>
                  <a:tcPr/>
                </a:tc>
                <a:extLst>
                  <a:ext uri="{0D108BD9-81ED-4DB2-BD59-A6C34878D82A}">
                    <a16:rowId xmlns:a16="http://schemas.microsoft.com/office/drawing/2014/main" val="3981246095"/>
                  </a:ext>
                </a:extLst>
              </a:tr>
              <a:tr h="589071">
                <a:tc>
                  <a:txBody>
                    <a:bodyPr/>
                    <a:lstStyle/>
                    <a:p>
                      <a:r>
                        <a:rPr lang="en-US" dirty="0"/>
                        <a:t>Recall</a:t>
                      </a:r>
                    </a:p>
                  </a:txBody>
                  <a:tcPr/>
                </a:tc>
                <a:tc>
                  <a:txBody>
                    <a:bodyPr/>
                    <a:lstStyle/>
                    <a:p>
                      <a:r>
                        <a:rPr lang="en-US" dirty="0"/>
                        <a:t>96.9%</a:t>
                      </a:r>
                    </a:p>
                  </a:txBody>
                  <a:tcPr/>
                </a:tc>
                <a:tc>
                  <a:txBody>
                    <a:bodyPr/>
                    <a:lstStyle/>
                    <a:p>
                      <a:r>
                        <a:rPr lang="en-US" dirty="0"/>
                        <a:t>27.27%</a:t>
                      </a:r>
                    </a:p>
                  </a:txBody>
                  <a:tcPr/>
                </a:tc>
                <a:tc>
                  <a:txBody>
                    <a:bodyPr/>
                    <a:lstStyle/>
                    <a:p>
                      <a:r>
                        <a:rPr lang="en-US" dirty="0"/>
                        <a:t>84.85%</a:t>
                      </a:r>
                    </a:p>
                  </a:txBody>
                  <a:tcPr/>
                </a:tc>
                <a:tc>
                  <a:txBody>
                    <a:bodyPr/>
                    <a:lstStyle/>
                    <a:p>
                      <a:r>
                        <a:rPr lang="en-US" dirty="0"/>
                        <a:t>13.64%</a:t>
                      </a:r>
                    </a:p>
                  </a:txBody>
                  <a:tcPr/>
                </a:tc>
                <a:tc>
                  <a:txBody>
                    <a:bodyPr/>
                    <a:lstStyle/>
                    <a:p>
                      <a:r>
                        <a:rPr lang="en-US" dirty="0"/>
                        <a:t>93.94%</a:t>
                      </a:r>
                    </a:p>
                  </a:txBody>
                  <a:tcPr/>
                </a:tc>
                <a:tc>
                  <a:txBody>
                    <a:bodyPr/>
                    <a:lstStyle/>
                    <a:p>
                      <a:r>
                        <a:rPr lang="en-US" dirty="0"/>
                        <a:t>47.62%</a:t>
                      </a:r>
                    </a:p>
                  </a:txBody>
                  <a:tcPr/>
                </a:tc>
                <a:extLst>
                  <a:ext uri="{0D108BD9-81ED-4DB2-BD59-A6C34878D82A}">
                    <a16:rowId xmlns:a16="http://schemas.microsoft.com/office/drawing/2014/main" val="272534584"/>
                  </a:ext>
                </a:extLst>
              </a:tr>
              <a:tr h="589071">
                <a:tc>
                  <a:txBody>
                    <a:bodyPr/>
                    <a:lstStyle/>
                    <a:p>
                      <a:r>
                        <a:rPr lang="en-US" dirty="0"/>
                        <a:t>F1_measure</a:t>
                      </a:r>
                    </a:p>
                  </a:txBody>
                  <a:tcPr/>
                </a:tc>
                <a:tc>
                  <a:txBody>
                    <a:bodyPr/>
                    <a:lstStyle/>
                    <a:p>
                      <a:r>
                        <a:rPr lang="en-US" dirty="0"/>
                        <a:t>79%</a:t>
                      </a:r>
                    </a:p>
                  </a:txBody>
                  <a:tcPr/>
                </a:tc>
                <a:tc>
                  <a:txBody>
                    <a:bodyPr/>
                    <a:lstStyle/>
                    <a:p>
                      <a:r>
                        <a:rPr lang="en-US" dirty="0"/>
                        <a:t>41.38%</a:t>
                      </a:r>
                    </a:p>
                  </a:txBody>
                  <a:tcPr/>
                </a:tc>
                <a:tc>
                  <a:txBody>
                    <a:bodyPr/>
                    <a:lstStyle/>
                    <a:p>
                      <a:r>
                        <a:rPr lang="en-US" dirty="0"/>
                        <a:t>70%</a:t>
                      </a:r>
                    </a:p>
                  </a:txBody>
                  <a:tcPr/>
                </a:tc>
                <a:tc>
                  <a:txBody>
                    <a:bodyPr/>
                    <a:lstStyle/>
                    <a:p>
                      <a:r>
                        <a:rPr lang="en-US" dirty="0"/>
                        <a:t>19.99%</a:t>
                      </a:r>
                    </a:p>
                  </a:txBody>
                  <a:tcPr/>
                </a:tc>
                <a:tc>
                  <a:txBody>
                    <a:bodyPr/>
                    <a:lstStyle/>
                    <a:p>
                      <a:r>
                        <a:rPr lang="en-US" dirty="0"/>
                        <a:t>82.67%</a:t>
                      </a:r>
                    </a:p>
                  </a:txBody>
                  <a:tcPr/>
                </a:tc>
                <a:tc>
                  <a:txBody>
                    <a:bodyPr/>
                    <a:lstStyle/>
                    <a:p>
                      <a:r>
                        <a:rPr lang="en-US" dirty="0"/>
                        <a:t>60.61%</a:t>
                      </a:r>
                    </a:p>
                  </a:txBody>
                  <a:tcPr/>
                </a:tc>
                <a:extLst>
                  <a:ext uri="{0D108BD9-81ED-4DB2-BD59-A6C34878D82A}">
                    <a16:rowId xmlns:a16="http://schemas.microsoft.com/office/drawing/2014/main" val="1249923206"/>
                  </a:ext>
                </a:extLst>
              </a:tr>
            </a:tbl>
          </a:graphicData>
        </a:graphic>
      </p:graphicFrame>
    </p:spTree>
    <p:extLst>
      <p:ext uri="{BB962C8B-B14F-4D97-AF65-F5344CB8AC3E}">
        <p14:creationId xmlns:p14="http://schemas.microsoft.com/office/powerpoint/2010/main" val="306321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095DC2-A2A8-414A-86C1-E7D2918FDFB5}"/>
              </a:ext>
            </a:extLst>
          </p:cNvPr>
          <p:cNvSpPr/>
          <p:nvPr/>
        </p:nvSpPr>
        <p:spPr>
          <a:xfrm>
            <a:off x="2133600" y="814698"/>
            <a:ext cx="9394003" cy="584775"/>
          </a:xfrm>
          <a:prstGeom prst="rect">
            <a:avLst/>
          </a:prstGeom>
        </p:spPr>
        <p:txBody>
          <a:bodyPr wrap="square">
            <a:spAutoFit/>
          </a:bodyPr>
          <a:lstStyle/>
          <a:p>
            <a:r>
              <a:rPr lang="en-US" sz="3200" dirty="0"/>
              <a:t>Tasks distribution: </a:t>
            </a:r>
          </a:p>
        </p:txBody>
      </p:sp>
      <p:sp>
        <p:nvSpPr>
          <p:cNvPr id="4" name="Rectangle 3">
            <a:extLst>
              <a:ext uri="{FF2B5EF4-FFF2-40B4-BE49-F238E27FC236}">
                <a16:creationId xmlns:a16="http://schemas.microsoft.com/office/drawing/2014/main" id="{76AE5ED9-FB89-4346-8E67-883D8F4B9078}"/>
              </a:ext>
            </a:extLst>
          </p:cNvPr>
          <p:cNvSpPr/>
          <p:nvPr/>
        </p:nvSpPr>
        <p:spPr>
          <a:xfrm>
            <a:off x="2133599" y="1686288"/>
            <a:ext cx="9394003" cy="3046988"/>
          </a:xfrm>
          <a:prstGeom prst="rect">
            <a:avLst/>
          </a:prstGeom>
        </p:spPr>
        <p:txBody>
          <a:bodyPr wrap="square">
            <a:spAutoFit/>
          </a:bodyPr>
          <a:lstStyle/>
          <a:p>
            <a:r>
              <a:rPr lang="en-US" sz="3200" dirty="0" err="1"/>
              <a:t>Toufik</a:t>
            </a:r>
            <a:r>
              <a:rPr lang="en-US" sz="3200" dirty="0"/>
              <a:t>: Naïve-Bayes, Output, Multifunctional</a:t>
            </a:r>
          </a:p>
          <a:p>
            <a:endParaRPr lang="en-US" sz="3200" dirty="0"/>
          </a:p>
          <a:p>
            <a:r>
              <a:rPr lang="en-US" sz="3200" dirty="0" err="1"/>
              <a:t>Shadi</a:t>
            </a:r>
            <a:r>
              <a:rPr lang="en-US" sz="3200" dirty="0"/>
              <a:t>: Naïve-Bayes, Output, Multifunctional</a:t>
            </a:r>
          </a:p>
          <a:p>
            <a:endParaRPr lang="en-US" sz="3200" dirty="0"/>
          </a:p>
          <a:p>
            <a:r>
              <a:rPr lang="en-US" sz="3200" dirty="0"/>
              <a:t>Sandy: Naïve-Bayes, Output, Multifunctional</a:t>
            </a:r>
          </a:p>
          <a:p>
            <a:endParaRPr lang="en-US" sz="3200" dirty="0"/>
          </a:p>
        </p:txBody>
      </p:sp>
    </p:spTree>
    <p:extLst>
      <p:ext uri="{BB962C8B-B14F-4D97-AF65-F5344CB8AC3E}">
        <p14:creationId xmlns:p14="http://schemas.microsoft.com/office/powerpoint/2010/main" val="2066773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176</TotalTime>
  <Words>365</Words>
  <Application>Microsoft Office PowerPoint</Application>
  <PresentationFormat>Widescreen</PresentationFormat>
  <Paragraphs>105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sandy jarada</dc:creator>
  <cp:lastModifiedBy>sandy jarada</cp:lastModifiedBy>
  <cp:revision>22</cp:revision>
  <dcterms:created xsi:type="dcterms:W3CDTF">2020-10-20T02:56:35Z</dcterms:created>
  <dcterms:modified xsi:type="dcterms:W3CDTF">2020-12-12T04:26:08Z</dcterms:modified>
</cp:coreProperties>
</file>