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Lst>
  <p:notesMasterIdLst>
    <p:notesMasterId r:id="rId18"/>
  </p:notesMasterIdLst>
  <p:sldIdLst>
    <p:sldId id="258" r:id="rId3"/>
    <p:sldId id="260" r:id="rId4"/>
    <p:sldId id="261" r:id="rId5"/>
    <p:sldId id="263" r:id="rId6"/>
    <p:sldId id="264" r:id="rId7"/>
    <p:sldId id="265" r:id="rId8"/>
    <p:sldId id="266" r:id="rId9"/>
    <p:sldId id="267" r:id="rId10"/>
    <p:sldId id="268" r:id="rId11"/>
    <p:sldId id="269" r:id="rId12"/>
    <p:sldId id="270" r:id="rId13"/>
    <p:sldId id="271" r:id="rId14"/>
    <p:sldId id="276" r:id="rId15"/>
    <p:sldId id="274" r:id="rId16"/>
    <p:sldId id="27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2" autoAdjust="0"/>
    <p:restoredTop sz="94660"/>
  </p:normalViewPr>
  <p:slideViewPr>
    <p:cSldViewPr snapToGrid="0">
      <p:cViewPr varScale="1">
        <p:scale>
          <a:sx n="85" d="100"/>
          <a:sy n="85" d="100"/>
        </p:scale>
        <p:origin x="365"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EB48D82-7C3E-4992-8CD1-D80774FDDC14}" type="datetimeFigureOut">
              <a:rPr lang="en-US" smtClean="0"/>
              <a:t>2/4/2022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BB67CEB-3E8C-4472-B547-407D9156B77B}"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2/4/2022</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330EA680-D336-4FF7-8B7A-9848BB0A1C32}"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2/4/2022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2/4/2022</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30EA680-D336-4FF7-8B7A-9848BB0A1C32}" type="slidenum">
              <a:rPr lang="en-US" smtClean="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2/4/2022</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330EA680-D336-4FF7-8B7A-9848BB0A1C32}"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2/4/2022</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330EA680-D336-4FF7-8B7A-9848BB0A1C32}" type="slidenum">
              <a:rPr lang="en-US" smtClean="0"/>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2/4/2022</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2/4/2022</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2/4/2022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2/4/2022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30EA680-D336-4FF7-8B7A-9848BB0A1C32}" type="slidenum">
              <a:rPr lang="en-US" smtClean="0"/>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2/4/2022</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30EA680-D336-4FF7-8B7A-9848BB0A1C32}" type="slidenum">
              <a:rPr lang="en-US" smtClean="0"/>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2/4/2022</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30EA680-D336-4FF7-8B7A-9848BB0A1C32}"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2/4/2022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30EA680-D336-4FF7-8B7A-9848BB0A1C32}" type="slidenum">
              <a:rPr lang="en-US" smtClean="0"/>
              <a:t>‹#›</a:t>
            </a:fld>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2/4/2022</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30EA680-D336-4FF7-8B7A-9848BB0A1C32}"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2/4/2022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30EA680-D336-4FF7-8B7A-9848BB0A1C32}" type="slidenum">
              <a:rPr lang="en-US" smtClean="0"/>
              <a:t>‹#›</a:t>
            </a:fld>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2/4/2022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2/4/2022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2/4/2022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2/4/2022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2/4/2022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2/4/2022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846CE7D5-CF57-46EF-B807-FDD0502418D4}" type="datetimeFigureOut">
              <a:rPr lang="en-US" smtClean="0"/>
              <a:t>2/4/2022</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330EA680-D336-4FF7-8B7A-9848BB0A1C32}"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hyperlink" Target="https://pixabay.com/illustrations/thank-you-text-message-note-394180/" TargetMode="External"/><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2" descr="A picture containing coelenterate, polyp, decorated&#10;&#10;Description automatically generated"/>
          <p:cNvPicPr>
            <a:picLocks noChangeAspect="1"/>
          </p:cNvPicPr>
          <p:nvPr/>
        </p:nvPicPr>
        <p:blipFill rotWithShape="1">
          <a:blip r:embed="rId2"/>
          <a:srcRect l="15378" r="22046" b="-1"/>
          <a:stretch>
            <a:fillRect/>
          </a:stretch>
        </p:blipFill>
        <p:spPr>
          <a:xfrm>
            <a:off x="3522468" y="10"/>
            <a:ext cx="8669532" cy="6857990"/>
          </a:xfrm>
          <a:prstGeom prst="rect">
            <a:avLst/>
          </a:prstGeom>
        </p:spPr>
      </p:pic>
      <p:sp>
        <p:nvSpPr>
          <p:cNvPr id="14" name="Rectangle 13"/>
          <p:cNvSpPr>
            <a:spLocks noGrp="1" noRot="1" noChangeAspect="1" noMove="1" noResize="1" noEditPoints="1" noAdjustHandles="1" noChangeArrowheads="1" noChangeShapeType="1" noTextEdit="1"/>
          </p:cNvSpPr>
          <p:nvPr/>
        </p:nvSpPr>
        <p:spPr>
          <a:xfrm>
            <a:off x="2" y="0"/>
            <a:ext cx="9756601" cy="6858000"/>
          </a:xfrm>
          <a:prstGeom prst="rect">
            <a:avLst/>
          </a:prstGeom>
          <a:gradFill>
            <a:gsLst>
              <a:gs pos="58000">
                <a:schemeClr val="bg1"/>
              </a:gs>
              <a:gs pos="35000">
                <a:schemeClr val="bg1">
                  <a:alpha val="78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p:cNvSpPr>
            <a:spLocks noGrp="1" noRot="1" noChangeAspect="1" noMove="1" noResize="1" noEditPoints="1" noAdjustHandles="1" noChangeArrowheads="1" noChangeShapeType="1" noTextEdit="1"/>
          </p:cNvSpPr>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8" name="Rectangle 17"/>
          <p:cNvSpPr>
            <a:spLocks noGrp="1" noRot="1" noChangeAspect="1" noMove="1" noResize="1" noEditPoints="1" noAdjustHandles="1" noChangeArrowheads="1" noChangeShapeType="1" noTextEdit="1"/>
          </p:cNvSpPr>
          <p:nvPr/>
        </p:nvSpPr>
        <p:spPr>
          <a:xfrm>
            <a:off x="428244" y="2443480"/>
            <a:ext cx="3300984"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TextBox 2"/>
          <p:cNvSpPr txBox="1"/>
          <p:nvPr/>
        </p:nvSpPr>
        <p:spPr>
          <a:xfrm>
            <a:off x="371094" y="2718054"/>
            <a:ext cx="5732163" cy="3192744"/>
          </a:xfrm>
          <a:prstGeom prst="rect">
            <a:avLst/>
          </a:prstGeom>
        </p:spPr>
        <p:txBody>
          <a:bodyPr rot="0" spcFirstLastPara="0" vertOverflow="overflow" horzOverflow="overflow" vert="horz" lIns="91440" tIns="45720" rIns="91440" bIns="45720" numCol="1" spcCol="0" rtlCol="0" fromWordArt="0" anchor="t" anchorCtr="0" forceAA="0" compatLnSpc="1">
            <a:normAutofit/>
          </a:bodyPr>
          <a:lstStyle/>
          <a:p>
            <a:pPr>
              <a:lnSpc>
                <a:spcPct val="90000"/>
              </a:lnSpc>
              <a:spcAft>
                <a:spcPts val="600"/>
              </a:spcAft>
            </a:pPr>
            <a:endParaRPr lang="en-US" sz="2000" b="1" dirty="0">
              <a:cs typeface="Calibri" panose="020F0502020204030204"/>
            </a:endParaRPr>
          </a:p>
          <a:p>
            <a:pPr>
              <a:lnSpc>
                <a:spcPct val="90000"/>
              </a:lnSpc>
              <a:spcAft>
                <a:spcPts val="600"/>
              </a:spcAft>
            </a:pPr>
            <a:endParaRPr lang="en-US" sz="2000" b="1" dirty="0">
              <a:cs typeface="Calibri" panose="020F0502020204030204"/>
            </a:endParaRPr>
          </a:p>
          <a:p>
            <a:pPr>
              <a:lnSpc>
                <a:spcPct val="90000"/>
              </a:lnSpc>
              <a:spcAft>
                <a:spcPts val="600"/>
              </a:spcAft>
            </a:pPr>
            <a:r>
              <a:rPr lang="en-US" sz="2000" b="1" dirty="0">
                <a:cs typeface="Calibri" panose="020F0502020204030204"/>
              </a:rPr>
              <a:t>SANDEEP REDDY DODDA(20071A05A6)</a:t>
            </a:r>
            <a:endParaRPr lang="en-US" dirty="0"/>
          </a:p>
          <a:p>
            <a:pPr>
              <a:lnSpc>
                <a:spcPct val="90000"/>
              </a:lnSpc>
              <a:spcAft>
                <a:spcPts val="600"/>
              </a:spcAft>
            </a:pPr>
            <a:r>
              <a:rPr lang="en-US" sz="2000" b="1" dirty="0">
                <a:cs typeface="Calibri" panose="020F0502020204030204"/>
              </a:rPr>
              <a:t>SANKIRTH POLSANI(</a:t>
            </a:r>
            <a:r>
              <a:rPr lang="en-US" sz="2000" b="1" dirty="0">
                <a:ea typeface="+mn-lt"/>
                <a:cs typeface="+mn-lt"/>
              </a:rPr>
              <a:t>20071A05A7</a:t>
            </a:r>
            <a:r>
              <a:rPr lang="en-US" sz="2000" b="1" dirty="0">
                <a:cs typeface="Calibri" panose="020F0502020204030204"/>
              </a:rPr>
              <a:t>)</a:t>
            </a:r>
          </a:p>
          <a:p>
            <a:pPr>
              <a:lnSpc>
                <a:spcPct val="90000"/>
              </a:lnSpc>
              <a:spcAft>
                <a:spcPts val="600"/>
              </a:spcAft>
            </a:pPr>
            <a:r>
              <a:rPr lang="en-US" sz="2000" b="1" dirty="0">
                <a:cs typeface="Calibri" panose="020F0502020204030204"/>
              </a:rPr>
              <a:t>SILIVERU SURESH(</a:t>
            </a:r>
            <a:r>
              <a:rPr lang="en-US" sz="2000" b="1" dirty="0">
                <a:ea typeface="+mn-lt"/>
                <a:cs typeface="+mn-lt"/>
              </a:rPr>
              <a:t>20071A05A8)</a:t>
            </a:r>
          </a:p>
          <a:p>
            <a:pPr>
              <a:lnSpc>
                <a:spcPct val="90000"/>
              </a:lnSpc>
              <a:spcAft>
                <a:spcPts val="600"/>
              </a:spcAft>
            </a:pPr>
            <a:r>
              <a:rPr lang="en-US" sz="2000" b="1" dirty="0">
                <a:ea typeface="+mn-lt"/>
                <a:cs typeface="+mn-lt"/>
              </a:rPr>
              <a:t>SAI SAMANVITHA SIRIVOLU(20071A05A9)</a:t>
            </a:r>
          </a:p>
          <a:p>
            <a:pPr>
              <a:lnSpc>
                <a:spcPct val="90000"/>
              </a:lnSpc>
              <a:spcAft>
                <a:spcPts val="600"/>
              </a:spcAft>
            </a:pPr>
            <a:r>
              <a:rPr lang="en-US" sz="2000" b="1" dirty="0">
                <a:ea typeface="+mn-lt"/>
                <a:cs typeface="+mn-lt"/>
              </a:rPr>
              <a:t>SOLLU YASHWANTH SAI(20071A05B0)</a:t>
            </a:r>
          </a:p>
        </p:txBody>
      </p:sp>
      <p:sp>
        <p:nvSpPr>
          <p:cNvPr id="5" name="TextBox 4"/>
          <p:cNvSpPr txBox="1"/>
          <p:nvPr/>
        </p:nvSpPr>
        <p:spPr>
          <a:xfrm>
            <a:off x="372836" y="1592036"/>
            <a:ext cx="3396341"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lvl="2"/>
            <a:r>
              <a:rPr lang="en-US" sz="2800" b="1" dirty="0">
                <a:latin typeface="Berlin Sans FB Demi" panose="020E0802020502020306" pitchFamily="34" charset="0"/>
              </a:rPr>
              <a:t>COVID</a:t>
            </a:r>
            <a:endParaRPr lang="en-US" sz="2800" b="1" dirty="0">
              <a:latin typeface="Berlin Sans FB Demi" panose="020E0802020502020306" pitchFamily="34" charset="0"/>
              <a:cs typeface="Calibri" panose="020F0502020204030204"/>
            </a:endParaRPr>
          </a:p>
          <a:p>
            <a:pPr lvl="1"/>
            <a:r>
              <a:rPr lang="en-US" sz="2800" b="1" dirty="0">
                <a:latin typeface="Berlin Sans FB Demi" panose="020E0802020502020306" pitchFamily="34" charset="0"/>
              </a:rPr>
              <a:t>MANAGEMENT</a:t>
            </a:r>
            <a:endParaRPr lang="en-US" dirty="0">
              <a:latin typeface="Berlin Sans FB Demi" panose="020E0802020502020306" pitchFamily="34" charset="0"/>
              <a:cs typeface="Calibri" panose="020F0502020204030204"/>
            </a:endParaRPr>
          </a:p>
        </p:txBody>
      </p:sp>
    </p:spTree>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4">
            <a:lumMod val="60000"/>
            <a:lumOff val="40000"/>
          </a:schemeClr>
        </a:solidFill>
        <a:effectLst/>
      </p:bgPr>
    </p:bg>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52400" y="1573888"/>
            <a:ext cx="5781040" cy="3446182"/>
          </a:xfrm>
          <a:prstGeom prst="rect">
            <a:avLst/>
          </a:prstGeom>
          <a:ln>
            <a:noFill/>
          </a:ln>
          <a:effectLst>
            <a:outerShdw blurRad="190500" algn="tl" rotWithShape="0">
              <a:srgbClr val="000000">
                <a:alpha val="70000"/>
              </a:srgbClr>
            </a:outerShdw>
          </a:effectLst>
        </p:spPr>
      </p:pic>
      <p:cxnSp>
        <p:nvCxnSpPr>
          <p:cNvPr id="10" name="Straight Connector 9"/>
          <p:cNvCxnSpPr>
            <a:cxnSpLocks noGrp="1" noRot="1" noChangeAspect="1" noMove="1" noResize="1" noEditPoints="1" noAdjustHandles="1" noChangeArrowheads="1" noChangeShapeType="1"/>
          </p:cNvCxnSpPr>
          <p:nvPr/>
        </p:nvCxnSpPr>
        <p:spPr>
          <a:xfrm>
            <a:off x="6096000" y="1573887"/>
            <a:ext cx="0" cy="3710227"/>
          </a:xfrm>
          <a:prstGeom prst="line">
            <a:avLst/>
          </a:prstGeom>
          <a:ln w="19050">
            <a:solidFill>
              <a:srgbClr val="023369"/>
            </a:solidFill>
          </a:ln>
        </p:spPr>
        <p:style>
          <a:lnRef idx="1">
            <a:schemeClr val="accent1"/>
          </a:lnRef>
          <a:fillRef idx="0">
            <a:schemeClr val="accent1"/>
          </a:fillRef>
          <a:effectRef idx="0">
            <a:schemeClr val="accent1"/>
          </a:effectRef>
          <a:fontRef idx="minor">
            <a:schemeClr val="tx1"/>
          </a:fontRef>
        </p:style>
      </p:cxnSp>
      <p:pic>
        <p:nvPicPr>
          <p:cNvPr id="3" name="Picture 2"/>
          <p:cNvPicPr>
            <a:picLocks noChangeAspect="1"/>
          </p:cNvPicPr>
          <p:nvPr/>
        </p:nvPicPr>
        <p:blipFill>
          <a:blip r:embed="rId3"/>
          <a:stretch>
            <a:fillRect/>
          </a:stretch>
        </p:blipFill>
        <p:spPr>
          <a:xfrm>
            <a:off x="6258562" y="1573888"/>
            <a:ext cx="5781038" cy="3446182"/>
          </a:xfrm>
          <a:prstGeom prst="rect">
            <a:avLst/>
          </a:prstGeom>
          <a:ln>
            <a:noFill/>
          </a:ln>
          <a:effectLst>
            <a:outerShdw blurRad="190500" algn="tl" rotWithShape="0">
              <a:srgbClr val="000000">
                <a:alpha val="70000"/>
              </a:srgbClr>
            </a:outerShdw>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p:cNvSpPr>
            <a:spLocks noGrp="1" noRot="1" noChangeAspect="1" noMove="1" noResize="1" noEditPoints="1" noAdjustHandles="1" noChangeArrowheads="1" noChangeShapeType="1" noTextEdit="1"/>
          </p:cNvSpPr>
          <p:nvPr/>
        </p:nvSpPr>
        <p:spPr>
          <a:xfrm>
            <a:off x="0" y="0"/>
            <a:ext cx="12192000" cy="6858000"/>
          </a:xfrm>
          <a:prstGeom prst="rect">
            <a:avLst/>
          </a:prstGeom>
          <a:solidFill>
            <a:schemeClr val="tx1">
              <a:lumMod val="50000"/>
              <a:lumOff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a:spLocks noGrp="1" noRot="1" noChangeAspect="1" noMove="1" noResize="1" noEditPoints="1" noAdjustHandles="1" noChangeArrowheads="1" noChangeShapeType="1" noTextEdit="1"/>
          </p:cNvSpPr>
          <p:nvPr/>
        </p:nvSpPr>
        <p:spPr>
          <a:xfrm>
            <a:off x="0" y="0"/>
            <a:ext cx="12192635" cy="6858000"/>
          </a:xfrm>
          <a:prstGeom prst="rect">
            <a:avLst/>
          </a:prstGeom>
          <a:solidFill>
            <a:schemeClr val="accent4">
              <a:lumMod val="60000"/>
              <a:lumOff val="40000"/>
            </a:schemeClr>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p:cNvPicPr>
            <a:picLocks noChangeAspect="1"/>
          </p:cNvPicPr>
          <p:nvPr/>
        </p:nvPicPr>
        <p:blipFill>
          <a:blip r:embed="rId2"/>
          <a:stretch>
            <a:fillRect/>
          </a:stretch>
        </p:blipFill>
        <p:spPr>
          <a:xfrm>
            <a:off x="142240" y="1628797"/>
            <a:ext cx="5850789" cy="3600406"/>
          </a:xfrm>
          <a:prstGeom prst="rect">
            <a:avLst/>
          </a:prstGeom>
          <a:ln>
            <a:noFill/>
          </a:ln>
          <a:effectLst>
            <a:outerShdw blurRad="190500" algn="tl" rotWithShape="0">
              <a:srgbClr val="000000">
                <a:alpha val="70000"/>
              </a:srgbClr>
            </a:outerShdw>
          </a:effectLst>
        </p:spPr>
      </p:pic>
      <p:cxnSp>
        <p:nvCxnSpPr>
          <p:cNvPr id="14" name="Straight Connector 13"/>
          <p:cNvCxnSpPr>
            <a:cxnSpLocks noGrp="1" noRot="1" noChangeAspect="1" noMove="1" noResize="1" noEditPoints="1" noAdjustHandles="1" noChangeArrowheads="1" noChangeShapeType="1"/>
          </p:cNvCxnSpPr>
          <p:nvPr/>
        </p:nvCxnSpPr>
        <p:spPr>
          <a:xfrm>
            <a:off x="6079958" y="1143000"/>
            <a:ext cx="0" cy="4572000"/>
          </a:xfrm>
          <a:prstGeom prst="line">
            <a:avLst/>
          </a:prstGeom>
          <a:ln>
            <a:solidFill>
              <a:srgbClr val="4E4E4E"/>
            </a:solidFill>
          </a:ln>
        </p:spPr>
        <p:style>
          <a:lnRef idx="1">
            <a:schemeClr val="accent1"/>
          </a:lnRef>
          <a:fillRef idx="0">
            <a:schemeClr val="accent1"/>
          </a:fillRef>
          <a:effectRef idx="0">
            <a:schemeClr val="accent1"/>
          </a:effectRef>
          <a:fontRef idx="minor">
            <a:schemeClr val="tx1"/>
          </a:fontRef>
        </p:style>
      </p:cxnSp>
      <p:pic>
        <p:nvPicPr>
          <p:cNvPr id="5" name="Picture 4"/>
          <p:cNvPicPr>
            <a:picLocks noChangeAspect="1"/>
          </p:cNvPicPr>
          <p:nvPr/>
        </p:nvPicPr>
        <p:blipFill>
          <a:blip r:embed="rId3"/>
          <a:stretch>
            <a:fillRect/>
          </a:stretch>
        </p:blipFill>
        <p:spPr>
          <a:xfrm>
            <a:off x="6253817" y="1628797"/>
            <a:ext cx="5795942" cy="3600406"/>
          </a:xfrm>
          <a:prstGeom prst="rect">
            <a:avLst/>
          </a:prstGeom>
          <a:ln>
            <a:noFill/>
          </a:ln>
          <a:effectLst>
            <a:outerShdw blurRad="190500" algn="tl" rotWithShape="0">
              <a:srgbClr val="000000">
                <a:alpha val="70000"/>
              </a:srgbClr>
            </a:outerShdw>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p:cNvSpPr>
            <a:spLocks noGrp="1" noRot="1" noChangeAspect="1" noMove="1" noResize="1" noEditPoints="1" noAdjustHandles="1" noChangeArrowheads="1" noChangeShapeType="1" noTextEdit="1"/>
          </p:cNvSpPr>
          <p:nvPr/>
        </p:nvSpPr>
        <p:spPr>
          <a:xfrm>
            <a:off x="0" y="0"/>
            <a:ext cx="12192000" cy="6858000"/>
          </a:xfrm>
          <a:prstGeom prst="rect">
            <a:avLst/>
          </a:prstGeom>
          <a:solidFill>
            <a:schemeClr val="tx1">
              <a:lumMod val="50000"/>
              <a:lumOff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a:spLocks noGrp="1" noRot="1" noChangeAspect="1" noMove="1" noResize="1" noEditPoints="1" noAdjustHandles="1" noChangeArrowheads="1" noChangeShapeType="1" noTextEdit="1"/>
          </p:cNvSpPr>
          <p:nvPr/>
        </p:nvSpPr>
        <p:spPr>
          <a:xfrm>
            <a:off x="-13970" y="0"/>
            <a:ext cx="12205335" cy="6924675"/>
          </a:xfrm>
          <a:prstGeom prst="rect">
            <a:avLst/>
          </a:prstGeom>
          <a:solidFill>
            <a:schemeClr val="accent4">
              <a:lumMod val="60000"/>
              <a:lumOff val="40000"/>
            </a:schemeClr>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p:cNvPicPr>
            <a:picLocks noChangeAspect="1"/>
          </p:cNvPicPr>
          <p:nvPr/>
        </p:nvPicPr>
        <p:blipFill>
          <a:blip r:embed="rId2"/>
          <a:stretch>
            <a:fillRect/>
          </a:stretch>
        </p:blipFill>
        <p:spPr>
          <a:xfrm>
            <a:off x="6200795" y="1477841"/>
            <a:ext cx="5828913" cy="3757473"/>
          </a:xfrm>
          <a:prstGeom prst="rect">
            <a:avLst/>
          </a:prstGeom>
          <a:ln>
            <a:noFill/>
          </a:ln>
          <a:effectLst>
            <a:outerShdw blurRad="190500" algn="tl" rotWithShape="0">
              <a:srgbClr val="000000">
                <a:alpha val="70000"/>
              </a:srgbClr>
            </a:outerShdw>
          </a:effectLst>
        </p:spPr>
      </p:pic>
      <p:cxnSp>
        <p:nvCxnSpPr>
          <p:cNvPr id="14" name="Straight Connector 13"/>
          <p:cNvCxnSpPr>
            <a:cxnSpLocks noGrp="1" noRot="1" noChangeAspect="1" noMove="1" noResize="1" noEditPoints="1" noAdjustHandles="1" noChangeArrowheads="1" noChangeShapeType="1"/>
          </p:cNvCxnSpPr>
          <p:nvPr/>
        </p:nvCxnSpPr>
        <p:spPr>
          <a:xfrm>
            <a:off x="6079958" y="1143000"/>
            <a:ext cx="0" cy="4572000"/>
          </a:xfrm>
          <a:prstGeom prst="line">
            <a:avLst/>
          </a:prstGeom>
          <a:ln>
            <a:solidFill>
              <a:srgbClr val="4E4E4E"/>
            </a:solidFill>
          </a:ln>
        </p:spPr>
        <p:style>
          <a:lnRef idx="1">
            <a:schemeClr val="accent1"/>
          </a:lnRef>
          <a:fillRef idx="0">
            <a:schemeClr val="accent1"/>
          </a:fillRef>
          <a:effectRef idx="0">
            <a:schemeClr val="accent1"/>
          </a:effectRef>
          <a:fontRef idx="minor">
            <a:schemeClr val="tx1"/>
          </a:fontRef>
        </p:style>
      </p:cxnSp>
      <p:pic>
        <p:nvPicPr>
          <p:cNvPr id="3" name="Picture 2"/>
          <p:cNvPicPr>
            <a:picLocks noChangeAspect="1"/>
          </p:cNvPicPr>
          <p:nvPr/>
        </p:nvPicPr>
        <p:blipFill>
          <a:blip r:embed="rId3"/>
          <a:stretch>
            <a:fillRect/>
          </a:stretch>
        </p:blipFill>
        <p:spPr>
          <a:xfrm>
            <a:off x="162290" y="1477842"/>
            <a:ext cx="5755378" cy="3757473"/>
          </a:xfrm>
          <a:prstGeom prst="rect">
            <a:avLst/>
          </a:prstGeom>
          <a:ln>
            <a:noFill/>
          </a:ln>
          <a:effectLst>
            <a:outerShdw blurRad="190500" algn="tl" rotWithShape="0">
              <a:srgbClr val="000000">
                <a:alpha val="70000"/>
              </a:srgbClr>
            </a:outerShdw>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C345F7B-82F9-6B46-A4FD-1EF49F219C39}"/>
              </a:ext>
            </a:extLst>
          </p:cNvPr>
          <p:cNvSpPr txBox="1"/>
          <p:nvPr/>
        </p:nvSpPr>
        <p:spPr>
          <a:xfrm>
            <a:off x="836676" y="1695661"/>
            <a:ext cx="10515600" cy="4251960"/>
          </a:xfrm>
          <a:prstGeom prst="rect">
            <a:avLst/>
          </a:prstGeom>
        </p:spPr>
        <p:txBody>
          <a:bodyPr vert="horz" lIns="91440" tIns="45720" rIns="91440" bIns="45720" rtlCol="0">
            <a:norm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endParaRPr kumimoji="0" lang="en-US" sz="1700" b="0" i="0" u="none" strike="noStrike" kern="1200" cap="none" spc="0" normalizeH="0" baseline="0" noProof="0" dirty="0">
              <a:ln>
                <a:noFill/>
              </a:ln>
              <a:solidFill>
                <a:prstClr val="black"/>
              </a:solidFill>
              <a:effectLst/>
              <a:uLnTx/>
              <a:uFillTx/>
              <a:latin typeface="Calibri"/>
              <a:ea typeface="+mn-ea"/>
              <a:cs typeface="+mn-cs"/>
            </a:endParaRPr>
          </a:p>
        </p:txBody>
      </p:sp>
      <p:sp>
        <p:nvSpPr>
          <p:cNvPr id="7" name="Rectangle 6">
            <a:extLst>
              <a:ext uri="{FF2B5EF4-FFF2-40B4-BE49-F238E27FC236}">
                <a16:creationId xmlns:a16="http://schemas.microsoft.com/office/drawing/2014/main" id="{B036959D-02B7-48ED-8E17-33672934ACBB}"/>
              </a:ext>
            </a:extLst>
          </p:cNvPr>
          <p:cNvSpPr>
            <a:spLocks noGrp="1" noRot="1" noChangeAspect="1" noMove="1" noResize="1" noEditPoints="1" noAdjustHandles="1" noChangeArrowheads="1" noChangeShapeType="1" noTextEdit="1"/>
          </p:cNvSpPr>
          <p:nvPr/>
        </p:nvSpPr>
        <p:spPr>
          <a:xfrm>
            <a:off x="-13970" y="0"/>
            <a:ext cx="12205335" cy="6924675"/>
          </a:xfrm>
          <a:prstGeom prst="rect">
            <a:avLst/>
          </a:prstGeom>
          <a:solidFill>
            <a:schemeClr val="accent4">
              <a:lumMod val="60000"/>
              <a:lumOff val="40000"/>
            </a:schemeClr>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57150" indent="-285750">
              <a:lnSpc>
                <a:spcPct val="90000"/>
              </a:lnSpc>
              <a:spcAft>
                <a:spcPts val="600"/>
              </a:spcAft>
              <a:buFont typeface="Wingdings" panose="05000000000000000000" pitchFamily="2" charset="2"/>
              <a:buChar char="Ø"/>
            </a:pPr>
            <a:r>
              <a:rPr lang="en-US" dirty="0">
                <a:solidFill>
                  <a:schemeClr val="tx1">
                    <a:lumMod val="95000"/>
                    <a:lumOff val="5000"/>
                  </a:schemeClr>
                </a:solidFill>
                <a:latin typeface="Lucida Fax" panose="02060602050505020204" pitchFamily="18" charset="0"/>
              </a:rPr>
              <a:t>This project can be extended by including number of hospitals in the city or locality and form a Covid Patient Database and regularly monitor the symptoms and status of treatment of the patients in various hospitals located at various places. </a:t>
            </a:r>
          </a:p>
          <a:p>
            <a:pPr>
              <a:lnSpc>
                <a:spcPct val="90000"/>
              </a:lnSpc>
              <a:spcAft>
                <a:spcPts val="600"/>
              </a:spcAft>
            </a:pPr>
            <a:endParaRPr lang="en-US" dirty="0">
              <a:solidFill>
                <a:schemeClr val="tx1">
                  <a:lumMod val="95000"/>
                  <a:lumOff val="5000"/>
                </a:schemeClr>
              </a:solidFill>
              <a:latin typeface="Lucida Fax" panose="02060602050505020204" pitchFamily="18" charset="0"/>
            </a:endParaRPr>
          </a:p>
          <a:p>
            <a:pPr marL="57150" indent="-285750">
              <a:lnSpc>
                <a:spcPct val="90000"/>
              </a:lnSpc>
              <a:spcAft>
                <a:spcPts val="600"/>
              </a:spcAft>
              <a:buFont typeface="Wingdings" panose="05000000000000000000" pitchFamily="2" charset="2"/>
              <a:buChar char="Ø"/>
            </a:pPr>
            <a:r>
              <a:rPr lang="en-US" dirty="0">
                <a:solidFill>
                  <a:schemeClr val="tx1">
                    <a:lumMod val="95000"/>
                    <a:lumOff val="5000"/>
                  </a:schemeClr>
                </a:solidFill>
                <a:latin typeface="Lucida Fax" panose="02060602050505020204" pitchFamily="18" charset="0"/>
              </a:rPr>
              <a:t>This project can be useful to government nodal teams working on data analysis of vaccinated patients affected with covid.</a:t>
            </a:r>
          </a:p>
        </p:txBody>
      </p:sp>
      <p:sp>
        <p:nvSpPr>
          <p:cNvPr id="9" name="TextBox 8">
            <a:extLst>
              <a:ext uri="{FF2B5EF4-FFF2-40B4-BE49-F238E27FC236}">
                <a16:creationId xmlns:a16="http://schemas.microsoft.com/office/drawing/2014/main" id="{373C8B28-F104-4584-8687-606463CD5FD9}"/>
              </a:ext>
            </a:extLst>
          </p:cNvPr>
          <p:cNvSpPr txBox="1"/>
          <p:nvPr/>
        </p:nvSpPr>
        <p:spPr>
          <a:xfrm>
            <a:off x="3814483" y="524665"/>
            <a:ext cx="4450976" cy="646331"/>
          </a:xfrm>
          <a:prstGeom prst="rect">
            <a:avLst/>
          </a:prstGeom>
        </p:spPr>
        <p:style>
          <a:lnRef idx="0">
            <a:schemeClr val="accent1"/>
          </a:lnRef>
          <a:fillRef idx="3">
            <a:schemeClr val="accent1"/>
          </a:fillRef>
          <a:effectRef idx="3">
            <a:schemeClr val="accent1"/>
          </a:effectRef>
          <a:fontRef idx="minor">
            <a:schemeClr val="lt1"/>
          </a:fontRef>
        </p:style>
        <p:txBody>
          <a:bodyPr wrap="square">
            <a:spAutoFit/>
            <a:scene3d>
              <a:camera prst="orthographicFront"/>
              <a:lightRig rig="soft" dir="t">
                <a:rot lat="0" lon="0" rev="15600000"/>
              </a:lightRig>
            </a:scene3d>
            <a:sp3d extrusionH="57150" prstMaterial="softEdge">
              <a:bevelT w="25400" h="38100"/>
            </a:sp3d>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solidFill>
                  <a:srgbClr val="FFC000"/>
                </a:solidFill>
                <a:effectLst/>
                <a:uLnTx/>
                <a:uFillTx/>
                <a:latin typeface="Copperplate Gothic Light" panose="020E0507020206020404" pitchFamily="34" charset="0"/>
                <a:ea typeface="+mn-ea"/>
                <a:cs typeface="Aharoni" panose="02010803020104030203" pitchFamily="2" charset="-79"/>
              </a:rPr>
              <a:t>FUTURE SCOPE</a:t>
            </a:r>
            <a:endParaRPr kumimoji="0" lang="en-IN" sz="3600" b="1" i="0" u="none" strike="noStrike" kern="1200" cap="none" spc="0" normalizeH="0" baseline="0" noProof="0" dirty="0">
              <a:ln/>
              <a:solidFill>
                <a:srgbClr val="FFC000"/>
              </a:solidFill>
              <a:effectLst/>
              <a:uLnTx/>
              <a:uFillTx/>
              <a:latin typeface="Copperplate Gothic Light" panose="020E0507020206020404" pitchFamily="34" charset="0"/>
              <a:ea typeface="+mn-ea"/>
              <a:cs typeface="+mn-cs"/>
            </a:endParaRPr>
          </a:p>
        </p:txBody>
      </p:sp>
    </p:spTree>
    <p:extLst>
      <p:ext uri="{BB962C8B-B14F-4D97-AF65-F5344CB8AC3E}">
        <p14:creationId xmlns:p14="http://schemas.microsoft.com/office/powerpoint/2010/main" val="23608823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C345F7B-82F9-6B46-A4FD-1EF49F219C39}"/>
              </a:ext>
            </a:extLst>
          </p:cNvPr>
          <p:cNvSpPr txBox="1"/>
          <p:nvPr/>
        </p:nvSpPr>
        <p:spPr>
          <a:xfrm>
            <a:off x="836676" y="1695661"/>
            <a:ext cx="10515600" cy="4251960"/>
          </a:xfrm>
          <a:prstGeom prst="rect">
            <a:avLst/>
          </a:prstGeom>
        </p:spPr>
        <p:txBody>
          <a:bodyPr vert="horz" lIns="91440" tIns="45720" rIns="91440" bIns="45720" rtlCol="0">
            <a:normAutofit/>
          </a:bodyPr>
          <a:lstStyle/>
          <a:p>
            <a:pPr>
              <a:lnSpc>
                <a:spcPct val="90000"/>
              </a:lnSpc>
              <a:spcAft>
                <a:spcPts val="600"/>
              </a:spcAft>
            </a:pPr>
            <a:endParaRPr lang="en-US" sz="1700" dirty="0"/>
          </a:p>
        </p:txBody>
      </p:sp>
      <p:sp>
        <p:nvSpPr>
          <p:cNvPr id="7" name="Rectangle 6">
            <a:extLst>
              <a:ext uri="{FF2B5EF4-FFF2-40B4-BE49-F238E27FC236}">
                <a16:creationId xmlns:a16="http://schemas.microsoft.com/office/drawing/2014/main" id="{B036959D-02B7-48ED-8E17-33672934ACBB}"/>
              </a:ext>
            </a:extLst>
          </p:cNvPr>
          <p:cNvSpPr>
            <a:spLocks noGrp="1" noRot="1" noChangeAspect="1" noMove="1" noResize="1" noEditPoints="1" noAdjustHandles="1" noChangeArrowheads="1" noChangeShapeType="1" noTextEdit="1"/>
          </p:cNvSpPr>
          <p:nvPr/>
        </p:nvSpPr>
        <p:spPr>
          <a:xfrm>
            <a:off x="-13970" y="0"/>
            <a:ext cx="12205335" cy="6924675"/>
          </a:xfrm>
          <a:prstGeom prst="rect">
            <a:avLst/>
          </a:prstGeom>
          <a:solidFill>
            <a:schemeClr val="accent4">
              <a:lumMod val="60000"/>
              <a:lumOff val="40000"/>
            </a:schemeClr>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Ø"/>
            </a:pPr>
            <a:r>
              <a:rPr lang="en-US" dirty="0">
                <a:solidFill>
                  <a:schemeClr val="tx1">
                    <a:lumMod val="95000"/>
                    <a:lumOff val="5000"/>
                  </a:schemeClr>
                </a:solidFill>
                <a:latin typeface="Lucida Fax" panose="02060602050505020204" pitchFamily="18" charset="0"/>
              </a:rPr>
              <a:t>The project can store details of the patients who are vaccinated and, their treatment status along with their personal details.</a:t>
            </a:r>
          </a:p>
          <a:p>
            <a:pPr marL="285750" indent="-285750">
              <a:buFont typeface="Wingdings" panose="05000000000000000000" pitchFamily="2" charset="2"/>
              <a:buChar char="Ø"/>
            </a:pPr>
            <a:endParaRPr lang="en-US" dirty="0">
              <a:solidFill>
                <a:schemeClr val="tx1">
                  <a:lumMod val="95000"/>
                  <a:lumOff val="5000"/>
                </a:schemeClr>
              </a:solidFill>
              <a:latin typeface="Lucida Fax" panose="02060602050505020204" pitchFamily="18" charset="0"/>
            </a:endParaRPr>
          </a:p>
          <a:p>
            <a:pPr marL="285750" indent="-285750">
              <a:buFont typeface="Wingdings" panose="05000000000000000000" pitchFamily="2" charset="2"/>
              <a:buChar char="Ø"/>
            </a:pPr>
            <a:r>
              <a:rPr lang="en-US" dirty="0">
                <a:solidFill>
                  <a:schemeClr val="tx1">
                    <a:lumMod val="95000"/>
                    <a:lumOff val="5000"/>
                  </a:schemeClr>
                </a:solidFill>
                <a:latin typeface="Lucida Fax" panose="02060602050505020204" pitchFamily="18" charset="0"/>
              </a:rPr>
              <a:t> Through this project, retrieval of patient's personal info and their vaccination history along with number of doses, becomes easy and time saving.</a:t>
            </a:r>
          </a:p>
          <a:p>
            <a:endParaRPr lang="en-US" dirty="0">
              <a:solidFill>
                <a:schemeClr val="tx1">
                  <a:lumMod val="95000"/>
                  <a:lumOff val="5000"/>
                </a:schemeClr>
              </a:solidFill>
              <a:latin typeface="Lucida Fax" panose="02060602050505020204" pitchFamily="18" charset="0"/>
            </a:endParaRPr>
          </a:p>
          <a:p>
            <a:pPr marL="285750" indent="-285750">
              <a:buFont typeface="Wingdings" panose="05000000000000000000" pitchFamily="2" charset="2"/>
              <a:buChar char="Ø"/>
            </a:pPr>
            <a:r>
              <a:rPr lang="en-US" dirty="0">
                <a:solidFill>
                  <a:schemeClr val="tx1">
                    <a:lumMod val="95000"/>
                    <a:lumOff val="5000"/>
                  </a:schemeClr>
                </a:solidFill>
                <a:latin typeface="Lucida Fax" panose="02060602050505020204" pitchFamily="18" charset="0"/>
              </a:rPr>
              <a:t>Also, This project can help us collect the data of the efficacy of vaccines as it contains the status of treatment which includes data of the patients expired.</a:t>
            </a:r>
          </a:p>
          <a:p>
            <a:pPr marL="285750" indent="-285750">
              <a:buFont typeface="Wingdings" panose="05000000000000000000" pitchFamily="2" charset="2"/>
              <a:buChar char="Ø"/>
            </a:pPr>
            <a:endParaRPr lang="en-US" dirty="0">
              <a:solidFill>
                <a:schemeClr val="tx1">
                  <a:lumMod val="95000"/>
                  <a:lumOff val="5000"/>
                </a:schemeClr>
              </a:solidFill>
              <a:latin typeface="Lucida Fax" panose="02060602050505020204" pitchFamily="18" charset="0"/>
            </a:endParaRPr>
          </a:p>
          <a:p>
            <a:pPr marL="285750" indent="-285750">
              <a:buFont typeface="Wingdings" panose="05000000000000000000" pitchFamily="2" charset="2"/>
              <a:buChar char="Ø"/>
            </a:pPr>
            <a:r>
              <a:rPr lang="en-US" dirty="0">
                <a:solidFill>
                  <a:schemeClr val="tx1">
                    <a:lumMod val="95000"/>
                    <a:lumOff val="5000"/>
                  </a:schemeClr>
                </a:solidFill>
                <a:latin typeface="Lucida Fax" panose="02060602050505020204" pitchFamily="18" charset="0"/>
              </a:rPr>
              <a:t> Also, the symptoms data which is included in the treatment table, allows us to find out which vaccine is working efficiently and also the efficacy of one and two doses of each vaccine can be found out.</a:t>
            </a:r>
          </a:p>
        </p:txBody>
      </p:sp>
      <p:sp>
        <p:nvSpPr>
          <p:cNvPr id="9" name="TextBox 8">
            <a:extLst>
              <a:ext uri="{FF2B5EF4-FFF2-40B4-BE49-F238E27FC236}">
                <a16:creationId xmlns:a16="http://schemas.microsoft.com/office/drawing/2014/main" id="{373C8B28-F104-4584-8687-606463CD5FD9}"/>
              </a:ext>
            </a:extLst>
          </p:cNvPr>
          <p:cNvSpPr txBox="1"/>
          <p:nvPr/>
        </p:nvSpPr>
        <p:spPr>
          <a:xfrm>
            <a:off x="3814483" y="524665"/>
            <a:ext cx="3751730" cy="646331"/>
          </a:xfrm>
          <a:prstGeom prst="rect">
            <a:avLst/>
          </a:prstGeom>
        </p:spPr>
        <p:style>
          <a:lnRef idx="0">
            <a:schemeClr val="accent1"/>
          </a:lnRef>
          <a:fillRef idx="3">
            <a:schemeClr val="accent1"/>
          </a:fillRef>
          <a:effectRef idx="3">
            <a:schemeClr val="accent1"/>
          </a:effectRef>
          <a:fontRef idx="minor">
            <a:schemeClr val="lt1"/>
          </a:fontRef>
        </p:style>
        <p:txBody>
          <a:bodyPr wrap="square">
            <a:spAutoFit/>
            <a:scene3d>
              <a:camera prst="orthographicFront"/>
              <a:lightRig rig="soft" dir="t">
                <a:rot lat="0" lon="0" rev="15600000"/>
              </a:lightRig>
            </a:scene3d>
            <a:sp3d extrusionH="57150" prstMaterial="softEdge">
              <a:bevelT w="25400" h="38100"/>
            </a:sp3d>
          </a:bodyPr>
          <a:lstStyle/>
          <a:p>
            <a:r>
              <a:rPr lang="en-US" sz="3600" b="1" dirty="0">
                <a:ln/>
                <a:solidFill>
                  <a:schemeClr val="accent4"/>
                </a:solidFill>
                <a:latin typeface="Copperplate Gothic Light" panose="020E0507020206020404" pitchFamily="34" charset="0"/>
                <a:cs typeface="Aharoni" panose="02010803020104030203" pitchFamily="2" charset="-79"/>
              </a:rPr>
              <a:t>CONCLUSION</a:t>
            </a:r>
            <a:endParaRPr lang="en-IN" sz="3600" b="1" dirty="0">
              <a:ln/>
              <a:solidFill>
                <a:schemeClr val="accent4"/>
              </a:solidFill>
              <a:latin typeface="Copperplate Gothic Light" panose="020E0507020206020404" pitchFamily="34" charset="0"/>
            </a:endParaRPr>
          </a:p>
        </p:txBody>
      </p:sp>
    </p:spTree>
    <p:extLst>
      <p:ext uri="{BB962C8B-B14F-4D97-AF65-F5344CB8AC3E}">
        <p14:creationId xmlns:p14="http://schemas.microsoft.com/office/powerpoint/2010/main" val="40534440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A5E83BD-9B93-461F-9C5E-F9531AA663EC}"/>
              </a:ext>
            </a:extLst>
          </p:cNvPr>
          <p:cNvPicPr>
            <a:picLocks noChangeAspect="1"/>
          </p:cNvPicPr>
          <p:nvPr/>
        </p:nvPicPr>
        <p:blipFill>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3149600" y="1412240"/>
            <a:ext cx="5140960" cy="3855720"/>
          </a:xfrm>
          <a:prstGeom prst="rect">
            <a:avLst/>
          </a:prstGeom>
        </p:spPr>
      </p:pic>
      <p:sp>
        <p:nvSpPr>
          <p:cNvPr id="8" name="Rectangle 7">
            <a:extLst>
              <a:ext uri="{FF2B5EF4-FFF2-40B4-BE49-F238E27FC236}">
                <a16:creationId xmlns:a16="http://schemas.microsoft.com/office/drawing/2014/main" id="{C5DCC32F-F540-4FD9-B874-48296907E6DB}"/>
              </a:ext>
            </a:extLst>
          </p:cNvPr>
          <p:cNvSpPr>
            <a:spLocks noGrp="1" noRot="1" noChangeAspect="1" noMove="1" noResize="1" noEditPoints="1" noAdjustHandles="1" noChangeArrowheads="1" noChangeShapeType="1" noTextEdit="1"/>
          </p:cNvSpPr>
          <p:nvPr/>
        </p:nvSpPr>
        <p:spPr>
          <a:xfrm>
            <a:off x="-13970" y="0"/>
            <a:ext cx="12205335" cy="6924675"/>
          </a:xfrm>
          <a:prstGeom prst="rect">
            <a:avLst/>
          </a:prstGeom>
          <a:solidFill>
            <a:schemeClr val="accent4">
              <a:lumMod val="60000"/>
              <a:lumOff val="40000"/>
            </a:schemeClr>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9DDBA9FE-8C70-4DB8-AAFE-B7B944292A37}"/>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3017221" y="1435192"/>
            <a:ext cx="5405718" cy="4054289"/>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6" name="Rectangle 56"/>
          <p:cNvSpPr>
            <a:spLocks noGrp="1" noRot="1" noChangeAspect="1" noMove="1" noResize="1" noEditPoints="1" noAdjustHandles="1" noChangeArrowheads="1" noChangeShapeType="1" noTextEdit="1"/>
          </p:cNvSpPr>
          <p:nvPr/>
        </p:nvSpPr>
        <p:spPr>
          <a:xfrm>
            <a:off x="0" y="0"/>
            <a:ext cx="12188952" cy="6858000"/>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45"/>
          <p:cNvSpPr>
            <a:spLocks noGrp="1" noRot="1" noChangeAspect="1" noMove="1" noResize="1" noEditPoints="1" noAdjustHandles="1" noChangeArrowheads="1" noChangeShapeType="1" noTextEdit="1"/>
          </p:cNvSpPr>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lstStyle/>
          <a:p>
            <a:endParaRPr lang="en-US"/>
          </a:p>
        </p:txBody>
      </p:sp>
      <p:sp>
        <p:nvSpPr>
          <p:cNvPr id="69" name="Freeform 46"/>
          <p:cNvSpPr>
            <a:spLocks noGrp="1" noRot="1" noChangeAspect="1" noMove="1" noResize="1" noEditPoints="1" noAdjustHandles="1" noChangeArrowheads="1" noChangeShapeType="1" noTextEdit="1"/>
          </p:cNvSpPr>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lstStyle/>
          <a:p>
            <a:endParaRPr lang="en-US"/>
          </a:p>
        </p:txBody>
      </p:sp>
      <p:sp>
        <p:nvSpPr>
          <p:cNvPr id="70" name="Freeform 47"/>
          <p:cNvSpPr>
            <a:spLocks noGrp="1" noRot="1" noChangeAspect="1" noMove="1" noResize="1" noEditPoints="1" noAdjustHandles="1" noChangeArrowheads="1" noChangeShapeType="1" noTextEdit="1"/>
          </p:cNvSpPr>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lstStyle/>
          <a:p>
            <a:endParaRPr lang="en-US"/>
          </a:p>
        </p:txBody>
      </p:sp>
      <p:sp>
        <p:nvSpPr>
          <p:cNvPr id="65" name="Freeform 44"/>
          <p:cNvSpPr>
            <a:spLocks noGrp="1" noRot="1" noChangeAspect="1" noMove="1" noResize="1" noEditPoints="1" noAdjustHandles="1" noChangeArrowheads="1" noChangeShapeType="1" noTextEdit="1"/>
          </p:cNvSpPr>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lstStyle/>
          <a:p>
            <a:endParaRPr lang="en-US"/>
          </a:p>
        </p:txBody>
      </p:sp>
      <p:sp>
        <p:nvSpPr>
          <p:cNvPr id="67" name="Rectangle 66"/>
          <p:cNvSpPr>
            <a:spLocks noGrp="1" noRot="1" noChangeAspect="1" noMove="1" noResize="1" noEditPoints="1" noAdjustHandles="1" noChangeArrowheads="1" noChangeShapeType="1" noTextEdit="1"/>
          </p:cNvSpPr>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lstStyle/>
          <a:p>
            <a:endParaRPr lang="en-US"/>
          </a:p>
        </p:txBody>
      </p:sp>
      <p:sp>
        <p:nvSpPr>
          <p:cNvPr id="2" name="Title 1"/>
          <p:cNvSpPr>
            <a:spLocks noGrp="1"/>
          </p:cNvSpPr>
          <p:nvPr>
            <p:ph type="ctrTitle"/>
          </p:nvPr>
        </p:nvSpPr>
        <p:spPr>
          <a:xfrm>
            <a:off x="958506" y="800392"/>
            <a:ext cx="10264697" cy="1212102"/>
          </a:xfrm>
        </p:spPr>
        <p:txBody>
          <a:bodyPr vert="horz" lIns="91440" tIns="45720" rIns="91440" bIns="45720" rtlCol="0" anchor="ctr">
            <a:normAutofit/>
          </a:bodyPr>
          <a:lstStyle/>
          <a:p>
            <a:pPr algn="l"/>
            <a:r>
              <a:rPr lang="en-US" sz="4000" b="1" kern="1200" dirty="0">
                <a:solidFill>
                  <a:srgbClr val="FFFFFF"/>
                </a:solidFill>
                <a:latin typeface="Aharoni" panose="020B0604020202020204" pitchFamily="2" charset="-79"/>
                <a:cs typeface="Aharoni" panose="020B0604020202020204" pitchFamily="2" charset="-79"/>
              </a:rPr>
              <a:t>ABSTRACT</a:t>
            </a:r>
          </a:p>
        </p:txBody>
      </p:sp>
      <p:sp>
        <p:nvSpPr>
          <p:cNvPr id="4" name="TextBox 3"/>
          <p:cNvSpPr txBox="1"/>
          <p:nvPr/>
        </p:nvSpPr>
        <p:spPr>
          <a:xfrm>
            <a:off x="1222646" y="2378076"/>
            <a:ext cx="9854986" cy="4103406"/>
          </a:xfrm>
          <a:prstGeom prst="rect">
            <a:avLst/>
          </a:prstGeom>
        </p:spPr>
        <p:txBody>
          <a:bodyPr rot="0" spcFirstLastPara="0" vertOverflow="overflow" horzOverflow="overflow" vert="horz" lIns="91440" tIns="45720" rIns="91440" bIns="45720" numCol="1" spcCol="0" rtlCol="0" fromWordArt="0" anchor="ctr" anchorCtr="0" forceAA="0" compatLnSpc="1">
            <a:normAutofit/>
          </a:bodyPr>
          <a:lstStyle/>
          <a:p>
            <a:pPr marR="0">
              <a:lnSpc>
                <a:spcPct val="90000"/>
              </a:lnSpc>
              <a:spcBef>
                <a:spcPts val="0"/>
              </a:spcBef>
              <a:spcAft>
                <a:spcPts val="1250"/>
              </a:spcAft>
            </a:pPr>
            <a:r>
              <a:rPr lang="en-US" sz="1900" dirty="0">
                <a:effectLst/>
                <a:latin typeface="Bahnschrift" panose="020B0502040204020203" pitchFamily="34" charset="0"/>
                <a:cs typeface="Arial" panose="020B0604020202020204" pitchFamily="34" charset="0"/>
              </a:rPr>
              <a:t>This project is based on collecting the details of the patient, symptoms exhibited, displaying status of treatment and </a:t>
            </a:r>
            <a:r>
              <a:rPr lang="en-IN" altLang="en-US" sz="1900" dirty="0">
                <a:effectLst/>
                <a:latin typeface="Bahnschrift" panose="020B0502040204020203" pitchFamily="34" charset="0"/>
                <a:cs typeface="Arial" panose="020B0604020202020204" pitchFamily="34" charset="0"/>
              </a:rPr>
              <a:t>storing </a:t>
            </a:r>
            <a:r>
              <a:rPr lang="en-US" sz="1900" dirty="0">
                <a:effectLst/>
                <a:latin typeface="Bahnschrift" panose="020B0502040204020203" pitchFamily="34" charset="0"/>
                <a:cs typeface="Arial" panose="020B0604020202020204" pitchFamily="34" charset="0"/>
              </a:rPr>
              <a:t>vaccination </a:t>
            </a:r>
            <a:r>
              <a:rPr lang="en-IN" altLang="en-US" sz="1900" dirty="0">
                <a:effectLst/>
                <a:latin typeface="Bahnschrift" panose="020B0502040204020203" pitchFamily="34" charset="0"/>
                <a:cs typeface="Arial" panose="020B0604020202020204" pitchFamily="34" charset="0"/>
              </a:rPr>
              <a:t>details</a:t>
            </a:r>
            <a:r>
              <a:rPr lang="en-US" sz="1900" dirty="0">
                <a:effectLst/>
                <a:latin typeface="Bahnschrift" panose="020B0502040204020203" pitchFamily="34" charset="0"/>
                <a:cs typeface="Arial" panose="020B0604020202020204" pitchFamily="34" charset="0"/>
              </a:rPr>
              <a:t>. It includes collection of details of the patient, symptoms tracking, classification of the disease (light, moderate, severe), storing the details of the patient, collecting details regarding vaccination.</a:t>
            </a:r>
          </a:p>
          <a:p>
            <a:pPr marL="6350" marR="0" indent="-6350">
              <a:lnSpc>
                <a:spcPct val="107000"/>
              </a:lnSpc>
              <a:spcBef>
                <a:spcPts val="0"/>
              </a:spcBef>
              <a:spcAft>
                <a:spcPts val="1810"/>
              </a:spcAft>
            </a:pPr>
            <a:r>
              <a:rPr lang="en-IN" sz="1900" dirty="0">
                <a:effectLst/>
                <a:latin typeface="Bahnschrift" panose="020B0502040204020203" pitchFamily="34" charset="0"/>
                <a:ea typeface="Arial" panose="020B0604020202020204" pitchFamily="34" charset="0"/>
                <a:cs typeface="Arial" panose="020B0604020202020204" pitchFamily="34" charset="0"/>
              </a:rPr>
              <a:t>Features of the project.</a:t>
            </a:r>
            <a:endParaRPr lang="en-US" sz="1900" dirty="0">
              <a:effectLst/>
              <a:latin typeface="Bahnschrift" panose="020B0502040204020203" pitchFamily="34" charset="0"/>
              <a:ea typeface="Calibri" panose="020F0502020204030204" pitchFamily="34" charset="0"/>
              <a:cs typeface="Arial" panose="020B0604020202020204" pitchFamily="34" charset="0"/>
            </a:endParaRPr>
          </a:p>
          <a:p>
            <a:pPr marL="742950" marR="0" lvl="1" indent="-285750" fontAlgn="base">
              <a:lnSpc>
                <a:spcPct val="107000"/>
              </a:lnSpc>
              <a:spcBef>
                <a:spcPts val="0"/>
              </a:spcBef>
              <a:spcAft>
                <a:spcPts val="565"/>
              </a:spcAft>
              <a:buClr>
                <a:srgbClr val="222426"/>
              </a:buClr>
              <a:buSzPts val="1600"/>
              <a:buFont typeface="+mj-lt"/>
              <a:buAutoNum type="arabicParenR"/>
            </a:pPr>
            <a:r>
              <a:rPr lang="en-IN" sz="1900" u="none" strike="noStrike" dirty="0">
                <a:effectLst/>
                <a:uFill>
                  <a:solidFill>
                    <a:srgbClr val="000000"/>
                  </a:solidFill>
                </a:uFill>
                <a:latin typeface="Bahnschrift" panose="020B0502040204020203" pitchFamily="34" charset="0"/>
                <a:ea typeface="Arial" panose="020B0604020202020204" pitchFamily="34" charset="0"/>
                <a:cs typeface="Arial" panose="020B0604020202020204" pitchFamily="34" charset="0"/>
              </a:rPr>
              <a:t>Collection of patient details through SQL.</a:t>
            </a:r>
            <a:endParaRPr lang="en-US" sz="1900" u="none" strike="noStrike" dirty="0">
              <a:effectLst/>
              <a:uFill>
                <a:solidFill>
                  <a:srgbClr val="000000"/>
                </a:solidFill>
              </a:uFill>
              <a:latin typeface="Bahnschrift" panose="020B0502040204020203" pitchFamily="34" charset="0"/>
              <a:ea typeface="Arial" panose="020B0604020202020204" pitchFamily="34" charset="0"/>
              <a:cs typeface="Arial" panose="020B0604020202020204" pitchFamily="34" charset="0"/>
            </a:endParaRPr>
          </a:p>
          <a:p>
            <a:pPr marL="742950" marR="0" lvl="1" indent="-285750" fontAlgn="base">
              <a:lnSpc>
                <a:spcPct val="107000"/>
              </a:lnSpc>
              <a:spcBef>
                <a:spcPts val="0"/>
              </a:spcBef>
              <a:spcAft>
                <a:spcPts val="565"/>
              </a:spcAft>
              <a:buClr>
                <a:srgbClr val="222426"/>
              </a:buClr>
              <a:buSzPts val="1600"/>
              <a:buFont typeface="+mj-lt"/>
              <a:buAutoNum type="arabicParenR"/>
            </a:pPr>
            <a:r>
              <a:rPr lang="en-IN" sz="1900" u="none" strike="noStrike" dirty="0">
                <a:effectLst/>
                <a:uFill>
                  <a:solidFill>
                    <a:srgbClr val="000000"/>
                  </a:solidFill>
                </a:uFill>
                <a:latin typeface="Bahnschrift" panose="020B0502040204020203" pitchFamily="34" charset="0"/>
                <a:ea typeface="Arial" panose="020B0604020202020204" pitchFamily="34" charset="0"/>
                <a:cs typeface="Arial" panose="020B0604020202020204" pitchFamily="34" charset="0"/>
              </a:rPr>
              <a:t>Symptom assessment</a:t>
            </a:r>
            <a:endParaRPr lang="en-US" sz="1900" u="none" strike="noStrike" dirty="0">
              <a:effectLst/>
              <a:uFill>
                <a:solidFill>
                  <a:srgbClr val="000000"/>
                </a:solidFill>
              </a:uFill>
              <a:latin typeface="Bahnschrift" panose="020B0502040204020203" pitchFamily="34" charset="0"/>
              <a:ea typeface="Arial" panose="020B0604020202020204" pitchFamily="34" charset="0"/>
              <a:cs typeface="Arial" panose="020B0604020202020204" pitchFamily="34" charset="0"/>
            </a:endParaRPr>
          </a:p>
          <a:p>
            <a:pPr marL="742950" marR="0" lvl="1" indent="-285750" fontAlgn="base">
              <a:lnSpc>
                <a:spcPct val="107000"/>
              </a:lnSpc>
              <a:spcBef>
                <a:spcPts val="0"/>
              </a:spcBef>
              <a:spcAft>
                <a:spcPts val="565"/>
              </a:spcAft>
              <a:buClr>
                <a:srgbClr val="222426"/>
              </a:buClr>
              <a:buSzPts val="1600"/>
              <a:buFont typeface="+mj-lt"/>
              <a:buAutoNum type="arabicParenR"/>
            </a:pPr>
            <a:r>
              <a:rPr lang="en-IN" sz="1900" u="none" strike="noStrike" dirty="0">
                <a:effectLst/>
                <a:uFill>
                  <a:solidFill>
                    <a:srgbClr val="000000"/>
                  </a:solidFill>
                </a:uFill>
                <a:latin typeface="Bahnschrift" panose="020B0502040204020203" pitchFamily="34" charset="0"/>
                <a:ea typeface="Arial" panose="020B0604020202020204" pitchFamily="34" charset="0"/>
                <a:cs typeface="Arial" panose="020B0604020202020204" pitchFamily="34" charset="0"/>
              </a:rPr>
              <a:t>Maintaining record of the patient details in a Database</a:t>
            </a:r>
            <a:endParaRPr lang="en-US" sz="1900" u="none" strike="noStrike" dirty="0">
              <a:effectLst/>
              <a:uFill>
                <a:solidFill>
                  <a:srgbClr val="000000"/>
                </a:solidFill>
              </a:uFill>
              <a:latin typeface="Bahnschrift" panose="020B0502040204020203" pitchFamily="34" charset="0"/>
              <a:ea typeface="Arial" panose="020B0604020202020204" pitchFamily="34" charset="0"/>
              <a:cs typeface="Arial" panose="020B0604020202020204" pitchFamily="34" charset="0"/>
            </a:endParaRPr>
          </a:p>
          <a:p>
            <a:pPr marL="742950" marR="0" lvl="1" indent="-285750" fontAlgn="base">
              <a:lnSpc>
                <a:spcPct val="107000"/>
              </a:lnSpc>
              <a:spcBef>
                <a:spcPts val="0"/>
              </a:spcBef>
              <a:spcAft>
                <a:spcPts val="280"/>
              </a:spcAft>
              <a:buClr>
                <a:srgbClr val="222426"/>
              </a:buClr>
              <a:buSzPts val="1600"/>
              <a:buFont typeface="+mj-lt"/>
              <a:buAutoNum type="arabicParenR"/>
            </a:pPr>
            <a:r>
              <a:rPr lang="en-IN" sz="1900" u="none" strike="noStrike" dirty="0">
                <a:effectLst/>
                <a:uFill>
                  <a:solidFill>
                    <a:srgbClr val="000000"/>
                  </a:solidFill>
                </a:uFill>
                <a:latin typeface="Bahnschrift" panose="020B0502040204020203" pitchFamily="34" charset="0"/>
                <a:ea typeface="Arial" panose="020B0604020202020204" pitchFamily="34" charset="0"/>
                <a:cs typeface="Arial" panose="020B0604020202020204" pitchFamily="34" charset="0"/>
              </a:rPr>
              <a:t>Storing the details of all vaccinated individuals</a:t>
            </a:r>
            <a:endParaRPr lang="en-US" sz="1900" u="none" strike="noStrike" dirty="0">
              <a:effectLst/>
              <a:uFill>
                <a:solidFill>
                  <a:srgbClr val="000000"/>
                </a:solidFill>
              </a:uFill>
              <a:latin typeface="Bahnschrift" panose="020B0502040204020203" pitchFamily="34" charset="0"/>
              <a:ea typeface="Arial" panose="020B0604020202020204" pitchFamily="34" charset="0"/>
              <a:cs typeface="Arial" panose="020B0604020202020204" pitchFamily="34" charset="0"/>
            </a:endParaRPr>
          </a:p>
          <a:p>
            <a:pPr marL="742950" marR="0" lvl="1" indent="-285750" fontAlgn="base">
              <a:lnSpc>
                <a:spcPct val="107000"/>
              </a:lnSpc>
              <a:spcBef>
                <a:spcPts val="0"/>
              </a:spcBef>
              <a:spcAft>
                <a:spcPts val="280"/>
              </a:spcAft>
              <a:buClr>
                <a:srgbClr val="222426"/>
              </a:buClr>
              <a:buSzPts val="1600"/>
              <a:buFont typeface="+mj-lt"/>
              <a:buAutoNum type="arabicParenR"/>
            </a:pPr>
            <a:r>
              <a:rPr lang="en-IN" sz="1900" u="none" strike="noStrike" dirty="0">
                <a:effectLst/>
                <a:uFill>
                  <a:solidFill>
                    <a:srgbClr val="000000"/>
                  </a:solidFill>
                </a:uFill>
                <a:latin typeface="Bahnschrift" panose="020B0502040204020203" pitchFamily="34" charset="0"/>
                <a:ea typeface="Arial" panose="020B0604020202020204" pitchFamily="34" charset="0"/>
                <a:cs typeface="Arial" panose="020B0604020202020204" pitchFamily="34" charset="0"/>
              </a:rPr>
              <a:t>Storing vaccination centre details in a database.</a:t>
            </a:r>
            <a:endParaRPr lang="en-US" sz="1900" u="none" strike="noStrike" dirty="0">
              <a:effectLst/>
              <a:uFill>
                <a:solidFill>
                  <a:srgbClr val="000000"/>
                </a:solidFill>
              </a:uFill>
              <a:latin typeface="Bahnschrift" panose="020B0502040204020203" pitchFamily="34" charset="0"/>
              <a:ea typeface="Arial" panose="020B0604020202020204" pitchFamily="34" charset="0"/>
              <a:cs typeface="Arial" panose="020B0604020202020204" pitchFamily="34" charset="0"/>
            </a:endParaRPr>
          </a:p>
          <a:p>
            <a:pPr marR="0">
              <a:lnSpc>
                <a:spcPct val="90000"/>
              </a:lnSpc>
              <a:spcBef>
                <a:spcPts val="0"/>
              </a:spcBef>
              <a:spcAft>
                <a:spcPts val="1250"/>
              </a:spcAft>
            </a:pPr>
            <a:endParaRPr lang="en-US" sz="2400" dirty="0">
              <a:effectLs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30" name="Rectangle 7"/>
          <p:cNvSpPr>
            <a:spLocks noGrp="1" noRot="1" noChangeAspect="1" noMove="1" noResize="1" noEditPoints="1" noAdjustHandles="1" noChangeArrowheads="1" noChangeShapeType="1" noTextEdit="1"/>
          </p:cNvSpPr>
          <p:nvPr/>
        </p:nvSpPr>
        <p:spPr>
          <a:xfrm>
            <a:off x="0" y="0"/>
            <a:ext cx="12192000" cy="68580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p:cNvPicPr>
            <a:picLocks noChangeAspect="1"/>
          </p:cNvPicPr>
          <p:nvPr/>
        </p:nvPicPr>
        <p:blipFill>
          <a:blip r:embed="rId2"/>
          <a:stretch>
            <a:fillRect/>
          </a:stretch>
        </p:blipFill>
        <p:spPr>
          <a:xfrm>
            <a:off x="985520" y="972820"/>
            <a:ext cx="10221595" cy="562737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 name="Text Box 1"/>
          <p:cNvSpPr txBox="1"/>
          <p:nvPr/>
        </p:nvSpPr>
        <p:spPr>
          <a:xfrm>
            <a:off x="3810378" y="102235"/>
            <a:ext cx="4443095" cy="768350"/>
          </a:xfrm>
          <a:prstGeom prst="rect">
            <a:avLst/>
          </a:prstGeom>
        </p:spPr>
        <p:style>
          <a:lnRef idx="1">
            <a:schemeClr val="accent6"/>
          </a:lnRef>
          <a:fillRef idx="3">
            <a:schemeClr val="accent6"/>
          </a:fillRef>
          <a:effectRef idx="2">
            <a:schemeClr val="accent6"/>
          </a:effectRef>
          <a:fontRef idx="minor">
            <a:schemeClr val="lt1"/>
          </a:fontRef>
        </p:style>
        <p:txBody>
          <a:bodyPr wrap="square" rtlCol="0">
            <a:spAutoFit/>
          </a:bodyPr>
          <a:lstStyle/>
          <a:p>
            <a:pPr algn="ctr"/>
            <a:r>
              <a:rPr lang="en-IN" altLang="en-US" sz="4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Bahnschrift" panose="020B0502040204020203" charset="0"/>
                <a:cs typeface="Bahnschrift" panose="020B0502040204020203" charset="0"/>
              </a:rPr>
              <a:t>ER DIAGRAM</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2" name="TextBox 1"/>
          <p:cNvSpPr txBox="1"/>
          <p:nvPr/>
        </p:nvSpPr>
        <p:spPr>
          <a:xfrm>
            <a:off x="4937126" y="227330"/>
            <a:ext cx="2205080" cy="706755"/>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scene3d>
              <a:camera prst="orthographicFront"/>
              <a:lightRig rig="soft" dir="t">
                <a:rot lat="0" lon="0" rev="15600000"/>
              </a:lightRig>
            </a:scene3d>
            <a:sp3d extrusionH="57150" prstMaterial="softEdge">
              <a:bevelT w="25400" h="38100"/>
            </a:sp3d>
          </a:bodyPr>
          <a:lstStyle/>
          <a:p>
            <a:r>
              <a:rPr lang="en-IN" altLang="en-US" sz="4000" b="1" u="sng" dirty="0">
                <a:ln/>
                <a:solidFill>
                  <a:schemeClr val="accent4"/>
                </a:solidFill>
                <a:latin typeface="Bahnschrift" panose="020B0502040204020203" charset="0"/>
                <a:cs typeface="Bahnschrift" panose="020B0502040204020203" charset="0"/>
              </a:rPr>
              <a:t>SCHEMA</a:t>
            </a:r>
          </a:p>
        </p:txBody>
      </p:sp>
      <p:sp>
        <p:nvSpPr>
          <p:cNvPr id="3" name="TextBox 2"/>
          <p:cNvSpPr txBox="1"/>
          <p:nvPr/>
        </p:nvSpPr>
        <p:spPr>
          <a:xfrm>
            <a:off x="2355109" y="683491"/>
            <a:ext cx="1083951" cy="369332"/>
          </a:xfrm>
          <a:prstGeom prst="rect">
            <a:avLst/>
          </a:prstGeom>
        </p:spPr>
        <p:style>
          <a:lnRef idx="0">
            <a:schemeClr val="dk1"/>
          </a:lnRef>
          <a:fillRef idx="3">
            <a:schemeClr val="dk1"/>
          </a:fillRef>
          <a:effectRef idx="3">
            <a:schemeClr val="dk1"/>
          </a:effectRef>
          <a:fontRef idx="minor">
            <a:schemeClr val="lt1"/>
          </a:fontRef>
        </p:style>
        <p:txBody>
          <a:bodyPr wrap="none" rtlCol="0">
            <a:spAutoFit/>
          </a:bodyPr>
          <a:lstStyle/>
          <a:p>
            <a:r>
              <a:rPr lang="en-US" b="1" dirty="0"/>
              <a:t>PATIENT :</a:t>
            </a:r>
          </a:p>
        </p:txBody>
      </p:sp>
      <p:pic>
        <p:nvPicPr>
          <p:cNvPr id="4" name="Picture 3"/>
          <p:cNvPicPr>
            <a:picLocks noChangeAspect="1"/>
          </p:cNvPicPr>
          <p:nvPr/>
        </p:nvPicPr>
        <p:blipFill rotWithShape="1">
          <a:blip r:embed="rId2"/>
          <a:srcRect t="5941" r="3994" b="29424"/>
          <a:stretch>
            <a:fillRect/>
          </a:stretch>
        </p:blipFill>
        <p:spPr>
          <a:xfrm>
            <a:off x="1287780" y="1178084"/>
            <a:ext cx="3446145" cy="2531745"/>
          </a:xfrm>
          <a:prstGeom prst="rect">
            <a:avLst/>
          </a:prstGeom>
          <a:ln>
            <a:noFill/>
          </a:ln>
          <a:effectLst>
            <a:outerShdw blurRad="292100" dist="139700" dir="2700000" algn="tl" rotWithShape="0">
              <a:srgbClr val="333333">
                <a:alpha val="65000"/>
              </a:srgbClr>
            </a:outerShdw>
          </a:effectLst>
        </p:spPr>
      </p:pic>
      <p:sp>
        <p:nvSpPr>
          <p:cNvPr id="5" name="TextBox 4"/>
          <p:cNvSpPr txBox="1"/>
          <p:nvPr/>
        </p:nvSpPr>
        <p:spPr>
          <a:xfrm>
            <a:off x="2182273" y="3960352"/>
            <a:ext cx="1470274" cy="369332"/>
          </a:xfrm>
          <a:prstGeom prst="rect">
            <a:avLst/>
          </a:prstGeom>
        </p:spPr>
        <p:style>
          <a:lnRef idx="0">
            <a:schemeClr val="dk1"/>
          </a:lnRef>
          <a:fillRef idx="3">
            <a:schemeClr val="dk1"/>
          </a:fillRef>
          <a:effectRef idx="3">
            <a:schemeClr val="dk1"/>
          </a:effectRef>
          <a:fontRef idx="minor">
            <a:schemeClr val="lt1"/>
          </a:fontRef>
        </p:style>
        <p:txBody>
          <a:bodyPr wrap="none" rtlCol="0">
            <a:spAutoFit/>
          </a:bodyPr>
          <a:lstStyle/>
          <a:p>
            <a:r>
              <a:rPr lang="en-US" b="1" dirty="0"/>
              <a:t>TREATMENT :</a:t>
            </a:r>
          </a:p>
        </p:txBody>
      </p:sp>
      <p:pic>
        <p:nvPicPr>
          <p:cNvPr id="6" name="Picture 5"/>
          <p:cNvPicPr>
            <a:picLocks noChangeAspect="1"/>
          </p:cNvPicPr>
          <p:nvPr/>
        </p:nvPicPr>
        <p:blipFill rotWithShape="1">
          <a:blip r:embed="rId3"/>
          <a:srcRect l="1626" t="6758" r="7592" b="20913"/>
          <a:stretch>
            <a:fillRect/>
          </a:stretch>
        </p:blipFill>
        <p:spPr>
          <a:xfrm>
            <a:off x="1287780" y="4423770"/>
            <a:ext cx="3542030" cy="2280920"/>
          </a:xfrm>
          <a:prstGeom prst="rect">
            <a:avLst/>
          </a:prstGeom>
          <a:ln>
            <a:noFill/>
          </a:ln>
          <a:effectLst>
            <a:outerShdw blurRad="292100" dist="139700" dir="2700000" algn="tl" rotWithShape="0">
              <a:srgbClr val="333333">
                <a:alpha val="65000"/>
              </a:srgbClr>
            </a:outerShdw>
          </a:effectLst>
        </p:spPr>
      </p:pic>
      <p:sp>
        <p:nvSpPr>
          <p:cNvPr id="7" name="TextBox 6"/>
          <p:cNvSpPr txBox="1"/>
          <p:nvPr/>
        </p:nvSpPr>
        <p:spPr>
          <a:xfrm>
            <a:off x="8361256" y="705430"/>
            <a:ext cx="2418291" cy="369332"/>
          </a:xfrm>
          <a:prstGeom prst="rect">
            <a:avLst/>
          </a:prstGeom>
        </p:spPr>
        <p:style>
          <a:lnRef idx="0">
            <a:schemeClr val="dk1"/>
          </a:lnRef>
          <a:fillRef idx="3">
            <a:schemeClr val="dk1"/>
          </a:fillRef>
          <a:effectRef idx="3">
            <a:schemeClr val="dk1"/>
          </a:effectRef>
          <a:fontRef idx="minor">
            <a:schemeClr val="lt1"/>
          </a:fontRef>
        </p:style>
        <p:txBody>
          <a:bodyPr wrap="none" rtlCol="0">
            <a:spAutoFit/>
          </a:bodyPr>
          <a:lstStyle/>
          <a:p>
            <a:r>
              <a:rPr lang="en-US" b="1" dirty="0"/>
              <a:t>VACCINATIONCENTRE : </a:t>
            </a:r>
          </a:p>
        </p:txBody>
      </p:sp>
      <p:pic>
        <p:nvPicPr>
          <p:cNvPr id="10" name="Picture 9"/>
          <p:cNvPicPr>
            <a:picLocks noChangeAspect="1"/>
          </p:cNvPicPr>
          <p:nvPr/>
        </p:nvPicPr>
        <p:blipFill rotWithShape="1">
          <a:blip r:embed="rId4"/>
          <a:srcRect l="973" t="12880" r="10526" b="16713"/>
          <a:stretch>
            <a:fillRect/>
          </a:stretch>
        </p:blipFill>
        <p:spPr>
          <a:xfrm>
            <a:off x="7834630" y="1178084"/>
            <a:ext cx="3617595" cy="2494280"/>
          </a:xfrm>
          <a:prstGeom prst="rect">
            <a:avLst/>
          </a:prstGeom>
          <a:ln>
            <a:noFill/>
          </a:ln>
          <a:effectLst>
            <a:outerShdw blurRad="292100" dist="139700" dir="2700000" algn="tl" rotWithShape="0">
              <a:srgbClr val="333333">
                <a:alpha val="65000"/>
              </a:srgbClr>
            </a:outerShdw>
          </a:effectLst>
        </p:spPr>
      </p:pic>
      <p:sp>
        <p:nvSpPr>
          <p:cNvPr id="13" name="TextBox 12"/>
          <p:cNvSpPr txBox="1"/>
          <p:nvPr/>
        </p:nvSpPr>
        <p:spPr>
          <a:xfrm>
            <a:off x="8539454" y="3960352"/>
            <a:ext cx="1751890" cy="369332"/>
          </a:xfrm>
          <a:prstGeom prst="rect">
            <a:avLst/>
          </a:prstGeom>
        </p:spPr>
        <p:style>
          <a:lnRef idx="0">
            <a:schemeClr val="dk1"/>
          </a:lnRef>
          <a:fillRef idx="3">
            <a:schemeClr val="dk1"/>
          </a:fillRef>
          <a:effectRef idx="3">
            <a:schemeClr val="dk1"/>
          </a:effectRef>
          <a:fontRef idx="minor">
            <a:schemeClr val="lt1"/>
          </a:fontRef>
        </p:style>
        <p:txBody>
          <a:bodyPr wrap="none" rtlCol="0">
            <a:spAutoFit/>
          </a:bodyPr>
          <a:lstStyle/>
          <a:p>
            <a:r>
              <a:rPr lang="en-US" b="1" dirty="0"/>
              <a:t>CENTREDETAILS:</a:t>
            </a:r>
          </a:p>
        </p:txBody>
      </p:sp>
      <p:pic>
        <p:nvPicPr>
          <p:cNvPr id="15" name="Picture 14"/>
          <p:cNvPicPr>
            <a:picLocks noChangeAspect="1"/>
          </p:cNvPicPr>
          <p:nvPr/>
        </p:nvPicPr>
        <p:blipFill rotWithShape="1">
          <a:blip r:embed="rId5"/>
          <a:srcRect l="1150" t="15186" r="6696" b="10668"/>
          <a:stretch>
            <a:fillRect/>
          </a:stretch>
        </p:blipFill>
        <p:spPr>
          <a:xfrm>
            <a:off x="7688580" y="4423770"/>
            <a:ext cx="3763645" cy="2280920"/>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2" name="TextBox 1"/>
          <p:cNvSpPr txBox="1"/>
          <p:nvPr/>
        </p:nvSpPr>
        <p:spPr>
          <a:xfrm>
            <a:off x="2803036" y="82550"/>
            <a:ext cx="7623810" cy="645160"/>
          </a:xfrm>
          <a:prstGeom prst="rect">
            <a:avLst/>
          </a:prstGeom>
        </p:spPr>
        <p:style>
          <a:lnRef idx="0">
            <a:schemeClr val="accent6"/>
          </a:lnRef>
          <a:fillRef idx="3">
            <a:schemeClr val="accent6"/>
          </a:fillRef>
          <a:effectRef idx="3">
            <a:schemeClr val="accent6"/>
          </a:effectRef>
          <a:fontRef idx="minor">
            <a:schemeClr val="lt1"/>
          </a:fontRef>
        </p:style>
        <p:txBody>
          <a:bodyPr wrap="none" rtlCol="0">
            <a:spAutoFit/>
            <a:scene3d>
              <a:camera prst="orthographicFront"/>
              <a:lightRig rig="soft" dir="t">
                <a:rot lat="0" lon="0" rev="15600000"/>
              </a:lightRig>
            </a:scene3d>
            <a:sp3d extrusionH="57150" prstMaterial="softEdge">
              <a:bevelT w="25400" h="38100"/>
            </a:sp3d>
          </a:bodyPr>
          <a:lstStyle/>
          <a:p>
            <a:pPr algn="l"/>
            <a:r>
              <a:rPr lang="en-IN" altLang="en-US" sz="3600" b="1" dirty="0">
                <a:ln/>
                <a:solidFill>
                  <a:schemeClr val="accent4"/>
                </a:solidFill>
                <a:latin typeface="Bahnschrift" panose="020B0502040204020203" charset="0"/>
                <a:cs typeface="Bahnschrift" panose="020B0502040204020203" charset="0"/>
                <a:sym typeface="+mn-ea"/>
              </a:rPr>
              <a:t>SAMPLE INSTANCE OF EACH TABLE</a:t>
            </a:r>
          </a:p>
        </p:txBody>
      </p:sp>
      <p:sp>
        <p:nvSpPr>
          <p:cNvPr id="4" name="TextBox 3"/>
          <p:cNvSpPr txBox="1"/>
          <p:nvPr/>
        </p:nvSpPr>
        <p:spPr>
          <a:xfrm>
            <a:off x="5076049" y="952332"/>
            <a:ext cx="2329767" cy="369332"/>
          </a:xfrm>
          <a:prstGeom prst="rect">
            <a:avLst/>
          </a:prstGeom>
        </p:spPr>
        <p:style>
          <a:lnRef idx="0">
            <a:schemeClr val="dk1"/>
          </a:lnRef>
          <a:fillRef idx="3">
            <a:schemeClr val="dk1"/>
          </a:fillRef>
          <a:effectRef idx="3">
            <a:schemeClr val="dk1"/>
          </a:effectRef>
          <a:fontRef idx="minor">
            <a:schemeClr val="lt1"/>
          </a:fontRef>
        </p:style>
        <p:txBody>
          <a:bodyPr wrap="square">
            <a:spAutoFit/>
          </a:bodyPr>
          <a:lstStyle/>
          <a:p>
            <a:r>
              <a:rPr lang="en-US" b="1" i="1" dirty="0">
                <a:latin typeface="Bahnschrift" panose="020B0502040204020203" pitchFamily="34" charset="0"/>
              </a:rPr>
              <a:t>         PATIENT :</a:t>
            </a:r>
          </a:p>
        </p:txBody>
      </p:sp>
      <p:pic>
        <p:nvPicPr>
          <p:cNvPr id="6" name="Picture 5"/>
          <p:cNvPicPr>
            <a:picLocks noChangeAspect="1"/>
          </p:cNvPicPr>
          <p:nvPr/>
        </p:nvPicPr>
        <p:blipFill>
          <a:blip r:embed="rId2"/>
          <a:stretch>
            <a:fillRect/>
          </a:stretch>
        </p:blipFill>
        <p:spPr>
          <a:xfrm>
            <a:off x="3444806" y="1428756"/>
            <a:ext cx="5978525" cy="5226685"/>
          </a:xfrm>
          <a:prstGeom prst="rect">
            <a:avLst/>
          </a:prstGeom>
          <a:ln>
            <a:noFill/>
          </a:ln>
          <a:effectLst>
            <a:outerShdw blurRad="190500" algn="tl" rotWithShape="0">
              <a:srgbClr val="000000">
                <a:alpha val="70000"/>
              </a:srgbClr>
            </a:outerShdw>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3" name="TextBox 2"/>
          <p:cNvSpPr txBox="1"/>
          <p:nvPr/>
        </p:nvSpPr>
        <p:spPr>
          <a:xfrm>
            <a:off x="4720281" y="282074"/>
            <a:ext cx="2561967" cy="400110"/>
          </a:xfrm>
          <a:prstGeom prst="rect">
            <a:avLst/>
          </a:prstGeom>
        </p:spPr>
        <p:style>
          <a:lnRef idx="0">
            <a:schemeClr val="dk1"/>
          </a:lnRef>
          <a:fillRef idx="3">
            <a:schemeClr val="dk1"/>
          </a:fillRef>
          <a:effectRef idx="3">
            <a:schemeClr val="dk1"/>
          </a:effectRef>
          <a:fontRef idx="minor">
            <a:schemeClr val="lt1"/>
          </a:fontRef>
        </p:style>
        <p:txBody>
          <a:bodyPr wrap="square">
            <a:spAutoFit/>
          </a:bodyPr>
          <a:lstStyle/>
          <a:p>
            <a:r>
              <a:rPr lang="en-US" sz="2000" b="1" i="1" dirty="0">
                <a:latin typeface="Bahnschrift" panose="020B0502040204020203" pitchFamily="34" charset="0"/>
              </a:rPr>
              <a:t>      TREATMENT</a:t>
            </a:r>
            <a:r>
              <a:rPr lang="en-US" b="1" i="1" dirty="0">
                <a:latin typeface="Bahnschrift" panose="020B0502040204020203" pitchFamily="34" charset="0"/>
              </a:rPr>
              <a:t>:</a:t>
            </a:r>
          </a:p>
        </p:txBody>
      </p:sp>
      <p:pic>
        <p:nvPicPr>
          <p:cNvPr id="5" name="Picture 4"/>
          <p:cNvPicPr>
            <a:picLocks noChangeAspect="1"/>
          </p:cNvPicPr>
          <p:nvPr/>
        </p:nvPicPr>
        <p:blipFill>
          <a:blip r:embed="rId2"/>
          <a:stretch>
            <a:fillRect/>
          </a:stretch>
        </p:blipFill>
        <p:spPr>
          <a:xfrm>
            <a:off x="3002788" y="862002"/>
            <a:ext cx="6186340" cy="5883639"/>
          </a:xfrm>
          <a:prstGeom prst="rect">
            <a:avLst/>
          </a:prstGeom>
          <a:ln>
            <a:noFill/>
          </a:ln>
          <a:effectLst>
            <a:outerShdw blurRad="190500" algn="tl" rotWithShape="0">
              <a:srgbClr val="000000">
                <a:alpha val="70000"/>
              </a:srgbClr>
            </a:outerShdw>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3" name="TextBox 2"/>
          <p:cNvSpPr txBox="1"/>
          <p:nvPr/>
        </p:nvSpPr>
        <p:spPr>
          <a:xfrm>
            <a:off x="3718024" y="281236"/>
            <a:ext cx="3564225" cy="400110"/>
          </a:xfrm>
          <a:prstGeom prst="rect">
            <a:avLst/>
          </a:prstGeom>
        </p:spPr>
        <p:style>
          <a:lnRef idx="0">
            <a:schemeClr val="dk1"/>
          </a:lnRef>
          <a:fillRef idx="3">
            <a:schemeClr val="dk1"/>
          </a:fillRef>
          <a:effectRef idx="3">
            <a:schemeClr val="dk1"/>
          </a:effectRef>
          <a:fontRef idx="minor">
            <a:schemeClr val="lt1"/>
          </a:fontRef>
        </p:style>
        <p:txBody>
          <a:bodyPr wrap="square">
            <a:spAutoFit/>
          </a:bodyPr>
          <a:lstStyle/>
          <a:p>
            <a:r>
              <a:rPr lang="en-US" sz="2000" b="1" i="1" dirty="0">
                <a:latin typeface="Bahnschrift" panose="020B0502040204020203" pitchFamily="34" charset="0"/>
              </a:rPr>
              <a:t>     VACCINATIONCENTRE:</a:t>
            </a:r>
          </a:p>
        </p:txBody>
      </p:sp>
      <p:pic>
        <p:nvPicPr>
          <p:cNvPr id="5" name="Picture 4"/>
          <p:cNvPicPr>
            <a:picLocks noChangeAspect="1"/>
          </p:cNvPicPr>
          <p:nvPr/>
        </p:nvPicPr>
        <p:blipFill>
          <a:blip r:embed="rId2"/>
          <a:stretch>
            <a:fillRect/>
          </a:stretch>
        </p:blipFill>
        <p:spPr>
          <a:xfrm>
            <a:off x="2985414" y="874528"/>
            <a:ext cx="5224612" cy="5702236"/>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3" name="TextBox 2"/>
          <p:cNvSpPr txBox="1"/>
          <p:nvPr/>
        </p:nvSpPr>
        <p:spPr>
          <a:xfrm>
            <a:off x="4571514" y="1036864"/>
            <a:ext cx="2620118" cy="400110"/>
          </a:xfrm>
          <a:prstGeom prst="rect">
            <a:avLst/>
          </a:prstGeom>
        </p:spPr>
        <p:style>
          <a:lnRef idx="0">
            <a:schemeClr val="dk1"/>
          </a:lnRef>
          <a:fillRef idx="3">
            <a:schemeClr val="dk1"/>
          </a:fillRef>
          <a:effectRef idx="3">
            <a:schemeClr val="dk1"/>
          </a:effectRef>
          <a:fontRef idx="minor">
            <a:schemeClr val="lt1"/>
          </a:fontRef>
        </p:style>
        <p:txBody>
          <a:bodyPr wrap="square">
            <a:spAutoFit/>
          </a:bodyPr>
          <a:lstStyle/>
          <a:p>
            <a:r>
              <a:rPr lang="en-US" sz="2000" b="1" i="1" dirty="0">
                <a:latin typeface="Bahnschrift" panose="020B0502040204020203" pitchFamily="34" charset="0"/>
              </a:rPr>
              <a:t>  CENTREDETAILS:</a:t>
            </a:r>
          </a:p>
        </p:txBody>
      </p:sp>
      <p:pic>
        <p:nvPicPr>
          <p:cNvPr id="5" name="Picture 4"/>
          <p:cNvPicPr>
            <a:picLocks noChangeAspect="1"/>
          </p:cNvPicPr>
          <p:nvPr/>
        </p:nvPicPr>
        <p:blipFill>
          <a:blip r:embed="rId2"/>
          <a:stretch>
            <a:fillRect/>
          </a:stretch>
        </p:blipFill>
        <p:spPr>
          <a:xfrm>
            <a:off x="2400230" y="1817510"/>
            <a:ext cx="7391400" cy="4019550"/>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4">
            <a:lumMod val="60000"/>
            <a:lumOff val="40000"/>
          </a:schemeClr>
        </a:solidFill>
        <a:effectLst/>
      </p:bgPr>
    </p:bg>
    <p:spTree>
      <p:nvGrpSpPr>
        <p:cNvPr id="1" name=""/>
        <p:cNvGrpSpPr/>
        <p:nvPr/>
      </p:nvGrpSpPr>
      <p:grpSpPr>
        <a:xfrm>
          <a:off x="0" y="0"/>
          <a:ext cx="0" cy="0"/>
          <a:chOff x="0" y="0"/>
          <a:chExt cx="0" cy="0"/>
        </a:xfrm>
      </p:grpSpPr>
      <p:sp>
        <p:nvSpPr>
          <p:cNvPr id="12" name="Rectangle 11"/>
          <p:cNvSpPr>
            <a:spLocks noGrp="1" noRot="1" noChangeAspect="1" noMove="1" noResize="1" noEditPoints="1" noAdjustHandles="1" noChangeArrowheads="1" noChangeShapeType="1" noTextEdit="1"/>
          </p:cNvSpPr>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546351" y="433545"/>
            <a:ext cx="11139854" cy="930447"/>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5400" b="1" dirty="0">
                <a:solidFill>
                  <a:srgbClr val="FFFFFF"/>
                </a:solidFill>
                <a:latin typeface="Bahnschrift" panose="020B0502040204020203" pitchFamily="34" charset="0"/>
                <a:ea typeface="+mj-ea"/>
                <a:cs typeface="+mj-cs"/>
              </a:rPr>
              <a:t>SAMPLE QUERIES </a:t>
            </a:r>
          </a:p>
        </p:txBody>
      </p:sp>
      <p:cxnSp>
        <p:nvCxnSpPr>
          <p:cNvPr id="14" name="Straight Connector 13"/>
          <p:cNvCxnSpPr>
            <a:cxnSpLocks noGrp="1" noRot="1" noChangeAspect="1" noMove="1" noResize="1" noEditPoints="1" noAdjustHandles="1" noChangeArrowheads="1" noChangeShapeType="1"/>
          </p:cNvCxnSpPr>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5" name="Picture 4"/>
          <p:cNvPicPr>
            <a:picLocks noChangeAspect="1"/>
          </p:cNvPicPr>
          <p:nvPr/>
        </p:nvPicPr>
        <p:blipFill>
          <a:blip r:embed="rId2"/>
          <a:stretch>
            <a:fillRect/>
          </a:stretch>
        </p:blipFill>
        <p:spPr>
          <a:xfrm>
            <a:off x="331567" y="2481966"/>
            <a:ext cx="5264495" cy="3750952"/>
          </a:xfrm>
          <a:prstGeom prst="rect">
            <a:avLst/>
          </a:prstGeom>
          <a:ln>
            <a:noFill/>
          </a:ln>
          <a:effectLst>
            <a:outerShdw blurRad="190500" algn="tl" rotWithShape="0">
              <a:srgbClr val="000000">
                <a:alpha val="70000"/>
              </a:srgbClr>
            </a:outerShdw>
          </a:effectLst>
        </p:spPr>
      </p:pic>
      <p:cxnSp>
        <p:nvCxnSpPr>
          <p:cNvPr id="16" name="Straight Connector 15"/>
          <p:cNvCxnSpPr>
            <a:cxnSpLocks noGrp="1" noRot="1" noChangeAspect="1" noMove="1" noResize="1" noEditPoints="1" noAdjustHandles="1" noChangeArrowheads="1" noChangeShapeType="1"/>
          </p:cNvCxnSpPr>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7" name="Picture 6"/>
          <p:cNvPicPr>
            <a:picLocks noChangeAspect="1"/>
          </p:cNvPicPr>
          <p:nvPr/>
        </p:nvPicPr>
        <p:blipFill>
          <a:blip r:embed="rId3"/>
          <a:stretch>
            <a:fillRect/>
          </a:stretch>
        </p:blipFill>
        <p:spPr>
          <a:xfrm>
            <a:off x="6294755" y="2550160"/>
            <a:ext cx="5694044" cy="3688056"/>
          </a:xfrm>
          <a:prstGeom prst="rect">
            <a:avLst/>
          </a:prstGeom>
          <a:ln>
            <a:noFill/>
          </a:ln>
          <a:effectLst>
            <a:outerShdw blurRad="190500" algn="tl" rotWithShape="0">
              <a:srgbClr val="000000">
                <a:alpha val="70000"/>
              </a:srgbClr>
            </a:outerShdw>
          </a:effectLst>
        </p:spPr>
      </p:pic>
    </p:spTree>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TM04033927[[fn=Main Event]]</Template>
  <TotalTime>114</TotalTime>
  <Words>341</Words>
  <Application>Microsoft Office PowerPoint</Application>
  <PresentationFormat>Widescreen</PresentationFormat>
  <Paragraphs>41</Paragraphs>
  <Slides>15</Slides>
  <Notes>0</Notes>
  <HiddenSlides>0</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15</vt:i4>
      </vt:variant>
    </vt:vector>
  </HeadingPairs>
  <TitlesOfParts>
    <vt:vector size="28" baseType="lpstr">
      <vt:lpstr>Aharoni</vt:lpstr>
      <vt:lpstr>Arial</vt:lpstr>
      <vt:lpstr>Bahnschrift</vt:lpstr>
      <vt:lpstr>Berlin Sans FB Demi</vt:lpstr>
      <vt:lpstr>Calibri</vt:lpstr>
      <vt:lpstr>Calibri Light</vt:lpstr>
      <vt:lpstr>Century Gothic</vt:lpstr>
      <vt:lpstr>Copperplate Gothic Light</vt:lpstr>
      <vt:lpstr>Lucida Fax</vt:lpstr>
      <vt:lpstr>Wingdings</vt:lpstr>
      <vt:lpstr>Wingdings 3</vt:lpstr>
      <vt:lpstr>office theme</vt:lpstr>
      <vt:lpstr>Wisp</vt:lpstr>
      <vt:lpstr>PowerPoint Presentation</vt:lpstr>
      <vt:lpstr>ABSTRACT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YASHWANTH</dc:creator>
  <cp:lastModifiedBy>SANDEEP REDDY DODDA 20071A05A6</cp:lastModifiedBy>
  <cp:revision>89</cp:revision>
  <dcterms:created xsi:type="dcterms:W3CDTF">2022-01-31T18:12:00Z</dcterms:created>
  <dcterms:modified xsi:type="dcterms:W3CDTF">2022-02-04T16:15:28Z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D9C8D012A8DA47CDA5B64393D8F20446</vt:lpwstr>
  </property>
  <property fmtid="{D5CDD505-2E9C-101B-9397-08002B2CF9AE}" pid="3" name="KSOProductBuildVer">
    <vt:lpwstr>1033-11.2.0.10463</vt:lpwstr>
  </property>
</Properties>
</file>