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5" r:id="rId3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D9385"/>
    <a:srgbClr val="1BC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2CDB7-DA01-4C69-B173-C84D8C46191A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19B47-8EBE-4ABC-A91D-069D63E7B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8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19B47-8EBE-4ABC-A91D-069D63E7BB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7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18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C65C21-9C49-4875-8468-AC22FD034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FEE8461-69F8-4A03-9076-B33D472B5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3D7162-9583-4C21-ACE3-5351174B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8088-B335-4EE9-A9B8-F215074BEBD3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7487333-AEAC-4F51-A2DE-A327838B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3807E4C-DB88-4FBD-B056-618AE9EC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504E-E0B6-4199-AFDD-CB508ED8E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B1F916-616E-465B-BBBF-9A28EA61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9AA72F1-AC88-4B1A-8768-E731D94CB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00FF97F-4164-42AC-950D-F9A0267B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C744944-ED56-45D0-A516-94893F8E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8088-B335-4EE9-A9B8-F215074BEBD3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891AE7A-01CB-41B2-93FA-71FF917C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A0F01E7-1AF4-4CB9-AC73-397E1A96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504E-E0B6-4199-AFDD-CB508ED8E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A032E9-E95B-42F5-9785-862EB67C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6D219F8-43ED-49C0-BAA9-824A7EF9D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84600DC-BC8D-4D7D-AEED-E2261BDC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8088-B335-4EE9-A9B8-F215074BEBD3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40CF06F-83A8-4618-8ECF-7B9A361A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C2A59FC-8E68-4211-9553-5395F0AB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504E-E0B6-4199-AFDD-CB508ED8E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6DAF88A-2891-4B54-B10E-5F058991A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C1CA909-BA3D-4326-8911-76396968F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637E2ED-5D5C-4E67-ADE5-447DD9AC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8088-B335-4EE9-A9B8-F215074BEBD3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2796C73-A390-4FB6-9521-12CD7906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56655ED-97B0-4A1A-B154-6B2578B9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504E-E0B6-4199-AFDD-CB508ED8E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5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74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24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88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90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09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7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F2F0A1B-06CD-4B90-ADBD-B9FE7968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C5FA4ED-8B7C-4740-BDBA-8C629772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9792EE-B19C-40CF-87F5-618FCCE9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8088-B335-4EE9-A9B8-F215074BEBD3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5F51F67-54AD-4D99-AEFF-F4957B19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647394F-6B2D-4F5E-AEA0-5811D180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504E-E0B6-4199-AFDD-CB508ED8E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15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17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7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6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486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94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2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325A7F-95A5-4199-9FFA-609526AE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6880BB8-AA44-4559-81F1-C9C3450CC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16428DC-06D5-4483-A410-FA820BAC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8088-B335-4EE9-A9B8-F215074BEBD3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0A85F33-FA6E-48A4-A014-40DCEC1B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F9B8EE4-F613-4F08-B037-12B463F5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504E-E0B6-4199-AFDD-CB508ED8E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0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D8765DC-6604-4194-B3A8-0D8575BF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AF578C4-DBC0-43E3-88D6-EE41BF802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FEB78F2-5D7D-4844-B57F-0CA58530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F7CC73F-D6C7-4556-A274-D97A7DE7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8088-B335-4EE9-A9B8-F215074BEBD3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053B00C-3688-4993-ACF3-78B3D3CB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F6F1E21-1CD4-4EBD-B6B4-D75A6182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504E-E0B6-4199-AFDD-CB508ED8E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9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2762F-D8D5-4BC8-8A00-9C1866A5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4B9C253-59C1-4160-A23D-C06280AB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8201253-F3F4-408D-94C3-512511EF0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AE6B70B-69AC-4DB1-A320-0ADB79771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45AF84AB-9481-4E5F-8016-E43AAC5AA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107F1C8-7024-4FFF-A49C-0754606F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8088-B335-4EE9-A9B8-F215074BEBD3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0C2F586-26A6-4A83-AFC5-119EF001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C688AF5-D3B2-4AF0-9AAC-CBBEF8B7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504E-E0B6-4199-AFDD-CB508ED8E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52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2762F-D8D5-4BC8-8A00-9C1866A5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4B9C253-59C1-4160-A23D-C06280AB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8201253-F3F4-408D-94C3-512511EF0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AE6B70B-69AC-4DB1-A320-0ADB79771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45AF84AB-9481-4E5F-8016-E43AAC5AA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107F1C8-7024-4FFF-A49C-0754606F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8088-B335-4EE9-A9B8-F215074BEBD3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0C2F586-26A6-4A83-AFC5-119EF001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C688AF5-D3B2-4AF0-9AAC-CBBEF8B7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504E-E0B6-4199-AFDD-CB508ED8EB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97345" y="6739570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www.ypppt.com/xiazai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961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52239F3-9551-4E65-8CED-CAF6A60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1F4FFB7-A20F-43CE-9E6A-CE68887D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8088-B335-4EE9-A9B8-F215074BEBD3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9846AB7-9925-4F24-9766-9EEDC19B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5303A18-3C36-4A79-A28A-CA324A56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504E-E0B6-4199-AFDD-CB508ED8E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6738F30-54D2-4C87-8D4E-6EBD0D6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8088-B335-4EE9-A9B8-F215074BEBD3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875CD57-60A0-4C9F-93C5-27C1C30B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BD9320B-8EBD-416D-8FD9-DD807743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504E-E0B6-4199-AFDD-CB508ED8E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3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B5EE69-0A84-449F-A5FC-4A0E475D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3F41DE1-0C6F-4365-83AF-1E60DDF1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B9EF376-6EC1-41F9-A084-0BDCA136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419E624-74A1-40F7-ACDE-1B11B760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8088-B335-4EE9-A9B8-F215074BEBD3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A9248D6-F1CA-420E-AA2B-E680D371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FF3E4CC-D041-47B3-9402-DC213DBC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504E-E0B6-4199-AFDD-CB508ED8E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9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A54591E-37EF-4EBE-ADA1-A4A22C3A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7BC7DBD-BFC5-4638-A463-E6CC27BCD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1FAFBA4-413C-493D-BD8A-4A5857CE9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8088-B335-4EE9-A9B8-F215074BEBD3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43CFA8C-7655-4FB5-99AE-4356EA50D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2B93AAB-26AA-46C6-8782-630DB45E2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504E-E0B6-4199-AFDD-CB508ED8E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0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28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3215CDF-689F-455D-9218-8DF30A51DC3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7759" y="1781469"/>
            <a:ext cx="4853235" cy="48532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41292A1-A0BF-4469-A936-B48C0236C81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C7D485C-3515-4675-95A0-DC4D875A02EF}"/>
              </a:ext>
            </a:extLst>
          </p:cNvPr>
          <p:cNvSpPr/>
          <p:nvPr/>
        </p:nvSpPr>
        <p:spPr>
          <a:xfrm>
            <a:off x="1283296" y="2453760"/>
            <a:ext cx="131478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保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E58C27E9-38FF-4296-8234-ADD1AEBE84BD}"/>
              </a:ext>
            </a:extLst>
          </p:cNvPr>
          <p:cNvSpPr/>
          <p:nvPr/>
        </p:nvSpPr>
        <p:spPr>
          <a:xfrm>
            <a:off x="2416563" y="2453760"/>
            <a:ext cx="131478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护</a:t>
            </a:r>
            <a:endParaRPr lang="zh-CN" alt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1AA19A65-29F0-4887-B5B8-2DD9C68C2D3F}"/>
              </a:ext>
            </a:extLst>
          </p:cNvPr>
          <p:cNvSpPr/>
          <p:nvPr/>
        </p:nvSpPr>
        <p:spPr>
          <a:xfrm>
            <a:off x="3421590" y="1561208"/>
            <a:ext cx="231505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DC73F7B9-934D-4FC6-A248-4BB01F3FF22C}"/>
              </a:ext>
            </a:extLst>
          </p:cNvPr>
          <p:cNvSpPr/>
          <p:nvPr/>
        </p:nvSpPr>
        <p:spPr>
          <a:xfrm>
            <a:off x="5298650" y="1561208"/>
            <a:ext cx="231505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6DE9CD5-8B3B-4203-BFE3-9945C8A44DB6}"/>
              </a:ext>
            </a:extLst>
          </p:cNvPr>
          <p:cNvSpPr txBox="1"/>
          <p:nvPr/>
        </p:nvSpPr>
        <p:spPr>
          <a:xfrm>
            <a:off x="1681470" y="1957168"/>
            <a:ext cx="183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Protect the earth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A8C551B8-324F-4C85-A351-D709A0807D10}"/>
              </a:ext>
            </a:extLst>
          </p:cNvPr>
          <p:cNvSpPr txBox="1"/>
          <p:nvPr/>
        </p:nvSpPr>
        <p:spPr>
          <a:xfrm>
            <a:off x="2116202" y="3977253"/>
            <a:ext cx="466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人与自然和谐共生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—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5B421B5-ED6B-4183-80E6-6C11BC4FDEC3}"/>
              </a:ext>
            </a:extLst>
          </p:cNvPr>
          <p:cNvSpPr txBox="1"/>
          <p:nvPr/>
        </p:nvSpPr>
        <p:spPr>
          <a:xfrm>
            <a:off x="3102760" y="4709741"/>
            <a:ext cx="2725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：优品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PPT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71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3823022" y="844952"/>
            <a:ext cx="454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地球遭受的危害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A7EA43F-A13F-4444-B381-05DE5E320B35}"/>
              </a:ext>
            </a:extLst>
          </p:cNvPr>
          <p:cNvSpPr txBox="1"/>
          <p:nvPr/>
        </p:nvSpPr>
        <p:spPr>
          <a:xfrm>
            <a:off x="1307939" y="2037144"/>
            <a:ext cx="2847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cs typeface="+mn-ea"/>
                <a:sym typeface="+mn-lt"/>
              </a:rPr>
              <a:t>原因三：过度砍伐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812A7CEA-B08B-4072-8A71-563072DA1B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4268" y="3032566"/>
            <a:ext cx="3864029" cy="25760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5501E30-33D6-4F0D-BCF2-DC4A1482687B}"/>
              </a:ext>
            </a:extLst>
          </p:cNvPr>
          <p:cNvSpPr txBox="1"/>
          <p:nvPr/>
        </p:nvSpPr>
        <p:spPr>
          <a:xfrm>
            <a:off x="6271079" y="3145766"/>
            <a:ext cx="47079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自19世纪中期，约在1852年之后，地球已经经历了前所未有的森林破坏，欧洲的森林正在被酸雨侵蚀，而西伯利亚的森林非常大的地区自从苏联瓦解之后就被转成耕地。</a:t>
            </a:r>
          </a:p>
        </p:txBody>
      </p:sp>
    </p:spTree>
    <p:extLst>
      <p:ext uri="{BB962C8B-B14F-4D97-AF65-F5344CB8AC3E}">
        <p14:creationId xmlns:p14="http://schemas.microsoft.com/office/powerpoint/2010/main" val="42647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3823022" y="844952"/>
            <a:ext cx="454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地球遭受的危害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68D2E40-D1A2-404F-A9C5-640F01927D25}"/>
              </a:ext>
            </a:extLst>
          </p:cNvPr>
          <p:cNvSpPr txBox="1"/>
          <p:nvPr/>
        </p:nvSpPr>
        <p:spPr>
          <a:xfrm>
            <a:off x="1064871" y="2106592"/>
            <a:ext cx="32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cs typeface="+mn-ea"/>
                <a:sym typeface="+mn-lt"/>
              </a:rPr>
              <a:t>原因四：白色垃圾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027E5F65-FCD4-4E00-BC20-DAEEB8B0F74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7236" y="2680841"/>
            <a:ext cx="3983355" cy="26460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4A7F526-493B-482D-ABDB-1CBFCEF84E0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1411" y="2680841"/>
            <a:ext cx="3983353" cy="26460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D750DF9-A3C1-4D88-A910-7A1DC2FC42FA}"/>
              </a:ext>
            </a:extLst>
          </p:cNvPr>
          <p:cNvSpPr txBox="1"/>
          <p:nvPr/>
        </p:nvSpPr>
        <p:spPr>
          <a:xfrm>
            <a:off x="3613230" y="5652149"/>
            <a:ext cx="496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cs typeface="+mn-ea"/>
                <a:sym typeface="+mn-lt"/>
              </a:rPr>
              <a:t>这让地球情何以堪</a:t>
            </a:r>
          </a:p>
        </p:txBody>
      </p:sp>
    </p:spTree>
    <p:extLst>
      <p:ext uri="{BB962C8B-B14F-4D97-AF65-F5344CB8AC3E}">
        <p14:creationId xmlns:p14="http://schemas.microsoft.com/office/powerpoint/2010/main" val="36106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3823022" y="844952"/>
            <a:ext cx="454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地球遭受的危害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10FDA6E2-D143-4FCC-A097-BD02994C59C9}"/>
              </a:ext>
            </a:extLst>
          </p:cNvPr>
          <p:cNvSpPr txBox="1"/>
          <p:nvPr/>
        </p:nvSpPr>
        <p:spPr>
          <a:xfrm>
            <a:off x="9097539" y="2327378"/>
            <a:ext cx="1846659" cy="32040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然而，人类做的这些事情，大自然也已它自己的方式回报我们</a:t>
            </a:r>
            <a:r>
              <a:rPr lang="en-US" altLang="zh-CN" sz="2400" dirty="0">
                <a:cs typeface="+mn-ea"/>
                <a:sym typeface="+mn-lt"/>
              </a:rPr>
              <a:t>……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D61A9077-B6E0-49FB-8139-A42B1ABDCD1C}"/>
              </a:ext>
            </a:extLst>
          </p:cNvPr>
          <p:cNvGrpSpPr/>
          <p:nvPr/>
        </p:nvGrpSpPr>
        <p:grpSpPr>
          <a:xfrm>
            <a:off x="1045580" y="1696168"/>
            <a:ext cx="3956164" cy="2819207"/>
            <a:chOff x="1860180" y="4234115"/>
            <a:chExt cx="3956164" cy="2819207"/>
          </a:xfrm>
        </p:grpSpPr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E68284B8-CC7C-4DA6-9F5C-958C8878D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60180" y="4234115"/>
              <a:ext cx="3956164" cy="2233239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2FAF13A5-C919-43F0-BED5-15DB632BA081}"/>
                </a:ext>
              </a:extLst>
            </p:cNvPr>
            <p:cNvSpPr txBox="1"/>
            <p:nvPr/>
          </p:nvSpPr>
          <p:spPr>
            <a:xfrm>
              <a:off x="3284264" y="659165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泥石流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127F612D-CAF4-48D0-A233-161E7C5F5660}"/>
              </a:ext>
            </a:extLst>
          </p:cNvPr>
          <p:cNvGrpSpPr/>
          <p:nvPr/>
        </p:nvGrpSpPr>
        <p:grpSpPr>
          <a:xfrm>
            <a:off x="5001744" y="3010375"/>
            <a:ext cx="3595041" cy="3002673"/>
            <a:chOff x="4751473" y="3010375"/>
            <a:chExt cx="3595041" cy="3002673"/>
          </a:xfrm>
        </p:grpSpPr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76F6175F-D969-46B0-B38B-BC7D103E1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51473" y="3616792"/>
              <a:ext cx="3595041" cy="2396256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DBC355E0-2CD7-4962-BAD8-50C35BA19ED5}"/>
                </a:ext>
              </a:extLst>
            </p:cNvPr>
            <p:cNvSpPr txBox="1"/>
            <p:nvPr/>
          </p:nvSpPr>
          <p:spPr>
            <a:xfrm>
              <a:off x="5994995" y="301037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沙漠化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0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41292A1-A0BF-4469-A936-B48C0236C8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47AFC159-528B-46A1-B0F6-750515C6F2D5}"/>
              </a:ext>
            </a:extLst>
          </p:cNvPr>
          <p:cNvSpPr txBox="1"/>
          <p:nvPr/>
        </p:nvSpPr>
        <p:spPr>
          <a:xfrm>
            <a:off x="3763701" y="706056"/>
            <a:ext cx="466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人与自然和谐共生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—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B54FD1AD-3266-4B06-8DB2-E5C635A46F37}"/>
              </a:ext>
            </a:extLst>
          </p:cNvPr>
          <p:cNvSpPr txBox="1"/>
          <p:nvPr/>
        </p:nvSpPr>
        <p:spPr>
          <a:xfrm>
            <a:off x="4579717" y="2025570"/>
            <a:ext cx="303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第三章节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3B3F0C3-66E2-46CA-8B72-51D93A78CAC0}"/>
              </a:ext>
            </a:extLst>
          </p:cNvPr>
          <p:cNvSpPr txBox="1"/>
          <p:nvPr/>
        </p:nvSpPr>
        <p:spPr>
          <a:xfrm>
            <a:off x="1995423" y="3081836"/>
            <a:ext cx="8201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>
                <a:solidFill>
                  <a:schemeClr val="accent6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怎样保护地球</a:t>
            </a:r>
          </a:p>
        </p:txBody>
      </p:sp>
    </p:spTree>
    <p:extLst>
      <p:ext uri="{BB962C8B-B14F-4D97-AF65-F5344CB8AC3E}">
        <p14:creationId xmlns:p14="http://schemas.microsoft.com/office/powerpoint/2010/main" val="7879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4330880" y="844952"/>
            <a:ext cx="35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怎样保护地球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4A5E835B-EC80-41EB-B280-FEFA639A1E8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348" y="1367741"/>
            <a:ext cx="5099613" cy="509961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6C24004-6411-4C5E-8D67-78D7056E80C1}"/>
              </a:ext>
            </a:extLst>
          </p:cNvPr>
          <p:cNvGrpSpPr/>
          <p:nvPr/>
        </p:nvGrpSpPr>
        <p:grpSpPr>
          <a:xfrm>
            <a:off x="5294631" y="2003759"/>
            <a:ext cx="5430853" cy="3827576"/>
            <a:chOff x="5294631" y="2218089"/>
            <a:chExt cx="5430853" cy="3827576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7CFF9FB3-5E29-4A42-B910-06BFE8D1E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866936">
              <a:off x="5294631" y="2218089"/>
              <a:ext cx="5430853" cy="3827576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1BF035EE-ABCF-429E-BF67-67A6CAEF37C4}"/>
                </a:ext>
              </a:extLst>
            </p:cNvPr>
            <p:cNvSpPr txBox="1"/>
            <p:nvPr/>
          </p:nvSpPr>
          <p:spPr>
            <a:xfrm>
              <a:off x="6658787" y="3481480"/>
              <a:ext cx="3361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cs typeface="+mn-ea"/>
                  <a:sym typeface="+mn-lt"/>
                </a:rPr>
                <a:t>我们能做些什么？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1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4330880" y="844952"/>
            <a:ext cx="35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怎样保护地球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FB76492-EE17-4754-96EA-C56E5E7FC9E2}"/>
              </a:ext>
            </a:extLst>
          </p:cNvPr>
          <p:cNvSpPr/>
          <p:nvPr/>
        </p:nvSpPr>
        <p:spPr>
          <a:xfrm>
            <a:off x="1158431" y="2118382"/>
            <a:ext cx="2441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cs typeface="+mn-ea"/>
                <a:sym typeface="+mn-lt"/>
              </a:rPr>
              <a:t>日常能做的：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7BD678B7-FFE1-46B1-8143-1710EF9A027F}"/>
              </a:ext>
            </a:extLst>
          </p:cNvPr>
          <p:cNvGrpSpPr/>
          <p:nvPr/>
        </p:nvGrpSpPr>
        <p:grpSpPr>
          <a:xfrm>
            <a:off x="5794723" y="2871624"/>
            <a:ext cx="4992882" cy="1388110"/>
            <a:chOff x="2360565" y="3664505"/>
            <a:chExt cx="4992882" cy="1388110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35AEAF28-E7A9-40B1-8C9A-AF6CE8B356D9}"/>
                </a:ext>
              </a:extLst>
            </p:cNvPr>
            <p:cNvSpPr/>
            <p:nvPr/>
          </p:nvSpPr>
          <p:spPr>
            <a:xfrm>
              <a:off x="2654461" y="4091326"/>
              <a:ext cx="4698986" cy="96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cs typeface="+mn-ea"/>
                  <a:sym typeface="+mn-lt"/>
                </a:rPr>
                <a:t>减少使用一次性筷子和杯子</a:t>
              </a:r>
              <a:r>
                <a:rPr lang="en-US" altLang="zh-CN" sz="2000" dirty="0">
                  <a:cs typeface="+mn-ea"/>
                  <a:sym typeface="+mn-lt"/>
                </a:rPr>
                <a:t>:</a:t>
              </a:r>
              <a:r>
                <a:rPr lang="zh-CN" altLang="en-US" sz="2000" dirty="0">
                  <a:cs typeface="+mn-ea"/>
                  <a:sym typeface="+mn-lt"/>
                </a:rPr>
                <a:t>拒绝环境污染</a:t>
              </a:r>
              <a:r>
                <a:rPr lang="en-US" altLang="zh-CN" sz="2000" dirty="0">
                  <a:cs typeface="+mn-ea"/>
                  <a:sym typeface="+mn-lt"/>
                </a:rPr>
                <a:t>,</a:t>
              </a:r>
              <a:r>
                <a:rPr lang="zh-CN" altLang="en-US" sz="2000" dirty="0">
                  <a:cs typeface="+mn-ea"/>
                  <a:sym typeface="+mn-lt"/>
                </a:rPr>
                <a:t>保护森林资源。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2AA085EC-7C7F-465F-8E94-2D959A40352E}"/>
                </a:ext>
              </a:extLst>
            </p:cNvPr>
            <p:cNvSpPr/>
            <p:nvPr/>
          </p:nvSpPr>
          <p:spPr>
            <a:xfrm>
              <a:off x="2360565" y="3664505"/>
              <a:ext cx="394062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200" dirty="0">
                  <a:cs typeface="+mn-ea"/>
                  <a:sym typeface="+mn-lt"/>
                </a:rPr>
                <a:t>减少使用一次性筷子和杯子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440D53EF-E0F3-4650-B378-4273E64CCD32}"/>
              </a:ext>
            </a:extLst>
          </p:cNvPr>
          <p:cNvGrpSpPr/>
          <p:nvPr/>
        </p:nvGrpSpPr>
        <p:grpSpPr>
          <a:xfrm>
            <a:off x="5794723" y="4617538"/>
            <a:ext cx="4992882" cy="1392176"/>
            <a:chOff x="2360565" y="3664505"/>
            <a:chExt cx="4992882" cy="1392176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0D28330B-B094-468B-87DF-D5D3B7B306EF}"/>
                </a:ext>
              </a:extLst>
            </p:cNvPr>
            <p:cNvSpPr/>
            <p:nvPr/>
          </p:nvSpPr>
          <p:spPr>
            <a:xfrm>
              <a:off x="2654461" y="4095392"/>
              <a:ext cx="4698986" cy="96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cs typeface="+mn-ea"/>
                  <a:sym typeface="+mn-lt"/>
                </a:rPr>
                <a:t>节约用水，用完水后及时关掉水龙头。增强节水意识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851834BA-5D58-4082-80BE-92BE5833E625}"/>
                </a:ext>
              </a:extLst>
            </p:cNvPr>
            <p:cNvSpPr/>
            <p:nvPr/>
          </p:nvSpPr>
          <p:spPr>
            <a:xfrm>
              <a:off x="2360565" y="3664505"/>
              <a:ext cx="183299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200" dirty="0">
                  <a:cs typeface="+mn-ea"/>
                  <a:sym typeface="+mn-lt"/>
                </a:rPr>
                <a:t>节约用水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8CC9C1D-AD7F-441A-9F06-0CD5AAD14AB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0770" y="2580047"/>
            <a:ext cx="3730277" cy="373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8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4330880" y="844952"/>
            <a:ext cx="35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怎样保护地球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568157C1-F9CF-4598-8391-D029AF5E74F9}"/>
              </a:ext>
            </a:extLst>
          </p:cNvPr>
          <p:cNvGrpSpPr/>
          <p:nvPr/>
        </p:nvGrpSpPr>
        <p:grpSpPr>
          <a:xfrm>
            <a:off x="1120913" y="1842513"/>
            <a:ext cx="7115150" cy="4170535"/>
            <a:chOff x="1120913" y="1842513"/>
            <a:chExt cx="7115150" cy="4170535"/>
          </a:xfrm>
        </p:grpSpPr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EBC19B0C-B1E4-42F7-BC21-789A853ECB0E}"/>
                </a:ext>
              </a:extLst>
            </p:cNvPr>
            <p:cNvGrpSpPr/>
            <p:nvPr/>
          </p:nvGrpSpPr>
          <p:grpSpPr>
            <a:xfrm>
              <a:off x="1120913" y="1842513"/>
              <a:ext cx="7115150" cy="4170535"/>
              <a:chOff x="588477" y="1842513"/>
              <a:chExt cx="7115150" cy="4170535"/>
            </a:xfrm>
          </p:grpSpPr>
          <p:pic>
            <p:nvPicPr>
              <p:cNvPr id="7" name="图片 6">
                <a:extLst>
                  <a:ext uri="{FF2B5EF4-FFF2-40B4-BE49-F238E27FC236}">
                    <a16:creationId xmlns="" xmlns:a16="http://schemas.microsoft.com/office/drawing/2014/main" id="{43854A11-3717-4AD4-A395-8E87A8939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8477" y="1842513"/>
                <a:ext cx="7115150" cy="4170535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9FB76492-EE17-4754-96EA-C56E5E7FC9E2}"/>
                  </a:ext>
                </a:extLst>
              </p:cNvPr>
              <p:cNvSpPr/>
              <p:nvPr/>
            </p:nvSpPr>
            <p:spPr>
              <a:xfrm>
                <a:off x="1964339" y="3017623"/>
                <a:ext cx="24412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zh-CN" altLang="en-US" sz="2400" dirty="0">
                    <a:cs typeface="+mn-ea"/>
                    <a:sym typeface="+mn-lt"/>
                  </a:rPr>
                  <a:t>日常能做的：</a:t>
                </a: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="" xmlns:a16="http://schemas.microsoft.com/office/drawing/2014/main" id="{0B84B9A1-CB55-4976-8284-3E44F6F20A8E}"/>
                  </a:ext>
                </a:extLst>
              </p:cNvPr>
              <p:cNvGrpSpPr/>
              <p:nvPr/>
            </p:nvGrpSpPr>
            <p:grpSpPr>
              <a:xfrm>
                <a:off x="2909104" y="3654903"/>
                <a:ext cx="3186896" cy="1411660"/>
                <a:chOff x="2909104" y="3985715"/>
                <a:chExt cx="3186896" cy="1411660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="" xmlns:a16="http://schemas.microsoft.com/office/drawing/2014/main" id="{D54E4FC5-F880-4E99-88A4-A800DC0D238C}"/>
                    </a:ext>
                  </a:extLst>
                </p:cNvPr>
                <p:cNvSpPr/>
                <p:nvPr/>
              </p:nvSpPr>
              <p:spPr>
                <a:xfrm>
                  <a:off x="3362003" y="4436086"/>
                  <a:ext cx="2733997" cy="9612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000" dirty="0">
                      <a:cs typeface="+mn-ea"/>
                      <a:sym typeface="+mn-lt"/>
                    </a:rPr>
                    <a:t>离开房间时</a:t>
                  </a:r>
                  <a:r>
                    <a:rPr lang="en-US" altLang="zh-CN" sz="2000" dirty="0">
                      <a:cs typeface="+mn-ea"/>
                      <a:sym typeface="+mn-lt"/>
                    </a:rPr>
                    <a:t>,</a:t>
                  </a:r>
                  <a:r>
                    <a:rPr lang="zh-CN" altLang="en-US" sz="2000" dirty="0">
                      <a:cs typeface="+mn-ea"/>
                      <a:sym typeface="+mn-lt"/>
                    </a:rPr>
                    <a:t>随手关电灯，节约用电。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="" xmlns:a16="http://schemas.microsoft.com/office/drawing/2014/main" id="{3CD61DDA-3EB7-40DA-97EA-A421BA993572}"/>
                    </a:ext>
                  </a:extLst>
                </p:cNvPr>
                <p:cNvSpPr/>
                <p:nvPr/>
              </p:nvSpPr>
              <p:spPr>
                <a:xfrm>
                  <a:off x="2909104" y="3985715"/>
                  <a:ext cx="142177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CN" altLang="en-US" sz="2000" dirty="0">
                      <a:cs typeface="+mn-ea"/>
                      <a:sym typeface="+mn-lt"/>
                    </a:rPr>
                    <a:t>随手关灯</a:t>
                  </a:r>
                </a:p>
              </p:txBody>
            </p:sp>
          </p:grpSp>
        </p:grp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4F338886-3D96-4405-9DE6-CAD61F2A3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0544530">
              <a:off x="1273716" y="2115273"/>
              <a:ext cx="1313727" cy="1313727"/>
            </a:xfrm>
            <a:prstGeom prst="rect">
              <a:avLst/>
            </a:prstGeom>
          </p:spPr>
        </p:pic>
      </p:grpSp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EC3D5E9C-FE80-4AAE-99BF-0FBAC21BF44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46369">
            <a:off x="7075462" y="1951683"/>
            <a:ext cx="4453868" cy="44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4330880" y="844952"/>
            <a:ext cx="35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怎样保护地球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CDA9548A-2796-44B0-8215-1B74412CEE32}"/>
              </a:ext>
            </a:extLst>
          </p:cNvPr>
          <p:cNvGrpSpPr/>
          <p:nvPr/>
        </p:nvGrpSpPr>
        <p:grpSpPr>
          <a:xfrm>
            <a:off x="4157221" y="1627286"/>
            <a:ext cx="7407797" cy="4704066"/>
            <a:chOff x="3599727" y="1881929"/>
            <a:chExt cx="7407797" cy="4704066"/>
          </a:xfrm>
        </p:grpSpPr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0A223344-6B1A-4DAC-9C59-C09E01DA0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9727" y="1881929"/>
              <a:ext cx="7407797" cy="4704066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698BB625-E06E-43DE-95E2-343B0D1413CE}"/>
                </a:ext>
              </a:extLst>
            </p:cNvPr>
            <p:cNvSpPr/>
            <p:nvPr/>
          </p:nvSpPr>
          <p:spPr>
            <a:xfrm>
              <a:off x="5027270" y="3594262"/>
              <a:ext cx="5216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cs typeface="+mn-ea"/>
                  <a:sym typeface="+mn-lt"/>
                </a:rPr>
                <a:t>使用节能灯，也是节能减排的重要之举。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FDE9620C-7815-4F9E-A875-8BC0F145A466}"/>
                </a:ext>
              </a:extLst>
            </p:cNvPr>
            <p:cNvSpPr/>
            <p:nvPr/>
          </p:nvSpPr>
          <p:spPr>
            <a:xfrm>
              <a:off x="4610581" y="3034972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cs typeface="+mn-ea"/>
                  <a:sym typeface="+mn-lt"/>
                </a:rPr>
                <a:t>使用节能灯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7AC49BDF-B1B3-4AAE-9E60-802D7A8DC705}"/>
                </a:ext>
              </a:extLst>
            </p:cNvPr>
            <p:cNvSpPr/>
            <p:nvPr/>
          </p:nvSpPr>
          <p:spPr>
            <a:xfrm>
              <a:off x="5027270" y="4679120"/>
              <a:ext cx="5007981" cy="96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cs typeface="+mn-ea"/>
                  <a:sym typeface="+mn-lt"/>
                </a:rPr>
                <a:t>外出购物时，自备购物袋，减少使用塑料袋。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0ECC3E3B-8944-4E54-830B-C931D0E9981A}"/>
                </a:ext>
              </a:extLst>
            </p:cNvPr>
            <p:cNvSpPr/>
            <p:nvPr/>
          </p:nvSpPr>
          <p:spPr>
            <a:xfrm>
              <a:off x="4610581" y="4142311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cs typeface="+mn-ea"/>
                  <a:sym typeface="+mn-lt"/>
                </a:rPr>
                <a:t>使用购物袋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718B7C6-A8C8-4C82-9DFA-F180BC10652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855501"/>
            <a:ext cx="5301205" cy="50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4330880" y="844952"/>
            <a:ext cx="35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怎样保护地球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73DE01E-19F2-43B4-8496-2E42405835E0}"/>
              </a:ext>
            </a:extLst>
          </p:cNvPr>
          <p:cNvGrpSpPr/>
          <p:nvPr/>
        </p:nvGrpSpPr>
        <p:grpSpPr>
          <a:xfrm>
            <a:off x="1365812" y="2554689"/>
            <a:ext cx="5172552" cy="3031884"/>
            <a:chOff x="6273478" y="3456143"/>
            <a:chExt cx="5172552" cy="3031884"/>
          </a:xfrm>
        </p:grpSpPr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C8127D97-64D2-4BF8-B3E6-5C8CDCD29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73478" y="3456143"/>
              <a:ext cx="5172552" cy="3031884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EEF58E76-6C95-4E7A-9755-E72EA6974600}"/>
                </a:ext>
              </a:extLst>
            </p:cNvPr>
            <p:cNvSpPr/>
            <p:nvPr/>
          </p:nvSpPr>
          <p:spPr>
            <a:xfrm>
              <a:off x="7861120" y="4920393"/>
              <a:ext cx="2835178" cy="96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cs typeface="+mn-ea"/>
                  <a:sym typeface="+mn-lt"/>
                </a:rPr>
                <a:t>乘公共交通工具出行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cs typeface="+mn-ea"/>
                  <a:sym typeface="+mn-lt"/>
                </a:rPr>
                <a:t>骑自行车出行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92FD6A60-2601-4FCE-8C6E-F6F9233FBC71}"/>
                </a:ext>
              </a:extLst>
            </p:cNvPr>
            <p:cNvSpPr/>
            <p:nvPr/>
          </p:nvSpPr>
          <p:spPr>
            <a:xfrm>
              <a:off x="7136205" y="4350365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cs typeface="+mn-ea"/>
                  <a:sym typeface="+mn-lt"/>
                </a:rPr>
                <a:t>改变出行方式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2D8A434-5577-4E8D-A244-9A5E766862A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9096" y="1291630"/>
            <a:ext cx="5726481" cy="47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A82122C-DF21-42D1-9B89-9109887EB2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778" y="983847"/>
            <a:ext cx="7832204" cy="58741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4330880" y="844952"/>
            <a:ext cx="35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怎样保护地球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A7032A2-82E7-48E5-A6D9-6907FB3DF041}"/>
              </a:ext>
            </a:extLst>
          </p:cNvPr>
          <p:cNvSpPr/>
          <p:nvPr/>
        </p:nvSpPr>
        <p:spPr>
          <a:xfrm>
            <a:off x="9050287" y="2628899"/>
            <a:ext cx="1908215" cy="258404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cs typeface="+mn-ea"/>
                <a:sym typeface="+mn-lt"/>
              </a:rPr>
              <a:t>注意废物的回收和利用</a:t>
            </a:r>
          </a:p>
        </p:txBody>
      </p:sp>
    </p:spTree>
    <p:extLst>
      <p:ext uri="{BB962C8B-B14F-4D97-AF65-F5344CB8AC3E}">
        <p14:creationId xmlns:p14="http://schemas.microsoft.com/office/powerpoint/2010/main" val="17846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3215CDF-689F-455D-9218-8DF30A51DC3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94" y="1738614"/>
            <a:ext cx="4386805" cy="43868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41292A1-A0BF-4469-A936-B48C0236C81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DC32667-AB05-45E6-965A-D8AF737FDBE7}"/>
              </a:ext>
            </a:extLst>
          </p:cNvPr>
          <p:cNvSpPr txBox="1"/>
          <p:nvPr/>
        </p:nvSpPr>
        <p:spPr>
          <a:xfrm>
            <a:off x="3902597" y="541527"/>
            <a:ext cx="43868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accent6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目录</a:t>
            </a:r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/contents</a:t>
            </a:r>
            <a:endParaRPr lang="zh-CN" altLang="en-US" sz="3600" dirty="0">
              <a:solidFill>
                <a:schemeClr val="accent6">
                  <a:lumMod val="7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87D0DB5F-24F7-4314-8B72-DDBDC42DBB27}"/>
              </a:ext>
            </a:extLst>
          </p:cNvPr>
          <p:cNvGrpSpPr/>
          <p:nvPr/>
        </p:nvGrpSpPr>
        <p:grpSpPr>
          <a:xfrm>
            <a:off x="5207824" y="2386895"/>
            <a:ext cx="4902430" cy="769441"/>
            <a:chOff x="4316574" y="2525791"/>
            <a:chExt cx="4902430" cy="769441"/>
          </a:xfrm>
        </p:grpSpPr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316A8BD-97C5-4D81-B286-FBBAF363EA1C}"/>
                </a:ext>
              </a:extLst>
            </p:cNvPr>
            <p:cNvGrpSpPr/>
            <p:nvPr/>
          </p:nvGrpSpPr>
          <p:grpSpPr>
            <a:xfrm>
              <a:off x="4316574" y="2536673"/>
              <a:ext cx="892670" cy="747676"/>
              <a:chOff x="4316574" y="2536674"/>
              <a:chExt cx="892670" cy="747676"/>
            </a:xfrm>
          </p:grpSpPr>
          <p:sp>
            <p:nvSpPr>
              <p:cNvPr id="6" name="云形 5">
                <a:extLst>
                  <a:ext uri="{FF2B5EF4-FFF2-40B4-BE49-F238E27FC236}">
                    <a16:creationId xmlns="" xmlns:a16="http://schemas.microsoft.com/office/drawing/2014/main" id="{058C54BC-95F8-4544-A4FA-80F6C2D9055D}"/>
                  </a:ext>
                </a:extLst>
              </p:cNvPr>
              <p:cNvSpPr/>
              <p:nvPr/>
            </p:nvSpPr>
            <p:spPr>
              <a:xfrm rot="1173083">
                <a:off x="4316574" y="2536674"/>
                <a:ext cx="892670" cy="747676"/>
              </a:xfrm>
              <a:prstGeom prst="clou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8D6172AD-D0EC-42D0-B553-EC6BCD6C83DF}"/>
                  </a:ext>
                </a:extLst>
              </p:cNvPr>
              <p:cNvSpPr txBox="1"/>
              <p:nvPr/>
            </p:nvSpPr>
            <p:spPr>
              <a:xfrm>
                <a:off x="4461967" y="2618125"/>
                <a:ext cx="6018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黑简体" panose="02000000000000000000" pitchFamily="2" charset="-122"/>
                    <a:ea typeface="方正正黑简体" panose="02000000000000000000" pitchFamily="2" charset="-122"/>
                    <a:cs typeface="+mn-ea"/>
                    <a:sym typeface="+mn-lt"/>
                  </a:rPr>
                  <a:t>一</a:t>
                </a: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06BE8682-D19D-4908-AF88-58BF42AE4E91}"/>
                </a:ext>
              </a:extLst>
            </p:cNvPr>
            <p:cNvSpPr txBox="1"/>
            <p:nvPr/>
          </p:nvSpPr>
          <p:spPr>
            <a:xfrm>
              <a:off x="5515105" y="2525791"/>
              <a:ext cx="37038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b="1" dirty="0">
                  <a:solidFill>
                    <a:schemeClr val="accent6">
                      <a:lumMod val="75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美丽的地球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3B0F6730-8210-4E33-9982-3FC128DF661C}"/>
              </a:ext>
            </a:extLst>
          </p:cNvPr>
          <p:cNvGrpSpPr/>
          <p:nvPr/>
        </p:nvGrpSpPr>
        <p:grpSpPr>
          <a:xfrm>
            <a:off x="5207824" y="3547722"/>
            <a:ext cx="5579780" cy="769441"/>
            <a:chOff x="4316574" y="3693963"/>
            <a:chExt cx="5579780" cy="769441"/>
          </a:xfrm>
        </p:grpSpPr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C0377FF3-2BE7-4591-B07B-3A2A1D321EFF}"/>
                </a:ext>
              </a:extLst>
            </p:cNvPr>
            <p:cNvGrpSpPr/>
            <p:nvPr/>
          </p:nvGrpSpPr>
          <p:grpSpPr>
            <a:xfrm>
              <a:off x="4316574" y="3704845"/>
              <a:ext cx="892670" cy="747676"/>
              <a:chOff x="4316574" y="2536674"/>
              <a:chExt cx="892670" cy="747676"/>
            </a:xfrm>
          </p:grpSpPr>
          <p:sp>
            <p:nvSpPr>
              <p:cNvPr id="20" name="云形 19">
                <a:extLst>
                  <a:ext uri="{FF2B5EF4-FFF2-40B4-BE49-F238E27FC236}">
                    <a16:creationId xmlns="" xmlns:a16="http://schemas.microsoft.com/office/drawing/2014/main" id="{5ADB2480-13E4-45F5-8FEB-4B22352FA586}"/>
                  </a:ext>
                </a:extLst>
              </p:cNvPr>
              <p:cNvSpPr/>
              <p:nvPr/>
            </p:nvSpPr>
            <p:spPr>
              <a:xfrm rot="1173083">
                <a:off x="4316574" y="2536674"/>
                <a:ext cx="892670" cy="747676"/>
              </a:xfrm>
              <a:prstGeom prst="clou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="" xmlns:a16="http://schemas.microsoft.com/office/drawing/2014/main" id="{B5A7310A-AF6B-423E-98DA-6CE594A7937F}"/>
                  </a:ext>
                </a:extLst>
              </p:cNvPr>
              <p:cNvSpPr txBox="1"/>
              <p:nvPr/>
            </p:nvSpPr>
            <p:spPr>
              <a:xfrm>
                <a:off x="4461967" y="2618125"/>
                <a:ext cx="6018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黑简体" panose="02000000000000000000" pitchFamily="2" charset="-122"/>
                    <a:ea typeface="方正正黑简体" panose="02000000000000000000" pitchFamily="2" charset="-122"/>
                    <a:cs typeface="+mn-ea"/>
                    <a:sym typeface="+mn-lt"/>
                  </a:rPr>
                  <a:t>二</a:t>
                </a: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3D53330A-7DD5-4A41-9C07-B612CB9AA685}"/>
                </a:ext>
              </a:extLst>
            </p:cNvPr>
            <p:cNvSpPr txBox="1"/>
            <p:nvPr/>
          </p:nvSpPr>
          <p:spPr>
            <a:xfrm>
              <a:off x="5515105" y="3693963"/>
              <a:ext cx="43812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b="1" dirty="0">
                  <a:solidFill>
                    <a:schemeClr val="accent6">
                      <a:lumMod val="75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地球遭受的危害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D31B41AC-9531-4E90-A61C-E23CBDF70F45}"/>
              </a:ext>
            </a:extLst>
          </p:cNvPr>
          <p:cNvGrpSpPr/>
          <p:nvPr/>
        </p:nvGrpSpPr>
        <p:grpSpPr>
          <a:xfrm>
            <a:off x="5207824" y="4708550"/>
            <a:ext cx="4902430" cy="769441"/>
            <a:chOff x="4316574" y="4847446"/>
            <a:chExt cx="4902430" cy="769441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4D6B0E3B-9675-4A99-8CA6-BFB10D1C7D80}"/>
                </a:ext>
              </a:extLst>
            </p:cNvPr>
            <p:cNvGrpSpPr/>
            <p:nvPr/>
          </p:nvGrpSpPr>
          <p:grpSpPr>
            <a:xfrm>
              <a:off x="4316574" y="4858328"/>
              <a:ext cx="892670" cy="747676"/>
              <a:chOff x="4316574" y="2536674"/>
              <a:chExt cx="892670" cy="747676"/>
            </a:xfrm>
          </p:grpSpPr>
          <p:sp>
            <p:nvSpPr>
              <p:cNvPr id="23" name="云形 22">
                <a:extLst>
                  <a:ext uri="{FF2B5EF4-FFF2-40B4-BE49-F238E27FC236}">
                    <a16:creationId xmlns="" xmlns:a16="http://schemas.microsoft.com/office/drawing/2014/main" id="{8D4B19DB-EEC0-4B2F-8162-2A9A307A2AC3}"/>
                  </a:ext>
                </a:extLst>
              </p:cNvPr>
              <p:cNvSpPr/>
              <p:nvPr/>
            </p:nvSpPr>
            <p:spPr>
              <a:xfrm rot="1173083">
                <a:off x="4316574" y="2536674"/>
                <a:ext cx="892670" cy="747676"/>
              </a:xfrm>
              <a:prstGeom prst="clou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id="{1FBE1C23-5F6E-42F7-80CF-04254F86F38D}"/>
                  </a:ext>
                </a:extLst>
              </p:cNvPr>
              <p:cNvSpPr txBox="1"/>
              <p:nvPr/>
            </p:nvSpPr>
            <p:spPr>
              <a:xfrm>
                <a:off x="4461967" y="2618125"/>
                <a:ext cx="6018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正黑简体" panose="02000000000000000000" pitchFamily="2" charset="-122"/>
                    <a:ea typeface="方正正黑简体" panose="02000000000000000000" pitchFamily="2" charset="-122"/>
                    <a:cs typeface="+mn-ea"/>
                    <a:sym typeface="+mn-lt"/>
                  </a:rPr>
                  <a:t>三</a:t>
                </a: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495E918F-A7B8-4596-8626-A3FB53C70D33}"/>
                </a:ext>
              </a:extLst>
            </p:cNvPr>
            <p:cNvSpPr txBox="1"/>
            <p:nvPr/>
          </p:nvSpPr>
          <p:spPr>
            <a:xfrm>
              <a:off x="5553379" y="4847446"/>
              <a:ext cx="3665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b="1" dirty="0">
                  <a:solidFill>
                    <a:schemeClr val="accent6">
                      <a:lumMod val="75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怎样保护地球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4330880" y="844952"/>
            <a:ext cx="35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怎样保护地球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C222A672-A3FF-4918-A40C-C697EDDFE521}"/>
              </a:ext>
            </a:extLst>
          </p:cNvPr>
          <p:cNvGrpSpPr/>
          <p:nvPr/>
        </p:nvGrpSpPr>
        <p:grpSpPr>
          <a:xfrm>
            <a:off x="817734" y="1936890"/>
            <a:ext cx="7261969" cy="4459991"/>
            <a:chOff x="1199125" y="1881929"/>
            <a:chExt cx="6542549" cy="4459991"/>
          </a:xfrm>
        </p:grpSpPr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04D46415-16C0-4E56-B2A7-4761F5B19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99125" y="1881929"/>
              <a:ext cx="6542549" cy="445999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DFE0DE4A-5FB3-4481-BFC9-9AF946F57396}"/>
                </a:ext>
              </a:extLst>
            </p:cNvPr>
            <p:cNvSpPr/>
            <p:nvPr/>
          </p:nvSpPr>
          <p:spPr>
            <a:xfrm>
              <a:off x="2059780" y="2957741"/>
              <a:ext cx="21721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400" dirty="0">
                  <a:cs typeface="+mn-ea"/>
                  <a:sym typeface="+mn-lt"/>
                </a:rPr>
                <a:t>爱护野生动物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F8039889-73B2-4B19-96FD-1C67AE3BAC6B}"/>
                </a:ext>
              </a:extLst>
            </p:cNvPr>
            <p:cNvSpPr/>
            <p:nvPr/>
          </p:nvSpPr>
          <p:spPr>
            <a:xfrm>
              <a:off x="2501063" y="3782074"/>
              <a:ext cx="451957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cs typeface="+mn-ea"/>
                  <a:sym typeface="+mn-lt"/>
                </a:rPr>
                <a:t>1</a:t>
              </a:r>
              <a:r>
                <a:rPr lang="zh-CN" altLang="en-US" sz="2000" dirty="0">
                  <a:cs typeface="+mn-ea"/>
                  <a:sym typeface="+mn-lt"/>
                </a:rPr>
                <a:t>、物种消失最终危及的是我们人类的存。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cs typeface="+mn-ea"/>
                  <a:sym typeface="+mn-lt"/>
                </a:rPr>
                <a:t>2</a:t>
              </a:r>
              <a:r>
                <a:rPr lang="zh-CN" altLang="en-US" sz="2000" dirty="0">
                  <a:cs typeface="+mn-ea"/>
                  <a:sym typeface="+mn-lt"/>
                </a:rPr>
                <a:t>、我们要爱护鸟</a:t>
              </a:r>
              <a:r>
                <a:rPr lang="en-US" altLang="zh-CN" sz="2000" dirty="0">
                  <a:cs typeface="+mn-ea"/>
                  <a:sym typeface="+mn-lt"/>
                </a:rPr>
                <a:t>,</a:t>
              </a:r>
              <a:r>
                <a:rPr lang="zh-CN" altLang="en-US" sz="2000" dirty="0">
                  <a:cs typeface="+mn-ea"/>
                  <a:sym typeface="+mn-lt"/>
                </a:rPr>
                <a:t>不吃野生动物，特别是国家规定的保护动物。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046D6826-E885-4B11-BA82-7EABF7E85C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6370" y="1866417"/>
            <a:ext cx="4600937" cy="46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8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4330880" y="844952"/>
            <a:ext cx="35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怎样保护地球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766500D7-F105-4AD3-9F78-17240985B0E3}"/>
              </a:ext>
            </a:extLst>
          </p:cNvPr>
          <p:cNvSpPr/>
          <p:nvPr/>
        </p:nvSpPr>
        <p:spPr>
          <a:xfrm>
            <a:off x="2177443" y="3338316"/>
            <a:ext cx="78371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cs typeface="+mn-ea"/>
                <a:sym typeface="+mn-lt"/>
              </a:rPr>
              <a:t>①</a:t>
            </a:r>
            <a:r>
              <a:rPr lang="zh-CN" altLang="en-US" dirty="0">
                <a:cs typeface="+mn-ea"/>
                <a:sym typeface="+mn-lt"/>
              </a:rPr>
              <a:t>我们承诺节约用电，自然光充足时关闭室内灯。离开教室时关闭教室灯。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②我们承诺节约用水，用水时尽量使用小水流，用完及时关闭水龙头。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③我们承诺节约粮食，不剩饭，培养节俭品质。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④我们承诺节约用纸，一张纸两面用，垃圾分类扔进垃圾箱。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⑤我们承诺爱护公物，门窗轻关轻开，桌椅轻搬轻放。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97586A9-9EB7-4A84-9555-E079DB949A7F}"/>
              </a:ext>
            </a:extLst>
          </p:cNvPr>
          <p:cNvSpPr/>
          <p:nvPr/>
        </p:nvSpPr>
        <p:spPr>
          <a:xfrm>
            <a:off x="1035260" y="2220542"/>
            <a:ext cx="2668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cs typeface="+mn-ea"/>
                <a:sym typeface="+mn-lt"/>
              </a:rPr>
              <a:t>环保承诺宣言：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F99B148-B47B-4FB9-A2EE-E4FBE1E8E7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843495" y="3549042"/>
            <a:ext cx="2918312" cy="29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1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4330880" y="844952"/>
            <a:ext cx="35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怎样保护地球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766500D7-F105-4AD3-9F78-17240985B0E3}"/>
              </a:ext>
            </a:extLst>
          </p:cNvPr>
          <p:cNvSpPr/>
          <p:nvPr/>
        </p:nvSpPr>
        <p:spPr>
          <a:xfrm>
            <a:off x="5301205" y="3181095"/>
            <a:ext cx="56836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⑥我们承诺爱护动植物，不折花、不攀树，不践踏绿地。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⑦我们承诺不吸烟。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⑧我们承诺做好卫生值日，保持环境卫生。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⑨我们承诺我们自觉学习环保知识，提高环保意识</a:t>
            </a:r>
            <a:r>
              <a:rPr lang="en-US" altLang="zh-CN" dirty="0">
                <a:cs typeface="+mn-ea"/>
                <a:sym typeface="+mn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我们承诺我</a:t>
            </a:r>
            <a:r>
              <a:rPr lang="en-US" altLang="zh-CN" dirty="0">
                <a:cs typeface="+mn-ea"/>
                <a:sym typeface="+mn-lt"/>
              </a:rPr>
              <a:t>...</a:t>
            </a:r>
            <a:r>
              <a:rPr lang="zh-CN" altLang="en-US" dirty="0">
                <a:cs typeface="+mn-ea"/>
                <a:sym typeface="+mn-lt"/>
              </a:rPr>
              <a:t>们带动朋友、亲人参与环保行动，积极向社会宜传环保</a:t>
            </a:r>
            <a:r>
              <a:rPr lang="en-US" altLang="zh-CN" dirty="0">
                <a:cs typeface="+mn-ea"/>
                <a:sym typeface="+mn-lt"/>
              </a:rPr>
              <a:t>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97586A9-9EB7-4A84-9555-E079DB949A7F}"/>
              </a:ext>
            </a:extLst>
          </p:cNvPr>
          <p:cNvSpPr/>
          <p:nvPr/>
        </p:nvSpPr>
        <p:spPr>
          <a:xfrm>
            <a:off x="4656733" y="2283457"/>
            <a:ext cx="2668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cs typeface="+mn-ea"/>
                <a:sym typeface="+mn-lt"/>
              </a:rPr>
              <a:t>环保承诺宣言：</a:t>
            </a:r>
            <a:endParaRPr lang="en-US" altLang="zh-CN" sz="2400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5620092B-C1C0-4079-BFFF-C5A69C336B7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14" y="2010532"/>
            <a:ext cx="4700320" cy="44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4330880" y="844952"/>
            <a:ext cx="35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怎样保护地球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FAD198F7-6E60-47EF-922E-7525E0B8E5C3}"/>
              </a:ext>
            </a:extLst>
          </p:cNvPr>
          <p:cNvGrpSpPr/>
          <p:nvPr/>
        </p:nvGrpSpPr>
        <p:grpSpPr>
          <a:xfrm>
            <a:off x="595035" y="1811751"/>
            <a:ext cx="7587913" cy="4335136"/>
            <a:chOff x="478439" y="1677913"/>
            <a:chExt cx="7587913" cy="4335136"/>
          </a:xfrm>
        </p:grpSpPr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F54C68F1-07F1-4A31-BF59-0192C7875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8439" y="1677913"/>
              <a:ext cx="7587913" cy="433513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BE08100B-8F6D-43DF-800C-982130959262}"/>
                </a:ext>
              </a:extLst>
            </p:cNvPr>
            <p:cNvSpPr txBox="1"/>
            <p:nvPr/>
          </p:nvSpPr>
          <p:spPr>
            <a:xfrm>
              <a:off x="1648236" y="2778550"/>
              <a:ext cx="5248318" cy="2400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cs typeface="+mn-ea"/>
                  <a:sym typeface="+mn-lt"/>
                </a:rPr>
                <a:t>让我们从身边做起，爱护环境保护自然</a:t>
              </a:r>
              <a:r>
                <a:rPr lang="en-US" altLang="zh-CN" sz="2000" dirty="0">
                  <a:cs typeface="+mn-ea"/>
                  <a:sym typeface="+mn-lt"/>
                </a:rPr>
                <a:t>,</a:t>
              </a:r>
              <a:r>
                <a:rPr lang="zh-CN" altLang="en-US" sz="2000" dirty="0">
                  <a:cs typeface="+mn-ea"/>
                  <a:sym typeface="+mn-lt"/>
                </a:rPr>
                <a:t>拯救地球</a:t>
              </a:r>
              <a:r>
                <a:rPr lang="en-US" altLang="zh-CN" sz="2000" dirty="0">
                  <a:cs typeface="+mn-ea"/>
                  <a:sym typeface="+mn-lt"/>
                </a:rPr>
                <a:t>,</a:t>
              </a:r>
              <a:r>
                <a:rPr lang="zh-CN" altLang="en-US" sz="2000" dirty="0">
                  <a:cs typeface="+mn-ea"/>
                  <a:sym typeface="+mn-lt"/>
                </a:rPr>
                <a:t>还人类一个绿色世界</a:t>
              </a:r>
              <a:r>
                <a:rPr lang="en-US" altLang="zh-CN" sz="2000" dirty="0">
                  <a:cs typeface="+mn-ea"/>
                  <a:sym typeface="+mn-lt"/>
                </a:rPr>
                <a:t>! 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cs typeface="+mn-ea"/>
                  <a:sym typeface="+mn-lt"/>
                </a:rPr>
                <a:t>让慰蓝明镜般的天空、清新的空气、清澈见底的河流、绿色的森林原野成为地球永远的风景。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C5878E0F-491D-4733-9280-B5C6CBC623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3868" y="3168693"/>
            <a:ext cx="5145227" cy="329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7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3215CDF-689F-455D-9218-8DF30A51DC3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7759" y="1781469"/>
            <a:ext cx="4853235" cy="48532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41292A1-A0BF-4469-A936-B48C0236C81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C7D485C-3515-4675-95A0-DC4D875A02EF}"/>
              </a:ext>
            </a:extLst>
          </p:cNvPr>
          <p:cNvSpPr/>
          <p:nvPr/>
        </p:nvSpPr>
        <p:spPr>
          <a:xfrm>
            <a:off x="1283296" y="2453760"/>
            <a:ext cx="131478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保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E58C27E9-38FF-4296-8234-ADD1AEBE84BD}"/>
              </a:ext>
            </a:extLst>
          </p:cNvPr>
          <p:cNvSpPr/>
          <p:nvPr/>
        </p:nvSpPr>
        <p:spPr>
          <a:xfrm>
            <a:off x="2416563" y="2453760"/>
            <a:ext cx="131478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护</a:t>
            </a:r>
            <a:endParaRPr lang="zh-CN" altLang="en-US" sz="88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1AA19A65-29F0-4887-B5B8-2DD9C68C2D3F}"/>
              </a:ext>
            </a:extLst>
          </p:cNvPr>
          <p:cNvSpPr/>
          <p:nvPr/>
        </p:nvSpPr>
        <p:spPr>
          <a:xfrm>
            <a:off x="3421590" y="1561208"/>
            <a:ext cx="231505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6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DC73F7B9-934D-4FC6-A248-4BB01F3FF22C}"/>
              </a:ext>
            </a:extLst>
          </p:cNvPr>
          <p:cNvSpPr/>
          <p:nvPr/>
        </p:nvSpPr>
        <p:spPr>
          <a:xfrm>
            <a:off x="5298650" y="1561208"/>
            <a:ext cx="231505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6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6DE9CD5-8B3B-4203-BFE3-9945C8A44DB6}"/>
              </a:ext>
            </a:extLst>
          </p:cNvPr>
          <p:cNvSpPr txBox="1"/>
          <p:nvPr/>
        </p:nvSpPr>
        <p:spPr>
          <a:xfrm>
            <a:off x="1681470" y="1890710"/>
            <a:ext cx="183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Protect the earth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A8C551B8-324F-4C85-A351-D709A0807D10}"/>
              </a:ext>
            </a:extLst>
          </p:cNvPr>
          <p:cNvSpPr txBox="1"/>
          <p:nvPr/>
        </p:nvSpPr>
        <p:spPr>
          <a:xfrm>
            <a:off x="2116202" y="3977253"/>
            <a:ext cx="466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人与自然和谐共生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—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5B421B5-ED6B-4183-80E6-6C11BC4FDEC3}"/>
              </a:ext>
            </a:extLst>
          </p:cNvPr>
          <p:cNvSpPr txBox="1"/>
          <p:nvPr/>
        </p:nvSpPr>
        <p:spPr>
          <a:xfrm>
            <a:off x="3323483" y="4709741"/>
            <a:ext cx="252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：优品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PPT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0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8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41292A1-A0BF-4469-A936-B48C0236C8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47AFC159-528B-46A1-B0F6-750515C6F2D5}"/>
              </a:ext>
            </a:extLst>
          </p:cNvPr>
          <p:cNvSpPr txBox="1"/>
          <p:nvPr/>
        </p:nvSpPr>
        <p:spPr>
          <a:xfrm>
            <a:off x="3763701" y="706056"/>
            <a:ext cx="466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人与自然和谐共生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—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B54FD1AD-3266-4B06-8DB2-E5C635A46F37}"/>
              </a:ext>
            </a:extLst>
          </p:cNvPr>
          <p:cNvSpPr txBox="1"/>
          <p:nvPr/>
        </p:nvSpPr>
        <p:spPr>
          <a:xfrm>
            <a:off x="4579717" y="2025570"/>
            <a:ext cx="303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accent6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优品章节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3B3F0C3-66E2-46CA-8B72-51D93A78CAC0}"/>
              </a:ext>
            </a:extLst>
          </p:cNvPr>
          <p:cNvSpPr txBox="1"/>
          <p:nvPr/>
        </p:nvSpPr>
        <p:spPr>
          <a:xfrm>
            <a:off x="1881832" y="3081836"/>
            <a:ext cx="84283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500" dirty="0">
                <a:solidFill>
                  <a:schemeClr val="accent6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美丽的地球</a:t>
            </a:r>
          </a:p>
        </p:txBody>
      </p:sp>
    </p:spTree>
    <p:extLst>
      <p:ext uri="{BB962C8B-B14F-4D97-AF65-F5344CB8AC3E}">
        <p14:creationId xmlns:p14="http://schemas.microsoft.com/office/powerpoint/2010/main" val="13602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8F4C821-55FD-4743-A12C-6F01B285A54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4273952" y="844952"/>
            <a:ext cx="364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美丽的地球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9C53D0E-4F2C-4341-A279-295AAC04C1C1}"/>
              </a:ext>
            </a:extLst>
          </p:cNvPr>
          <p:cNvSpPr txBox="1"/>
          <p:nvPr/>
        </p:nvSpPr>
        <p:spPr>
          <a:xfrm>
            <a:off x="1102489" y="2104333"/>
            <a:ext cx="2242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cs typeface="+mn-ea"/>
                <a:sym typeface="+mn-lt"/>
              </a:rPr>
              <a:t>地球简介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3895A450-9108-4BA7-B390-69FBE24301FB}"/>
              </a:ext>
            </a:extLst>
          </p:cNvPr>
          <p:cNvSpPr txBox="1"/>
          <p:nvPr/>
        </p:nvSpPr>
        <p:spPr>
          <a:xfrm>
            <a:off x="1803240" y="2923805"/>
            <a:ext cx="858552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cs typeface="+mn-ea"/>
                <a:sym typeface="+mn-lt"/>
              </a:rPr>
              <a:t>地球（英语：Earth）是太阳系八大行星之一，按离太阳由近及远的次序排为第三颗。它有一个天然卫星——月球，二者组成一个天体系统——地月系统。地球作为一个行星，远在46亿年以前起源于原始太阳星云。地球会与外层空间的其他天体相互作用，包括太阳和月球。地球是上百万生物的家园，包括人类，地球是目前宇宙中已知存在生命的唯一天体。地球赤道半径6378.137千米，极半径6356.752千米，平均半径约6371千米，赤道周长大约为40076千米，地球上71%为海洋，29%为陆地，所以太空上看地球呈蓝色。地球是目前发现的星球中人类生存的唯一星球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84917" y="1305017"/>
            <a:ext cx="1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6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4273952" y="844952"/>
            <a:ext cx="364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美丽的地球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24F1F6E-DD04-4186-B7A6-2157B12F41C8}"/>
              </a:ext>
            </a:extLst>
          </p:cNvPr>
          <p:cNvSpPr txBox="1"/>
          <p:nvPr/>
        </p:nvSpPr>
        <p:spPr>
          <a:xfrm>
            <a:off x="1018572" y="1967696"/>
            <a:ext cx="387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cs typeface="+mn-ea"/>
                <a:sym typeface="+mn-lt"/>
              </a:rPr>
              <a:t>美丽的地球</a:t>
            </a:r>
            <a:r>
              <a:rPr lang="en-US" altLang="zh-CN" sz="2400" dirty="0">
                <a:cs typeface="+mn-ea"/>
                <a:sym typeface="+mn-lt"/>
              </a:rPr>
              <a:t>—</a:t>
            </a:r>
            <a:r>
              <a:rPr lang="zh-CN" altLang="en-US" sz="2400" dirty="0">
                <a:cs typeface="+mn-ea"/>
                <a:sym typeface="+mn-lt"/>
              </a:rPr>
              <a:t>照片集</a:t>
            </a:r>
          </a:p>
        </p:txBody>
      </p:sp>
      <p:sp>
        <p:nvSpPr>
          <p:cNvPr id="11" name="任意多边形 7">
            <a:extLst>
              <a:ext uri="{FF2B5EF4-FFF2-40B4-BE49-F238E27FC236}">
                <a16:creationId xmlns="" xmlns:a16="http://schemas.microsoft.com/office/drawing/2014/main" id="{30566CE2-FF86-43B1-850D-4EAFCA36EDA2}"/>
              </a:ext>
            </a:extLst>
          </p:cNvPr>
          <p:cNvSpPr/>
          <p:nvPr/>
        </p:nvSpPr>
        <p:spPr>
          <a:xfrm>
            <a:off x="173831" y="2634838"/>
            <a:ext cx="11844338" cy="794162"/>
          </a:xfrm>
          <a:custGeom>
            <a:avLst/>
            <a:gdLst>
              <a:gd name="connsiteX0" fmla="*/ 0 w 11844338"/>
              <a:gd name="connsiteY0" fmla="*/ 494810 h 794162"/>
              <a:gd name="connsiteX1" fmla="*/ 3957638 w 11844338"/>
              <a:gd name="connsiteY1" fmla="*/ 780560 h 794162"/>
              <a:gd name="connsiteX2" fmla="*/ 8243888 w 11844338"/>
              <a:gd name="connsiteY2" fmla="*/ 109048 h 794162"/>
              <a:gd name="connsiteX3" fmla="*/ 11844338 w 11844338"/>
              <a:gd name="connsiteY3" fmla="*/ 9035 h 79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4338" h="794162">
                <a:moveTo>
                  <a:pt x="0" y="494810"/>
                </a:moveTo>
                <a:cubicBezTo>
                  <a:pt x="1291828" y="669832"/>
                  <a:pt x="2583657" y="844854"/>
                  <a:pt x="3957638" y="780560"/>
                </a:cubicBezTo>
                <a:cubicBezTo>
                  <a:pt x="5331619" y="716266"/>
                  <a:pt x="6929438" y="237635"/>
                  <a:pt x="8243888" y="109048"/>
                </a:cubicBezTo>
                <a:cubicBezTo>
                  <a:pt x="9558338" y="-19539"/>
                  <a:pt x="10701338" y="-5252"/>
                  <a:pt x="11844338" y="9035"/>
                </a:cubicBezTo>
              </a:path>
            </a:pathLst>
          </a:custGeom>
          <a:noFill/>
          <a:ln w="38100">
            <a:solidFill>
              <a:srgbClr val="0A5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2D20E1F4-3B11-47FC-878B-484A6D44F1F9}"/>
              </a:ext>
            </a:extLst>
          </p:cNvPr>
          <p:cNvGrpSpPr/>
          <p:nvPr/>
        </p:nvGrpSpPr>
        <p:grpSpPr>
          <a:xfrm>
            <a:off x="1089110" y="2833980"/>
            <a:ext cx="2475914" cy="3538750"/>
            <a:chOff x="915279" y="1273417"/>
            <a:chExt cx="2475914" cy="3538750"/>
          </a:xfrm>
        </p:grpSpPr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AE02D337-C8F3-4AD9-BCE0-8B901DCD1C1B}"/>
                </a:ext>
              </a:extLst>
            </p:cNvPr>
            <p:cNvGrpSpPr/>
            <p:nvPr/>
          </p:nvGrpSpPr>
          <p:grpSpPr>
            <a:xfrm>
              <a:off x="915279" y="1273417"/>
              <a:ext cx="2475914" cy="3538750"/>
              <a:chOff x="858129" y="704457"/>
              <a:chExt cx="2475914" cy="3538750"/>
            </a:xfrm>
          </p:grpSpPr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3FDC3CF4-10FC-496E-8510-E0F2E4D59FB4}"/>
                  </a:ext>
                </a:extLst>
              </p:cNvPr>
              <p:cNvSpPr/>
              <p:nvPr userDrawn="1"/>
            </p:nvSpPr>
            <p:spPr>
              <a:xfrm>
                <a:off x="858129" y="1547446"/>
                <a:ext cx="2475914" cy="2695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="" xmlns:a16="http://schemas.microsoft.com/office/drawing/2014/main" id="{F0BC16C5-4321-45C3-BEFC-FDDF3E79CD8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89893" y="704457"/>
                <a:ext cx="570095" cy="1128134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="" xmlns:a16="http://schemas.microsoft.com/office/drawing/2014/main" id="{E52792BE-D234-4FB3-81B0-EB87957C1C5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215521">
                <a:off x="2433669" y="704457"/>
                <a:ext cx="570095" cy="1128134"/>
              </a:xfrm>
              <a:prstGeom prst="rect">
                <a:avLst/>
              </a:prstGeom>
            </p:spPr>
          </p:pic>
        </p:grpSp>
        <p:pic>
          <p:nvPicPr>
            <p:cNvPr id="15" name="图片占位符 4">
              <a:extLst>
                <a:ext uri="{FF2B5EF4-FFF2-40B4-BE49-F238E27FC236}">
                  <a16:creationId xmlns="" xmlns:a16="http://schemas.microsoft.com/office/drawing/2014/main" id="{40B0E9B1-F8F9-4BCC-802D-4457FF94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46359" y="2496185"/>
              <a:ext cx="2066925" cy="2068513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CCC54D7D-A211-4718-B0ED-D82DBD5BC458}"/>
              </a:ext>
            </a:extLst>
          </p:cNvPr>
          <p:cNvGrpSpPr/>
          <p:nvPr/>
        </p:nvGrpSpPr>
        <p:grpSpPr>
          <a:xfrm>
            <a:off x="4727327" y="2586511"/>
            <a:ext cx="2475914" cy="3538750"/>
            <a:chOff x="4553496" y="1025948"/>
            <a:chExt cx="2475914" cy="3538750"/>
          </a:xfrm>
        </p:grpSpPr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69B7BE84-0F56-43A8-AD79-58C9C632384C}"/>
                </a:ext>
              </a:extLst>
            </p:cNvPr>
            <p:cNvGrpSpPr/>
            <p:nvPr/>
          </p:nvGrpSpPr>
          <p:grpSpPr>
            <a:xfrm>
              <a:off x="4553496" y="1025948"/>
              <a:ext cx="2475914" cy="3538750"/>
              <a:chOff x="858129" y="704457"/>
              <a:chExt cx="2475914" cy="3538750"/>
            </a:xfrm>
          </p:grpSpPr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2C82476D-6900-4B2B-9978-9A135A637FB4}"/>
                  </a:ext>
                </a:extLst>
              </p:cNvPr>
              <p:cNvSpPr/>
              <p:nvPr userDrawn="1"/>
            </p:nvSpPr>
            <p:spPr>
              <a:xfrm>
                <a:off x="858129" y="1547446"/>
                <a:ext cx="2475914" cy="2695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="" xmlns:a16="http://schemas.microsoft.com/office/drawing/2014/main" id="{0D221F5D-FCAE-4118-97DD-440441BF9DF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89893" y="704457"/>
                <a:ext cx="570095" cy="1128134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="" xmlns:a16="http://schemas.microsoft.com/office/drawing/2014/main" id="{088E97A8-AFEE-4EF1-BF0E-2FBF8AA2AAA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215521">
                <a:off x="2433669" y="704457"/>
                <a:ext cx="570095" cy="1128134"/>
              </a:xfrm>
              <a:prstGeom prst="rect">
                <a:avLst/>
              </a:prstGeom>
            </p:spPr>
          </p:pic>
        </p:grpSp>
        <p:pic>
          <p:nvPicPr>
            <p:cNvPr id="21" name="图片占位符 5">
              <a:extLst>
                <a:ext uri="{FF2B5EF4-FFF2-40B4-BE49-F238E27FC236}">
                  <a16:creationId xmlns="" xmlns:a16="http://schemas.microsoft.com/office/drawing/2014/main" id="{783CF16B-E2F5-4381-9501-A8EEED7F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4576" y="2248716"/>
              <a:ext cx="2066925" cy="2068513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B6EB8B74-7D9E-46A1-94CD-413535B58212}"/>
              </a:ext>
            </a:extLst>
          </p:cNvPr>
          <p:cNvGrpSpPr/>
          <p:nvPr/>
        </p:nvGrpSpPr>
        <p:grpSpPr>
          <a:xfrm>
            <a:off x="8094648" y="2250847"/>
            <a:ext cx="2475914" cy="3538750"/>
            <a:chOff x="7920817" y="690284"/>
            <a:chExt cx="2475914" cy="3538750"/>
          </a:xfrm>
        </p:grpSpPr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0EE3CF7D-6FAB-4179-B18D-DC58D7A6244C}"/>
                </a:ext>
              </a:extLst>
            </p:cNvPr>
            <p:cNvGrpSpPr/>
            <p:nvPr/>
          </p:nvGrpSpPr>
          <p:grpSpPr>
            <a:xfrm>
              <a:off x="7920817" y="690284"/>
              <a:ext cx="2475914" cy="3538750"/>
              <a:chOff x="858129" y="704457"/>
              <a:chExt cx="2475914" cy="3538750"/>
            </a:xfrm>
          </p:grpSpPr>
          <p:sp>
            <p:nvSpPr>
              <p:cNvPr id="28" name="矩形 27">
                <a:extLst>
                  <a:ext uri="{FF2B5EF4-FFF2-40B4-BE49-F238E27FC236}">
                    <a16:creationId xmlns="" xmlns:a16="http://schemas.microsoft.com/office/drawing/2014/main" id="{AF94439C-A183-4E89-935C-1A38D026BD13}"/>
                  </a:ext>
                </a:extLst>
              </p:cNvPr>
              <p:cNvSpPr/>
              <p:nvPr userDrawn="1"/>
            </p:nvSpPr>
            <p:spPr>
              <a:xfrm>
                <a:off x="858129" y="1547446"/>
                <a:ext cx="2475914" cy="2695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9" name="图片 28">
                <a:extLst>
                  <a:ext uri="{FF2B5EF4-FFF2-40B4-BE49-F238E27FC236}">
                    <a16:creationId xmlns="" xmlns:a16="http://schemas.microsoft.com/office/drawing/2014/main" id="{817D2663-EDF1-47B1-8839-5B0E0F2D576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89893" y="704457"/>
                <a:ext cx="570095" cy="1128134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="" xmlns:a16="http://schemas.microsoft.com/office/drawing/2014/main" id="{94797376-7458-482A-8A20-E21B2CE5CC4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215521">
                <a:off x="2433669" y="704457"/>
                <a:ext cx="570095" cy="1128134"/>
              </a:xfrm>
              <a:prstGeom prst="rect">
                <a:avLst/>
              </a:prstGeom>
            </p:spPr>
          </p:pic>
        </p:grpSp>
        <p:pic>
          <p:nvPicPr>
            <p:cNvPr id="27" name="图片占位符 6">
              <a:extLst>
                <a:ext uri="{FF2B5EF4-FFF2-40B4-BE49-F238E27FC236}">
                  <a16:creationId xmlns="" xmlns:a16="http://schemas.microsoft.com/office/drawing/2014/main" id="{7E9523B8-E404-4DFC-983C-58A33FBCB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51897" y="1913052"/>
              <a:ext cx="2066925" cy="206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8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4273952" y="844952"/>
            <a:ext cx="364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美丽的地球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98D1AB6-9890-49F7-9C90-1B8934501A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0471" y="1491283"/>
            <a:ext cx="5752618" cy="528402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8BD85A18-5A9F-4850-AF92-B4BC84F8AB61}"/>
              </a:ext>
            </a:extLst>
          </p:cNvPr>
          <p:cNvSpPr txBox="1"/>
          <p:nvPr/>
        </p:nvSpPr>
        <p:spPr>
          <a:xfrm>
            <a:off x="4632766" y="2699008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美丽的地球将不再美丽</a:t>
            </a:r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……</a:t>
            </a:r>
            <a:endParaRPr lang="zh-CN" altLang="en-US" sz="3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8B3E3032-04F2-4784-A528-59970761449F}"/>
              </a:ext>
            </a:extLst>
          </p:cNvPr>
          <p:cNvSpPr txBox="1"/>
          <p:nvPr/>
        </p:nvSpPr>
        <p:spPr>
          <a:xfrm>
            <a:off x="6350643" y="4491509"/>
            <a:ext cx="4580865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保护地球，刻不容缓</a:t>
            </a:r>
          </a:p>
        </p:txBody>
      </p:sp>
    </p:spTree>
    <p:extLst>
      <p:ext uri="{BB962C8B-B14F-4D97-AF65-F5344CB8AC3E}">
        <p14:creationId xmlns:p14="http://schemas.microsoft.com/office/powerpoint/2010/main" val="31410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41292A1-A0BF-4469-A936-B48C0236C8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47AFC159-528B-46A1-B0F6-750515C6F2D5}"/>
              </a:ext>
            </a:extLst>
          </p:cNvPr>
          <p:cNvSpPr txBox="1"/>
          <p:nvPr/>
        </p:nvSpPr>
        <p:spPr>
          <a:xfrm>
            <a:off x="3763701" y="706056"/>
            <a:ext cx="466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人与自然和谐共生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—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B54FD1AD-3266-4B06-8DB2-E5C635A46F37}"/>
              </a:ext>
            </a:extLst>
          </p:cNvPr>
          <p:cNvSpPr txBox="1"/>
          <p:nvPr/>
        </p:nvSpPr>
        <p:spPr>
          <a:xfrm>
            <a:off x="4579717" y="2025570"/>
            <a:ext cx="303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第二章节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3B3F0C3-66E2-46CA-8B72-51D93A78CAC0}"/>
              </a:ext>
            </a:extLst>
          </p:cNvPr>
          <p:cNvSpPr txBox="1"/>
          <p:nvPr/>
        </p:nvSpPr>
        <p:spPr>
          <a:xfrm>
            <a:off x="1672050" y="3081836"/>
            <a:ext cx="88479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chemeClr val="accent6">
                    <a:lumMod val="7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地球遭受的危害</a:t>
            </a:r>
          </a:p>
        </p:txBody>
      </p:sp>
    </p:spTree>
    <p:extLst>
      <p:ext uri="{BB962C8B-B14F-4D97-AF65-F5344CB8AC3E}">
        <p14:creationId xmlns:p14="http://schemas.microsoft.com/office/powerpoint/2010/main" val="38323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3823022" y="844952"/>
            <a:ext cx="454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地球遭受的危害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593B1AF6-2DFE-4F62-9E44-E66979C721BE}"/>
              </a:ext>
            </a:extLst>
          </p:cNvPr>
          <p:cNvSpPr txBox="1"/>
          <p:nvPr/>
        </p:nvSpPr>
        <p:spPr>
          <a:xfrm>
            <a:off x="1018100" y="1972179"/>
            <a:ext cx="284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cs typeface="+mn-ea"/>
                <a:sym typeface="+mn-lt"/>
              </a:rPr>
              <a:t>原因一：大气污染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46AFA94A-8250-42C3-BECF-4466C16985CB}"/>
              </a:ext>
            </a:extLst>
          </p:cNvPr>
          <p:cNvSpPr txBox="1"/>
          <p:nvPr/>
        </p:nvSpPr>
        <p:spPr>
          <a:xfrm>
            <a:off x="2988208" y="5782215"/>
            <a:ext cx="6215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cs typeface="+mn-ea"/>
                <a:sym typeface="+mn-lt"/>
              </a:rPr>
              <a:t>难道我们以后就要呼吸这样的空气吗？</a:t>
            </a:r>
          </a:p>
        </p:txBody>
      </p:sp>
      <p:pic>
        <p:nvPicPr>
          <p:cNvPr id="11" name="图片占位符 4">
            <a:extLst>
              <a:ext uri="{FF2B5EF4-FFF2-40B4-BE49-F238E27FC236}">
                <a16:creationId xmlns="" xmlns:a16="http://schemas.microsoft.com/office/drawing/2014/main" id="{FE30B72E-960F-4451-BB1E-3234A8E727E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212" y="2566963"/>
            <a:ext cx="3362325" cy="3052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占位符 5">
            <a:extLst>
              <a:ext uri="{FF2B5EF4-FFF2-40B4-BE49-F238E27FC236}">
                <a16:creationId xmlns="" xmlns:a16="http://schemas.microsoft.com/office/drawing/2014/main" id="{66D37573-0940-4A2E-B0CF-C30B4D3B714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4838" y="2566963"/>
            <a:ext cx="3362325" cy="3052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占位符 6">
            <a:extLst>
              <a:ext uri="{FF2B5EF4-FFF2-40B4-BE49-F238E27FC236}">
                <a16:creationId xmlns="" xmlns:a16="http://schemas.microsoft.com/office/drawing/2014/main" id="{D45A4CA4-93D8-4A25-8A0C-D7BE2CC69BB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3464" y="2566963"/>
            <a:ext cx="3362325" cy="3052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6249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8608" y="6620270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www.ypppt.com/xiazai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/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10EF81-A296-465D-A921-AB622F300E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68BCB657-9F10-4176-A6E1-86D6560A6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CF5741-E606-47C2-B3D5-3164597BE250}"/>
              </a:ext>
            </a:extLst>
          </p:cNvPr>
          <p:cNvSpPr/>
          <p:nvPr/>
        </p:nvSpPr>
        <p:spPr>
          <a:xfrm>
            <a:off x="430193" y="390646"/>
            <a:ext cx="11331615" cy="60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CA0ABD6-9098-4F82-979F-6D838B59CA86}"/>
              </a:ext>
            </a:extLst>
          </p:cNvPr>
          <p:cNvSpPr txBox="1"/>
          <p:nvPr/>
        </p:nvSpPr>
        <p:spPr>
          <a:xfrm>
            <a:off x="3823022" y="844952"/>
            <a:ext cx="454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地球遭受的危害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593B1AF6-2DFE-4F62-9E44-E66979C721BE}"/>
              </a:ext>
            </a:extLst>
          </p:cNvPr>
          <p:cNvSpPr txBox="1"/>
          <p:nvPr/>
        </p:nvSpPr>
        <p:spPr>
          <a:xfrm>
            <a:off x="1018100" y="1972179"/>
            <a:ext cx="252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cs typeface="+mn-ea"/>
                <a:sym typeface="+mn-lt"/>
              </a:rPr>
              <a:t>原因二：水污染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46AFA94A-8250-42C3-BECF-4466C16985CB}"/>
              </a:ext>
            </a:extLst>
          </p:cNvPr>
          <p:cNvSpPr txBox="1"/>
          <p:nvPr/>
        </p:nvSpPr>
        <p:spPr>
          <a:xfrm>
            <a:off x="2006036" y="3866855"/>
            <a:ext cx="2870522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cs typeface="+mn-ea"/>
                <a:sym typeface="+mn-lt"/>
              </a:rPr>
              <a:t>难道我们以后要喝这样的水吗？</a:t>
            </a:r>
          </a:p>
        </p:txBody>
      </p:sp>
      <p:pic>
        <p:nvPicPr>
          <p:cNvPr id="14" name="图片占位符 6">
            <a:extLst>
              <a:ext uri="{FF2B5EF4-FFF2-40B4-BE49-F238E27FC236}">
                <a16:creationId xmlns="" xmlns:a16="http://schemas.microsoft.com/office/drawing/2014/main" id="{D6B1D9B0-3E8B-43BC-B3F9-E71469A8C29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091141">
            <a:off x="5382928" y="2009739"/>
            <a:ext cx="3351712" cy="2345268"/>
          </a:xfrm>
          <a:prstGeom prst="rect">
            <a:avLst/>
          </a:prstGeom>
        </p:spPr>
      </p:pic>
      <p:pic>
        <p:nvPicPr>
          <p:cNvPr id="15" name="图片占位符 7">
            <a:extLst>
              <a:ext uri="{FF2B5EF4-FFF2-40B4-BE49-F238E27FC236}">
                <a16:creationId xmlns="" xmlns:a16="http://schemas.microsoft.com/office/drawing/2014/main" id="{BF114183-FE2C-4CA3-A911-06CAB75FB08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4173">
            <a:off x="7392731" y="3872039"/>
            <a:ext cx="3382574" cy="22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400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ksb5rm0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851</Words>
  <Application>Microsoft Office PowerPoint</Application>
  <PresentationFormat>宽屏</PresentationFormat>
  <Paragraphs>111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Meiryo</vt:lpstr>
      <vt:lpstr>方正正黑简体</vt:lpstr>
      <vt:lpstr>宋体</vt:lpstr>
      <vt:lpstr>微软雅黑</vt:lpstr>
      <vt:lpstr>Arial</vt:lpstr>
      <vt:lpstr>Calibri</vt:lpstr>
      <vt:lpstr>Calibri Light</vt:lpstr>
      <vt:lpstr>第一PPT，www.1ppt.com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kan</cp:lastModifiedBy>
  <cp:revision>11</cp:revision>
  <dcterms:created xsi:type="dcterms:W3CDTF">2022-03-28T06:42:04Z</dcterms:created>
  <dcterms:modified xsi:type="dcterms:W3CDTF">2023-01-23T03:12:57Z</dcterms:modified>
</cp:coreProperties>
</file>