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5" r:id="rId3"/>
  </p:sldMasterIdLst>
  <p:notesMasterIdLst>
    <p:notesMasterId r:id="rId27"/>
  </p:notesMasterIdLst>
  <p:sldIdLst>
    <p:sldId id="256" r:id="rId4"/>
    <p:sldId id="258" r:id="rId5"/>
    <p:sldId id="297" r:id="rId6"/>
    <p:sldId id="300" r:id="rId7"/>
    <p:sldId id="260" r:id="rId8"/>
    <p:sldId id="284" r:id="rId9"/>
    <p:sldId id="261" r:id="rId10"/>
    <p:sldId id="264" r:id="rId11"/>
    <p:sldId id="285" r:id="rId12"/>
    <p:sldId id="26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01" r:id="rId23"/>
    <p:sldId id="295" r:id="rId24"/>
    <p:sldId id="296" r:id="rId25"/>
    <p:sldId id="30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4"/>
    <a:srgbClr val="1B4457"/>
    <a:srgbClr val="DAF1A3"/>
    <a:srgbClr val="95C85D"/>
    <a:srgbClr val="66BB6A"/>
    <a:srgbClr val="DEE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7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5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D46D-98D2-402D-A3A1-F55FFD2938A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3F851-D71F-457C-A68A-54BC63922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0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3F851-D71F-457C-A68A-54BC639227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30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2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8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5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7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23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7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97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35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73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03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89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0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41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98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47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4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8304" y="6739570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www.ypppt.com/xiazai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8000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DAF1A3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FAD562C8-6D80-4332-8E2E-BB4A0CB31DFF}"/>
              </a:ext>
            </a:extLst>
          </p:cNvPr>
          <p:cNvSpPr/>
          <p:nvPr userDrawn="1"/>
        </p:nvSpPr>
        <p:spPr>
          <a:xfrm>
            <a:off x="921455" y="778933"/>
            <a:ext cx="10349089" cy="5398030"/>
          </a:xfrm>
          <a:prstGeom prst="roundRect">
            <a:avLst>
              <a:gd name="adj" fmla="val 2446"/>
            </a:avLst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A2B766C3-312F-4239-B7A9-07AD3624700B}"/>
              </a:ext>
            </a:extLst>
          </p:cNvPr>
          <p:cNvSpPr/>
          <p:nvPr userDrawn="1"/>
        </p:nvSpPr>
        <p:spPr>
          <a:xfrm>
            <a:off x="1145821" y="977459"/>
            <a:ext cx="9900356" cy="5000978"/>
          </a:xfrm>
          <a:prstGeom prst="roundRect">
            <a:avLst>
              <a:gd name="adj" fmla="val 24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B83455C-4B70-45DF-B286-6700E6B684B9}"/>
              </a:ext>
            </a:extLst>
          </p:cNvPr>
          <p:cNvGrpSpPr/>
          <p:nvPr userDrawn="1"/>
        </p:nvGrpSpPr>
        <p:grpSpPr>
          <a:xfrm>
            <a:off x="3960883" y="616172"/>
            <a:ext cx="4270231" cy="585432"/>
            <a:chOff x="3515076" y="1326005"/>
            <a:chExt cx="4270231" cy="585432"/>
          </a:xfrm>
        </p:grpSpPr>
        <p:sp>
          <p:nvSpPr>
            <p:cNvPr id="8" name="等腰三角形 7">
              <a:extLst>
                <a:ext uri="{FF2B5EF4-FFF2-40B4-BE49-F238E27FC236}">
                  <a16:creationId xmlns="" xmlns:a16="http://schemas.microsoft.com/office/drawing/2014/main" id="{149B8B81-BE6A-4C0C-9744-3ACBB25693F6}"/>
                </a:ext>
              </a:extLst>
            </p:cNvPr>
            <p:cNvSpPr/>
            <p:nvPr/>
          </p:nvSpPr>
          <p:spPr>
            <a:xfrm rot="16200000">
              <a:off x="3474702" y="1366380"/>
              <a:ext cx="585430" cy="504681"/>
            </a:xfrm>
            <a:prstGeom prst="triangle">
              <a:avLst/>
            </a:prstGeom>
            <a:solidFill>
              <a:srgbClr val="66BB6A"/>
            </a:solidFill>
            <a:ln w="44450">
              <a:solidFill>
                <a:srgbClr val="95C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DD82992C-E10A-401C-BFF3-2963B119F269}"/>
                </a:ext>
              </a:extLst>
            </p:cNvPr>
            <p:cNvSpPr/>
            <p:nvPr/>
          </p:nvSpPr>
          <p:spPr>
            <a:xfrm>
              <a:off x="4052167" y="1326005"/>
              <a:ext cx="3186833" cy="585431"/>
            </a:xfrm>
            <a:prstGeom prst="rect">
              <a:avLst/>
            </a:prstGeom>
            <a:solidFill>
              <a:srgbClr val="DAF1A3"/>
            </a:solidFill>
            <a:ln w="63500">
              <a:solidFill>
                <a:srgbClr val="DAF1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accent6">
                    <a:lumMod val="50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5E279CDA-873F-4378-AE41-42776B981E4E}"/>
                </a:ext>
              </a:extLst>
            </p:cNvPr>
            <p:cNvSpPr/>
            <p:nvPr/>
          </p:nvSpPr>
          <p:spPr>
            <a:xfrm rot="5400000">
              <a:off x="7240252" y="1366381"/>
              <a:ext cx="585430" cy="504681"/>
            </a:xfrm>
            <a:prstGeom prst="triangle">
              <a:avLst/>
            </a:prstGeom>
            <a:solidFill>
              <a:srgbClr val="66BB6A"/>
            </a:solidFill>
            <a:ln w="44450">
              <a:solidFill>
                <a:srgbClr val="95C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8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74D6-F0E9-4BB0-8265-5D19A5E7751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E9BD-828A-4BCC-B3B7-BC56FDD6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9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3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3E4F6C5-2FFE-4006-AD83-3B2DBAE4F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17869908-BD25-4D4B-952B-3CB734A2F58C}"/>
              </a:ext>
            </a:extLst>
          </p:cNvPr>
          <p:cNvSpPr txBox="1"/>
          <p:nvPr/>
        </p:nvSpPr>
        <p:spPr>
          <a:xfrm>
            <a:off x="1693333" y="1578681"/>
            <a:ext cx="6019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生态环保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8E9B03-72CC-4A98-9D5E-3B9C1EBFC101}"/>
              </a:ext>
            </a:extLst>
          </p:cNvPr>
          <p:cNvSpPr txBox="1"/>
          <p:nvPr/>
        </p:nvSpPr>
        <p:spPr>
          <a:xfrm>
            <a:off x="790222" y="2905377"/>
            <a:ext cx="6019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人人有责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5804234E-5F50-4579-9F0F-7E8FDB8F56B1}"/>
              </a:ext>
            </a:extLst>
          </p:cNvPr>
          <p:cNvSpPr/>
          <p:nvPr/>
        </p:nvSpPr>
        <p:spPr>
          <a:xfrm>
            <a:off x="936978" y="1016000"/>
            <a:ext cx="10227733" cy="4955822"/>
          </a:xfrm>
          <a:prstGeom prst="roundRect">
            <a:avLst>
              <a:gd name="adj" fmla="val 19856"/>
            </a:avLst>
          </a:prstGeom>
          <a:noFill/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561C4971-AE18-4E45-AE1A-BD8624273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8378" y="0"/>
            <a:ext cx="2273622" cy="23706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A292B7E-4FA0-4411-B76A-C38E76E1297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54509" y="838199"/>
            <a:ext cx="6019801" cy="6019801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="" xmlns:a16="http://schemas.microsoft.com/office/drawing/2014/main" id="{A536FF78-3754-4C29-84A2-71F699797A22}"/>
              </a:ext>
            </a:extLst>
          </p:cNvPr>
          <p:cNvSpPr/>
          <p:nvPr/>
        </p:nvSpPr>
        <p:spPr>
          <a:xfrm>
            <a:off x="1827969" y="4725514"/>
            <a:ext cx="4584120" cy="4979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" dist="88900" dir="2700000" algn="tl" rotWithShape="0">
              <a:srgbClr val="1B445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生态环境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生态环保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环保措施</a:t>
            </a:r>
          </a:p>
        </p:txBody>
      </p:sp>
    </p:spTree>
    <p:extLst>
      <p:ext uri="{BB962C8B-B14F-4D97-AF65-F5344CB8AC3E}">
        <p14:creationId xmlns:p14="http://schemas.microsoft.com/office/powerpoint/2010/main" val="313231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75047" y="2982762"/>
            <a:ext cx="3161097" cy="1569660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cs typeface="+mn-ea"/>
                <a:sym typeface="+mn-lt"/>
              </a:rPr>
              <a:t>指人类为其自身生存和发展，在利用和改造自然的过程中，对自然环境破坏和污染所产生的危害人类生存的各种负反馈效应。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8BB6960-8948-49F9-88B4-4A40ED110F58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生态环境的问题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D0367DB-9C1E-4BEE-B49A-E4BF02670FAE}"/>
              </a:ext>
            </a:extLst>
          </p:cNvPr>
          <p:cNvSpPr txBox="1"/>
          <p:nvPr/>
        </p:nvSpPr>
        <p:spPr>
          <a:xfrm>
            <a:off x="2047775" y="2332340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生态环境问题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954B904-4B08-4468-9AD7-D274BC9015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599" y="1568917"/>
            <a:ext cx="3951171" cy="39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85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7804" y="2245589"/>
            <a:ext cx="671639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总体恶化，局部改善，治理速度远远赶不上破坏速度，生态赤字逐渐扩大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67C196D-BAA8-47BB-ACFC-4FE46D4C1A86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生态环境的问题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0FDD675-4363-484B-9D7E-221F0D32A802}"/>
              </a:ext>
            </a:extLst>
          </p:cNvPr>
          <p:cNvSpPr txBox="1"/>
          <p:nvPr/>
        </p:nvSpPr>
        <p:spPr>
          <a:xfrm>
            <a:off x="1672390" y="1629696"/>
            <a:ext cx="2707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cs typeface="+mn-ea"/>
                <a:sym typeface="+mn-lt"/>
              </a:rPr>
              <a:t>中国生态环境问题现状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79951F3-7F12-4A88-B0C9-DF1B27D922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1022770"/>
            <a:ext cx="9906000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39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0890" y="2263986"/>
            <a:ext cx="3871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B4457"/>
                </a:solidFill>
                <a:cs typeface="+mn-ea"/>
                <a:sym typeface="+mn-lt"/>
              </a:rPr>
              <a:t>自然原因：</a:t>
            </a:r>
            <a:endParaRPr lang="en-US" altLang="zh-CN" sz="1600" b="1" dirty="0">
              <a:solidFill>
                <a:srgbClr val="1B4457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地域广大，且受季风气候的影响，自然灾害多。地形复杂，多山地、丘陵，平原面积少，植被覆盖率低，生态环境脆弱。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300369D-EBE1-44F3-9731-33195A1A3BD1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生态环境的问题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E9AEFD2-05CE-4FDD-9CE6-CAD1EA0C9866}"/>
              </a:ext>
            </a:extLst>
          </p:cNvPr>
          <p:cNvSpPr txBox="1"/>
          <p:nvPr/>
        </p:nvSpPr>
        <p:spPr>
          <a:xfrm>
            <a:off x="1710890" y="1648946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B4457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原因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16201F3-9E65-4BF1-8CCC-B6396174D34C}"/>
              </a:ext>
            </a:extLst>
          </p:cNvPr>
          <p:cNvSpPr txBox="1"/>
          <p:nvPr/>
        </p:nvSpPr>
        <p:spPr>
          <a:xfrm>
            <a:off x="1710890" y="3943677"/>
            <a:ext cx="25531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B4457"/>
                </a:solidFill>
                <a:cs typeface="+mn-ea"/>
                <a:sym typeface="+mn-lt"/>
              </a:rPr>
              <a:t>人为原因：</a:t>
            </a:r>
            <a:endParaRPr lang="en-US" altLang="zh-CN" sz="1600" b="1" dirty="0">
              <a:solidFill>
                <a:srgbClr val="1B4457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①巨大的人口压力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②不合理的开发活动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4D4F9AF-B234-4E1E-82BB-C5F7CB3651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6914" y="1128835"/>
            <a:ext cx="4850331" cy="47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2549" y="1522579"/>
            <a:ext cx="4474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B4457"/>
                </a:solidFill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、我国生态环境问题分布特征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81716"/>
              </p:ext>
            </p:extLst>
          </p:nvPr>
        </p:nvGraphicFramePr>
        <p:xfrm>
          <a:off x="1773213" y="2176749"/>
          <a:ext cx="8645574" cy="348290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881858">
                  <a:extLst>
                    <a:ext uri="{9D8B030D-6E8A-4147-A177-3AD203B41FA5}">
                      <a16:colId xmlns="" xmlns:a16="http://schemas.microsoft.com/office/drawing/2014/main" val="3292560925"/>
                    </a:ext>
                  </a:extLst>
                </a:gridCol>
                <a:gridCol w="2881858">
                  <a:extLst>
                    <a:ext uri="{9D8B030D-6E8A-4147-A177-3AD203B41FA5}">
                      <a16:colId xmlns="" xmlns:a16="http://schemas.microsoft.com/office/drawing/2014/main" val="1623080635"/>
                    </a:ext>
                  </a:extLst>
                </a:gridCol>
                <a:gridCol w="2881858">
                  <a:extLst>
                    <a:ext uri="{9D8B030D-6E8A-4147-A177-3AD203B41FA5}">
                      <a16:colId xmlns="" xmlns:a16="http://schemas.microsoft.com/office/drawing/2014/main" val="2448087134"/>
                    </a:ext>
                  </a:extLst>
                </a:gridCol>
              </a:tblGrid>
              <a:tr h="314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地区名称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自然背景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主要生态问题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32020975"/>
                  </a:ext>
                </a:extLst>
              </a:tr>
              <a:tr h="5313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大兴安岭西侧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大兴安岭西侧，内蒙古半干旱草原区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森林破坏、土壤侵蚀</a:t>
                      </a:r>
                      <a:r>
                        <a:rPr lang="en-US" altLang="zh-CN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风蚀</a:t>
                      </a:r>
                      <a:r>
                        <a:rPr lang="en-US" altLang="zh-CN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、草地退化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10621259"/>
                  </a:ext>
                </a:extLst>
              </a:tr>
              <a:tr h="372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西北干旱半干旱地区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西北干旱半干旱荒漠绿洲区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草地退化，土壤侵蚀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6362509"/>
                  </a:ext>
                </a:extLst>
              </a:tr>
              <a:tr h="5313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黄淮海平原区</a:t>
                      </a:r>
                    </a:p>
                    <a:p>
                      <a:pPr algn="ctr"/>
                      <a:r>
                        <a:rPr lang="zh-CN" altLang="en-US" sz="13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南方亚热带丘陵区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暖温带半湿润</a:t>
                      </a:r>
                      <a:endParaRPr lang="en-US" altLang="zh-CN" sz="13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黄淮海平原区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风蚀，次生盐碱化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水土流失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31621152"/>
                  </a:ext>
                </a:extLst>
              </a:tr>
              <a:tr h="978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亚热带的横断山区、云贵高原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南方亚热带丘陵区</a:t>
                      </a:r>
                    </a:p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西南横断山区，云</a:t>
                      </a:r>
                    </a:p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贵高原西部亚热带</a:t>
                      </a:r>
                    </a:p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丘陵山地区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土壤侵蚀</a:t>
                      </a:r>
                      <a:r>
                        <a:rPr lang="en-US" altLang="zh-CN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水土流失</a:t>
                      </a:r>
                      <a:r>
                        <a:rPr lang="en-US" altLang="zh-CN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，森林破坏，物</a:t>
                      </a:r>
                    </a:p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种灭绝，生物多样性锐减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1197179"/>
                  </a:ext>
                </a:extLst>
              </a:tr>
              <a:tr h="755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青藏高原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青藏高原高寒地区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土壤侵蚀</a:t>
                      </a:r>
                      <a:r>
                        <a:rPr lang="en-US" altLang="zh-CN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冻融侵蚀，冰川侵蚀</a:t>
                      </a:r>
                      <a:r>
                        <a:rPr lang="en-US" altLang="zh-CN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，草</a:t>
                      </a:r>
                    </a:p>
                    <a:p>
                      <a:pPr algn="ctr"/>
                      <a:r>
                        <a:rPr lang="zh-CN" altLang="en-US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地退化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66849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1A80443-B0B6-446E-8A69-27683E376147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生态环境的问题</a:t>
            </a:r>
          </a:p>
        </p:txBody>
      </p:sp>
    </p:spTree>
    <p:extLst>
      <p:ext uri="{BB962C8B-B14F-4D97-AF65-F5344CB8AC3E}">
        <p14:creationId xmlns:p14="http://schemas.microsoft.com/office/powerpoint/2010/main" val="24164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6676AFB-5457-4DDD-B208-B4371CE1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2EBFD9-CB85-4B49-A258-9A932B58FF9E}"/>
              </a:ext>
            </a:extLst>
          </p:cNvPr>
          <p:cNvSpPr txBox="1"/>
          <p:nvPr/>
        </p:nvSpPr>
        <p:spPr>
          <a:xfrm>
            <a:off x="1759023" y="2367171"/>
            <a:ext cx="429182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生态环保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措施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B4EFC87D-439C-4B5A-AF09-DD693F6C4817}"/>
              </a:ext>
            </a:extLst>
          </p:cNvPr>
          <p:cNvSpPr/>
          <p:nvPr/>
        </p:nvSpPr>
        <p:spPr>
          <a:xfrm>
            <a:off x="936978" y="1016000"/>
            <a:ext cx="10227733" cy="4955822"/>
          </a:xfrm>
          <a:prstGeom prst="roundRect">
            <a:avLst>
              <a:gd name="adj" fmla="val 19856"/>
            </a:avLst>
          </a:prstGeom>
          <a:noFill/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87961DD-AB9E-4101-8004-1A8EDD6ED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8378" y="0"/>
            <a:ext cx="2273622" cy="2370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AAB9982-8373-4493-8DDF-8FC0F7AE0EB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54509" y="838199"/>
            <a:ext cx="6019801" cy="601980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469635B6-13A1-41C1-BE47-4D52DA7A2F7C}"/>
              </a:ext>
            </a:extLst>
          </p:cNvPr>
          <p:cNvSpPr/>
          <p:nvPr/>
        </p:nvSpPr>
        <p:spPr>
          <a:xfrm>
            <a:off x="1789468" y="1593883"/>
            <a:ext cx="2012511" cy="4979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" dist="88900" dir="2700000" algn="tl" rotWithShape="0">
              <a:srgbClr val="1B445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第三部分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7BF8656-FF98-44DC-AD58-8D8E2938FC26}"/>
              </a:ext>
            </a:extLst>
          </p:cNvPr>
          <p:cNvSpPr txBox="1"/>
          <p:nvPr/>
        </p:nvSpPr>
        <p:spPr>
          <a:xfrm>
            <a:off x="1789468" y="4519404"/>
            <a:ext cx="42613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To an optimist every change is a change for the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better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5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4388" y="2789525"/>
            <a:ext cx="62275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　①植树造林，水土保持，草原建设和国土整治的重点生态工程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　②长江，黄河中上游水土保持重点防护工程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　③重点地区天然林资源保护和退耕还林还草工程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　④建立自然保护区，风景名胜区，森林公园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　⑤生态农业试点示范，生态示范区建设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　⑥环境保护法制建设 </a:t>
            </a:r>
          </a:p>
        </p:txBody>
      </p:sp>
      <p:sp>
        <p:nvSpPr>
          <p:cNvPr id="3" name="矩形 2"/>
          <p:cNvSpPr/>
          <p:nvPr/>
        </p:nvSpPr>
        <p:spPr>
          <a:xfrm>
            <a:off x="5198955" y="2325280"/>
            <a:ext cx="4831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B4457"/>
                </a:solidFill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、中国生态环境保护的具体措施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4353A3D0-DAF1-427A-9819-3E1AC6F409FE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生态环保的措施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0876B0F-234B-4703-98C5-5D2F1871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0281" y="1491915"/>
            <a:ext cx="3788675" cy="44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8953" y="2406051"/>
            <a:ext cx="39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生态环境保护的具体措施： </a:t>
            </a:r>
          </a:p>
        </p:txBody>
      </p:sp>
      <p:sp>
        <p:nvSpPr>
          <p:cNvPr id="3" name="矩形 2"/>
          <p:cNvSpPr/>
          <p:nvPr/>
        </p:nvSpPr>
        <p:spPr>
          <a:xfrm>
            <a:off x="1678953" y="2858693"/>
            <a:ext cx="6096000" cy="15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cs typeface="+mn-ea"/>
                <a:sym typeface="+mn-lt"/>
              </a:rPr>
              <a:t>、保护生态环境，防止土地荒漠化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、建立适合现阶段生态环境建设的自然保护区管理体制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zh-CN" altLang="en-US" sz="1600" dirty="0">
                <a:cs typeface="+mn-ea"/>
                <a:sym typeface="+mn-lt"/>
              </a:rPr>
              <a:t>、正确对待自然生态资源，实行绿色经济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4</a:t>
            </a:r>
            <a:r>
              <a:rPr lang="zh-CN" altLang="en-US" sz="1600" dirty="0">
                <a:cs typeface="+mn-ea"/>
                <a:sym typeface="+mn-lt"/>
              </a:rPr>
              <a:t>、提倡绿色消费，节约物质资源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DA0C169-B1BC-495F-A95D-23B73AD1D4E7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生态环保的措施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B1914C7-3673-4EE7-BF91-FF17E3F323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2883" y="1568918"/>
            <a:ext cx="3720164" cy="37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8836D81-195F-4D62-92B0-5FE3B47F9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F3FE2B8-406F-4F72-8BAC-18FADC20EBAE}"/>
              </a:ext>
            </a:extLst>
          </p:cNvPr>
          <p:cNvSpPr txBox="1"/>
          <p:nvPr/>
        </p:nvSpPr>
        <p:spPr>
          <a:xfrm>
            <a:off x="1759023" y="2367171"/>
            <a:ext cx="42918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生态环保的措施案例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F1D8BD93-B7A2-4666-9D27-AA4137710C93}"/>
              </a:ext>
            </a:extLst>
          </p:cNvPr>
          <p:cNvSpPr/>
          <p:nvPr/>
        </p:nvSpPr>
        <p:spPr>
          <a:xfrm>
            <a:off x="936978" y="1016000"/>
            <a:ext cx="10227733" cy="4955822"/>
          </a:xfrm>
          <a:prstGeom prst="roundRect">
            <a:avLst>
              <a:gd name="adj" fmla="val 19856"/>
            </a:avLst>
          </a:prstGeom>
          <a:noFill/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5E13647C-61C6-4150-AA12-8E3791805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8378" y="0"/>
            <a:ext cx="2273622" cy="2370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283A0B4-CDA0-4D33-8F49-C6BAA6D76A6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54509" y="838199"/>
            <a:ext cx="6019801" cy="601980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4856B0D1-838B-4460-8D6A-77F0C2EB12C0}"/>
              </a:ext>
            </a:extLst>
          </p:cNvPr>
          <p:cNvSpPr/>
          <p:nvPr/>
        </p:nvSpPr>
        <p:spPr>
          <a:xfrm>
            <a:off x="1789468" y="1593883"/>
            <a:ext cx="2012511" cy="4979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" dist="88900" dir="2700000" algn="tl" rotWithShape="0">
              <a:srgbClr val="1B445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第四部分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36865DE-7905-4AB2-B617-2A19A5DACDB1}"/>
              </a:ext>
            </a:extLst>
          </p:cNvPr>
          <p:cNvSpPr txBox="1"/>
          <p:nvPr/>
        </p:nvSpPr>
        <p:spPr>
          <a:xfrm>
            <a:off x="1789468" y="4519404"/>
            <a:ext cx="42613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To an optimist every change is a change for the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better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6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2100106"/>
            <a:ext cx="4362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1B4457"/>
                </a:solidFill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、“三北”防护林工程简介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6206237" y="2633616"/>
            <a:ext cx="39452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“三北”防护林工程是指在中国三北地区（西北、华北和东北）建设的大型人工林业生态工程。中国政府为改善生态环境，于</a:t>
            </a:r>
            <a:r>
              <a:rPr lang="en-US" altLang="zh-CN" sz="1600" dirty="0">
                <a:cs typeface="+mn-ea"/>
                <a:sym typeface="+mn-lt"/>
              </a:rPr>
              <a:t>1979</a:t>
            </a:r>
            <a:r>
              <a:rPr lang="zh-CN" altLang="en-US" sz="1600" dirty="0">
                <a:cs typeface="+mn-ea"/>
                <a:sym typeface="+mn-lt"/>
              </a:rPr>
              <a:t>年决定把这项工程列为国家经济建设的重要项目。工程规划期限为</a:t>
            </a:r>
            <a:r>
              <a:rPr lang="en-US" altLang="zh-CN" sz="1600" dirty="0">
                <a:cs typeface="+mn-ea"/>
                <a:sym typeface="+mn-lt"/>
              </a:rPr>
              <a:t>70</a:t>
            </a:r>
            <a:r>
              <a:rPr lang="zh-CN" altLang="en-US" sz="1600" dirty="0">
                <a:cs typeface="+mn-ea"/>
                <a:sym typeface="+mn-lt"/>
              </a:rPr>
              <a:t>年，分七期工程进行，目前正式启动第五期工程建设。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2DC0DB8-96A8-4BD1-A40E-57A900017BD7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生态环保的措施案例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BFAC317-3526-4702-A70C-4343F3E69D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350" y="1568918"/>
            <a:ext cx="4143676" cy="41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6256" y="2254109"/>
            <a:ext cx="3601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B4457"/>
                </a:solidFill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、防护实施措施</a:t>
            </a:r>
          </a:p>
        </p:txBody>
      </p:sp>
      <p:sp>
        <p:nvSpPr>
          <p:cNvPr id="5" name="矩形 4"/>
          <p:cNvSpPr/>
          <p:nvPr/>
        </p:nvSpPr>
        <p:spPr>
          <a:xfrm>
            <a:off x="1596256" y="2739493"/>
            <a:ext cx="36013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这项工程，根据我国国情，采取民办国助形式，实行群众投工，多方集资，国家扶持为辅的建设方针，走一条生态效益和经济效益并重的具有中国特色的防护林建设之路。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30A726D-1367-4163-967A-8503566A0064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生态环保的措施案例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7CC1751-166C-4C64-8CC8-F3018DCA15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613" y="1442988"/>
            <a:ext cx="440436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68A002-73DA-42BF-848A-15E9CFFD0176}"/>
              </a:ext>
            </a:extLst>
          </p:cNvPr>
          <p:cNvSpPr txBox="1"/>
          <p:nvPr/>
        </p:nvSpPr>
        <p:spPr>
          <a:xfrm>
            <a:off x="1764632" y="2066926"/>
            <a:ext cx="86627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1B4457"/>
                </a:solidFill>
                <a:cs typeface="+mn-ea"/>
                <a:sym typeface="+mn-lt"/>
              </a:rPr>
              <a:t>生态环保简称</a:t>
            </a:r>
            <a:r>
              <a:rPr lang="en-US" altLang="zh-CN" sz="3200" b="1" dirty="0">
                <a:solidFill>
                  <a:srgbClr val="1B4457"/>
                </a:solidFill>
                <a:cs typeface="+mn-ea"/>
                <a:sym typeface="+mn-lt"/>
              </a:rPr>
              <a:t>ECO</a:t>
            </a:r>
            <a:r>
              <a:rPr lang="zh-CN" altLang="en-US" sz="3200" b="1" dirty="0">
                <a:solidFill>
                  <a:srgbClr val="1B4457"/>
                </a:solidFill>
                <a:cs typeface="+mn-ea"/>
                <a:sym typeface="+mn-lt"/>
              </a:rPr>
              <a:t>，即英文单词</a:t>
            </a:r>
            <a:r>
              <a:rPr lang="en-US" altLang="zh-CN" sz="3200" b="1" dirty="0">
                <a:solidFill>
                  <a:srgbClr val="1B4457"/>
                </a:solidFill>
                <a:cs typeface="+mn-ea"/>
                <a:sym typeface="+mn-lt"/>
              </a:rPr>
              <a:t>"Ecological"</a:t>
            </a:r>
            <a:r>
              <a:rPr lang="zh-CN" altLang="en-US" sz="3200" b="1" dirty="0">
                <a:solidFill>
                  <a:srgbClr val="1B4457"/>
                </a:solidFill>
                <a:cs typeface="+mn-ea"/>
                <a:sym typeface="+mn-lt"/>
              </a:rPr>
              <a:t>的缩写，是指转变观念和思路，加强引导，树立绿色低碳发展观，发展绿色低碳经济、促进生态健康可持续发展。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4E54998-5FA7-405F-9A90-70ACFA2B0039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B4457"/>
                </a:solidFill>
                <a:cs typeface="+mn-ea"/>
                <a:sym typeface="+mn-lt"/>
              </a:rPr>
              <a:t>前   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8183" y="195309"/>
            <a:ext cx="1580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EDF8D4"/>
                </a:solidFill>
              </a:rPr>
              <a:t>https://www.ypppt.com/</a:t>
            </a:r>
            <a:endParaRPr lang="zh-CN" altLang="en-US" sz="900" dirty="0">
              <a:solidFill>
                <a:srgbClr val="EDF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789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0213" y="2218492"/>
            <a:ext cx="3758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B4457"/>
                </a:solidFill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、防护实施措施</a:t>
            </a:r>
          </a:p>
        </p:txBody>
      </p:sp>
      <p:sp>
        <p:nvSpPr>
          <p:cNvPr id="6" name="矩形 5"/>
          <p:cNvSpPr/>
          <p:nvPr/>
        </p:nvSpPr>
        <p:spPr>
          <a:xfrm>
            <a:off x="1580213" y="2587824"/>
            <a:ext cx="4515787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在严酷的自然条件下，造林中重视依靠科学技术。我国在“流动沙地飞机播种造林”、“旱作林业丰产”、“窄林带、小网格式农田防护林网”、“宽林网、大网格式的草牧场防护林网”和“干旱地带封山育林育草”五大难题的研究及其有关新技术大面积推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30A726D-1367-4163-967A-8503566A0064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生态环保的措施案例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580F2DB-EF87-4DBB-AAB1-3352BE18BE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1434" y="1608435"/>
            <a:ext cx="3474387" cy="40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4668" y="2369613"/>
            <a:ext cx="2365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B4457"/>
                </a:solidFill>
                <a:cs typeface="+mn-ea"/>
                <a:sym typeface="+mn-lt"/>
              </a:rPr>
              <a:t>3</a:t>
            </a:r>
            <a:r>
              <a:rPr lang="zh-CN" altLang="en-US" sz="2400" b="1" dirty="0">
                <a:solidFill>
                  <a:srgbClr val="1B4457"/>
                </a:solidFill>
                <a:cs typeface="+mn-ea"/>
                <a:sym typeface="+mn-lt"/>
              </a:rPr>
              <a:t>、防护成果 </a:t>
            </a:r>
          </a:p>
        </p:txBody>
      </p:sp>
      <p:sp>
        <p:nvSpPr>
          <p:cNvPr id="5" name="矩形 4"/>
          <p:cNvSpPr/>
          <p:nvPr/>
        </p:nvSpPr>
        <p:spPr>
          <a:xfrm>
            <a:off x="7544668" y="2820031"/>
            <a:ext cx="6096000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逆转土地沙漠化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减少水土流失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利于农田增产增收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森林资源快速增长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促进经济发展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79CF972-B916-49EF-8BB4-779C9AA8E4EB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生态环保的措施案例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545F7DA-ECA2-4308-AE94-F7EAC6A091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070" y="1270000"/>
            <a:ext cx="46609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9349" y="1705112"/>
            <a:ext cx="735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1B4457"/>
                </a:solidFill>
                <a:cs typeface="+mn-ea"/>
                <a:sym typeface="+mn-lt"/>
              </a:rPr>
              <a:t>地球是人类赖以生存的唯一家园</a:t>
            </a:r>
          </a:p>
        </p:txBody>
      </p:sp>
      <p:sp>
        <p:nvSpPr>
          <p:cNvPr id="3" name="矩形 2"/>
          <p:cNvSpPr/>
          <p:nvPr/>
        </p:nvSpPr>
        <p:spPr>
          <a:xfrm>
            <a:off x="1336674" y="2782669"/>
            <a:ext cx="951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1B4457"/>
                </a:solidFill>
                <a:cs typeface="+mn-ea"/>
                <a:sym typeface="+mn-lt"/>
              </a:rPr>
              <a:t>让我们为更美好的明天而做出自己小小的贡献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E2E938D-7943-49B0-85F6-4D9E95EBF322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生态环保的措施案例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F3E6598-735D-4F6B-9F7F-06E8F6EE35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674" y="3429000"/>
            <a:ext cx="9264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A3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BF313A3D-5B3E-48ED-938F-03776B5863BC}"/>
              </a:ext>
            </a:extLst>
          </p:cNvPr>
          <p:cNvSpPr/>
          <p:nvPr/>
        </p:nvSpPr>
        <p:spPr>
          <a:xfrm>
            <a:off x="921455" y="778933"/>
            <a:ext cx="10349089" cy="5398030"/>
          </a:xfrm>
          <a:prstGeom prst="roundRect">
            <a:avLst>
              <a:gd name="adj" fmla="val 2446"/>
            </a:avLst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F96CD33D-DFD3-48F8-90DF-C45D861206EF}"/>
              </a:ext>
            </a:extLst>
          </p:cNvPr>
          <p:cNvSpPr/>
          <p:nvPr/>
        </p:nvSpPr>
        <p:spPr>
          <a:xfrm>
            <a:off x="1145821" y="977459"/>
            <a:ext cx="9900356" cy="5000978"/>
          </a:xfrm>
          <a:prstGeom prst="roundRect">
            <a:avLst>
              <a:gd name="adj" fmla="val 24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04C90A2-5168-428E-ADD9-C84A59AB2F99}"/>
              </a:ext>
            </a:extLst>
          </p:cNvPr>
          <p:cNvGrpSpPr/>
          <p:nvPr/>
        </p:nvGrpSpPr>
        <p:grpSpPr>
          <a:xfrm>
            <a:off x="3960883" y="616172"/>
            <a:ext cx="4270231" cy="585432"/>
            <a:chOff x="3515076" y="1326005"/>
            <a:chExt cx="4270231" cy="585432"/>
          </a:xfrm>
        </p:grpSpPr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DBE44920-C18C-491C-BF5D-777BE62855FA}"/>
                </a:ext>
              </a:extLst>
            </p:cNvPr>
            <p:cNvSpPr/>
            <p:nvPr/>
          </p:nvSpPr>
          <p:spPr>
            <a:xfrm rot="16200000">
              <a:off x="3474702" y="1366380"/>
              <a:ext cx="585430" cy="504681"/>
            </a:xfrm>
            <a:prstGeom prst="triangle">
              <a:avLst/>
            </a:prstGeom>
            <a:solidFill>
              <a:srgbClr val="66BB6A"/>
            </a:solidFill>
            <a:ln w="44450">
              <a:solidFill>
                <a:srgbClr val="95C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6AEF6537-B22E-46C7-8C5F-D5C242025D73}"/>
                </a:ext>
              </a:extLst>
            </p:cNvPr>
            <p:cNvSpPr/>
            <p:nvPr/>
          </p:nvSpPr>
          <p:spPr>
            <a:xfrm>
              <a:off x="4052167" y="1326005"/>
              <a:ext cx="3186833" cy="585431"/>
            </a:xfrm>
            <a:prstGeom prst="rect">
              <a:avLst/>
            </a:prstGeom>
            <a:solidFill>
              <a:srgbClr val="DAF1A3"/>
            </a:solidFill>
            <a:ln w="63500">
              <a:solidFill>
                <a:srgbClr val="DAF1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目  录</a:t>
              </a: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="" xmlns:a16="http://schemas.microsoft.com/office/drawing/2014/main" id="{35F827CB-B2F9-4F6D-A152-71204AA5ACEE}"/>
                </a:ext>
              </a:extLst>
            </p:cNvPr>
            <p:cNvSpPr/>
            <p:nvPr/>
          </p:nvSpPr>
          <p:spPr>
            <a:xfrm rot="5400000">
              <a:off x="7240252" y="1366381"/>
              <a:ext cx="585430" cy="504681"/>
            </a:xfrm>
            <a:prstGeom prst="triangle">
              <a:avLst/>
            </a:prstGeom>
            <a:solidFill>
              <a:srgbClr val="66BB6A"/>
            </a:solidFill>
            <a:ln w="44450">
              <a:solidFill>
                <a:srgbClr val="95C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926" y="2175580"/>
            <a:ext cx="4264378" cy="30060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一、生态环境的相关介绍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二、生态环境问题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三、生态环保措施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四、生态环保措施案例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3A15E69-ADD8-4206-B671-55B71755B8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54" y="1676401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3E4F6C5-2FFE-4006-AD83-3B2DBAE4F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17869908-BD25-4D4B-952B-3CB734A2F58C}"/>
              </a:ext>
            </a:extLst>
          </p:cNvPr>
          <p:cNvSpPr txBox="1"/>
          <p:nvPr/>
        </p:nvSpPr>
        <p:spPr>
          <a:xfrm>
            <a:off x="1759023" y="2367171"/>
            <a:ext cx="42918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生态环境的相关介绍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5804234E-5F50-4579-9F0F-7E8FDB8F56B1}"/>
              </a:ext>
            </a:extLst>
          </p:cNvPr>
          <p:cNvSpPr/>
          <p:nvPr/>
        </p:nvSpPr>
        <p:spPr>
          <a:xfrm>
            <a:off x="936978" y="1016000"/>
            <a:ext cx="10227733" cy="4955822"/>
          </a:xfrm>
          <a:prstGeom prst="roundRect">
            <a:avLst>
              <a:gd name="adj" fmla="val 19856"/>
            </a:avLst>
          </a:prstGeom>
          <a:noFill/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561C4971-AE18-4E45-AE1A-BD8624273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8378" y="0"/>
            <a:ext cx="2273622" cy="23706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A292B7E-4FA0-4411-B76A-C38E76E1297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54509" y="838199"/>
            <a:ext cx="6019801" cy="6019801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="" xmlns:a16="http://schemas.microsoft.com/office/drawing/2014/main" id="{A536FF78-3754-4C29-84A2-71F699797A22}"/>
              </a:ext>
            </a:extLst>
          </p:cNvPr>
          <p:cNvSpPr/>
          <p:nvPr/>
        </p:nvSpPr>
        <p:spPr>
          <a:xfrm>
            <a:off x="1789468" y="1593883"/>
            <a:ext cx="2012511" cy="4979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" dist="88900" dir="2700000" algn="tl" rotWithShape="0">
              <a:srgbClr val="1B445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优品部分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9DA9FFD-34AC-4240-903A-B18ED3545051}"/>
              </a:ext>
            </a:extLst>
          </p:cNvPr>
          <p:cNvSpPr txBox="1"/>
          <p:nvPr/>
        </p:nvSpPr>
        <p:spPr>
          <a:xfrm>
            <a:off x="1789468" y="4519404"/>
            <a:ext cx="42613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To an optimist every change is a change for the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better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2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0745" y="2720476"/>
            <a:ext cx="3848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生态系统</a:t>
            </a:r>
            <a:r>
              <a:rPr lang="en-US" altLang="zh-CN" sz="1600" dirty="0">
                <a:cs typeface="+mn-ea"/>
                <a:sym typeface="+mn-lt"/>
              </a:rPr>
              <a:t>(ecosystem)</a:t>
            </a:r>
            <a:r>
              <a:rPr lang="zh-CN" altLang="en-US" sz="1600" dirty="0">
                <a:cs typeface="+mn-ea"/>
                <a:sym typeface="+mn-lt"/>
              </a:rPr>
              <a:t>指由生物群落与无机环境构成的统一整体。生态系统的范围可大可小，相互交错，最大的生态系统是生物圈</a:t>
            </a:r>
            <a:r>
              <a:rPr lang="en-US" altLang="zh-CN" sz="1600" dirty="0">
                <a:cs typeface="+mn-ea"/>
                <a:sym typeface="+mn-lt"/>
              </a:rPr>
              <a:t>;</a:t>
            </a:r>
            <a:r>
              <a:rPr lang="zh-CN" altLang="en-US" sz="1600" dirty="0">
                <a:cs typeface="+mn-ea"/>
                <a:sym typeface="+mn-lt"/>
              </a:rPr>
              <a:t>最为复杂的生态系统是</a:t>
            </a:r>
            <a:r>
              <a:rPr lang="zh-CN" altLang="en-US" sz="1600" dirty="0">
                <a:solidFill>
                  <a:srgbClr val="1B4457"/>
                </a:solidFill>
                <a:cs typeface="+mn-ea"/>
                <a:sym typeface="+mn-lt"/>
              </a:rPr>
              <a:t>热带雨林生态系统</a:t>
            </a:r>
            <a:r>
              <a:rPr lang="zh-CN" altLang="en-US" sz="1600" dirty="0">
                <a:cs typeface="+mn-ea"/>
                <a:sym typeface="+mn-lt"/>
              </a:rPr>
              <a:t>，人类主要生活在以城市和农田为主的人工生态系统中。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8856692-279B-4522-9654-5F373EE2E812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B4457"/>
                </a:solidFill>
                <a:cs typeface="+mn-ea"/>
                <a:sym typeface="+mn-lt"/>
              </a:rPr>
              <a:t>生态环境的相关介绍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DF15704-FE8A-46FE-AC66-BF7487132FEC}"/>
              </a:ext>
            </a:extLst>
          </p:cNvPr>
          <p:cNvSpPr txBox="1"/>
          <p:nvPr/>
        </p:nvSpPr>
        <p:spPr>
          <a:xfrm>
            <a:off x="1830745" y="2033957"/>
            <a:ext cx="3713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B4457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、生态系统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5F2C813-85E4-4395-9EC7-1D8D86A74C4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834" y="1617045"/>
            <a:ext cx="4277760" cy="42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143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42494" y="30596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山地生态系统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2479846" y="30596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森林生态系统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5311170" y="30596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草原生态系统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8164325" y="5160920"/>
            <a:ext cx="16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海洋生态系统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2479846" y="51609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沙漠生态系统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5311170" y="51609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湿地生态系统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C69B862-BDE4-4902-9B8C-1532F17E60EE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生态环境的相关介绍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3D0BC1A-1F12-461A-A5FB-3F6CA4CA8F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5573" y="1859270"/>
            <a:ext cx="1798206" cy="12003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F928269B-1892-4997-BCC8-B2B284E7CF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6897" y="1860304"/>
            <a:ext cx="1798206" cy="11983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6652923-B01C-4385-8BD1-0A8B24D30A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3751" y="1859401"/>
            <a:ext cx="1798206" cy="12001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AEB5867-7231-47A9-93C4-E8905AF8243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5573" y="3961428"/>
            <a:ext cx="1798206" cy="11985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9F49CD74-25A6-453D-81A9-32DE3279F84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6897" y="3961569"/>
            <a:ext cx="1798206" cy="11983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39F10E77-4371-40E1-B331-4121EE1E673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3751" y="3974389"/>
            <a:ext cx="1798206" cy="11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94471" y="3121339"/>
            <a:ext cx="3685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指由生物群落及非生物自然因素组成的各种生态系统所构成的整体，主要或完全由自然因素形成，并间接地、潜在地、长远地对人类的生存和发展产生影响。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E32E533-23B9-47A4-8EB7-782C5D093FA8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生态环境的相关介绍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D09998F-9425-4C75-8F64-5DF820BBF0B9}"/>
              </a:ext>
            </a:extLst>
          </p:cNvPr>
          <p:cNvSpPr txBox="1"/>
          <p:nvPr/>
        </p:nvSpPr>
        <p:spPr>
          <a:xfrm>
            <a:off x="6594471" y="242859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B4457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、生态环境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6712C1E-EADF-4E0A-B192-46916B8848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350" y="1478280"/>
            <a:ext cx="4513446" cy="45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769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9069" y="1883948"/>
            <a:ext cx="8633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这是一幅幅多么撩人的自然美景，然而，如今的地球正在遭受着前所未有的灾难：</a:t>
            </a:r>
            <a:r>
              <a:rPr lang="zh-CN" altLang="en-US" sz="1600" dirty="0">
                <a:solidFill>
                  <a:srgbClr val="1B4457"/>
                </a:solidFill>
                <a:cs typeface="+mn-ea"/>
                <a:sym typeface="+mn-lt"/>
              </a:rPr>
              <a:t>大气污染加剧、水污染严重，固体废弃物与日俱增、臭氧空洞、酸雨、赤潮、温室效应、水土流失、土地沙漠化</a:t>
            </a:r>
            <a:r>
              <a:rPr lang="zh-CN" altLang="en-US" sz="1600" dirty="0">
                <a:cs typeface="+mn-ea"/>
                <a:sym typeface="+mn-lt"/>
              </a:rPr>
              <a:t>等。生存环境的日益恶化，严重威胁着人类的健康和生命，于是，全人类大声疾呼：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CC33297-E7FD-492A-86FB-C72DE717C4A3}"/>
              </a:ext>
            </a:extLst>
          </p:cNvPr>
          <p:cNvSpPr txBox="1"/>
          <p:nvPr/>
        </p:nvSpPr>
        <p:spPr>
          <a:xfrm>
            <a:off x="4541520" y="667170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1B4457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生态环境的相关介绍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9D5AB0E-129F-4049-AAD1-645472471414}"/>
              </a:ext>
            </a:extLst>
          </p:cNvPr>
          <p:cNvSpPr txBox="1"/>
          <p:nvPr/>
        </p:nvSpPr>
        <p:spPr>
          <a:xfrm>
            <a:off x="3047197" y="4541453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1B4457"/>
                </a:solidFill>
                <a:cs typeface="+mn-ea"/>
                <a:sym typeface="+mn-lt"/>
              </a:rPr>
              <a:t>保护地球，保护环境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85B5BC2-6E09-4A63-B33A-F3E9A7320B0C}"/>
              </a:ext>
            </a:extLst>
          </p:cNvPr>
          <p:cNvSpPr txBox="1"/>
          <p:nvPr/>
        </p:nvSpPr>
        <p:spPr>
          <a:xfrm>
            <a:off x="3047197" y="3703759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1B4457"/>
                </a:solidFill>
                <a:cs typeface="+mn-ea"/>
                <a:sym typeface="+mn-lt"/>
              </a:rPr>
              <a:t>“Save  Our  Soul”</a:t>
            </a:r>
            <a:endParaRPr lang="zh-CN" altLang="en-US" sz="4000" dirty="0">
              <a:solidFill>
                <a:srgbClr val="1B4457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404" y="567846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www.ypppt.com/xiazai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900699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63E6235-B4DD-4850-B10B-467E0B412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E25EDA4-5FF6-490F-B12E-EFA29F9349F9}"/>
              </a:ext>
            </a:extLst>
          </p:cNvPr>
          <p:cNvSpPr txBox="1"/>
          <p:nvPr/>
        </p:nvSpPr>
        <p:spPr>
          <a:xfrm>
            <a:off x="1759023" y="2367171"/>
            <a:ext cx="429182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生态环境的问题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6294E297-608E-4218-97AC-7B9482028094}"/>
              </a:ext>
            </a:extLst>
          </p:cNvPr>
          <p:cNvSpPr/>
          <p:nvPr/>
        </p:nvSpPr>
        <p:spPr>
          <a:xfrm>
            <a:off x="936978" y="1016000"/>
            <a:ext cx="10227733" cy="4955822"/>
          </a:xfrm>
          <a:prstGeom prst="roundRect">
            <a:avLst>
              <a:gd name="adj" fmla="val 19856"/>
            </a:avLst>
          </a:prstGeom>
          <a:noFill/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ABA8CF9-64C6-40EC-B4C7-BB1FBDF61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8378" y="0"/>
            <a:ext cx="2273622" cy="2370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107D818-140B-47EF-A6BA-BBBBA35A34F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54509" y="838199"/>
            <a:ext cx="6019801" cy="601980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3A8D7646-1C34-4F7E-B7CF-A677314BCFED}"/>
              </a:ext>
            </a:extLst>
          </p:cNvPr>
          <p:cNvSpPr/>
          <p:nvPr/>
        </p:nvSpPr>
        <p:spPr>
          <a:xfrm>
            <a:off x="1789468" y="1593883"/>
            <a:ext cx="2012511" cy="4979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" dist="88900" dir="2700000" algn="tl" rotWithShape="0">
              <a:srgbClr val="1B445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第二部分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0A31942-DA56-455E-A2BF-93DD489AE19D}"/>
              </a:ext>
            </a:extLst>
          </p:cNvPr>
          <p:cNvSpPr txBox="1"/>
          <p:nvPr/>
        </p:nvSpPr>
        <p:spPr>
          <a:xfrm>
            <a:off x="1789468" y="4519404"/>
            <a:ext cx="42613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To an optimist every change is a change for the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better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5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kmz5ru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998</Words>
  <Application>Microsoft Office PowerPoint</Application>
  <PresentationFormat>宽屏</PresentationFormat>
  <Paragraphs>127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Meiryo</vt:lpstr>
      <vt:lpstr>等线</vt:lpstr>
      <vt:lpstr>宋体</vt:lpstr>
      <vt:lpstr>微软雅黑</vt:lpstr>
      <vt:lpstr>优设标题黑</vt:lpstr>
      <vt:lpstr>Arial</vt:lpstr>
      <vt:lpstr>Calibri</vt:lpstr>
      <vt:lpstr>Calibri Light</vt:lpstr>
      <vt:lpstr>第一PPT，www.1ppt.com​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16</cp:revision>
  <dcterms:created xsi:type="dcterms:W3CDTF">2022-03-18T07:18:40Z</dcterms:created>
  <dcterms:modified xsi:type="dcterms:W3CDTF">2023-01-25T02:36:04Z</dcterms:modified>
</cp:coreProperties>
</file>