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5219" r:id="rId3"/>
    <p:sldId id="1817239649" r:id="rId4"/>
    <p:sldId id="333" r:id="rId5"/>
    <p:sldId id="557" r:id="rId6"/>
    <p:sldId id="1817239650" r:id="rId7"/>
    <p:sldId id="559" r:id="rId8"/>
    <p:sldId id="560" r:id="rId9"/>
    <p:sldId id="562" r:id="rId10"/>
    <p:sldId id="563" r:id="rId11"/>
    <p:sldId id="1817239651" r:id="rId12"/>
    <p:sldId id="565" r:id="rId13"/>
    <p:sldId id="566" r:id="rId14"/>
    <p:sldId id="567" r:id="rId15"/>
    <p:sldId id="569" r:id="rId16"/>
    <p:sldId id="570" r:id="rId17"/>
    <p:sldId id="1817239652" r:id="rId18"/>
    <p:sldId id="572" r:id="rId19"/>
    <p:sldId id="573" r:id="rId20"/>
    <p:sldId id="1817239653"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314" autoAdjust="0"/>
  </p:normalViewPr>
  <p:slideViewPr>
    <p:cSldViewPr snapToGrid="0" showGuides="1">
      <p:cViewPr varScale="1">
        <p:scale>
          <a:sx n="108" d="100"/>
          <a:sy n="108" d="100"/>
        </p:scale>
        <p:origin x="714" y="114"/>
      </p:cViewPr>
      <p:guideLst>
        <p:guide orient="horz" pos="2160"/>
        <p:guide pos="3840"/>
        <p:guide orient="horz" pos="2183"/>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8338F-595A-4BCE-A8DB-FC7F7C0BB651}" type="datetimeFigureOut">
              <a:rPr lang="zh-CN" altLang="en-US" smtClean="0"/>
              <a:t>2023/3/7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1F9A1-0B6A-4B6C-997A-641E85F6C5B7}" type="slidenum">
              <a:rPr lang="zh-CN" altLang="en-US" smtClean="0"/>
              <a:t>‹#›</a:t>
            </a:fld>
            <a:endParaRPr lang="zh-CN" altLang="en-US"/>
          </a:p>
        </p:txBody>
      </p:sp>
    </p:spTree>
    <p:extLst>
      <p:ext uri="{BB962C8B-B14F-4D97-AF65-F5344CB8AC3E}">
        <p14:creationId xmlns:p14="http://schemas.microsoft.com/office/powerpoint/2010/main" val="157899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7772158-D703-42A3-8746-7C58551F9EEF}" type="slidenum">
              <a:rPr lang="zh-CN" altLang="en-US" smtClean="0"/>
              <a:t>1</a:t>
            </a:fld>
            <a:endParaRPr lang="zh-CN" altLang="en-US"/>
          </a:p>
        </p:txBody>
      </p:sp>
    </p:spTree>
    <p:extLst>
      <p:ext uri="{BB962C8B-B14F-4D97-AF65-F5344CB8AC3E}">
        <p14:creationId xmlns:p14="http://schemas.microsoft.com/office/powerpoint/2010/main" val="45097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t>2</a:t>
            </a:fld>
            <a:endParaRPr lang="zh-CN" altLang="en-US"/>
          </a:p>
        </p:txBody>
      </p:sp>
    </p:spTree>
    <p:extLst>
      <p:ext uri="{BB962C8B-B14F-4D97-AF65-F5344CB8AC3E}">
        <p14:creationId xmlns:p14="http://schemas.microsoft.com/office/powerpoint/2010/main" val="3655850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t>3</a:t>
            </a:fld>
            <a:endParaRPr lang="zh-CN" altLang="en-US"/>
          </a:p>
        </p:txBody>
      </p:sp>
    </p:spTree>
    <p:extLst>
      <p:ext uri="{BB962C8B-B14F-4D97-AF65-F5344CB8AC3E}">
        <p14:creationId xmlns:p14="http://schemas.microsoft.com/office/powerpoint/2010/main" val="160566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t>5</a:t>
            </a:fld>
            <a:endParaRPr lang="zh-CN" altLang="en-US"/>
          </a:p>
        </p:txBody>
      </p:sp>
    </p:spTree>
    <p:extLst>
      <p:ext uri="{BB962C8B-B14F-4D97-AF65-F5344CB8AC3E}">
        <p14:creationId xmlns:p14="http://schemas.microsoft.com/office/powerpoint/2010/main" val="54498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50D1F9A1-0B6A-4B6C-997A-641E85F6C5B7}" type="slidenum">
              <a:rPr lang="zh-CN" altLang="en-US" smtClean="0"/>
              <a:t>9</a:t>
            </a:fld>
            <a:endParaRPr lang="zh-CN" altLang="en-US"/>
          </a:p>
        </p:txBody>
      </p:sp>
    </p:spTree>
    <p:extLst>
      <p:ext uri="{BB962C8B-B14F-4D97-AF65-F5344CB8AC3E}">
        <p14:creationId xmlns:p14="http://schemas.microsoft.com/office/powerpoint/2010/main" val="2605930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t>10</a:t>
            </a:fld>
            <a:endParaRPr lang="zh-CN" altLang="en-US"/>
          </a:p>
        </p:txBody>
      </p:sp>
    </p:spTree>
    <p:extLst>
      <p:ext uri="{BB962C8B-B14F-4D97-AF65-F5344CB8AC3E}">
        <p14:creationId xmlns:p14="http://schemas.microsoft.com/office/powerpoint/2010/main" val="1544304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E81C92-FB04-4531-AA7B-867E9634CAD9}" type="slidenum">
              <a:rPr lang="zh-CN" altLang="en-US" smtClean="0"/>
              <a:t>16</a:t>
            </a:fld>
            <a:endParaRPr lang="zh-CN" altLang="en-US"/>
          </a:p>
        </p:txBody>
      </p:sp>
    </p:spTree>
    <p:extLst>
      <p:ext uri="{BB962C8B-B14F-4D97-AF65-F5344CB8AC3E}">
        <p14:creationId xmlns:p14="http://schemas.microsoft.com/office/powerpoint/2010/main" val="134656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19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16778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FC7CE6C-EB67-8FA0-BD2E-E00FFCB73D5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图片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E46C481-E8EC-667A-EC75-EB6467790972}"/>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548283" y="1721976"/>
            <a:ext cx="5643717" cy="5460487"/>
          </a:xfrm>
          <a:prstGeom prst="rect">
            <a:avLst/>
          </a:prstGeom>
        </p:spPr>
      </p:pic>
      <p:pic>
        <p:nvPicPr>
          <p:cNvPr id="9" name="图片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FD05E29-F615-2AAF-12B9-891FA511742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3847737"/>
            <a:ext cx="12192000" cy="3010263"/>
          </a:xfrm>
          <a:prstGeom prst="rect">
            <a:avLst/>
          </a:prstGeom>
        </p:spPr>
      </p:pic>
      <p:pic>
        <p:nvPicPr>
          <p:cNvPr id="10" name="图片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2C42728-B82A-F3A6-84E7-32FB32321923}"/>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a:xfrm>
            <a:off x="0" y="5545394"/>
            <a:ext cx="12192000" cy="1312606"/>
          </a:xfrm>
          <a:prstGeom prst="rect">
            <a:avLst/>
          </a:prstGeom>
        </p:spPr>
      </p:pic>
    </p:spTree>
    <p:extLst>
      <p:ext uri="{BB962C8B-B14F-4D97-AF65-F5344CB8AC3E}">
        <p14:creationId xmlns:p14="http://schemas.microsoft.com/office/powerpoint/2010/main" val="27297276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1A25D9A-E16F-7FBD-7533-70B842AD5C7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F083351-BE53-B52C-3868-A2A6F2F8BFD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28ABF04-1297-83A3-C01B-B220BBC55860}"/>
              </a:ext>
            </a:extLst>
          </p:cNvPr>
          <p:cNvSpPr>
            <a:spLocks noGrp="1"/>
          </p:cNvSpPr>
          <p:nvPr>
            <p:ph type="dt" sz="half" idx="10"/>
          </p:nvPr>
        </p:nvSpPr>
        <p:spPr>
          <a:xfrm>
            <a:off x="838200" y="6356350"/>
            <a:ext cx="2743200" cy="365125"/>
          </a:xfrm>
          <a:prstGeom prst="rect">
            <a:avLst/>
          </a:prstGeom>
        </p:spPr>
        <p:txBody>
          <a:bodyPr/>
          <a:lstStyle/>
          <a:p>
            <a:fld id="{3462623E-357C-4314-A324-0D46DBCACDC2}" type="datetimeFigureOut">
              <a:rPr lang="zh-CN" altLang="en-US" smtClean="0"/>
              <a:t>2023/3/7</a:t>
            </a:fld>
            <a:endParaRPr lang="zh-CN" altLang="en-US"/>
          </a:p>
        </p:txBody>
      </p:sp>
      <p:sp>
        <p:nvSpPr>
          <p:cNvPr id="5" name="页脚占位符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4CE7C2B-0A64-C0B8-2C20-49B664DA05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F6764BF-5ADC-9AC5-B6C1-2FFC50E4CA46}"/>
              </a:ext>
            </a:extLst>
          </p:cNvPr>
          <p:cNvSpPr>
            <a:spLocks noGrp="1"/>
          </p:cNvSpPr>
          <p:nvPr>
            <p:ph type="sldNum" sz="quarter" idx="12"/>
          </p:nvPr>
        </p:nvSpPr>
        <p:spPr>
          <a:xfrm>
            <a:off x="8610600" y="6356350"/>
            <a:ext cx="2743200" cy="365125"/>
          </a:xfrm>
          <a:prstGeom prst="rect">
            <a:avLst/>
          </a:prstGeom>
        </p:spPr>
        <p:txBody>
          <a:bodyPr/>
          <a:lstStyle/>
          <a:p>
            <a:fld id="{4C85F459-9B33-4930-9589-E4498FEB19CD}" type="slidenum">
              <a:rPr lang="zh-CN" altLang="en-US" smtClean="0"/>
              <a:t>‹#›</a:t>
            </a:fld>
            <a:endParaRPr lang="zh-CN" altLang="en-US"/>
          </a:p>
        </p:txBody>
      </p:sp>
    </p:spTree>
    <p:extLst>
      <p:ext uri="{BB962C8B-B14F-4D97-AF65-F5344CB8AC3E}">
        <p14:creationId xmlns:p14="http://schemas.microsoft.com/office/powerpoint/2010/main" val="26017965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E6DAF3C-D61C-B21F-2E29-92A6725A4E3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10137AC-A771-1079-DFF0-D3DEFE08575F}"/>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5495898-82AB-B8CF-9C99-1FE31A7BB195}"/>
              </a:ext>
            </a:extLst>
          </p:cNvPr>
          <p:cNvSpPr>
            <a:spLocks noGrp="1"/>
          </p:cNvSpPr>
          <p:nvPr>
            <p:ph type="dt" sz="half" idx="10"/>
          </p:nvPr>
        </p:nvSpPr>
        <p:spPr>
          <a:xfrm>
            <a:off x="838200" y="6356350"/>
            <a:ext cx="2743200" cy="365125"/>
          </a:xfrm>
          <a:prstGeom prst="rect">
            <a:avLst/>
          </a:prstGeom>
        </p:spPr>
        <p:txBody>
          <a:bodyPr/>
          <a:lstStyle/>
          <a:p>
            <a:fld id="{3462623E-357C-4314-A324-0D46DBCACDC2}" type="datetimeFigureOut">
              <a:rPr lang="zh-CN" altLang="en-US" smtClean="0"/>
              <a:t>2023/3/7</a:t>
            </a:fld>
            <a:endParaRPr lang="zh-CN" altLang="en-US"/>
          </a:p>
        </p:txBody>
      </p:sp>
      <p:sp>
        <p:nvSpPr>
          <p:cNvPr id="5" name="页脚占位符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FE773A-9C28-1347-5A4B-01E6E52981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8D9A3D3-B00C-49CF-7278-8EB76B3B1B19}"/>
              </a:ext>
            </a:extLst>
          </p:cNvPr>
          <p:cNvSpPr>
            <a:spLocks noGrp="1"/>
          </p:cNvSpPr>
          <p:nvPr>
            <p:ph type="sldNum" sz="quarter" idx="12"/>
          </p:nvPr>
        </p:nvSpPr>
        <p:spPr>
          <a:xfrm>
            <a:off x="8610600" y="6356350"/>
            <a:ext cx="2743200" cy="365125"/>
          </a:xfrm>
          <a:prstGeom prst="rect">
            <a:avLst/>
          </a:prstGeom>
        </p:spPr>
        <p:txBody>
          <a:bodyPr/>
          <a:lstStyle/>
          <a:p>
            <a:fld id="{4C85F459-9B33-4930-9589-E4498FEB19CD}" type="slidenum">
              <a:rPr lang="zh-CN" altLang="en-US" smtClean="0"/>
              <a:t>‹#›</a:t>
            </a:fld>
            <a:endParaRPr lang="zh-CN" altLang="en-US"/>
          </a:p>
        </p:txBody>
      </p:sp>
    </p:spTree>
    <p:extLst>
      <p:ext uri="{BB962C8B-B14F-4D97-AF65-F5344CB8AC3E}">
        <p14:creationId xmlns:p14="http://schemas.microsoft.com/office/powerpoint/2010/main" val="38449934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833029"/>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508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315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735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4429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8007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1446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993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9" name="图片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573DDE9-4EC2-C8F8-3AA7-00B65359CE9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图片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06A7731-CA77-FB82-A45B-B29D70E3667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847737"/>
            <a:ext cx="12192000" cy="3010263"/>
          </a:xfrm>
          <a:prstGeom prst="rect">
            <a:avLst/>
          </a:prstGeom>
        </p:spPr>
      </p:pic>
      <p:pic>
        <p:nvPicPr>
          <p:cNvPr id="11" name="图片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516959E-A812-E547-DE50-66A3528DBD76}"/>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a:xfrm>
            <a:off x="0" y="5545394"/>
            <a:ext cx="12192000" cy="1312606"/>
          </a:xfrm>
          <a:prstGeom prst="rect">
            <a:avLst/>
          </a:prstGeom>
        </p:spPr>
      </p:pic>
    </p:spTree>
    <p:extLst>
      <p:ext uri="{BB962C8B-B14F-4D97-AF65-F5344CB8AC3E}">
        <p14:creationId xmlns:p14="http://schemas.microsoft.com/office/powerpoint/2010/main" val="362593516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8110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3533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761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670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3561541-4D3C-3638-8EDB-C119E67CB12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图片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EDA768D-20B6-23EA-CDE9-9C239F21796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847737"/>
            <a:ext cx="12192000" cy="3010263"/>
          </a:xfrm>
          <a:prstGeom prst="rect">
            <a:avLst/>
          </a:prstGeom>
        </p:spPr>
      </p:pic>
      <p:pic>
        <p:nvPicPr>
          <p:cNvPr id="9" name="图片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57800A-6A49-2162-9682-C9D7145D645B}"/>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a:xfrm>
            <a:off x="0" y="5545394"/>
            <a:ext cx="12192000" cy="1312606"/>
          </a:xfrm>
          <a:prstGeom prst="rect">
            <a:avLst/>
          </a:prstGeom>
        </p:spPr>
      </p:pic>
    </p:spTree>
    <p:extLst>
      <p:ext uri="{BB962C8B-B14F-4D97-AF65-F5344CB8AC3E}">
        <p14:creationId xmlns:p14="http://schemas.microsoft.com/office/powerpoint/2010/main" val="38673996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FF4482A-7996-7D6F-6550-F457AB2E421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8E26C17-42B5-ECF0-05AE-825AD1C25334}"/>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5414F64-8749-5B77-08A3-AC0C33E2D73A}"/>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1001536-B8D7-E10B-38BA-9751805F7F4B}"/>
              </a:ext>
            </a:extLst>
          </p:cNvPr>
          <p:cNvSpPr>
            <a:spLocks noGrp="1"/>
          </p:cNvSpPr>
          <p:nvPr>
            <p:ph type="dt" sz="half" idx="10"/>
          </p:nvPr>
        </p:nvSpPr>
        <p:spPr>
          <a:xfrm>
            <a:off x="838200" y="6356350"/>
            <a:ext cx="2743200" cy="365125"/>
          </a:xfrm>
          <a:prstGeom prst="rect">
            <a:avLst/>
          </a:prstGeom>
        </p:spPr>
        <p:txBody>
          <a:bodyPr/>
          <a:lstStyle/>
          <a:p>
            <a:fld id="{3462623E-357C-4314-A324-0D46DBCACDC2}" type="datetimeFigureOut">
              <a:rPr lang="zh-CN" altLang="en-US" smtClean="0"/>
              <a:t>2023/3/7</a:t>
            </a:fld>
            <a:endParaRPr lang="zh-CN" altLang="en-US"/>
          </a:p>
        </p:txBody>
      </p:sp>
      <p:sp>
        <p:nvSpPr>
          <p:cNvPr id="6" name="页脚占位符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03C29D6-36CE-71F6-4833-729C067BD29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0C5D1F3-E19E-C092-DC7F-B7AAAF5B5A6D}"/>
              </a:ext>
            </a:extLst>
          </p:cNvPr>
          <p:cNvSpPr>
            <a:spLocks noGrp="1"/>
          </p:cNvSpPr>
          <p:nvPr>
            <p:ph type="sldNum" sz="quarter" idx="12"/>
          </p:nvPr>
        </p:nvSpPr>
        <p:spPr>
          <a:xfrm>
            <a:off x="8610600" y="6356350"/>
            <a:ext cx="2743200" cy="365125"/>
          </a:xfrm>
          <a:prstGeom prst="rect">
            <a:avLst/>
          </a:prstGeom>
        </p:spPr>
        <p:txBody>
          <a:bodyPr/>
          <a:lstStyle/>
          <a:p>
            <a:fld id="{4C85F459-9B33-4930-9589-E4498FEB19CD}" type="slidenum">
              <a:rPr lang="zh-CN" altLang="en-US" smtClean="0"/>
              <a:t>‹#›</a:t>
            </a:fld>
            <a:endParaRPr lang="zh-CN" altLang="en-US"/>
          </a:p>
        </p:txBody>
      </p:sp>
    </p:spTree>
    <p:extLst>
      <p:ext uri="{BB962C8B-B14F-4D97-AF65-F5344CB8AC3E}">
        <p14:creationId xmlns:p14="http://schemas.microsoft.com/office/powerpoint/2010/main" val="35006858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BC9F1A4-5D05-B401-E133-2D99215139BC}"/>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F730B46-4A3A-D7E8-127D-08F74021E4B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03B87DC-F40F-E46E-03B3-8EF78EB2EFCD}"/>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3A7A698-D272-3FB7-AF9D-4CF6A9562C0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4C870BA-5C22-4A2A-CDBC-EF8AF6FFC539}"/>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DF41A0B2-B9F0-CC49-73F2-DC918923C1E0}"/>
              </a:ext>
            </a:extLst>
          </p:cNvPr>
          <p:cNvSpPr>
            <a:spLocks noGrp="1"/>
          </p:cNvSpPr>
          <p:nvPr>
            <p:ph type="dt" sz="half" idx="10"/>
          </p:nvPr>
        </p:nvSpPr>
        <p:spPr>
          <a:xfrm>
            <a:off x="838200" y="6356350"/>
            <a:ext cx="2743200" cy="365125"/>
          </a:xfrm>
          <a:prstGeom prst="rect">
            <a:avLst/>
          </a:prstGeom>
        </p:spPr>
        <p:txBody>
          <a:bodyPr/>
          <a:lstStyle/>
          <a:p>
            <a:fld id="{3462623E-357C-4314-A324-0D46DBCACDC2}" type="datetimeFigureOut">
              <a:rPr lang="zh-CN" altLang="en-US" smtClean="0"/>
              <a:t>2023/3/7</a:t>
            </a:fld>
            <a:endParaRPr lang="zh-CN" altLang="en-US"/>
          </a:p>
        </p:txBody>
      </p:sp>
      <p:sp>
        <p:nvSpPr>
          <p:cNvPr id="8" name="页脚占位符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4848D83-B163-FA09-84D6-032A125DE08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E37817E-E944-C5B2-F2B4-E0536FB2396E}"/>
              </a:ext>
            </a:extLst>
          </p:cNvPr>
          <p:cNvSpPr>
            <a:spLocks noGrp="1"/>
          </p:cNvSpPr>
          <p:nvPr>
            <p:ph type="sldNum" sz="quarter" idx="12"/>
          </p:nvPr>
        </p:nvSpPr>
        <p:spPr>
          <a:xfrm>
            <a:off x="8610600" y="6356350"/>
            <a:ext cx="2743200" cy="365125"/>
          </a:xfrm>
          <a:prstGeom prst="rect">
            <a:avLst/>
          </a:prstGeom>
        </p:spPr>
        <p:txBody>
          <a:bodyPr/>
          <a:lstStyle/>
          <a:p>
            <a:fld id="{4C85F459-9B33-4930-9589-E4498FEB19CD}" type="slidenum">
              <a:rPr lang="zh-CN" altLang="en-US" smtClean="0"/>
              <a:t>‹#›</a:t>
            </a:fld>
            <a:endParaRPr lang="zh-CN" altLang="en-US"/>
          </a:p>
        </p:txBody>
      </p:sp>
    </p:spTree>
    <p:extLst>
      <p:ext uri="{BB962C8B-B14F-4D97-AF65-F5344CB8AC3E}">
        <p14:creationId xmlns:p14="http://schemas.microsoft.com/office/powerpoint/2010/main" val="26996922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0DB07D0-76B3-965B-470B-52693D86E80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4A87C5D-2367-DA68-85CF-1953FA116D0A}"/>
              </a:ext>
            </a:extLst>
          </p:cNvPr>
          <p:cNvSpPr>
            <a:spLocks noGrp="1"/>
          </p:cNvSpPr>
          <p:nvPr>
            <p:ph type="dt" sz="half" idx="10"/>
          </p:nvPr>
        </p:nvSpPr>
        <p:spPr>
          <a:xfrm>
            <a:off x="838200" y="6356350"/>
            <a:ext cx="2743200" cy="365125"/>
          </a:xfrm>
          <a:prstGeom prst="rect">
            <a:avLst/>
          </a:prstGeom>
        </p:spPr>
        <p:txBody>
          <a:bodyPr/>
          <a:lstStyle/>
          <a:p>
            <a:fld id="{3462623E-357C-4314-A324-0D46DBCACDC2}" type="datetimeFigureOut">
              <a:rPr lang="zh-CN" altLang="en-US" smtClean="0"/>
              <a:t>2023/3/7</a:t>
            </a:fld>
            <a:endParaRPr lang="zh-CN" altLang="en-US"/>
          </a:p>
        </p:txBody>
      </p:sp>
      <p:sp>
        <p:nvSpPr>
          <p:cNvPr id="4" name="页脚占位符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01146D1-3163-0059-46C0-DC381C951E8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0944DFB-5AFE-45F2-82E3-CD5DCF159D22}"/>
              </a:ext>
            </a:extLst>
          </p:cNvPr>
          <p:cNvSpPr>
            <a:spLocks noGrp="1"/>
          </p:cNvSpPr>
          <p:nvPr>
            <p:ph type="sldNum" sz="quarter" idx="12"/>
          </p:nvPr>
        </p:nvSpPr>
        <p:spPr>
          <a:xfrm>
            <a:off x="8610600" y="6356350"/>
            <a:ext cx="2743200" cy="365125"/>
          </a:xfrm>
          <a:prstGeom prst="rect">
            <a:avLst/>
          </a:prstGeom>
        </p:spPr>
        <p:txBody>
          <a:bodyPr/>
          <a:lstStyle/>
          <a:p>
            <a:fld id="{4C85F459-9B33-4930-9589-E4498FEB19CD}" type="slidenum">
              <a:rPr lang="zh-CN" altLang="en-US" smtClean="0"/>
              <a:t>‹#›</a:t>
            </a:fld>
            <a:endParaRPr lang="zh-CN" altLang="en-US"/>
          </a:p>
        </p:txBody>
      </p:sp>
    </p:spTree>
    <p:extLst>
      <p:ext uri="{BB962C8B-B14F-4D97-AF65-F5344CB8AC3E}">
        <p14:creationId xmlns:p14="http://schemas.microsoft.com/office/powerpoint/2010/main" val="37878972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32B0950-5347-3F20-326A-9E0F4CBE46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矩形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2ECBC30-F7FA-C87D-17F7-05417A72DC15}"/>
              </a:ext>
            </a:extLst>
          </p:cNvPr>
          <p:cNvSpPr/>
          <p:nvPr userDrawn="1"/>
        </p:nvSpPr>
        <p:spPr>
          <a:xfrm>
            <a:off x="542925" y="476250"/>
            <a:ext cx="11106150" cy="5905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B88EA39-FF4D-0B8B-F690-4D3222E5E5AB}"/>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0" y="4600455"/>
            <a:ext cx="3448050" cy="1966078"/>
          </a:xfrm>
          <a:prstGeom prst="rect">
            <a:avLst/>
          </a:prstGeom>
        </p:spPr>
      </p:pic>
      <p:pic>
        <p:nvPicPr>
          <p:cNvPr id="10" name="图片 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0A78ABB-AC26-F8E3-70D8-331E3B9FFE38}"/>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a:xfrm>
            <a:off x="9525000" y="4746189"/>
            <a:ext cx="2667000" cy="1966078"/>
          </a:xfrm>
          <a:prstGeom prst="rect">
            <a:avLst/>
          </a:prstGeom>
        </p:spPr>
      </p:pic>
      <p:pic>
        <p:nvPicPr>
          <p:cNvPr id="8" name="图片 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A359379-4738-E3CF-50E8-8DBFBE8563E0}"/>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a:xfrm>
            <a:off x="0" y="5545394"/>
            <a:ext cx="12192000" cy="1312606"/>
          </a:xfrm>
          <a:prstGeom prst="rect">
            <a:avLst/>
          </a:prstGeom>
        </p:spPr>
      </p:pic>
    </p:spTree>
    <p:extLst>
      <p:ext uri="{BB962C8B-B14F-4D97-AF65-F5344CB8AC3E}">
        <p14:creationId xmlns:p14="http://schemas.microsoft.com/office/powerpoint/2010/main" val="102922861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17A9803-9A04-6E7D-AC81-3FBA7BE432C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8C5284B-AA28-6FB3-1551-F3892A30A14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F213CF4-66D2-879A-99BA-2D1A778879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09CDA4C-F354-FB8A-0B80-B0E69B85F141}"/>
              </a:ext>
            </a:extLst>
          </p:cNvPr>
          <p:cNvSpPr>
            <a:spLocks noGrp="1"/>
          </p:cNvSpPr>
          <p:nvPr>
            <p:ph type="dt" sz="half" idx="10"/>
          </p:nvPr>
        </p:nvSpPr>
        <p:spPr>
          <a:xfrm>
            <a:off x="838200" y="6356350"/>
            <a:ext cx="2743200" cy="365125"/>
          </a:xfrm>
          <a:prstGeom prst="rect">
            <a:avLst/>
          </a:prstGeom>
        </p:spPr>
        <p:txBody>
          <a:bodyPr/>
          <a:lstStyle/>
          <a:p>
            <a:fld id="{3462623E-357C-4314-A324-0D46DBCACDC2}" type="datetimeFigureOut">
              <a:rPr lang="zh-CN" altLang="en-US" smtClean="0"/>
              <a:t>2023/3/7</a:t>
            </a:fld>
            <a:endParaRPr lang="zh-CN" altLang="en-US"/>
          </a:p>
        </p:txBody>
      </p:sp>
      <p:sp>
        <p:nvSpPr>
          <p:cNvPr id="6" name="页脚占位符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F137C9C-153F-C166-00C3-1206C4FE47B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AAF3184-E35F-8D48-DB36-406B2D358BFF}"/>
              </a:ext>
            </a:extLst>
          </p:cNvPr>
          <p:cNvSpPr>
            <a:spLocks noGrp="1"/>
          </p:cNvSpPr>
          <p:nvPr>
            <p:ph type="sldNum" sz="quarter" idx="12"/>
          </p:nvPr>
        </p:nvSpPr>
        <p:spPr>
          <a:xfrm>
            <a:off x="8610600" y="6356350"/>
            <a:ext cx="2743200" cy="365125"/>
          </a:xfrm>
          <a:prstGeom prst="rect">
            <a:avLst/>
          </a:prstGeom>
        </p:spPr>
        <p:txBody>
          <a:bodyPr/>
          <a:lstStyle/>
          <a:p>
            <a:fld id="{4C85F459-9B33-4930-9589-E4498FEB19CD}" type="slidenum">
              <a:rPr lang="zh-CN" altLang="en-US" smtClean="0"/>
              <a:t>‹#›</a:t>
            </a:fld>
            <a:endParaRPr lang="zh-CN" altLang="en-US"/>
          </a:p>
        </p:txBody>
      </p:sp>
    </p:spTree>
    <p:extLst>
      <p:ext uri="{BB962C8B-B14F-4D97-AF65-F5344CB8AC3E}">
        <p14:creationId xmlns:p14="http://schemas.microsoft.com/office/powerpoint/2010/main" val="1455462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7675EC5-D2D8-2A6A-34A1-626A164A807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851CF3D-7D4A-21D7-4AB0-1FC44AC8675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FBE61D9-E5AF-33E3-3F81-33D319C38A4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1ED37AB-1F3D-DE8A-6A51-54118344D8AF}"/>
              </a:ext>
            </a:extLst>
          </p:cNvPr>
          <p:cNvSpPr>
            <a:spLocks noGrp="1"/>
          </p:cNvSpPr>
          <p:nvPr>
            <p:ph type="dt" sz="half" idx="10"/>
          </p:nvPr>
        </p:nvSpPr>
        <p:spPr>
          <a:xfrm>
            <a:off x="838200" y="6356350"/>
            <a:ext cx="2743200" cy="365125"/>
          </a:xfrm>
          <a:prstGeom prst="rect">
            <a:avLst/>
          </a:prstGeom>
        </p:spPr>
        <p:txBody>
          <a:bodyPr/>
          <a:lstStyle/>
          <a:p>
            <a:fld id="{3462623E-357C-4314-A324-0D46DBCACDC2}" type="datetimeFigureOut">
              <a:rPr lang="zh-CN" altLang="en-US" smtClean="0"/>
              <a:t>2023/3/7</a:t>
            </a:fld>
            <a:endParaRPr lang="zh-CN" altLang="en-US"/>
          </a:p>
        </p:txBody>
      </p:sp>
      <p:sp>
        <p:nvSpPr>
          <p:cNvPr id="6" name="页脚占位符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AC45B88-BAE4-D2EB-CFF1-DDAC3D78237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D55039D-E04E-1AC9-3F28-63D4134FCEED}"/>
              </a:ext>
            </a:extLst>
          </p:cNvPr>
          <p:cNvSpPr>
            <a:spLocks noGrp="1"/>
          </p:cNvSpPr>
          <p:nvPr>
            <p:ph type="sldNum" sz="quarter" idx="12"/>
          </p:nvPr>
        </p:nvSpPr>
        <p:spPr>
          <a:xfrm>
            <a:off x="8610600" y="6356350"/>
            <a:ext cx="2743200" cy="365125"/>
          </a:xfrm>
          <a:prstGeom prst="rect">
            <a:avLst/>
          </a:prstGeom>
        </p:spPr>
        <p:txBody>
          <a:bodyPr/>
          <a:lstStyle/>
          <a:p>
            <a:fld id="{4C85F459-9B33-4930-9589-E4498FEB19CD}" type="slidenum">
              <a:rPr lang="zh-CN" altLang="en-US" smtClean="0"/>
              <a:t>‹#›</a:t>
            </a:fld>
            <a:endParaRPr lang="zh-CN" altLang="en-US"/>
          </a:p>
        </p:txBody>
      </p:sp>
    </p:spTree>
    <p:extLst>
      <p:ext uri="{BB962C8B-B14F-4D97-AF65-F5344CB8AC3E}">
        <p14:creationId xmlns:p14="http://schemas.microsoft.com/office/powerpoint/2010/main" val="105992972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D:\qq&#25991;&#20214;\712321467\Image\C2C\Image2\%7b75232B38-A165-1FB7-499C-2E1C792CACB5%7d.png"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073743875" descr="学科网 zxxk.com"/>
          <p:cNvPicPr>
            <a:picLocks noChangeAspect="1"/>
          </p:cNvPicPr>
          <p:nvPr/>
        </p:nvPicPr>
        <p:blipFill>
          <a:blip r:link="rId14"/>
          <a:stretch>
            <a:fillRect/>
          </a:stretch>
        </p:blipFill>
        <p:spPr>
          <a:xfrm>
            <a:off x="838200" y="365125"/>
            <a:ext cx="9525" cy="9525"/>
          </a:xfrm>
          <a:prstGeom prst="rect">
            <a:avLst/>
          </a:prstGeom>
          <a:noFill/>
          <a:ln>
            <a:noFill/>
            <a:miter lim="800000"/>
          </a:ln>
        </p:spPr>
      </p:pic>
    </p:spTree>
    <p:extLst>
      <p:ext uri="{BB962C8B-B14F-4D97-AF65-F5344CB8AC3E}">
        <p14:creationId xmlns:p14="http://schemas.microsoft.com/office/powerpoint/2010/main" val="152802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2023/3/7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51110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F1AFFBB-B007-7E0C-83F1-7ED8E1291FB0}"/>
              </a:ext>
            </a:extLst>
          </p:cNvPr>
          <p:cNvGrpSpPr/>
          <p:nvPr/>
        </p:nvGrpSpPr>
        <p:grpSpPr>
          <a:xfrm>
            <a:off x="1084858" y="1734516"/>
            <a:ext cx="5771257" cy="1107996"/>
            <a:chOff x="720239" y="2825667"/>
            <a:chExt cx="5771257" cy="1107996"/>
          </a:xfrm>
        </p:grpSpPr>
        <p:sp>
          <p:nvSpPr>
            <p:cNvPr id="27" name="文本框 2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C223656-ED6E-7648-E319-95BCA1BE8D98}"/>
                </a:ext>
              </a:extLst>
            </p:cNvPr>
            <p:cNvSpPr txBox="1"/>
            <p:nvPr/>
          </p:nvSpPr>
          <p:spPr>
            <a:xfrm>
              <a:off x="2898432" y="2825667"/>
              <a:ext cx="3593064" cy="1107996"/>
            </a:xfrm>
            <a:prstGeom prst="rect">
              <a:avLst/>
            </a:prstGeom>
            <a:noFill/>
          </p:spPr>
          <p:txBody>
            <a:bodyPr wrap="square" rtlCol="0">
              <a:spAutoFit/>
            </a:bodyPr>
            <a:lstStyle/>
            <a:p>
              <a:pPr algn="dist"/>
              <a:r>
                <a:rPr lang="zh-CN" altLang="en-US" sz="6600" kern="0">
                  <a:ln w="25400">
                    <a:noFill/>
                    <a:prstDash val="solid"/>
                  </a:ln>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黑体 CN Regular" panose="020B0500000000000000" pitchFamily="34" charset="-122"/>
                </a:rPr>
                <a:t>协定解读</a:t>
              </a:r>
              <a:endParaRPr lang="zh-CN" altLang="en-US" sz="660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6" name="椭圆 3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F5C2B0C-8DE6-7E8F-FB13-505F550E68D1}"/>
                </a:ext>
              </a:extLst>
            </p:cNvPr>
            <p:cNvSpPr/>
            <p:nvPr/>
          </p:nvSpPr>
          <p:spPr>
            <a:xfrm>
              <a:off x="720239" y="2847043"/>
              <a:ext cx="1065243" cy="1065244"/>
            </a:xfrm>
            <a:prstGeom prst="ellipse">
              <a:avLst/>
            </a:prstGeom>
            <a:solidFill>
              <a:srgbClr val="26A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zh-CN" altLang="en-US" sz="7200" dirty="0">
                  <a:solidFill>
                    <a:schemeClr val="bg1"/>
                  </a:solidFill>
                  <a:latin typeface="字魂125号-九州真书" panose="00000500000000000000" pitchFamily="2" charset="-122"/>
                  <a:ea typeface="字魂125号-九州真书" panose="00000500000000000000" pitchFamily="2" charset="-122"/>
                </a:rPr>
                <a:t>气</a:t>
              </a:r>
            </a:p>
          </p:txBody>
        </p:sp>
        <p:sp>
          <p:nvSpPr>
            <p:cNvPr id="39" name="椭圆 3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B30A56E-843C-6313-1644-75477296A67A}"/>
                </a:ext>
              </a:extLst>
            </p:cNvPr>
            <p:cNvSpPr/>
            <p:nvPr/>
          </p:nvSpPr>
          <p:spPr>
            <a:xfrm>
              <a:off x="1809335" y="2847043"/>
              <a:ext cx="1065243" cy="1065244"/>
            </a:xfrm>
            <a:prstGeom prst="ellipse">
              <a:avLst/>
            </a:prstGeom>
            <a:solidFill>
              <a:srgbClr val="26A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zh-CN" altLang="en-US" sz="7200">
                  <a:solidFill>
                    <a:schemeClr val="bg1"/>
                  </a:solidFill>
                  <a:latin typeface="字魂125号-九州真书" panose="00000500000000000000" pitchFamily="2" charset="-122"/>
                  <a:ea typeface="字魂125号-九州真书" panose="00000500000000000000" pitchFamily="2" charset="-122"/>
                </a:rPr>
                <a:t>候</a:t>
              </a:r>
            </a:p>
          </p:txBody>
        </p:sp>
      </p:grpSp>
      <p:sp>
        <p:nvSpPr>
          <p:cNvPr id="42" name="矩形 4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15132DB-32F5-2D55-B87C-84B782CAC5E8}"/>
              </a:ext>
            </a:extLst>
          </p:cNvPr>
          <p:cNvSpPr/>
          <p:nvPr/>
        </p:nvSpPr>
        <p:spPr>
          <a:xfrm>
            <a:off x="1058354" y="3746661"/>
            <a:ext cx="5718661" cy="722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思源宋体 CN Medium" panose="02020500000000000000" pitchFamily="18" charset="-122"/>
              <a:ea typeface="思源宋体 CN Medium" panose="02020500000000000000" pitchFamily="18" charset="-122"/>
            </a:endParaRPr>
          </a:p>
        </p:txBody>
      </p:sp>
      <p:grpSp>
        <p:nvGrpSpPr>
          <p:cNvPr id="54" name="组合 5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96A5187-6547-2296-8C5C-0DF0CAFF0319}"/>
              </a:ext>
            </a:extLst>
          </p:cNvPr>
          <p:cNvGrpSpPr/>
          <p:nvPr/>
        </p:nvGrpSpPr>
        <p:grpSpPr>
          <a:xfrm>
            <a:off x="1858655" y="4229866"/>
            <a:ext cx="4373723" cy="327001"/>
            <a:chOff x="1331567" y="4623690"/>
            <a:chExt cx="5022971" cy="327001"/>
          </a:xfrm>
        </p:grpSpPr>
        <p:sp>
          <p:nvSpPr>
            <p:cNvPr id="44" name="矩形: 圆角 4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15FC0DC-401D-73C9-1C90-50AFD28B3F50}"/>
                </a:ext>
              </a:extLst>
            </p:cNvPr>
            <p:cNvSpPr/>
            <p:nvPr/>
          </p:nvSpPr>
          <p:spPr>
            <a:xfrm>
              <a:off x="1331567" y="4623690"/>
              <a:ext cx="1065243" cy="32700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气候协定</a:t>
              </a:r>
              <a:endParaRPr lang="zh-CN" altLang="en-US" sz="1400">
                <a:solidFill>
                  <a:schemeClr val="tx1">
                    <a:lumMod val="75000"/>
                    <a:lumOff val="25000"/>
                  </a:schemeClr>
                </a:solidFill>
                <a:latin typeface="思源宋体 CN Medium" panose="02020500000000000000" pitchFamily="18" charset="-122"/>
                <a:ea typeface="思源宋体 CN Medium" panose="02020500000000000000" pitchFamily="18" charset="-122"/>
              </a:endParaRPr>
            </a:p>
          </p:txBody>
        </p:sp>
        <p:sp>
          <p:nvSpPr>
            <p:cNvPr id="45" name="矩形: 圆角 4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DB815E3-A9C1-2EE6-CF05-14444A7BE4CA}"/>
                </a:ext>
              </a:extLst>
            </p:cNvPr>
            <p:cNvSpPr/>
            <p:nvPr/>
          </p:nvSpPr>
          <p:spPr>
            <a:xfrm>
              <a:off x="2625698" y="4623690"/>
              <a:ext cx="1065243" cy="32700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内容解析</a:t>
              </a:r>
              <a:endParaRPr lang="zh-CN" altLang="en-US" sz="1400">
                <a:solidFill>
                  <a:schemeClr val="tx1">
                    <a:lumMod val="75000"/>
                    <a:lumOff val="25000"/>
                  </a:schemeClr>
                </a:solidFill>
                <a:latin typeface="思源宋体 CN Medium" panose="02020500000000000000" pitchFamily="18" charset="-122"/>
                <a:ea typeface="思源宋体 CN Medium" panose="02020500000000000000" pitchFamily="18" charset="-122"/>
              </a:endParaRPr>
            </a:p>
          </p:txBody>
        </p:sp>
        <p:sp>
          <p:nvSpPr>
            <p:cNvPr id="46" name="矩形: 圆角 4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7F9D014-D865-CFFB-B378-FE16668FFFE2}"/>
                </a:ext>
              </a:extLst>
            </p:cNvPr>
            <p:cNvSpPr/>
            <p:nvPr/>
          </p:nvSpPr>
          <p:spPr>
            <a:xfrm>
              <a:off x="3944941" y="4623690"/>
              <a:ext cx="1065243" cy="32700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政策</a:t>
              </a:r>
              <a:r>
                <a:rPr lang="en-US" altLang="zh-CN" sz="1400"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进退</a:t>
              </a:r>
              <a:endParaRPr lang="zh-CN" altLang="en-US" sz="1400" dirty="0">
                <a:solidFill>
                  <a:schemeClr val="tx1">
                    <a:lumMod val="75000"/>
                    <a:lumOff val="25000"/>
                  </a:schemeClr>
                </a:solidFill>
                <a:latin typeface="思源宋体 CN Medium" panose="02020500000000000000" pitchFamily="18" charset="-122"/>
                <a:ea typeface="思源宋体 CN Medium" panose="02020500000000000000" pitchFamily="18" charset="-122"/>
              </a:endParaRPr>
            </a:p>
          </p:txBody>
        </p:sp>
        <p:sp>
          <p:nvSpPr>
            <p:cNvPr id="47" name="矩形: 圆角 4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872D065-3582-A99F-F15F-C296672A16CB}"/>
                </a:ext>
              </a:extLst>
            </p:cNvPr>
            <p:cNvSpPr/>
            <p:nvPr/>
          </p:nvSpPr>
          <p:spPr>
            <a:xfrm>
              <a:off x="5289295" y="4623690"/>
              <a:ext cx="1065243" cy="32700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anose="020B0604020202020204" pitchFamily="34" charset="0"/>
                <a:buNone/>
                <a:defRPr/>
              </a:pPr>
              <a:r>
                <a:rPr lang="zh-CN" altLang="en-US" sz="14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主要</a:t>
              </a:r>
              <a:r>
                <a:rPr lang="en-US" altLang="zh-CN" sz="14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意义</a:t>
              </a:r>
            </a:p>
          </p:txBody>
        </p:sp>
      </p:grpSp>
      <p:sp>
        <p:nvSpPr>
          <p:cNvPr id="49" name="文本框 4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50B574C-D394-E68D-629E-0382127E655F}"/>
              </a:ext>
            </a:extLst>
          </p:cNvPr>
          <p:cNvSpPr txBox="1"/>
          <p:nvPr/>
        </p:nvSpPr>
        <p:spPr>
          <a:xfrm>
            <a:off x="917015" y="3480512"/>
            <a:ext cx="6183443" cy="646331"/>
          </a:xfrm>
          <a:prstGeom prst="rect">
            <a:avLst/>
          </a:prstGeom>
          <a:noFill/>
        </p:spPr>
        <p:txBody>
          <a:bodyPr wrap="square">
            <a:spAutoFit/>
          </a:bodyPr>
          <a:lstStyle/>
          <a:p>
            <a:pPr algn="ctr"/>
            <a:r>
              <a:rPr lang="zh-CN" altLang="en-US" spc="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自主确定目标协定不强制分配温室</a:t>
            </a:r>
            <a:endParaRPr lang="en-US" altLang="zh-CN" spc="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algn="ctr"/>
            <a:r>
              <a:rPr lang="zh-CN" altLang="en-US" spc="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气体减排量</a:t>
            </a:r>
          </a:p>
        </p:txBody>
      </p:sp>
      <p:sp>
        <p:nvSpPr>
          <p:cNvPr id="60" name="文本框 5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A9B26EF-8AB6-9228-F97C-A26DE81C2A75}"/>
              </a:ext>
            </a:extLst>
          </p:cNvPr>
          <p:cNvSpPr txBox="1"/>
          <p:nvPr/>
        </p:nvSpPr>
        <p:spPr>
          <a:xfrm>
            <a:off x="1005758" y="2894023"/>
            <a:ext cx="6005958" cy="483466"/>
          </a:xfrm>
          <a:prstGeom prst="rect">
            <a:avLst/>
          </a:prstGeom>
          <a:noFill/>
        </p:spPr>
        <p:txBody>
          <a:bodyPr wrap="square" rtlCol="0">
            <a:spAutoFit/>
          </a:bodyPr>
          <a:lstStyle/>
          <a:p>
            <a:pPr algn="ctr">
              <a:lnSpc>
                <a:spcPct val="150000"/>
              </a:lnSpc>
            </a:pPr>
            <a:r>
              <a:rPr lang="en-US" altLang="zh-CN" sz="900" spc="200">
                <a:solidFill>
                  <a:schemeClr val="tx1">
                    <a:lumMod val="75000"/>
                    <a:lumOff val="25000"/>
                  </a:schemeClr>
                </a:solidFill>
                <a:latin typeface="思源宋体 CN Medium" panose="02020500000000000000" pitchFamily="18" charset="-122"/>
                <a:ea typeface="思源宋体 CN Medium" panose="02020500000000000000" pitchFamily="18" charset="-122"/>
              </a:rPr>
              <a:t>WORK REPORT BUSINESS REPORT GENERAL BUSINESS STYLE MONTHLY REPORT ANNUAL REPORT BUSINESS PLAN PROJECT PLAN </a:t>
            </a:r>
            <a:endParaRPr lang="zh-CN" altLang="en-US" sz="900" spc="200">
              <a:solidFill>
                <a:schemeClr val="tx1">
                  <a:lumMod val="75000"/>
                  <a:lumOff val="25000"/>
                </a:schemeClr>
              </a:solidFill>
              <a:latin typeface="思源宋体 CN Medium" panose="02020500000000000000" pitchFamily="18" charset="-122"/>
              <a:ea typeface="思源宋体 CN Medium" panose="02020500000000000000" pitchFamily="18" charset="-122"/>
            </a:endParaRPr>
          </a:p>
        </p:txBody>
      </p:sp>
    </p:spTree>
    <p:extLst>
      <p:ext uri="{BB962C8B-B14F-4D97-AF65-F5344CB8AC3E}">
        <p14:creationId xmlns:p14="http://schemas.microsoft.com/office/powerpoint/2010/main" val="216829963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21"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par>
                          <p:cTn id="8" fill="hold" nodeType="afterGroup">
                            <p:stCondLst>
                              <p:cond delay="500"/>
                            </p:stCondLst>
                            <p:childTnLst>
                              <p:par>
                                <p:cTn id="9" presetID="2" presetClass="entr" presetSubtype="4" fill="hold" grpId="1" nodeType="afterEffect">
                                  <p:stCondLst>
                                    <p:cond delay="50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500"/>
                            </p:stCondLst>
                            <p:childTnLst>
                              <p:par>
                                <p:cTn id="14" presetID="53" presetClass="entr" presetSubtype="0" fill="hold" grpId="0" nodeType="afterEffect">
                                  <p:stCondLst>
                                    <p:cond delay="1000"/>
                                  </p:stCondLst>
                                  <p:childTnLst>
                                    <p:set>
                                      <p:cBhvr>
                                        <p:cTn id="15" dur="1" fill="hold">
                                          <p:stCondLst>
                                            <p:cond delay="0"/>
                                          </p:stCondLst>
                                        </p:cTn>
                                        <p:tgtEl>
                                          <p:spTgt spid="49"/>
                                        </p:tgtEl>
                                        <p:attrNameLst>
                                          <p:attrName>style.visibility</p:attrName>
                                        </p:attrNameLst>
                                      </p:cBhvr>
                                      <p:to>
                                        <p:strVal val="visible"/>
                                      </p:to>
                                    </p:set>
                                    <p:anim calcmode="lin" valueType="num">
                                      <p:cBhvr>
                                        <p:cTn id="16" dur="500" fill="hold"/>
                                        <p:tgtEl>
                                          <p:spTgt spid="49"/>
                                        </p:tgtEl>
                                        <p:attrNameLst>
                                          <p:attrName>ppt_w</p:attrName>
                                        </p:attrNameLst>
                                      </p:cBhvr>
                                      <p:tavLst>
                                        <p:tav tm="0">
                                          <p:val>
                                            <p:fltVal val="0"/>
                                          </p:val>
                                        </p:tav>
                                        <p:tav tm="100000">
                                          <p:val>
                                            <p:strVal val="#ppt_w"/>
                                          </p:val>
                                        </p:tav>
                                      </p:tavLst>
                                    </p:anim>
                                    <p:anim calcmode="lin" valueType="num">
                                      <p:cBhvr>
                                        <p:cTn id="17" dur="500" fill="hold"/>
                                        <p:tgtEl>
                                          <p:spTgt spid="49"/>
                                        </p:tgtEl>
                                        <p:attrNameLst>
                                          <p:attrName>ppt_h</p:attrName>
                                        </p:attrNameLst>
                                      </p:cBhvr>
                                      <p:tavLst>
                                        <p:tav tm="0">
                                          <p:val>
                                            <p:fltVal val="0"/>
                                          </p:val>
                                        </p:tav>
                                        <p:tav tm="100000">
                                          <p:val>
                                            <p:strVal val="#ppt_h"/>
                                          </p:val>
                                        </p:tav>
                                      </p:tavLst>
                                    </p:anim>
                                    <p:animEffect transition="in" filter="fade">
                                      <p:cBhvr>
                                        <p:cTn id="18" dur="500"/>
                                        <p:tgtEl>
                                          <p:spTgt spid="49"/>
                                        </p:tgtEl>
                                      </p:cBhvr>
                                    </p:animEffect>
                                  </p:childTnLst>
                                </p:cTn>
                              </p:par>
                              <p:par>
                                <p:cTn id="19" presetID="2" presetClass="entr" presetSubtype="4" fill="hold" nodeType="withEffect">
                                  <p:stCondLst>
                                    <p:cond delay="1000"/>
                                  </p:stCondLst>
                                  <p:childTnLst>
                                    <p:set>
                                      <p:cBhvr>
                                        <p:cTn id="20" dur="1" fill="hold">
                                          <p:stCondLst>
                                            <p:cond delay="0"/>
                                          </p:stCondLst>
                                        </p:cTn>
                                        <p:tgtEl>
                                          <p:spTgt spid="54"/>
                                        </p:tgtEl>
                                        <p:attrNameLst>
                                          <p:attrName>style.visibility</p:attrName>
                                        </p:attrNameLst>
                                      </p:cBhvr>
                                      <p:to>
                                        <p:strVal val="visible"/>
                                      </p:to>
                                    </p:set>
                                    <p:anim calcmode="lin" valueType="num">
                                      <p:cBhvr additive="base">
                                        <p:cTn id="21" dur="500" fill="hold"/>
                                        <p:tgtEl>
                                          <p:spTgt spid="54"/>
                                        </p:tgtEl>
                                        <p:attrNameLst>
                                          <p:attrName>ppt_x</p:attrName>
                                        </p:attrNameLst>
                                      </p:cBhvr>
                                      <p:tavLst>
                                        <p:tav tm="0">
                                          <p:val>
                                            <p:strVal val="#ppt_x"/>
                                          </p:val>
                                        </p:tav>
                                        <p:tav tm="100000">
                                          <p:val>
                                            <p:strVal val="#ppt_x"/>
                                          </p:val>
                                        </p:tav>
                                      </p:tavLst>
                                    </p:anim>
                                    <p:anim calcmode="lin" valueType="num">
                                      <p:cBhvr additive="base">
                                        <p:cTn id="2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BB3F1A0-58C0-0D25-38B3-CB722B5C01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02559" y="2016711"/>
            <a:ext cx="2709789" cy="2342601"/>
          </a:xfrm>
          <a:prstGeom prst="rect">
            <a:avLst/>
          </a:prstGeom>
        </p:spPr>
      </p:pic>
      <p:sp>
        <p:nvSpPr>
          <p:cNvPr id="20"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14BEF5F-43BD-FCA2-332D-FE3DA70596D7}"/>
              </a:ext>
            </a:extLst>
          </p:cNvPr>
          <p:cNvSpPr txBox="1"/>
          <p:nvPr/>
        </p:nvSpPr>
        <p:spPr>
          <a:xfrm>
            <a:off x="4212348" y="4082955"/>
            <a:ext cx="5953579" cy="552715"/>
          </a:xfrm>
          <a:prstGeom prst="rect">
            <a:avLst/>
          </a:prstGeom>
          <a:noFill/>
        </p:spPr>
        <p:txBody>
          <a:bodyPr wrap="square" rtlCol="0">
            <a:spAutoFit/>
          </a:bodyPr>
          <a:lstStyle/>
          <a:p>
            <a:pPr>
              <a:lnSpc>
                <a:spcPct val="130000"/>
              </a:lnSpc>
            </a:pPr>
            <a:r>
              <a:rPr lang="en-US" sz="1200" b="1">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Lorem Ipsum </a:t>
            </a:r>
            <a:r>
              <a:rPr 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is simply dummy text of the printing and typesetting industry. Lorem Ipsum has been the industry's standard dummy text ever since</a:t>
            </a:r>
          </a:p>
        </p:txBody>
      </p:sp>
      <p:sp>
        <p:nvSpPr>
          <p:cNvPr id="21" name="圆角矩形 1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53AF9F5-9CAC-59D1-FF9E-D1874BB0E881}"/>
              </a:ext>
            </a:extLst>
          </p:cNvPr>
          <p:cNvSpPr/>
          <p:nvPr/>
        </p:nvSpPr>
        <p:spPr>
          <a:xfrm>
            <a:off x="2007340" y="2266811"/>
            <a:ext cx="1700228" cy="1700228"/>
          </a:xfrm>
          <a:prstGeom prst="ellipse">
            <a:avLst/>
          </a:prstGeom>
          <a:no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144000" rtlCol="0" anchor="ctr"/>
          <a:lstStyle/>
          <a:p>
            <a:pPr algn="ctr"/>
            <a:r>
              <a:rPr lang="en-US" altLang="zh-CN"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rPr>
              <a:t>03</a:t>
            </a:r>
            <a:endParaRPr lang="zh-CN" altLang="en-US"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2" name="文本框 2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8154BAE-B06B-03DA-D86B-71532E2CBC67}"/>
              </a:ext>
            </a:extLst>
          </p:cNvPr>
          <p:cNvSpPr txBox="1"/>
          <p:nvPr/>
        </p:nvSpPr>
        <p:spPr>
          <a:xfrm>
            <a:off x="4199983" y="2388114"/>
            <a:ext cx="6565202" cy="1323439"/>
          </a:xfrm>
          <a:prstGeom prst="rect">
            <a:avLst/>
          </a:prstGeom>
          <a:noFill/>
        </p:spPr>
        <p:txBody>
          <a:bodyPr wrap="square" rtlCol="0">
            <a:spAutoFit/>
          </a:bodyPr>
          <a:lstStyle>
            <a:defPPr>
              <a:defRPr lang="en-US"/>
            </a:defPPr>
            <a:lvl1pPr>
              <a:defRPr sz="8000">
                <a:gradFill>
                  <a:gsLst>
                    <a:gs pos="100000">
                      <a:schemeClr val="accent1"/>
                    </a:gs>
                    <a:gs pos="0">
                      <a:schemeClr val="accent1">
                        <a:lumMod val="90000"/>
                        <a:lumOff val="10000"/>
                      </a:schemeClr>
                    </a:gs>
                  </a:gsLst>
                  <a:lin ang="5400000" scaled="1"/>
                </a:gradFill>
                <a:effectLst>
                  <a:outerShdw blurRad="254000" dist="50800" dir="5400000" algn="ctr" rotWithShape="0">
                    <a:schemeClr val="accent1">
                      <a:alpha val="23000"/>
                    </a:schemeClr>
                  </a:outerShdw>
                </a:effectLst>
                <a:latin typeface="汉仪雅酷黑 85W" panose="020B0904020202020204" pitchFamily="34" charset="-122"/>
                <a:ea typeface="汉仪雅酷黑 85W" panose="020B0904020202020204" pitchFamily="34" charset="-122"/>
              </a:defRPr>
            </a:lvl1pPr>
          </a:lstStyle>
          <a:p>
            <a:pPr algn="dist" fontAlgn="base">
              <a:spcBef>
                <a:spcPct val="0"/>
              </a:spcBef>
              <a:spcAft>
                <a:spcPct val="0"/>
              </a:spcAft>
              <a:buFont typeface="Arial" panose="020B0604020202020204" pitchFamily="34" charset="0"/>
              <a:buNone/>
              <a:defRPr/>
            </a:pPr>
            <a:r>
              <a:rPr lang="en-US" altLang="zh-CN"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美国</a:t>
            </a:r>
            <a:r>
              <a:rPr lang="zh-CN" altLang="en-US"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政策</a:t>
            </a:r>
            <a:r>
              <a:rPr lang="en-US" altLang="zh-CN"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进退</a:t>
            </a:r>
            <a:endParaRPr lang="en-US" altLang="zh-CN"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cxnSp>
        <p:nvCxnSpPr>
          <p:cNvPr id="24" name="直接连接符 2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9696864-C029-F9E4-9141-E8FDE5EDC022}"/>
              </a:ext>
            </a:extLst>
          </p:cNvPr>
          <p:cNvCxnSpPr/>
          <p:nvPr/>
        </p:nvCxnSpPr>
        <p:spPr>
          <a:xfrm>
            <a:off x="4307598" y="3833689"/>
            <a:ext cx="1800000"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77611C2-B325-A07B-7E1C-B727508A396D}"/>
              </a:ext>
            </a:extLst>
          </p:cNvPr>
          <p:cNvSpPr/>
          <p:nvPr/>
        </p:nvSpPr>
        <p:spPr>
          <a:xfrm>
            <a:off x="1834648" y="1961602"/>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6" name="椭圆 2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1425470-51E7-5958-2A80-EA47DF50E2DB}"/>
              </a:ext>
            </a:extLst>
          </p:cNvPr>
          <p:cNvSpPr/>
          <p:nvPr/>
        </p:nvSpPr>
        <p:spPr>
          <a:xfrm>
            <a:off x="3324525" y="3957839"/>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34" name="文本框 3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7598AFF-959F-E15D-ED68-3B1E3ABA83CC}"/>
              </a:ext>
            </a:extLst>
          </p:cNvPr>
          <p:cNvSpPr txBox="1"/>
          <p:nvPr/>
        </p:nvSpPr>
        <p:spPr>
          <a:xfrm>
            <a:off x="2685321" y="605266"/>
            <a:ext cx="6385941" cy="276999"/>
          </a:xfrm>
          <a:prstGeom prst="rect">
            <a:avLst/>
          </a:prstGeom>
          <a:noFill/>
        </p:spPr>
        <p:txBody>
          <a:bodyPr wrap="square" rtlCol="0">
            <a:spAutoFit/>
          </a:bodyPr>
          <a:lstStyle/>
          <a:p>
            <a:pPr algn="dist"/>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气</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候</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协</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定</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解</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读</a:t>
            </a:r>
          </a:p>
        </p:txBody>
      </p:sp>
    </p:spTree>
    <p:extLst>
      <p:ext uri="{BB962C8B-B14F-4D97-AF65-F5344CB8AC3E}">
        <p14:creationId xmlns:p14="http://schemas.microsoft.com/office/powerpoint/2010/main" val="60775762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1"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grpId="3"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0" fill="hold" grpId="4"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nodeType="afterGroup">
                            <p:stCondLst>
                              <p:cond delay="500"/>
                            </p:stCondLst>
                            <p:childTnLst>
                              <p:par>
                                <p:cTn id="21" presetID="16" presetClass="entr" presetSubtype="21" fill="hold" grpId="2" nodeType="after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childTnLst>
                          </p:cTn>
                        </p:par>
                        <p:par>
                          <p:cTn id="24" fill="hold" nodeType="afterGroup">
                            <p:stCondLst>
                              <p:cond delay="1500"/>
                            </p:stCondLst>
                            <p:childTnLst>
                              <p:par>
                                <p:cTn id="25" presetID="10" presetClass="entr" presetSubtype="0" fill="hold" nodeType="after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nodeType="afterGroup">
                            <p:stCondLst>
                              <p:cond delay="3000"/>
                            </p:stCondLst>
                            <p:childTnLst>
                              <p:par>
                                <p:cTn id="29" presetID="22" presetClass="entr" presetSubtype="4" fill="hold" grpId="0" nodeType="afterEffect">
                                  <p:stCondLst>
                                    <p:cond delay="150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par>
                          <p:cTn id="32" fill="hold" nodeType="afterGroup">
                            <p:stCondLst>
                              <p:cond delay="5000"/>
                            </p:stCondLst>
                            <p:childTnLst>
                              <p:par>
                                <p:cTn id="33" presetID="10" presetClass="entr" presetSubtype="0" fill="hold" grpId="5" nodeType="afterEffect">
                                  <p:stCondLst>
                                    <p:cond delay="200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1"/>
      <p:bldP spid="22" grpId="2"/>
      <p:bldP spid="25" grpId="3" animBg="1"/>
      <p:bldP spid="26" grpId="4" animBg="1"/>
      <p:bldP spid="34" grpId="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1219200" y="2209800"/>
            <a:ext cx="9956800" cy="6350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Autofit/>
          </a:bodyPr>
          <a:lstStyle/>
          <a:p>
            <a:pPr>
              <a:lnSpc>
                <a:spcPct val="125000"/>
              </a:lnSpc>
            </a:pPr>
            <a:r>
              <a:rPr sz="2133"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2020年11月4日，美国正式退出旨在应对全球气候变化的《巴黎协定》，</a:t>
            </a:r>
            <a:r>
              <a:rPr sz="2133"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成为迄今为止唯一一个退出这个重要国际协定的缔约方</a:t>
            </a:r>
            <a:endParaRPr sz="2133"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New shape"/>
          <p:cNvSpPr/>
          <p:nvPr/>
        </p:nvSpPr>
        <p:spPr>
          <a:xfrm>
            <a:off x="1320800" y="3479800"/>
            <a:ext cx="5093252" cy="2590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a:lnSpc>
                <a:spcPct val="125000"/>
              </a:lnSpc>
            </a:pP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2017年，上台不久的特朗普政府擅自撕毁承诺，取消了奥巴马政府时期的清洁能源计划，持续放松化石能源行业发展相关环境约束，废止了美行政部门应对气候变化相关政策举措，在减排和环保问题上大开倒车</a:t>
            </a:r>
          </a:p>
        </p:txBody>
      </p:sp>
      <p:pic>
        <p:nvPicPr>
          <p:cNvPr id="7" name="图片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CAD8A82-DA78-C1AE-9ADA-8718880CD6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4834" y="2552487"/>
            <a:ext cx="3796365" cy="3480032"/>
          </a:xfrm>
          <a:prstGeom prst="rect">
            <a:avLst/>
          </a:prstGeom>
        </p:spPr>
      </p:pic>
    </p:spTree>
    <p:extLst>
      <p:ext uri="{BB962C8B-B14F-4D97-AF65-F5344CB8AC3E}">
        <p14:creationId xmlns:p14="http://schemas.microsoft.com/office/powerpoint/2010/main" val="130717724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1"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1320800" y="2209800"/>
            <a:ext cx="5994400" cy="19050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a:lnSpc>
                <a:spcPct val="125000"/>
              </a:lnSpc>
            </a:pPr>
            <a:r>
              <a:rPr sz="20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美国政策的倒退首先伤害的是自己。美国国家海洋和大气管理局的最新数据显示，仅今年以来，美国就已经发生了16起由气候变化导致的灾难，每起灾难造成的损失至少在10亿美元以上</a:t>
            </a:r>
          </a:p>
        </p:txBody>
      </p:sp>
      <p:sp>
        <p:nvSpPr>
          <p:cNvPr id="16" name="New shape"/>
          <p:cNvSpPr/>
          <p:nvPr/>
        </p:nvSpPr>
        <p:spPr>
          <a:xfrm>
            <a:off x="1425575" y="4114800"/>
            <a:ext cx="5994400" cy="19050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a:lnSpc>
                <a:spcPct val="125000"/>
              </a:lnSpc>
            </a:pPr>
            <a:r>
              <a:rPr sz="20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美国拒不履行《巴黎协定》义务，更是背叛和伤害了广大亟需援助的弱小国家，特别是那些排放温室气体最少、却受气候变化危害最重的小岛屿国家。而对它们的相关资金支持主要来自绿色气候基金（GCF）</a:t>
            </a:r>
          </a:p>
        </p:txBody>
      </p:sp>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9187D9C-1EA0-0804-3335-DB3A624F01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24750" y="2247900"/>
            <a:ext cx="3733800" cy="3733800"/>
          </a:xfrm>
          <a:prstGeom prst="rect">
            <a:avLst/>
          </a:prstGeom>
        </p:spPr>
      </p:pic>
    </p:spTree>
    <p:extLst>
      <p:ext uri="{BB962C8B-B14F-4D97-AF65-F5344CB8AC3E}">
        <p14:creationId xmlns:p14="http://schemas.microsoft.com/office/powerpoint/2010/main" val="338800060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1"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4064000" y="2413000"/>
            <a:ext cx="7010400" cy="3594101"/>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a:lnSpc>
                <a:spcPct val="125000"/>
              </a:lnSpc>
            </a:pP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奥巴马政府曾承诺向GCF捐资30亿美元，并在任期结束前兑现了其中10亿美元。但特朗普政府上台后，却拒绝兑现剩余的20亿美元。</a:t>
            </a:r>
            <a:endParaRPr 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a:lnSpc>
                <a:spcPct val="125000"/>
              </a:lnSpc>
            </a:pPr>
            <a:endParaRPr 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a:lnSpc>
                <a:spcPct val="125000"/>
              </a:lnSpc>
            </a:pPr>
            <a:endParaRPr 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a:lnSpc>
                <a:spcPct val="125000"/>
              </a:lnSpc>
            </a:pP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2019年，GCF开启第一轮增资谈判，在多数发达国家均提高认捐额度的情况下，特朗普政府仍拒绝捐款，致使包括小岛屿国家在内的广大发展中国家面临巨大资金缺口</a:t>
            </a:r>
          </a:p>
        </p:txBody>
      </p:sp>
      <p:cxnSp>
        <p:nvCxnSpPr>
          <p:cNvPr id="4" name="直接连接符 3"/>
          <p:cNvCxnSpPr/>
          <p:nvPr/>
        </p:nvCxnSpPr>
        <p:spPr>
          <a:xfrm>
            <a:off x="4116594" y="3858409"/>
            <a:ext cx="677014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518AE4E-37D0-AA7D-7634-CB354484B7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2356" y="1778151"/>
            <a:ext cx="4228950" cy="4228950"/>
          </a:xfrm>
          <a:prstGeom prst="rect">
            <a:avLst/>
          </a:prstGeom>
        </p:spPr>
      </p:pic>
    </p:spTree>
    <p:extLst>
      <p:ext uri="{BB962C8B-B14F-4D97-AF65-F5344CB8AC3E}">
        <p14:creationId xmlns:p14="http://schemas.microsoft.com/office/powerpoint/2010/main" val="119579340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3962400" y="2384165"/>
            <a:ext cx="7112000" cy="16129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a:lnSpc>
                <a:spcPct val="125000"/>
              </a:lnSpc>
            </a:pPr>
            <a:r>
              <a:rPr sz="200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而在这个过程中，美欧双方存在明显的气候博弈↓美国学者罗伯特·基欧汉(RobertO. Keohane)认为，大国博弈不遵循类似经济中的自由主义原则，而是倾向于现实主义逻辑，占据主导地位是在大国博弈中实现目标的最有效路径</a:t>
            </a:r>
          </a:p>
        </p:txBody>
      </p:sp>
      <p:sp>
        <p:nvSpPr>
          <p:cNvPr id="16" name="New shape"/>
          <p:cNvSpPr/>
          <p:nvPr/>
        </p:nvSpPr>
        <p:spPr>
          <a:xfrm>
            <a:off x="1320800" y="4356101"/>
            <a:ext cx="9855200" cy="12065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a:lnSpc>
                <a:spcPct val="125000"/>
              </a:lnSpc>
            </a:pPr>
            <a:r>
              <a:rPr sz="20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尽管美欧两大经济体气候战略的主要目的是落实《巴黎协定》既定承诺，最终实现全球净零破排放，但美欧两大经济体依据自身不同的发展阶段和利益诉伐，制定了不同的气候装型战略，这背后体现的是在不同价值观导向下对全球领导力的追求</a:t>
            </a:r>
          </a:p>
        </p:txBody>
      </p:sp>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12F1D17-3E87-4251-2B26-42AAB3417E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6750" y="1435100"/>
            <a:ext cx="3009900" cy="3009900"/>
          </a:xfrm>
          <a:prstGeom prst="rect">
            <a:avLst/>
          </a:prstGeom>
        </p:spPr>
      </p:pic>
    </p:spTree>
    <p:extLst>
      <p:ext uri="{BB962C8B-B14F-4D97-AF65-F5344CB8AC3E}">
        <p14:creationId xmlns:p14="http://schemas.microsoft.com/office/powerpoint/2010/main" val="342257973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2" presetClass="entr" presetSubtype="4" fill="hold" grpId="1"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1488557" y="2449173"/>
            <a:ext cx="6400800" cy="1716883"/>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5000"/>
          </a:bodyPr>
          <a:lstStyle/>
          <a:p>
            <a:pPr>
              <a:lnSpc>
                <a:spcPct val="125000"/>
              </a:lnSpc>
            </a:pPr>
            <a:r>
              <a:rPr sz="2133">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从大国战略博弈角度来看，拜登政府通过将气受变化作为外交政策规划和国家安全考量的中心，极力恢复和巩固二战后美国主导的“自由主义秩序”</a:t>
            </a:r>
          </a:p>
        </p:txBody>
      </p:sp>
      <p:sp>
        <p:nvSpPr>
          <p:cNvPr id="16" name="New shape"/>
          <p:cNvSpPr/>
          <p:nvPr/>
        </p:nvSpPr>
        <p:spPr>
          <a:xfrm>
            <a:off x="1488557" y="4379573"/>
            <a:ext cx="6400801" cy="1107283"/>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a:lnSpc>
                <a:spcPct val="125000"/>
              </a:lnSpc>
            </a:pPr>
            <a:r>
              <a:rPr sz="2133"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欧盟以《欧洲绿色协议》为框架打造善碳欧洲，展示了欧盟气候战略的全球领导力</a:t>
            </a:r>
          </a:p>
        </p:txBody>
      </p:sp>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07D06BA-1C5B-E85F-AA49-D60F4168BD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81900" y="2057400"/>
            <a:ext cx="4800600" cy="4800600"/>
          </a:xfrm>
          <a:prstGeom prst="rect">
            <a:avLst/>
          </a:prstGeom>
        </p:spPr>
      </p:pic>
    </p:spTree>
    <p:extLst>
      <p:ext uri="{BB962C8B-B14F-4D97-AF65-F5344CB8AC3E}">
        <p14:creationId xmlns:p14="http://schemas.microsoft.com/office/powerpoint/2010/main" val="343005896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1"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BB3F1A0-58C0-0D25-38B3-CB722B5C01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02559" y="2016711"/>
            <a:ext cx="2709789" cy="2342601"/>
          </a:xfrm>
          <a:prstGeom prst="rect">
            <a:avLst/>
          </a:prstGeom>
        </p:spPr>
      </p:pic>
      <p:sp>
        <p:nvSpPr>
          <p:cNvPr id="20"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14BEF5F-43BD-FCA2-332D-FE3DA70596D7}"/>
              </a:ext>
            </a:extLst>
          </p:cNvPr>
          <p:cNvSpPr txBox="1"/>
          <p:nvPr/>
        </p:nvSpPr>
        <p:spPr>
          <a:xfrm>
            <a:off x="4212348" y="4082955"/>
            <a:ext cx="5953579" cy="552715"/>
          </a:xfrm>
          <a:prstGeom prst="rect">
            <a:avLst/>
          </a:prstGeom>
          <a:noFill/>
        </p:spPr>
        <p:txBody>
          <a:bodyPr wrap="square" rtlCol="0">
            <a:spAutoFit/>
          </a:bodyPr>
          <a:lstStyle/>
          <a:p>
            <a:pPr>
              <a:lnSpc>
                <a:spcPct val="130000"/>
              </a:lnSpc>
            </a:pPr>
            <a:r>
              <a:rPr lang="en-US" sz="1200" b="1">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Lorem Ipsum </a:t>
            </a:r>
            <a:r>
              <a:rPr 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is simply dummy text of the printing and typesetting industry. Lorem Ipsum has been the industry's standard dummy text ever since</a:t>
            </a:r>
          </a:p>
        </p:txBody>
      </p:sp>
      <p:sp>
        <p:nvSpPr>
          <p:cNvPr id="21" name="圆角矩形 1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53AF9F5-9CAC-59D1-FF9E-D1874BB0E881}"/>
              </a:ext>
            </a:extLst>
          </p:cNvPr>
          <p:cNvSpPr/>
          <p:nvPr/>
        </p:nvSpPr>
        <p:spPr>
          <a:xfrm>
            <a:off x="2007340" y="2266811"/>
            <a:ext cx="1700228" cy="1700228"/>
          </a:xfrm>
          <a:prstGeom prst="ellipse">
            <a:avLst/>
          </a:prstGeom>
          <a:no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144000" rtlCol="0" anchor="ctr"/>
          <a:lstStyle/>
          <a:p>
            <a:pPr algn="ctr"/>
            <a:r>
              <a:rPr lang="en-US" altLang="zh-CN"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rPr>
              <a:t>04</a:t>
            </a:r>
            <a:endParaRPr lang="zh-CN" altLang="en-US"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2" name="文本框 2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8154BAE-B06B-03DA-D86B-71532E2CBC67}"/>
              </a:ext>
            </a:extLst>
          </p:cNvPr>
          <p:cNvSpPr txBox="1"/>
          <p:nvPr/>
        </p:nvSpPr>
        <p:spPr>
          <a:xfrm>
            <a:off x="4199983" y="2388114"/>
            <a:ext cx="6565202" cy="1323439"/>
          </a:xfrm>
          <a:prstGeom prst="rect">
            <a:avLst/>
          </a:prstGeom>
          <a:noFill/>
        </p:spPr>
        <p:txBody>
          <a:bodyPr wrap="square" rtlCol="0">
            <a:spAutoFit/>
          </a:bodyPr>
          <a:lstStyle>
            <a:defPPr>
              <a:defRPr lang="en-US"/>
            </a:defPPr>
            <a:lvl1pPr>
              <a:defRPr sz="8000">
                <a:gradFill>
                  <a:gsLst>
                    <a:gs pos="100000">
                      <a:schemeClr val="accent1"/>
                    </a:gs>
                    <a:gs pos="0">
                      <a:schemeClr val="accent1">
                        <a:lumMod val="90000"/>
                        <a:lumOff val="10000"/>
                      </a:schemeClr>
                    </a:gs>
                  </a:gsLst>
                  <a:lin ang="5400000" scaled="1"/>
                </a:gradFill>
                <a:effectLst>
                  <a:outerShdw blurRad="254000" dist="50800" dir="5400000" algn="ctr" rotWithShape="0">
                    <a:schemeClr val="accent1">
                      <a:alpha val="23000"/>
                    </a:schemeClr>
                  </a:outerShdw>
                </a:effectLst>
                <a:latin typeface="汉仪雅酷黑 85W" panose="020B0904020202020204" pitchFamily="34" charset="-122"/>
                <a:ea typeface="汉仪雅酷黑 85W" panose="020B0904020202020204" pitchFamily="34" charset="-122"/>
              </a:defRPr>
            </a:lvl1pPr>
          </a:lstStyle>
          <a:p>
            <a:pPr algn="dist" fontAlgn="base">
              <a:spcBef>
                <a:spcPct val="0"/>
              </a:spcBef>
              <a:spcAft>
                <a:spcPct val="0"/>
              </a:spcAft>
              <a:buFont typeface="Arial" panose="020B0604020202020204" pitchFamily="34" charset="0"/>
              <a:buNone/>
              <a:defRPr/>
            </a:pPr>
            <a:r>
              <a:rPr lang="zh-CN" altLang="en-US">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主要</a:t>
            </a:r>
            <a:r>
              <a:rPr lang="en-US" altLang="zh-CN">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意义问题</a:t>
            </a:r>
          </a:p>
        </p:txBody>
      </p:sp>
      <p:cxnSp>
        <p:nvCxnSpPr>
          <p:cNvPr id="24" name="直接连接符 2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9696864-C029-F9E4-9141-E8FDE5EDC022}"/>
              </a:ext>
            </a:extLst>
          </p:cNvPr>
          <p:cNvCxnSpPr/>
          <p:nvPr/>
        </p:nvCxnSpPr>
        <p:spPr>
          <a:xfrm>
            <a:off x="4307598" y="3833689"/>
            <a:ext cx="1800000"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77611C2-B325-A07B-7E1C-B727508A396D}"/>
              </a:ext>
            </a:extLst>
          </p:cNvPr>
          <p:cNvSpPr/>
          <p:nvPr/>
        </p:nvSpPr>
        <p:spPr>
          <a:xfrm>
            <a:off x="1834648" y="1961602"/>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6" name="椭圆 2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1425470-51E7-5958-2A80-EA47DF50E2DB}"/>
              </a:ext>
            </a:extLst>
          </p:cNvPr>
          <p:cNvSpPr/>
          <p:nvPr/>
        </p:nvSpPr>
        <p:spPr>
          <a:xfrm>
            <a:off x="3324525" y="3957839"/>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34" name="文本框 3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7598AFF-959F-E15D-ED68-3B1E3ABA83CC}"/>
              </a:ext>
            </a:extLst>
          </p:cNvPr>
          <p:cNvSpPr txBox="1"/>
          <p:nvPr/>
        </p:nvSpPr>
        <p:spPr>
          <a:xfrm>
            <a:off x="2685321" y="605266"/>
            <a:ext cx="6385941" cy="276999"/>
          </a:xfrm>
          <a:prstGeom prst="rect">
            <a:avLst/>
          </a:prstGeom>
          <a:noFill/>
        </p:spPr>
        <p:txBody>
          <a:bodyPr wrap="square" rtlCol="0">
            <a:spAutoFit/>
          </a:bodyPr>
          <a:lstStyle/>
          <a:p>
            <a:pPr algn="dist"/>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气</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候</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协</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定</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解</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读</a:t>
            </a:r>
          </a:p>
        </p:txBody>
      </p:sp>
    </p:spTree>
    <p:extLst>
      <p:ext uri="{BB962C8B-B14F-4D97-AF65-F5344CB8AC3E}">
        <p14:creationId xmlns:p14="http://schemas.microsoft.com/office/powerpoint/2010/main" val="107809446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1"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grpId="3"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0" fill="hold" grpId="4"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nodeType="afterGroup">
                            <p:stCondLst>
                              <p:cond delay="500"/>
                            </p:stCondLst>
                            <p:childTnLst>
                              <p:par>
                                <p:cTn id="21" presetID="16" presetClass="entr" presetSubtype="21" fill="hold" grpId="2" nodeType="after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childTnLst>
                          </p:cTn>
                        </p:par>
                        <p:par>
                          <p:cTn id="24" fill="hold" nodeType="afterGroup">
                            <p:stCondLst>
                              <p:cond delay="1500"/>
                            </p:stCondLst>
                            <p:childTnLst>
                              <p:par>
                                <p:cTn id="25" presetID="10" presetClass="entr" presetSubtype="0" fill="hold" nodeType="after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nodeType="afterGroup">
                            <p:stCondLst>
                              <p:cond delay="3000"/>
                            </p:stCondLst>
                            <p:childTnLst>
                              <p:par>
                                <p:cTn id="29" presetID="22" presetClass="entr" presetSubtype="4" fill="hold" grpId="0" nodeType="afterEffect">
                                  <p:stCondLst>
                                    <p:cond delay="150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par>
                          <p:cTn id="32" fill="hold" nodeType="afterGroup">
                            <p:stCondLst>
                              <p:cond delay="5000"/>
                            </p:stCondLst>
                            <p:childTnLst>
                              <p:par>
                                <p:cTn id="33" presetID="10" presetClass="entr" presetSubtype="0" fill="hold" grpId="5" nodeType="afterEffect">
                                  <p:stCondLst>
                                    <p:cond delay="200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1"/>
      <p:bldP spid="22" grpId="2"/>
      <p:bldP spid="25" grpId="3" animBg="1"/>
      <p:bldP spid="26" grpId="4" animBg="1"/>
      <p:bldP spid="34" grpId="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2"/>
          <p:cNvSpPr txBox="1"/>
          <p:nvPr/>
        </p:nvSpPr>
        <p:spPr>
          <a:xfrm>
            <a:off x="1117603" y="2076559"/>
            <a:ext cx="6411045" cy="830997"/>
          </a:xfrm>
          <a:prstGeom prst="rect">
            <a:avLst/>
          </a:prstGeom>
          <a:noFill/>
        </p:spPr>
        <p:txBody>
          <a:bodyPr wrap="square" rtlCol="0" anchor="ctr">
            <a:spAutoFit/>
          </a:bodyPr>
          <a:lstStyle/>
          <a:p>
            <a:r>
              <a:rPr lang="en-US" altLang="zh-CN" sz="1600">
                <a:solidFill>
                  <a:schemeClr val="tx1">
                    <a:lumMod val="75000"/>
                    <a:lumOff val="25000"/>
                  </a:schemeClr>
                </a:solidFill>
                <a:latin typeface="思源黑体 CN Regular" panose="020B0500000000000000" pitchFamily="34" charset="-122"/>
                <a:ea typeface="思源黑体 CN Regular" panose="020B0500000000000000" pitchFamily="34" charset="-122"/>
                <a:cs typeface="Open Sans" panose="020B0606030504020204" pitchFamily="34" charset="0"/>
                <a:sym typeface="思源黑体 CN Regular" panose="020B0500000000000000" pitchFamily="34" charset="-122"/>
              </a:rPr>
              <a:t>首先，推动各方以“自主贡献”的方式参与全球应对气候变化行动，积极向绿色可持续的增长方式转型，避免过去几十年严重依赖石化产品的增长模式继续对自然生态系统构成威胁</a:t>
            </a:r>
          </a:p>
        </p:txBody>
      </p:sp>
      <p:sp>
        <p:nvSpPr>
          <p:cNvPr id="27" name="TextBox 24"/>
          <p:cNvSpPr txBox="1"/>
          <p:nvPr/>
        </p:nvSpPr>
        <p:spPr>
          <a:xfrm>
            <a:off x="1117602" y="3463035"/>
            <a:ext cx="6411045" cy="830997"/>
          </a:xfrm>
          <a:prstGeom prst="rect">
            <a:avLst/>
          </a:prstGeom>
          <a:noFill/>
        </p:spPr>
        <p:txBody>
          <a:bodyPr wrap="square" rtlCol="0" anchor="ctr">
            <a:spAutoFit/>
          </a:bodyPr>
          <a:lstStyle/>
          <a:p>
            <a:pPr lvl="0"/>
            <a:r>
              <a:rPr lang="en-US" altLang="zh-CN" sz="1600">
                <a:solidFill>
                  <a:schemeClr val="tx1">
                    <a:lumMod val="75000"/>
                    <a:lumOff val="25000"/>
                  </a:schemeClr>
                </a:solidFill>
                <a:latin typeface="思源黑体 CN Regular" panose="020B0500000000000000" pitchFamily="34" charset="-122"/>
                <a:ea typeface="思源黑体 CN Regular" panose="020B0500000000000000" pitchFamily="34" charset="-122"/>
                <a:cs typeface="Open Sans" panose="020B0606030504020204" pitchFamily="34" charset="0"/>
                <a:sym typeface="思源黑体 CN Regular" panose="020B0500000000000000" pitchFamily="34" charset="-122"/>
              </a:rPr>
              <a:t>其次，促进发达国家继续带头减排并加强对发展中国家提供财力支持，在技术周期的不同阶段强化技术发展和技术转让的合作行为，帮助后者减缓和适应气候变化</a:t>
            </a:r>
          </a:p>
        </p:txBody>
      </p:sp>
      <p:sp>
        <p:nvSpPr>
          <p:cNvPr id="29" name="TextBox 24"/>
          <p:cNvSpPr txBox="1"/>
          <p:nvPr/>
        </p:nvSpPr>
        <p:spPr>
          <a:xfrm>
            <a:off x="1117600" y="4849512"/>
            <a:ext cx="9753600" cy="830997"/>
          </a:xfrm>
          <a:prstGeom prst="rect">
            <a:avLst/>
          </a:prstGeom>
          <a:noFill/>
        </p:spPr>
        <p:txBody>
          <a:bodyPr wrap="square" rtlCol="0" anchor="ctr">
            <a:spAutoFit/>
          </a:bodyPr>
          <a:lstStyle/>
          <a:p>
            <a:pPr lvl="0"/>
            <a:r>
              <a:rPr lang="en-US" altLang="zh-CN" sz="1600">
                <a:solidFill>
                  <a:schemeClr val="tx1">
                    <a:lumMod val="75000"/>
                    <a:lumOff val="25000"/>
                  </a:schemeClr>
                </a:solidFill>
                <a:latin typeface="思源黑体 CN Regular" panose="020B0500000000000000" pitchFamily="34" charset="-122"/>
                <a:ea typeface="思源黑体 CN Regular" panose="020B0500000000000000" pitchFamily="34" charset="-122"/>
                <a:cs typeface="Open Sans" panose="020B0606030504020204" pitchFamily="34" charset="0"/>
                <a:sym typeface="思源黑体 CN Regular" panose="020B0500000000000000" pitchFamily="34" charset="-122"/>
              </a:rPr>
              <a:t>再次，通过市场和非市场双重手段，进行国际间合作，通过适宜的减缓、顺应、融资、技术转让和能力建设等方式，推动所有缔约方共同履行减排贡献。此外，根据《巴黎协定》的内在逻辑，在资本市场上，全球投资偏好未来将进一步向绿色能源、低碳经济、环境治理等领域倾斜</a:t>
            </a:r>
          </a:p>
        </p:txBody>
      </p:sp>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A7F2AC7-749C-7C4B-B890-730C5776D1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31091" y="1177491"/>
            <a:ext cx="3543306" cy="3543306"/>
          </a:xfrm>
          <a:prstGeom prst="rect">
            <a:avLst/>
          </a:prstGeom>
        </p:spPr>
      </p:pic>
    </p:spTree>
    <p:extLst>
      <p:ext uri="{BB962C8B-B14F-4D97-AF65-F5344CB8AC3E}">
        <p14:creationId xmlns:p14="http://schemas.microsoft.com/office/powerpoint/2010/main" val="412787602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0" fill="hold" grpId="1"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1"/>
      <p:bldP spid="29"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1422400" y="2628901"/>
            <a:ext cx="5689600" cy="30353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a:lnSpc>
                <a:spcPct val="125000"/>
              </a:lnSpc>
            </a:pPr>
            <a:r>
              <a:rPr sz="20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问题：反馈机制很难解决向发展中国家提供资金和技术支持的问题，发展中国家很可能因为资金和技术不足难以有效实施和提供国家自主贡献。如果发展中国家因此而无法提高行动力度，可以想象很多发达国家也将不愿意主动提高自己的行动力度，《巴黎协定》建立的“自下而上”机制就将面临无法实现最终目标的风险</a:t>
            </a:r>
          </a:p>
        </p:txBody>
      </p:sp>
      <p:pic>
        <p:nvPicPr>
          <p:cNvPr id="3" name="图片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B4402BE-11B4-26D9-BB12-E03665E5539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34200" y="1431925"/>
            <a:ext cx="4781550" cy="4781550"/>
          </a:xfrm>
          <a:prstGeom prst="rect">
            <a:avLst/>
          </a:prstGeom>
        </p:spPr>
      </p:pic>
    </p:spTree>
    <p:extLst>
      <p:ext uri="{BB962C8B-B14F-4D97-AF65-F5344CB8AC3E}">
        <p14:creationId xmlns:p14="http://schemas.microsoft.com/office/powerpoint/2010/main" val="42160790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771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71E6EF9-D3CE-D40E-61A1-68E784A07E28}"/>
              </a:ext>
            </a:extLst>
          </p:cNvPr>
          <p:cNvGrpSpPr/>
          <p:nvPr/>
        </p:nvGrpSpPr>
        <p:grpSpPr>
          <a:xfrm>
            <a:off x="2033411" y="2578615"/>
            <a:ext cx="3883162" cy="886898"/>
            <a:chOff x="3417782" y="1807724"/>
            <a:chExt cx="3883162" cy="886898"/>
          </a:xfrm>
        </p:grpSpPr>
        <p:sp>
          <p:nvSpPr>
            <p:cNvPr id="111" name="椭圆 1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8E24891-B242-A0D5-8332-BAF68F8043B5}"/>
                </a:ext>
              </a:extLst>
            </p:cNvPr>
            <p:cNvSpPr/>
            <p:nvPr/>
          </p:nvSpPr>
          <p:spPr>
            <a:xfrm>
              <a:off x="3535876" y="1807724"/>
              <a:ext cx="810413" cy="810413"/>
            </a:xfrm>
            <a:prstGeom prst="ellipse">
              <a:avLst/>
            </a:prstGeom>
            <a:solidFill>
              <a:schemeClr val="bg1"/>
            </a:solidFill>
            <a:ln>
              <a:solidFill>
                <a:schemeClr val="accent1">
                  <a:lumMod val="20000"/>
                  <a:lumOff val="80000"/>
                </a:schemeClr>
              </a:solidFill>
            </a:ln>
            <a:effectLst>
              <a:outerShdw blurRad="2540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a:solidFill>
                    <a:schemeClr val="tx1">
                      <a:lumMod val="75000"/>
                      <a:lumOff val="25000"/>
                    </a:schemeClr>
                  </a:solidFill>
                  <a:latin typeface="思源黑体 CN Regular" panose="020B0500000000000000" pitchFamily="34" charset="-122"/>
                  <a:ea typeface="思源黑体 CN Regular" panose="020B0500000000000000" pitchFamily="34" charset="-122"/>
                </a:rPr>
                <a:t>01</a:t>
              </a:r>
              <a:endParaRPr lang="zh-CN" altLang="en-US" sz="28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110" name="椭圆 10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BFB3034-88F5-973B-C220-DC7B1DD6C8AC}"/>
                </a:ext>
              </a:extLst>
            </p:cNvPr>
            <p:cNvSpPr/>
            <p:nvPr/>
          </p:nvSpPr>
          <p:spPr>
            <a:xfrm>
              <a:off x="3417782" y="1909636"/>
              <a:ext cx="252000" cy="25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11" name="文本框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C916FAE-0CE8-3D6E-E72D-2C1D40FCB74D}"/>
                </a:ext>
              </a:extLst>
            </p:cNvPr>
            <p:cNvSpPr txBox="1"/>
            <p:nvPr/>
          </p:nvSpPr>
          <p:spPr>
            <a:xfrm>
              <a:off x="4346289" y="2048291"/>
              <a:ext cx="2954655" cy="646331"/>
            </a:xfrm>
            <a:prstGeom prst="rect">
              <a:avLst/>
            </a:prstGeom>
            <a:noFill/>
          </p:spPr>
          <p:txBody>
            <a:bodyPr wrap="none" rtlCol="0">
              <a:spAutoFit/>
            </a:bodyPr>
            <a:lstStyle/>
            <a:p>
              <a:pPr algn="ctr" fontAlgn="base">
                <a:spcBef>
                  <a:spcPct val="0"/>
                </a:spcBef>
                <a:spcAft>
                  <a:spcPct val="0"/>
                </a:spcAft>
                <a:buFont typeface="Arial" panose="020B0604020202020204" pitchFamily="34" charset="0"/>
                <a:buNone/>
                <a:defRPr/>
              </a:pPr>
              <a:r>
                <a:rPr lang="zh-CN" altLang="en-US"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气候协定</a:t>
              </a:r>
              <a:r>
                <a:rPr lang="en-US" altLang="zh-CN"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概述</a:t>
              </a:r>
            </a:p>
          </p:txBody>
        </p:sp>
      </p:grpSp>
      <p:grpSp>
        <p:nvGrpSpPr>
          <p:cNvPr id="66" name="组合 6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45189C6-D03D-B0A6-8388-AC117AB4064E}"/>
              </a:ext>
            </a:extLst>
          </p:cNvPr>
          <p:cNvGrpSpPr/>
          <p:nvPr/>
        </p:nvGrpSpPr>
        <p:grpSpPr>
          <a:xfrm>
            <a:off x="2033411" y="4100420"/>
            <a:ext cx="3883162" cy="810413"/>
            <a:chOff x="3417782" y="1807724"/>
            <a:chExt cx="3883162" cy="810413"/>
          </a:xfrm>
        </p:grpSpPr>
        <p:sp>
          <p:nvSpPr>
            <p:cNvPr id="67" name="椭圆 6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3509E21-68FB-DDE1-1D4D-2C4856CA9A4F}"/>
                </a:ext>
              </a:extLst>
            </p:cNvPr>
            <p:cNvSpPr/>
            <p:nvPr/>
          </p:nvSpPr>
          <p:spPr>
            <a:xfrm>
              <a:off x="3535876" y="1807724"/>
              <a:ext cx="810413" cy="810413"/>
            </a:xfrm>
            <a:prstGeom prst="ellipse">
              <a:avLst/>
            </a:prstGeom>
            <a:solidFill>
              <a:schemeClr val="bg1"/>
            </a:solidFill>
            <a:ln>
              <a:solidFill>
                <a:schemeClr val="accent1">
                  <a:lumMod val="20000"/>
                  <a:lumOff val="80000"/>
                </a:schemeClr>
              </a:solidFill>
            </a:ln>
            <a:effectLst>
              <a:outerShdw blurRad="2540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a:solidFill>
                    <a:schemeClr val="tx1">
                      <a:lumMod val="75000"/>
                      <a:lumOff val="25000"/>
                    </a:schemeClr>
                  </a:solidFill>
                  <a:latin typeface="思源黑体 CN Regular" panose="020B0500000000000000" pitchFamily="34" charset="-122"/>
                  <a:ea typeface="思源黑体 CN Regular" panose="020B0500000000000000" pitchFamily="34" charset="-122"/>
                </a:rPr>
                <a:t>02</a:t>
              </a:r>
              <a:endParaRPr lang="zh-CN" altLang="en-US" sz="28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68" name="椭圆 6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6B0DAEC-E3FA-FAFC-51E0-2808E1F6DFFA}"/>
                </a:ext>
              </a:extLst>
            </p:cNvPr>
            <p:cNvSpPr/>
            <p:nvPr/>
          </p:nvSpPr>
          <p:spPr>
            <a:xfrm>
              <a:off x="3417782" y="1909636"/>
              <a:ext cx="252000" cy="25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69" name="文本框 6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A422AED0-18D8-C801-88E0-CDC8513701BB}"/>
                </a:ext>
              </a:extLst>
            </p:cNvPr>
            <p:cNvSpPr txBox="1"/>
            <p:nvPr/>
          </p:nvSpPr>
          <p:spPr>
            <a:xfrm>
              <a:off x="4346289" y="1873977"/>
              <a:ext cx="2954655" cy="646331"/>
            </a:xfrm>
            <a:prstGeom prst="rect">
              <a:avLst/>
            </a:prstGeom>
            <a:noFill/>
          </p:spPr>
          <p:txBody>
            <a:bodyPr wrap="none" rtlCol="0">
              <a:spAutoFit/>
            </a:bodyPr>
            <a:lstStyle/>
            <a:p>
              <a:pPr algn="ctr" fontAlgn="base">
                <a:spcBef>
                  <a:spcPct val="0"/>
                </a:spcBef>
                <a:spcAft>
                  <a:spcPct val="0"/>
                </a:spcAft>
                <a:buFont typeface="Arial" panose="020B0604020202020204" pitchFamily="34" charset="0"/>
                <a:buNone/>
                <a:defRPr/>
              </a:pPr>
              <a:r>
                <a:rPr lang="en-US" altLang="zh-CN"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主要内容解析</a:t>
              </a:r>
            </a:p>
          </p:txBody>
        </p:sp>
      </p:grpSp>
      <p:grpSp>
        <p:nvGrpSpPr>
          <p:cNvPr id="70" name="组合 6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C1348E0-BA3F-7404-67B6-07A57FA483AA}"/>
              </a:ext>
            </a:extLst>
          </p:cNvPr>
          <p:cNvGrpSpPr/>
          <p:nvPr/>
        </p:nvGrpSpPr>
        <p:grpSpPr>
          <a:xfrm>
            <a:off x="6579614" y="2578615"/>
            <a:ext cx="3933146" cy="810413"/>
            <a:chOff x="3417782" y="1807724"/>
            <a:chExt cx="3933146" cy="810413"/>
          </a:xfrm>
        </p:grpSpPr>
        <p:sp>
          <p:nvSpPr>
            <p:cNvPr id="71" name="椭圆 7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07C3A00-0C80-D12A-882F-20381AB43D52}"/>
                </a:ext>
              </a:extLst>
            </p:cNvPr>
            <p:cNvSpPr/>
            <p:nvPr/>
          </p:nvSpPr>
          <p:spPr>
            <a:xfrm>
              <a:off x="3535876" y="1807724"/>
              <a:ext cx="810413" cy="810413"/>
            </a:xfrm>
            <a:prstGeom prst="ellipse">
              <a:avLst/>
            </a:prstGeom>
            <a:solidFill>
              <a:schemeClr val="bg1"/>
            </a:solidFill>
            <a:ln>
              <a:solidFill>
                <a:schemeClr val="accent1">
                  <a:lumMod val="20000"/>
                  <a:lumOff val="80000"/>
                </a:schemeClr>
              </a:solidFill>
            </a:ln>
            <a:effectLst>
              <a:outerShdw blurRad="2540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a:solidFill>
                    <a:schemeClr val="tx1">
                      <a:lumMod val="75000"/>
                      <a:lumOff val="25000"/>
                    </a:schemeClr>
                  </a:solidFill>
                  <a:latin typeface="思源黑体 CN Regular" panose="020B0500000000000000" pitchFamily="34" charset="-122"/>
                  <a:ea typeface="思源黑体 CN Regular" panose="020B0500000000000000" pitchFamily="34" charset="-122"/>
                </a:rPr>
                <a:t>03</a:t>
              </a:r>
              <a:endParaRPr lang="zh-CN" altLang="en-US" sz="28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2" name="椭圆 7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D89F368-86BB-32F3-8EA9-20EA748E4A88}"/>
                </a:ext>
              </a:extLst>
            </p:cNvPr>
            <p:cNvSpPr/>
            <p:nvPr/>
          </p:nvSpPr>
          <p:spPr>
            <a:xfrm>
              <a:off x="3417782" y="1909636"/>
              <a:ext cx="252000" cy="25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3" name="文本框 7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9390F78-E417-3835-AC68-1719AD2B0BD7}"/>
                </a:ext>
              </a:extLst>
            </p:cNvPr>
            <p:cNvSpPr txBox="1"/>
            <p:nvPr/>
          </p:nvSpPr>
          <p:spPr>
            <a:xfrm>
              <a:off x="4396273" y="1971806"/>
              <a:ext cx="2954655" cy="646331"/>
            </a:xfrm>
            <a:prstGeom prst="rect">
              <a:avLst/>
            </a:prstGeom>
            <a:noFill/>
          </p:spPr>
          <p:txBody>
            <a:bodyPr wrap="none" rtlCol="0">
              <a:spAutoFit/>
            </a:bodyPr>
            <a:lstStyle/>
            <a:p>
              <a:pPr algn="ctr" fontAlgn="base">
                <a:spcBef>
                  <a:spcPct val="0"/>
                </a:spcBef>
                <a:spcAft>
                  <a:spcPct val="0"/>
                </a:spcAft>
                <a:buFont typeface="Arial" panose="020B0604020202020204" pitchFamily="34" charset="0"/>
                <a:buNone/>
                <a:defRPr/>
              </a:pPr>
              <a:r>
                <a:rPr lang="en-US" altLang="zh-CN"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美国</a:t>
              </a:r>
              <a:r>
                <a:rPr lang="zh-CN" altLang="en-US"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政策</a:t>
              </a:r>
              <a:r>
                <a:rPr lang="en-US" altLang="zh-CN"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进退</a:t>
              </a:r>
            </a:p>
          </p:txBody>
        </p:sp>
      </p:grpSp>
      <p:grpSp>
        <p:nvGrpSpPr>
          <p:cNvPr id="74" name="组合 7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718EDD9-2D2E-B74C-8305-D575BF6B6344}"/>
              </a:ext>
            </a:extLst>
          </p:cNvPr>
          <p:cNvGrpSpPr/>
          <p:nvPr/>
        </p:nvGrpSpPr>
        <p:grpSpPr>
          <a:xfrm>
            <a:off x="6579614" y="4100420"/>
            <a:ext cx="3869696" cy="810413"/>
            <a:chOff x="3417782" y="1807724"/>
            <a:chExt cx="3869696" cy="810413"/>
          </a:xfrm>
        </p:grpSpPr>
        <p:sp>
          <p:nvSpPr>
            <p:cNvPr id="75" name="椭圆 7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2B84B9C-C01D-41E8-9316-0B62A1E6DF9F}"/>
                </a:ext>
              </a:extLst>
            </p:cNvPr>
            <p:cNvSpPr/>
            <p:nvPr/>
          </p:nvSpPr>
          <p:spPr>
            <a:xfrm>
              <a:off x="3535876" y="1807724"/>
              <a:ext cx="810413" cy="810413"/>
            </a:xfrm>
            <a:prstGeom prst="ellipse">
              <a:avLst/>
            </a:prstGeom>
            <a:solidFill>
              <a:schemeClr val="bg1"/>
            </a:solidFill>
            <a:ln>
              <a:solidFill>
                <a:schemeClr val="accent1">
                  <a:lumMod val="20000"/>
                  <a:lumOff val="80000"/>
                </a:schemeClr>
              </a:solidFill>
            </a:ln>
            <a:effectLst>
              <a:outerShdw blurRad="2540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a:solidFill>
                    <a:schemeClr val="tx1">
                      <a:lumMod val="75000"/>
                      <a:lumOff val="25000"/>
                    </a:schemeClr>
                  </a:solidFill>
                  <a:latin typeface="思源黑体 CN Regular" panose="020B0500000000000000" pitchFamily="34" charset="-122"/>
                  <a:ea typeface="思源黑体 CN Regular" panose="020B0500000000000000" pitchFamily="34" charset="-122"/>
                </a:rPr>
                <a:t>04</a:t>
              </a:r>
              <a:endParaRPr lang="zh-CN" altLang="en-US" sz="2800">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6" name="椭圆 7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324450E4-B675-0082-AE7E-34F3862F20D9}"/>
                </a:ext>
              </a:extLst>
            </p:cNvPr>
            <p:cNvSpPr/>
            <p:nvPr/>
          </p:nvSpPr>
          <p:spPr>
            <a:xfrm>
              <a:off x="3417782" y="1909636"/>
              <a:ext cx="252000" cy="25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77" name="文本框 7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CE319AC-F439-741F-0CE2-2194338997CF}"/>
                </a:ext>
              </a:extLst>
            </p:cNvPr>
            <p:cNvSpPr txBox="1"/>
            <p:nvPr/>
          </p:nvSpPr>
          <p:spPr>
            <a:xfrm>
              <a:off x="4332823" y="1909636"/>
              <a:ext cx="2954655" cy="646331"/>
            </a:xfrm>
            <a:prstGeom prst="rect">
              <a:avLst/>
            </a:prstGeom>
            <a:noFill/>
          </p:spPr>
          <p:txBody>
            <a:bodyPr wrap="none" rtlCol="0">
              <a:spAutoFit/>
            </a:bodyPr>
            <a:lstStyle/>
            <a:p>
              <a:pPr algn="ctr" fontAlgn="base">
                <a:spcBef>
                  <a:spcPct val="0"/>
                </a:spcBef>
                <a:spcAft>
                  <a:spcPct val="0"/>
                </a:spcAft>
                <a:buFont typeface="Arial" panose="020B0604020202020204" pitchFamily="34" charset="0"/>
                <a:buNone/>
                <a:defRPr/>
              </a:pPr>
              <a:r>
                <a:rPr lang="zh-CN" altLang="en-US"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主要</a:t>
              </a:r>
              <a:r>
                <a:rPr lang="en-US" altLang="zh-CN" sz="360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意义问题</a:t>
              </a:r>
            </a:p>
          </p:txBody>
        </p:sp>
      </p:grpSp>
      <p:sp>
        <p:nvSpPr>
          <p:cNvPr id="13" name="文本框 1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4B85FCC-D9B3-B221-126B-BE25D21C53E3}"/>
              </a:ext>
            </a:extLst>
          </p:cNvPr>
          <p:cNvSpPr txBox="1"/>
          <p:nvPr/>
        </p:nvSpPr>
        <p:spPr>
          <a:xfrm>
            <a:off x="5147663" y="397887"/>
            <a:ext cx="1896673" cy="1015663"/>
          </a:xfrm>
          <a:prstGeom prst="rect">
            <a:avLst/>
          </a:prstGeom>
          <a:noFill/>
        </p:spPr>
        <p:txBody>
          <a:bodyPr wrap="none" rtlCol="0">
            <a:spAutoFit/>
          </a:bodyPr>
          <a:lstStyle/>
          <a:p>
            <a:pPr algn="ctr"/>
            <a:r>
              <a:rPr lang="zh-CN" altLang="en-US" sz="6000">
                <a:solidFill>
                  <a:schemeClr val="tx1">
                    <a:lumMod val="75000"/>
                    <a:lumOff val="25000"/>
                  </a:schemeClr>
                </a:solidFill>
                <a:latin typeface="思源黑体 CN Regular" panose="020B0500000000000000" pitchFamily="34" charset="-122"/>
                <a:ea typeface="思源黑体 CN Regular" panose="020B0500000000000000" pitchFamily="34" charset="-122"/>
              </a:rPr>
              <a:t>目 录</a:t>
            </a:r>
          </a:p>
        </p:txBody>
      </p:sp>
      <p:sp>
        <p:nvSpPr>
          <p:cNvPr id="14" name="文本框 1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712DB5B-3CF6-3B87-54DC-0A4142041927}"/>
              </a:ext>
            </a:extLst>
          </p:cNvPr>
          <p:cNvSpPr txBox="1"/>
          <p:nvPr/>
        </p:nvSpPr>
        <p:spPr>
          <a:xfrm>
            <a:off x="3076575" y="1370226"/>
            <a:ext cx="6038850" cy="369332"/>
          </a:xfrm>
          <a:prstGeom prst="rect">
            <a:avLst/>
          </a:prstGeom>
          <a:noFill/>
        </p:spPr>
        <p:txBody>
          <a:bodyPr wrap="square" rtlCol="0">
            <a:spAutoFit/>
          </a:bodyPr>
          <a:lstStyle/>
          <a:p>
            <a:pPr algn="dist"/>
            <a:r>
              <a:rPr lang="en-US" altLang="zh-CN">
                <a:solidFill>
                  <a:schemeClr val="tx1">
                    <a:lumMod val="75000"/>
                    <a:lumOff val="25000"/>
                  </a:schemeClr>
                </a:solidFill>
                <a:latin typeface="思源黑体 CN Regular" panose="020B0500000000000000" pitchFamily="34" charset="-122"/>
                <a:ea typeface="思源黑体 CN Regular" panose="020B0500000000000000" pitchFamily="34" charset="-122"/>
              </a:rPr>
              <a:t>CONTENTS</a:t>
            </a:r>
            <a:endParaRPr lang="zh-CN" altLang="en-US">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Tree>
    <p:extLst>
      <p:ext uri="{BB962C8B-B14F-4D97-AF65-F5344CB8AC3E}">
        <p14:creationId xmlns:p14="http://schemas.microsoft.com/office/powerpoint/2010/main" val="130361376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nodeType="afterGroup">
                            <p:stCondLst>
                              <p:cond delay="500"/>
                            </p:stCondLst>
                            <p:childTnLst>
                              <p:par>
                                <p:cTn id="11" presetID="16" presetClass="entr" presetSubtype="21" fill="hold" grpId="1" nodeType="after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par>
                          <p:cTn id="14" fill="hold" nodeType="afterGroup">
                            <p:stCondLst>
                              <p:cond delay="1500"/>
                            </p:stCondLst>
                            <p:childTnLst>
                              <p:par>
                                <p:cTn id="15" presetID="2" presetClass="entr" presetSubtype="4" fill="hold" nodeType="afterEffect">
                                  <p:stCondLst>
                                    <p:cond delay="10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3000"/>
                            </p:stCondLst>
                            <p:childTnLst>
                              <p:par>
                                <p:cTn id="20" presetID="2" presetClass="entr" presetSubtype="4" fill="hold" nodeType="afterEffect">
                                  <p:stCondLst>
                                    <p:cond delay="150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0"/>
                            </p:stCondLst>
                            <p:childTnLst>
                              <p:par>
                                <p:cTn id="25" presetID="2" presetClass="entr" presetSubtype="4" fill="hold" nodeType="afterEffect">
                                  <p:stCondLst>
                                    <p:cond delay="200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7500"/>
                            </p:stCondLst>
                            <p:childTnLst>
                              <p:par>
                                <p:cTn id="30" presetID="2" presetClass="entr" presetSubtype="4" fill="hold" nodeType="afterEffect">
                                  <p:stCondLst>
                                    <p:cond delay="25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BB3F1A0-58C0-0D25-38B3-CB722B5C01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02559" y="2016711"/>
            <a:ext cx="2709789" cy="2342601"/>
          </a:xfrm>
          <a:prstGeom prst="rect">
            <a:avLst/>
          </a:prstGeom>
        </p:spPr>
      </p:pic>
      <p:sp>
        <p:nvSpPr>
          <p:cNvPr id="20"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14BEF5F-43BD-FCA2-332D-FE3DA70596D7}"/>
              </a:ext>
            </a:extLst>
          </p:cNvPr>
          <p:cNvSpPr txBox="1"/>
          <p:nvPr/>
        </p:nvSpPr>
        <p:spPr>
          <a:xfrm>
            <a:off x="4212348" y="4082955"/>
            <a:ext cx="5953579" cy="552715"/>
          </a:xfrm>
          <a:prstGeom prst="rect">
            <a:avLst/>
          </a:prstGeom>
          <a:noFill/>
        </p:spPr>
        <p:txBody>
          <a:bodyPr wrap="square" rtlCol="0">
            <a:spAutoFit/>
          </a:bodyPr>
          <a:lstStyle/>
          <a:p>
            <a:pPr>
              <a:lnSpc>
                <a:spcPct val="130000"/>
              </a:lnSpc>
            </a:pPr>
            <a:r>
              <a:rPr lang="en-US" sz="1200" b="1">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Lorem Ipsum </a:t>
            </a:r>
            <a:r>
              <a:rPr 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is simply dummy text of the printing and typesetting industry. Lorem Ipsum has been the industry's standard dummy text ever since</a:t>
            </a:r>
          </a:p>
        </p:txBody>
      </p:sp>
      <p:sp>
        <p:nvSpPr>
          <p:cNvPr id="21" name="圆角矩形 1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53AF9F5-9CAC-59D1-FF9E-D1874BB0E881}"/>
              </a:ext>
            </a:extLst>
          </p:cNvPr>
          <p:cNvSpPr/>
          <p:nvPr/>
        </p:nvSpPr>
        <p:spPr>
          <a:xfrm>
            <a:off x="2007340" y="2266811"/>
            <a:ext cx="1700228" cy="1700228"/>
          </a:xfrm>
          <a:prstGeom prst="ellipse">
            <a:avLst/>
          </a:prstGeom>
          <a:no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144000" rtlCol="0" anchor="ctr"/>
          <a:lstStyle/>
          <a:p>
            <a:pPr algn="ctr"/>
            <a:r>
              <a:rPr lang="en-US" altLang="zh-CN"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rPr>
              <a:t>01</a:t>
            </a:r>
            <a:endParaRPr lang="zh-CN" altLang="en-US"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2" name="文本框 2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8154BAE-B06B-03DA-D86B-71532E2CBC67}"/>
              </a:ext>
            </a:extLst>
          </p:cNvPr>
          <p:cNvSpPr txBox="1"/>
          <p:nvPr/>
        </p:nvSpPr>
        <p:spPr>
          <a:xfrm>
            <a:off x="4199983" y="2388114"/>
            <a:ext cx="6565202" cy="1323439"/>
          </a:xfrm>
          <a:prstGeom prst="rect">
            <a:avLst/>
          </a:prstGeom>
          <a:noFill/>
        </p:spPr>
        <p:txBody>
          <a:bodyPr wrap="square" rtlCol="0">
            <a:spAutoFit/>
          </a:bodyPr>
          <a:lstStyle>
            <a:defPPr>
              <a:defRPr lang="en-US"/>
            </a:defPPr>
            <a:lvl1pPr>
              <a:defRPr sz="8000">
                <a:gradFill>
                  <a:gsLst>
                    <a:gs pos="100000">
                      <a:schemeClr val="accent1"/>
                    </a:gs>
                    <a:gs pos="0">
                      <a:schemeClr val="accent1">
                        <a:lumMod val="90000"/>
                        <a:lumOff val="10000"/>
                      </a:schemeClr>
                    </a:gs>
                  </a:gsLst>
                  <a:lin ang="5400000" scaled="1"/>
                </a:gradFill>
                <a:effectLst>
                  <a:outerShdw blurRad="254000" dist="50800" dir="5400000" algn="ctr" rotWithShape="0">
                    <a:schemeClr val="accent1">
                      <a:alpha val="23000"/>
                    </a:schemeClr>
                  </a:outerShdw>
                </a:effectLst>
                <a:latin typeface="汉仪雅酷黑 85W" panose="020B0904020202020204" pitchFamily="34" charset="-122"/>
                <a:ea typeface="汉仪雅酷黑 85W" panose="020B0904020202020204" pitchFamily="34" charset="-122"/>
              </a:defRPr>
            </a:lvl1pPr>
          </a:lstStyle>
          <a:p>
            <a:pPr fontAlgn="base">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气候协定</a:t>
            </a:r>
            <a:r>
              <a:rPr lang="en-US" altLang="zh-CN"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概述</a:t>
            </a:r>
            <a:endParaRPr lang="en-US" altLang="zh-CN"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cxnSp>
        <p:nvCxnSpPr>
          <p:cNvPr id="24" name="直接连接符 2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9696864-C029-F9E4-9141-E8FDE5EDC022}"/>
              </a:ext>
            </a:extLst>
          </p:cNvPr>
          <p:cNvCxnSpPr/>
          <p:nvPr/>
        </p:nvCxnSpPr>
        <p:spPr>
          <a:xfrm>
            <a:off x="4307598" y="3833689"/>
            <a:ext cx="1800000"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77611C2-B325-A07B-7E1C-B727508A396D}"/>
              </a:ext>
            </a:extLst>
          </p:cNvPr>
          <p:cNvSpPr/>
          <p:nvPr/>
        </p:nvSpPr>
        <p:spPr>
          <a:xfrm>
            <a:off x="1834648" y="1961602"/>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6" name="椭圆 2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1425470-51E7-5958-2A80-EA47DF50E2DB}"/>
              </a:ext>
            </a:extLst>
          </p:cNvPr>
          <p:cNvSpPr/>
          <p:nvPr/>
        </p:nvSpPr>
        <p:spPr>
          <a:xfrm>
            <a:off x="3324525" y="3957839"/>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34" name="文本框 3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7598AFF-959F-E15D-ED68-3B1E3ABA83CC}"/>
              </a:ext>
            </a:extLst>
          </p:cNvPr>
          <p:cNvSpPr txBox="1"/>
          <p:nvPr/>
        </p:nvSpPr>
        <p:spPr>
          <a:xfrm>
            <a:off x="2685321" y="605266"/>
            <a:ext cx="6385941" cy="276999"/>
          </a:xfrm>
          <a:prstGeom prst="rect">
            <a:avLst/>
          </a:prstGeom>
          <a:noFill/>
        </p:spPr>
        <p:txBody>
          <a:bodyPr wrap="square" rtlCol="0">
            <a:spAutoFit/>
          </a:bodyPr>
          <a:lstStyle/>
          <a:p>
            <a:pPr algn="dist"/>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气</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候</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协</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定</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解</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读</a:t>
            </a:r>
          </a:p>
        </p:txBody>
      </p:sp>
    </p:spTree>
    <p:extLst>
      <p:ext uri="{BB962C8B-B14F-4D97-AF65-F5344CB8AC3E}">
        <p14:creationId xmlns:p14="http://schemas.microsoft.com/office/powerpoint/2010/main" val="264239901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1"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grpId="3"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0" fill="hold" grpId="4"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nodeType="afterGroup">
                            <p:stCondLst>
                              <p:cond delay="500"/>
                            </p:stCondLst>
                            <p:childTnLst>
                              <p:par>
                                <p:cTn id="21" presetID="16" presetClass="entr" presetSubtype="21" fill="hold" grpId="2" nodeType="after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childTnLst>
                          </p:cTn>
                        </p:par>
                        <p:par>
                          <p:cTn id="24" fill="hold" nodeType="afterGroup">
                            <p:stCondLst>
                              <p:cond delay="1500"/>
                            </p:stCondLst>
                            <p:childTnLst>
                              <p:par>
                                <p:cTn id="25" presetID="10" presetClass="entr" presetSubtype="0" fill="hold" nodeType="after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nodeType="afterGroup">
                            <p:stCondLst>
                              <p:cond delay="3000"/>
                            </p:stCondLst>
                            <p:childTnLst>
                              <p:par>
                                <p:cTn id="29" presetID="22" presetClass="entr" presetSubtype="4" fill="hold" grpId="0" nodeType="afterEffect">
                                  <p:stCondLst>
                                    <p:cond delay="150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par>
                          <p:cTn id="32" fill="hold" nodeType="afterGroup">
                            <p:stCondLst>
                              <p:cond delay="5000"/>
                            </p:stCondLst>
                            <p:childTnLst>
                              <p:par>
                                <p:cTn id="33" presetID="10" presetClass="entr" presetSubtype="0" fill="hold" grpId="5" nodeType="afterEffect">
                                  <p:stCondLst>
                                    <p:cond delay="200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1"/>
      <p:bldP spid="22" grpId="2"/>
      <p:bldP spid="25" grpId="3" animBg="1"/>
      <p:bldP spid="26" grpId="4" animBg="1"/>
      <p:bldP spid="34" grpId="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1506072" y="2260601"/>
            <a:ext cx="5097929" cy="16764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5000" lnSpcReduction="10000"/>
          </a:bodyPr>
          <a:lstStyle/>
          <a:p>
            <a:pPr>
              <a:lnSpc>
                <a:spcPct val="125000"/>
              </a:lnSpc>
            </a:pP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r>
              <a:rPr sz="2000"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巴黎协定</a:t>
            </a: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r>
              <a:rPr sz="2000"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巴黎协定</a:t>
            </a: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》（The Paris Agreement），是由全世界178个缔约方共同签署的气候变化协定，是对2020年后全球应对气候变化的行动做出的统一安排。该协定由“第-/cp.21号决议草案”和“协定”两部分组成</a:t>
            </a:r>
          </a:p>
        </p:txBody>
      </p:sp>
      <p:sp>
        <p:nvSpPr>
          <p:cNvPr id="16" name="New shape"/>
          <p:cNvSpPr/>
          <p:nvPr/>
        </p:nvSpPr>
        <p:spPr>
          <a:xfrm>
            <a:off x="1524002" y="4521200"/>
            <a:ext cx="5079999" cy="10414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87500"/>
          </a:bodyPr>
          <a:lstStyle/>
          <a:p>
            <a:pPr>
              <a:lnSpc>
                <a:spcPct val="125000"/>
              </a:lnSpc>
            </a:pP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决议草案由通过、国家自主贡献、实施本协定的决定、2020年之前的强化行动、非缔约方利害关系方行政和预算事务六部分组成。具体内容29条</a:t>
            </a:r>
          </a:p>
        </p:txBody>
      </p:sp>
      <p:cxnSp>
        <p:nvCxnSpPr>
          <p:cNvPr id="3" name="直接连接符 2"/>
          <p:cNvCxnSpPr/>
          <p:nvPr/>
        </p:nvCxnSpPr>
        <p:spPr>
          <a:xfrm>
            <a:off x="1580179" y="4191001"/>
            <a:ext cx="49341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49B2B179-0EBA-BDCE-40E6-316690B7A3A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25050" y="1684526"/>
            <a:ext cx="4504949" cy="4504949"/>
          </a:xfrm>
          <a:prstGeom prst="rect">
            <a:avLst/>
          </a:prstGeom>
        </p:spPr>
      </p:pic>
      <p:sp>
        <p:nvSpPr>
          <p:cNvPr id="2" name="文本框 1"/>
          <p:cNvSpPr txBox="1"/>
          <p:nvPr/>
        </p:nvSpPr>
        <p:spPr>
          <a:xfrm>
            <a:off x="2734322" y="949911"/>
            <a:ext cx="1740024" cy="261610"/>
          </a:xfrm>
          <a:prstGeom prst="rect">
            <a:avLst/>
          </a:prstGeom>
          <a:noFill/>
        </p:spPr>
        <p:txBody>
          <a:bodyPr wrap="square" rtlCol="0">
            <a:spAutoFit/>
          </a:bodyPr>
          <a:lstStyle/>
          <a:p>
            <a:r>
              <a:rPr lang="en-US" altLang="zh-CN" sz="1050" dirty="0">
                <a:solidFill>
                  <a:srgbClr val="FFFFFF"/>
                </a:solidFill>
              </a:rPr>
              <a:t>https://www.ypppt.com/</a:t>
            </a:r>
            <a:endParaRPr lang="zh-CN" altLang="en-US" sz="1050" dirty="0">
              <a:solidFill>
                <a:srgbClr val="FFFFFF"/>
              </a:solidFill>
            </a:endParaRPr>
          </a:p>
        </p:txBody>
      </p:sp>
    </p:spTree>
    <p:extLst>
      <p:ext uri="{BB962C8B-B14F-4D97-AF65-F5344CB8AC3E}">
        <p14:creationId xmlns:p14="http://schemas.microsoft.com/office/powerpoint/2010/main" val="427418730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1"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BB3F1A0-58C0-0D25-38B3-CB722B5C01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02559" y="2016711"/>
            <a:ext cx="2709789" cy="2342601"/>
          </a:xfrm>
          <a:prstGeom prst="rect">
            <a:avLst/>
          </a:prstGeom>
        </p:spPr>
      </p:pic>
      <p:sp>
        <p:nvSpPr>
          <p:cNvPr id="20" name="TextBox 17">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14BEF5F-43BD-FCA2-332D-FE3DA70596D7}"/>
              </a:ext>
            </a:extLst>
          </p:cNvPr>
          <p:cNvSpPr txBox="1"/>
          <p:nvPr/>
        </p:nvSpPr>
        <p:spPr>
          <a:xfrm>
            <a:off x="4212348" y="4082955"/>
            <a:ext cx="5953579" cy="552715"/>
          </a:xfrm>
          <a:prstGeom prst="rect">
            <a:avLst/>
          </a:prstGeom>
          <a:noFill/>
        </p:spPr>
        <p:txBody>
          <a:bodyPr wrap="square" rtlCol="0">
            <a:spAutoFit/>
          </a:bodyPr>
          <a:lstStyle/>
          <a:p>
            <a:pPr>
              <a:lnSpc>
                <a:spcPct val="130000"/>
              </a:lnSpc>
            </a:pPr>
            <a:r>
              <a:rPr lang="en-US" sz="1200" b="1">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Lorem Ipsum </a:t>
            </a:r>
            <a:r>
              <a:rPr 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cs typeface="Roboto Light" charset="0"/>
              </a:rPr>
              <a:t>is simply dummy text of the printing and typesetting industry. Lorem Ipsum has been the industry's standard dummy text ever since</a:t>
            </a:r>
          </a:p>
        </p:txBody>
      </p:sp>
      <p:sp>
        <p:nvSpPr>
          <p:cNvPr id="21" name="圆角矩形 1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53AF9F5-9CAC-59D1-FF9E-D1874BB0E881}"/>
              </a:ext>
            </a:extLst>
          </p:cNvPr>
          <p:cNvSpPr/>
          <p:nvPr/>
        </p:nvSpPr>
        <p:spPr>
          <a:xfrm>
            <a:off x="2007340" y="2266811"/>
            <a:ext cx="1700228" cy="1700228"/>
          </a:xfrm>
          <a:prstGeom prst="ellipse">
            <a:avLst/>
          </a:prstGeom>
          <a:no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144000" rtlCol="0" anchor="ctr"/>
          <a:lstStyle/>
          <a:p>
            <a:pPr algn="ctr"/>
            <a:r>
              <a:rPr lang="en-US" altLang="zh-CN"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rPr>
              <a:t>02</a:t>
            </a:r>
            <a:endParaRPr lang="zh-CN" altLang="en-US" sz="66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2" name="文本框 2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8154BAE-B06B-03DA-D86B-71532E2CBC67}"/>
              </a:ext>
            </a:extLst>
          </p:cNvPr>
          <p:cNvSpPr txBox="1"/>
          <p:nvPr/>
        </p:nvSpPr>
        <p:spPr>
          <a:xfrm>
            <a:off x="4199983" y="2388114"/>
            <a:ext cx="6565202" cy="1323439"/>
          </a:xfrm>
          <a:prstGeom prst="rect">
            <a:avLst/>
          </a:prstGeom>
          <a:noFill/>
        </p:spPr>
        <p:txBody>
          <a:bodyPr wrap="square" rtlCol="0">
            <a:spAutoFit/>
          </a:bodyPr>
          <a:lstStyle>
            <a:defPPr>
              <a:defRPr lang="en-US"/>
            </a:defPPr>
            <a:lvl1pPr>
              <a:defRPr sz="8000">
                <a:gradFill>
                  <a:gsLst>
                    <a:gs pos="100000">
                      <a:schemeClr val="accent1"/>
                    </a:gs>
                    <a:gs pos="0">
                      <a:schemeClr val="accent1">
                        <a:lumMod val="90000"/>
                        <a:lumOff val="10000"/>
                      </a:schemeClr>
                    </a:gs>
                  </a:gsLst>
                  <a:lin ang="5400000" scaled="1"/>
                </a:gradFill>
                <a:effectLst>
                  <a:outerShdw blurRad="254000" dist="50800" dir="5400000" algn="ctr" rotWithShape="0">
                    <a:schemeClr val="accent1">
                      <a:alpha val="23000"/>
                    </a:schemeClr>
                  </a:outerShdw>
                </a:effectLst>
                <a:latin typeface="汉仪雅酷黑 85W" panose="020B0904020202020204" pitchFamily="34" charset="-122"/>
                <a:ea typeface="汉仪雅酷黑 85W" panose="020B0904020202020204" pitchFamily="34" charset="-122"/>
              </a:defRPr>
            </a:lvl1pPr>
          </a:lstStyle>
          <a:p>
            <a:pPr algn="dist" fontAlgn="base">
              <a:spcBef>
                <a:spcPct val="0"/>
              </a:spcBef>
              <a:spcAft>
                <a:spcPct val="0"/>
              </a:spcAft>
              <a:buFont typeface="Arial" panose="020B0604020202020204" pitchFamily="34" charset="0"/>
              <a:buNone/>
              <a:defRPr/>
            </a:pPr>
            <a:r>
              <a:rPr lang="en-US" altLang="zh-CN"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主要内容解析</a:t>
            </a:r>
            <a:endParaRPr lang="en-US" altLang="zh-CN"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cxnSp>
        <p:nvCxnSpPr>
          <p:cNvPr id="24" name="直接连接符 2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9696864-C029-F9E4-9141-E8FDE5EDC022}"/>
              </a:ext>
            </a:extLst>
          </p:cNvPr>
          <p:cNvCxnSpPr/>
          <p:nvPr/>
        </p:nvCxnSpPr>
        <p:spPr>
          <a:xfrm>
            <a:off x="4307598" y="3833689"/>
            <a:ext cx="1800000"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77611C2-B325-A07B-7E1C-B727508A396D}"/>
              </a:ext>
            </a:extLst>
          </p:cNvPr>
          <p:cNvSpPr/>
          <p:nvPr/>
        </p:nvSpPr>
        <p:spPr>
          <a:xfrm>
            <a:off x="1834648" y="1961602"/>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26" name="椭圆 2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1425470-51E7-5958-2A80-EA47DF50E2DB}"/>
              </a:ext>
            </a:extLst>
          </p:cNvPr>
          <p:cNvSpPr/>
          <p:nvPr/>
        </p:nvSpPr>
        <p:spPr>
          <a:xfrm>
            <a:off x="3324525" y="3957839"/>
            <a:ext cx="381000" cy="381000"/>
          </a:xfrm>
          <a:prstGeom prst="ellipse">
            <a:avLst/>
          </a:prstGeom>
          <a:solidFill>
            <a:schemeClr val="accent1"/>
          </a:solidFill>
          <a:ln>
            <a:noFill/>
          </a:ln>
          <a:effectLst>
            <a:outerShdw blurRad="254000" dist="101600" dir="5400000" algn="ctr" rotWithShape="0">
              <a:schemeClr val="accent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endParaRPr lang="zh-CN" altLang="en-US" sz="4000" spc="500">
              <a:ln w="19050">
                <a:noFill/>
              </a:ln>
              <a:solidFill>
                <a:schemeClr val="tx1">
                  <a:lumMod val="75000"/>
                  <a:lumOff val="25000"/>
                </a:schemeClr>
              </a:solidFill>
              <a:latin typeface="思源黑体 CN Regular" panose="020B0500000000000000" pitchFamily="34" charset="-122"/>
              <a:ea typeface="思源黑体 CN Regular" panose="020B0500000000000000" pitchFamily="34" charset="-122"/>
            </a:endParaRPr>
          </a:p>
        </p:txBody>
      </p:sp>
      <p:sp>
        <p:nvSpPr>
          <p:cNvPr id="34" name="文本框 3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7598AFF-959F-E15D-ED68-3B1E3ABA83CC}"/>
              </a:ext>
            </a:extLst>
          </p:cNvPr>
          <p:cNvSpPr txBox="1"/>
          <p:nvPr/>
        </p:nvSpPr>
        <p:spPr>
          <a:xfrm>
            <a:off x="2685321" y="605266"/>
            <a:ext cx="6385941" cy="276999"/>
          </a:xfrm>
          <a:prstGeom prst="rect">
            <a:avLst/>
          </a:prstGeom>
          <a:noFill/>
        </p:spPr>
        <p:txBody>
          <a:bodyPr wrap="square" rtlCol="0">
            <a:spAutoFit/>
          </a:bodyPr>
          <a:lstStyle/>
          <a:p>
            <a:pPr algn="dist"/>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气</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候</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协</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定</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解</a:t>
            </a:r>
            <a:r>
              <a:rPr lang="en-US" altLang="zh-CN" sz="1200">
                <a:solidFill>
                  <a:schemeClr val="tx1">
                    <a:lumMod val="75000"/>
                    <a:lumOff val="25000"/>
                  </a:schemeClr>
                </a:solidFill>
                <a:latin typeface="思源黑体 CN Regular" panose="020B0500000000000000" pitchFamily="34" charset="-122"/>
                <a:ea typeface="思源黑体 CN Regular" panose="020B0500000000000000" pitchFamily="34" charset="-122"/>
              </a:rPr>
              <a:t>—</a:t>
            </a:r>
            <a:r>
              <a:rPr lang="zh-CN" altLang="en-US" sz="1200">
                <a:solidFill>
                  <a:schemeClr val="tx1">
                    <a:lumMod val="75000"/>
                    <a:lumOff val="25000"/>
                  </a:schemeClr>
                </a:solidFill>
                <a:latin typeface="思源黑体 CN Regular" panose="020B0500000000000000" pitchFamily="34" charset="-122"/>
                <a:ea typeface="思源黑体 CN Regular" panose="020B0500000000000000" pitchFamily="34" charset="-122"/>
              </a:rPr>
              <a:t>读</a:t>
            </a:r>
          </a:p>
        </p:txBody>
      </p:sp>
    </p:spTree>
    <p:extLst>
      <p:ext uri="{BB962C8B-B14F-4D97-AF65-F5344CB8AC3E}">
        <p14:creationId xmlns:p14="http://schemas.microsoft.com/office/powerpoint/2010/main" val="223852525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0" fill="hold" grpId="1"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grpId="3"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0" fill="hold" grpId="4"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nodeType="afterGroup">
                            <p:stCondLst>
                              <p:cond delay="500"/>
                            </p:stCondLst>
                            <p:childTnLst>
                              <p:par>
                                <p:cTn id="21" presetID="16" presetClass="entr" presetSubtype="21" fill="hold" grpId="2" nodeType="after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childTnLst>
                          </p:cTn>
                        </p:par>
                        <p:par>
                          <p:cTn id="24" fill="hold" nodeType="afterGroup">
                            <p:stCondLst>
                              <p:cond delay="1500"/>
                            </p:stCondLst>
                            <p:childTnLst>
                              <p:par>
                                <p:cTn id="25" presetID="10" presetClass="entr" presetSubtype="0" fill="hold" nodeType="after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nodeType="afterGroup">
                            <p:stCondLst>
                              <p:cond delay="3000"/>
                            </p:stCondLst>
                            <p:childTnLst>
                              <p:par>
                                <p:cTn id="29" presetID="22" presetClass="entr" presetSubtype="4" fill="hold" grpId="0" nodeType="afterEffect">
                                  <p:stCondLst>
                                    <p:cond delay="150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par>
                          <p:cTn id="32" fill="hold" nodeType="afterGroup">
                            <p:stCondLst>
                              <p:cond delay="5000"/>
                            </p:stCondLst>
                            <p:childTnLst>
                              <p:par>
                                <p:cTn id="33" presetID="10" presetClass="entr" presetSubtype="0" fill="hold" grpId="5" nodeType="afterEffect">
                                  <p:stCondLst>
                                    <p:cond delay="200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1"/>
      <p:bldP spid="22" grpId="2"/>
      <p:bldP spid="25" grpId="3" animBg="1"/>
      <p:bldP spid="26" grpId="4" animBg="1"/>
      <p:bldP spid="34" grpId="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1219200" y="2108200"/>
            <a:ext cx="9855200" cy="9144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a:lnSpc>
                <a:spcPct val="125000"/>
              </a:lnSpc>
            </a:pP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协定总体目标是要将全球平均气温升幅控制在工业化前水平以上低于2℃之内，并努力将气温升幅限制在工业化前水平以上1.5℃之内</a:t>
            </a:r>
          </a:p>
        </p:txBody>
      </p:sp>
      <p:sp>
        <p:nvSpPr>
          <p:cNvPr id="16" name="New shape"/>
          <p:cNvSpPr/>
          <p:nvPr/>
        </p:nvSpPr>
        <p:spPr>
          <a:xfrm>
            <a:off x="4775200" y="3441701"/>
            <a:ext cx="6299200" cy="22225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7500"/>
          </a:bodyPr>
          <a:lstStyle/>
          <a:p>
            <a:pPr>
              <a:lnSpc>
                <a:spcPct val="125000"/>
              </a:lnSpc>
            </a:pPr>
            <a:r>
              <a:rPr sz="2000"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国家自主贡献</a:t>
            </a: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——开展缔约方自主贡献减排合作模式，各国格局本国的发展阶段、国家能力和社会责任，自主确定目标，协定不强制分配温室气体减排量，自主确定行动。并根据国情逐渐增加国家自主贡献，尽可能最大化减排</a:t>
            </a:r>
          </a:p>
        </p:txBody>
      </p:sp>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3814B2E-2360-811F-C1DB-36E33BFA37F1}"/>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700978" y="3286123"/>
            <a:ext cx="4074222" cy="2533656"/>
          </a:xfrm>
          <a:prstGeom prst="rect">
            <a:avLst/>
          </a:prstGeom>
        </p:spPr>
      </p:pic>
    </p:spTree>
    <p:extLst>
      <p:ext uri="{BB962C8B-B14F-4D97-AF65-F5344CB8AC3E}">
        <p14:creationId xmlns:p14="http://schemas.microsoft.com/office/powerpoint/2010/main" val="364387736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53" presetClass="entr" presetSubtype="0" fill="hold" grpId="1"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New shape"/>
          <p:cNvSpPr/>
          <p:nvPr/>
        </p:nvSpPr>
        <p:spPr>
          <a:xfrm>
            <a:off x="4572000" y="2616200"/>
            <a:ext cx="5791200" cy="14224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5000"/>
          </a:bodyPr>
          <a:lstStyle/>
          <a:p>
            <a:pPr>
              <a:lnSpc>
                <a:spcPct val="125000"/>
              </a:lnSpc>
            </a:pPr>
            <a:r>
              <a:rPr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重申吁请发达国家缔约方、资金机制经营实体及其他任何有能力的组织为可能需要此种支持的缔约方提供拟定和通报国家自主贡献方面的支持</a:t>
            </a:r>
            <a:endParaRPr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New shape"/>
          <p:cNvSpPr/>
          <p:nvPr/>
        </p:nvSpPr>
        <p:spPr>
          <a:xfrm>
            <a:off x="4572000" y="4038600"/>
            <a:ext cx="5892800" cy="6350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fontScale="92500" lnSpcReduction="10000"/>
          </a:bodyPr>
          <a:lstStyle/>
          <a:p>
            <a:pPr>
              <a:lnSpc>
                <a:spcPct val="125000"/>
              </a:lnSpc>
            </a:pPr>
            <a:r>
              <a:rPr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在这方面，还注意到许多发展中国家缔约方在其国家自主贡献中表示的适应需要</a:t>
            </a:r>
            <a:endParaRPr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New shape"/>
          <p:cNvSpPr/>
          <p:nvPr/>
        </p:nvSpPr>
        <p:spPr>
          <a:xfrm>
            <a:off x="4470400" y="5156200"/>
            <a:ext cx="6299200" cy="3048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Autofit/>
          </a:bodyPr>
          <a:lstStyle/>
          <a:p>
            <a:pPr>
              <a:lnSpc>
                <a:spcPct val="125000"/>
              </a:lnSpc>
            </a:pPr>
            <a:r>
              <a:rPr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由此可见，新模式开展下减排、适应等都是国家自主决定的</a:t>
            </a:r>
            <a:endParaRPr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D0BDEC5-CCD3-6B6C-D4B9-01039EA1A0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7850" y="2460625"/>
            <a:ext cx="3790950" cy="3790950"/>
          </a:xfrm>
          <a:prstGeom prst="rect">
            <a:avLst/>
          </a:prstGeom>
        </p:spPr>
      </p:pic>
    </p:spTree>
    <p:extLst>
      <p:ext uri="{BB962C8B-B14F-4D97-AF65-F5344CB8AC3E}">
        <p14:creationId xmlns:p14="http://schemas.microsoft.com/office/powerpoint/2010/main" val="361852294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0" fill="hold" grpId="1"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0" fill="hold" grpId="2"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1" animBg="1"/>
      <p:bldP spid="16"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1"/>
          <p:cNvSpPr/>
          <p:nvPr/>
        </p:nvSpPr>
        <p:spPr>
          <a:xfrm>
            <a:off x="1569385" y="2313669"/>
            <a:ext cx="9376919" cy="1339406"/>
          </a:xfrm>
          <a:prstGeom prst="rect">
            <a:avLst/>
          </a:prstGeom>
        </p:spPr>
        <p:txBody>
          <a:bodyPr wrap="square" anchor="ctr">
            <a:spAutoFit/>
          </a:bodyPr>
          <a:lstStyle/>
          <a:p>
            <a:pPr>
              <a:lnSpc>
                <a:spcPct val="150000"/>
              </a:lnSpc>
              <a:defRPr/>
            </a:pP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敦促那些根据第</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1/CP.20 </a:t>
            </a: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号决定提出的国家自主贡献内包含至</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2025 </a:t>
            </a: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年的时间框架的缔约方最晚在</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2020 </a:t>
            </a: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年通报一次新的国家自主贡献，并根据本协定第四条第</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9款此后每五年通报一次</a:t>
            </a:r>
          </a:p>
        </p:txBody>
      </p:sp>
      <p:sp>
        <p:nvSpPr>
          <p:cNvPr id="8" name="1"/>
          <p:cNvSpPr/>
          <p:nvPr/>
        </p:nvSpPr>
        <p:spPr>
          <a:xfrm>
            <a:off x="5384801" y="3957260"/>
            <a:ext cx="5358303" cy="1770421"/>
          </a:xfrm>
          <a:prstGeom prst="rect">
            <a:avLst/>
          </a:prstGeom>
        </p:spPr>
        <p:txBody>
          <a:bodyPr wrap="square" anchor="ctr">
            <a:spAutoFit/>
          </a:bodyPr>
          <a:lstStyle/>
          <a:p>
            <a:pPr>
              <a:lnSpc>
                <a:spcPct val="150000"/>
              </a:lnSpc>
              <a:defRPr/>
            </a:pP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请那些根据第</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1/CP.20 </a:t>
            </a: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号决定提出的国家自主贡献内包含至</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2030 </a:t>
            </a: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年的时间框架的缔约方最晚在</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2020 </a:t>
            </a: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年通报或更新它们的国家自主贡献，并根据本协定第四条第</a:t>
            </a:r>
            <a:r>
              <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9 </a:t>
            </a:r>
            <a:r>
              <a:rPr lang="en-US" altLang="zh-CN" sz="1867" dirty="0" err="1">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款，此后每五年通报一次</a:t>
            </a:r>
            <a:endParaRPr lang="en-US" altLang="zh-CN" sz="1867"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pic>
        <p:nvPicPr>
          <p:cNvPr id="9" name="图片 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3D68A85-1B49-C72C-73E8-FB7FD7891A1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9385" y="3465513"/>
            <a:ext cx="3384132" cy="2781756"/>
          </a:xfrm>
          <a:prstGeom prst="rect">
            <a:avLst/>
          </a:prstGeom>
        </p:spPr>
      </p:pic>
    </p:spTree>
    <p:extLst>
      <p:ext uri="{BB962C8B-B14F-4D97-AF65-F5344CB8AC3E}">
        <p14:creationId xmlns:p14="http://schemas.microsoft.com/office/powerpoint/2010/main" val="360983732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53"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ew shape"/>
          <p:cNvSpPr/>
          <p:nvPr/>
        </p:nvSpPr>
        <p:spPr>
          <a:xfrm>
            <a:off x="1625600" y="2286001"/>
            <a:ext cx="4673600" cy="3543300"/>
          </a:xfrm>
          <a:prstGeom prst="rect">
            <a:avLst/>
          </a:prstGeom>
          <a:noFill/>
        </p:spPr>
        <p:style>
          <a:lnRef idx="2">
            <a:srgbClr val="FFFFFF">
              <a:alpha val="0"/>
            </a:srgbClr>
          </a:lnRef>
          <a:fillRef idx="1">
            <a:schemeClr val="accent1"/>
          </a:fillRef>
          <a:effectRef idx="0">
            <a:schemeClr val="accent1"/>
          </a:effectRef>
          <a:fontRef idx="minor">
            <a:schemeClr val="lt1"/>
          </a:fontRef>
        </p:style>
        <p:txBody>
          <a:bodyPr lIns="0" tIns="0" rIns="0" bIns="0" rtlCol="0" anchor="t">
            <a:normAutofit/>
          </a:bodyPr>
          <a:lstStyle/>
          <a:p>
            <a:pPr>
              <a:lnSpc>
                <a:spcPct val="150000"/>
              </a:lnSpc>
            </a:pPr>
            <a:r>
              <a:rPr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协定确立了定期盘点机制，从2023年起，每五年对缔约国进行自主贡献盘点，有利于监督各国更好的实施目标计划，各国之间信息共享、友好切磋有助于敦促各国提高自主减排力度，完成自主减排目标，这是一种和以往相比较更时代化的创新和推进</a:t>
            </a:r>
          </a:p>
        </p:txBody>
      </p:sp>
      <p:pic>
        <p:nvPicPr>
          <p:cNvPr id="4" name="图片 3">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082077A-522E-D337-627F-F017D1B8D1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99200" y="1144589"/>
            <a:ext cx="5359977" cy="4913312"/>
          </a:xfrm>
          <a:prstGeom prst="rect">
            <a:avLst/>
          </a:prstGeom>
        </p:spPr>
      </p:pic>
    </p:spTree>
    <p:extLst>
      <p:ext uri="{BB962C8B-B14F-4D97-AF65-F5344CB8AC3E}">
        <p14:creationId xmlns:p14="http://schemas.microsoft.com/office/powerpoint/2010/main" val="8689326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Unix 3.10 unknown"/>
  <p:tag name="AS_RELEASE_DATE" val="2020.11.30"/>
  <p:tag name="AS_TITLE" val="Aspose.Slides for Java"/>
  <p:tag name="AS_VERSION" val="20.11"/>
</p:tagLst>
</file>

<file path=ppt/theme/theme1.xml><?xml version="1.0" encoding="utf-8"?>
<a:theme xmlns:a="http://schemas.openxmlformats.org/drawingml/2006/main" name="第一PPT模板网-WWW.1PPT.COM">
  <a:themeElements>
    <a:clrScheme name="自定义 964">
      <a:dk1>
        <a:sysClr val="windowText" lastClr="000000"/>
      </a:dk1>
      <a:lt1>
        <a:sysClr val="window" lastClr="FFFFFF"/>
      </a:lt1>
      <a:dk2>
        <a:srgbClr val="44546A"/>
      </a:dk2>
      <a:lt2>
        <a:srgbClr val="E7E6E6"/>
      </a:lt2>
      <a:accent1>
        <a:srgbClr val="26ABC4"/>
      </a:accent1>
      <a:accent2>
        <a:srgbClr val="26ABC4"/>
      </a:accent2>
      <a:accent3>
        <a:srgbClr val="26ABC4"/>
      </a:accent3>
      <a:accent4>
        <a:srgbClr val="26ABC4"/>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613</Words>
  <Application>Microsoft Office PowerPoint</Application>
  <PresentationFormat>宽屏</PresentationFormat>
  <Paragraphs>80</Paragraphs>
  <Slides>19</Slides>
  <Notes>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Meiryo</vt:lpstr>
      <vt:lpstr>等线</vt:lpstr>
      <vt:lpstr>等线 Light</vt:lpstr>
      <vt:lpstr>思源黑体 CN Medium</vt:lpstr>
      <vt:lpstr>思源黑体 CN Regular</vt:lpstr>
      <vt:lpstr>思源宋体 CN Medium</vt:lpstr>
      <vt:lpstr>宋体</vt:lpstr>
      <vt:lpstr>微软雅黑</vt:lpstr>
      <vt:lpstr>字魂125号-九州真书</vt:lpstr>
      <vt:lpstr>Arial</vt:lpstr>
      <vt:lpstr>Calibri</vt:lpstr>
      <vt:lpstr>Calibri Light</vt:lpstr>
      <vt:lpstr>Open Sans</vt:lpstr>
      <vt:lpstr>Roboto Light</vt:lpstr>
      <vt:lpstr>第一PPT模板网-WWW.1PPT.COM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kan</cp:lastModifiedBy>
  <cp:revision>4</cp:revision>
  <cp:lastPrinted>2022-06-15T21:37:42Z</cp:lastPrinted>
  <dcterms:created xsi:type="dcterms:W3CDTF">2022-06-15T21:37:42Z</dcterms:created>
  <dcterms:modified xsi:type="dcterms:W3CDTF">2023-03-07T07:46:55Z</dcterms:modified>
</cp:coreProperties>
</file>