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67" r:id="rId3"/>
  </p:sldMasterIdLst>
  <p:notesMasterIdLst>
    <p:notesMasterId r:id="rId29"/>
  </p:notesMasterIdLst>
  <p:handoutMasterIdLst>
    <p:handoutMasterId r:id="rId30"/>
  </p:handoutMasterIdLst>
  <p:sldIdLst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58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7AB53"/>
    <a:srgbClr val="75C871"/>
    <a:srgbClr val="035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1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45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9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66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2023/4/21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2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2023/4/21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64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859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30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9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23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2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03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7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95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62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46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98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7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www.ypppt.com/hangye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533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: 圆角 4"/>
          <p:cNvSpPr/>
          <p:nvPr userDrawn="1"/>
        </p:nvSpPr>
        <p:spPr>
          <a:xfrm>
            <a:off x="381635" y="370840"/>
            <a:ext cx="11428095" cy="6186170"/>
          </a:xfrm>
          <a:prstGeom prst="roundRect">
            <a:avLst>
              <a:gd name="adj" fmla="val 5431"/>
            </a:avLst>
          </a:prstGeom>
          <a:solidFill>
            <a:schemeClr val="bg1"/>
          </a:solidFill>
          <a:ln w="19050">
            <a:solidFill>
              <a:srgbClr val="57A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1" r:id="rId7"/>
    <p:sldLayoutId id="2147483662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2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3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世界地球日54566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50840" y="1016635"/>
            <a:ext cx="5748655" cy="3731895"/>
          </a:xfrm>
          <a:prstGeom prst="rect">
            <a:avLst/>
          </a:prstGeom>
        </p:spPr>
      </p:pic>
      <p:pic>
        <p:nvPicPr>
          <p:cNvPr id="7" name="图片 6" descr="534543534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556250"/>
            <a:ext cx="6181090" cy="1301750"/>
          </a:xfrm>
          <a:prstGeom prst="rect">
            <a:avLst/>
          </a:prstGeom>
        </p:spPr>
      </p:pic>
      <p:pic>
        <p:nvPicPr>
          <p:cNvPr id="8" name="图片 7" descr="5345435346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6181090" y="5556250"/>
            <a:ext cx="6010910" cy="1301750"/>
          </a:xfrm>
          <a:prstGeom prst="rect">
            <a:avLst/>
          </a:prstGeom>
        </p:spPr>
      </p:pic>
      <p:pic>
        <p:nvPicPr>
          <p:cNvPr id="9" name="图片 8" descr="53453454353460f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6855" y="645795"/>
            <a:ext cx="5742305" cy="54489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4851" y="1574800"/>
            <a:ext cx="338554" cy="2072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000">
                <a:solidFill>
                  <a:srgbClr val="57AB53"/>
                </a:solidFill>
                <a:cs typeface="+mn-ea"/>
                <a:sym typeface="+mn-lt"/>
              </a:rPr>
              <a:t>善/待/地/球 科/学/发/展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678186" y="1682115"/>
            <a:ext cx="338554" cy="2072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000">
                <a:solidFill>
                  <a:srgbClr val="57AB53"/>
                </a:solidFill>
                <a:cs typeface="+mn-ea"/>
                <a:sym typeface="+mn-lt"/>
              </a:rPr>
              <a:t>善/待/地/球 科/学/发/展</a:t>
            </a:r>
          </a:p>
        </p:txBody>
      </p:sp>
      <p:pic>
        <p:nvPicPr>
          <p:cNvPr id="12" name="图片 11" descr="65436636341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13995"/>
            <a:ext cx="1416685" cy="7499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88355" y="1682115"/>
            <a:ext cx="2072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57AB53"/>
                </a:solidFill>
                <a:cs typeface="+mn-ea"/>
                <a:sym typeface="+mn-lt"/>
              </a:rPr>
              <a:t>她，</a:t>
            </a:r>
          </a:p>
          <a:p>
            <a:pPr algn="l"/>
            <a:r>
              <a:rPr lang="zh-CN" altLang="en-US" sz="2400" dirty="0">
                <a:solidFill>
                  <a:srgbClr val="57AB53"/>
                </a:solidFill>
                <a:cs typeface="+mn-ea"/>
                <a:sym typeface="+mn-lt"/>
              </a:rPr>
              <a:t>只有一个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0015" y="206375"/>
            <a:ext cx="1177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57AB53"/>
                </a:solidFill>
                <a:cs typeface="+mn-ea"/>
                <a:sym typeface="+mn-lt"/>
              </a:rPr>
              <a:t>4</a:t>
            </a:r>
            <a:r>
              <a:rPr lang="zh-CN" altLang="en-US" sz="1400">
                <a:solidFill>
                  <a:srgbClr val="57AB53"/>
                </a:solidFill>
                <a:cs typeface="+mn-ea"/>
                <a:sym typeface="+mn-lt"/>
              </a:rPr>
              <a:t>月</a:t>
            </a:r>
            <a:r>
              <a:rPr lang="en-US" altLang="zh-CN" sz="1400">
                <a:solidFill>
                  <a:srgbClr val="57AB53"/>
                </a:solidFill>
                <a:cs typeface="+mn-ea"/>
                <a:sym typeface="+mn-lt"/>
              </a:rPr>
              <a:t>22</a:t>
            </a:r>
            <a:r>
              <a:rPr lang="zh-CN" altLang="en-US" sz="1400">
                <a:solidFill>
                  <a:srgbClr val="57AB53"/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097770" y="97155"/>
            <a:ext cx="2023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57AB53"/>
                </a:solidFill>
                <a:cs typeface="+mn-ea"/>
                <a:sym typeface="+mn-lt"/>
              </a:rPr>
              <a:t>保/护/环/境 人/人/有/责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125710" y="300990"/>
            <a:ext cx="20243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rgbClr val="57AB53"/>
                </a:solidFill>
                <a:cs typeface="+mn-ea"/>
                <a:sym typeface="+mn-lt"/>
              </a:rPr>
              <a:t>（</a:t>
            </a:r>
            <a:r>
              <a:rPr lang="en-US" altLang="zh-CN" sz="800" dirty="0">
                <a:solidFill>
                  <a:srgbClr val="57AB53"/>
                </a:solidFill>
                <a:cs typeface="+mn-ea"/>
                <a:sym typeface="+mn-lt"/>
              </a:rPr>
              <a:t>The World Earth Day</a:t>
            </a:r>
            <a:r>
              <a:rPr lang="zh-CN" altLang="en-US" sz="800" dirty="0">
                <a:solidFill>
                  <a:srgbClr val="57AB53"/>
                </a:solidFill>
                <a:cs typeface="+mn-ea"/>
                <a:sym typeface="+mn-lt"/>
              </a:rPr>
              <a:t>）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607175" y="4595495"/>
            <a:ext cx="4495800" cy="398780"/>
            <a:chOff x="10726" y="7467"/>
            <a:chExt cx="6911" cy="628"/>
          </a:xfrm>
        </p:grpSpPr>
        <p:sp>
          <p:nvSpPr>
            <p:cNvPr id="21" name="流程图: 可选过程 20"/>
            <p:cNvSpPr/>
            <p:nvPr/>
          </p:nvSpPr>
          <p:spPr>
            <a:xfrm>
              <a:off x="10726" y="7467"/>
              <a:ext cx="6911" cy="628"/>
            </a:xfrm>
            <a:prstGeom prst="flowChartAlternateProcess">
              <a:avLst/>
            </a:prstGeom>
            <a:noFill/>
            <a:ln>
              <a:solidFill>
                <a:srgbClr val="57AB5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726" y="7467"/>
              <a:ext cx="691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57AB53"/>
                  </a:solidFill>
                  <a:cs typeface="+mn-ea"/>
                  <a:sym typeface="+mn-lt"/>
                </a:rPr>
                <a:t>第</a:t>
              </a:r>
              <a:r>
                <a:rPr lang="en-US" altLang="zh-CN" sz="2000" dirty="0" smtClean="0">
                  <a:solidFill>
                    <a:srgbClr val="57AB53"/>
                  </a:solidFill>
                  <a:cs typeface="+mn-ea"/>
                  <a:sym typeface="+mn-lt"/>
                </a:rPr>
                <a:t>5X</a:t>
              </a:r>
              <a:r>
                <a:rPr lang="zh-CN" altLang="en-US" sz="2000" dirty="0" smtClean="0">
                  <a:solidFill>
                    <a:srgbClr val="57AB53"/>
                  </a:solidFill>
                  <a:cs typeface="+mn-ea"/>
                  <a:sym typeface="+mn-lt"/>
                </a:rPr>
                <a:t>个</a:t>
              </a:r>
              <a:r>
                <a:rPr lang="en-US" altLang="zh-CN" sz="2000" dirty="0">
                  <a:solidFill>
                    <a:srgbClr val="57AB53"/>
                  </a:solidFill>
                  <a:cs typeface="+mn-ea"/>
                  <a:sym typeface="+mn-lt"/>
                </a:rPr>
                <a:t>4.22</a:t>
              </a:r>
              <a:r>
                <a:rPr lang="zh-CN" altLang="en-US" sz="2000" dirty="0">
                  <a:solidFill>
                    <a:srgbClr val="57AB53"/>
                  </a:solidFill>
                  <a:cs typeface="+mn-ea"/>
                  <a:sym typeface="+mn-lt"/>
                </a:rPr>
                <a:t>世界地球日节日宣传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7128299" y="5250180"/>
            <a:ext cx="1583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7AB53"/>
                </a:solidFill>
                <a:cs typeface="+mn-ea"/>
                <a:sym typeface="+mn-lt"/>
              </a:rPr>
              <a:t>汇报人</a:t>
            </a:r>
            <a:r>
              <a:rPr lang="zh-CN" altLang="en-US" sz="1400" dirty="0" smtClean="0">
                <a:solidFill>
                  <a:srgbClr val="57AB53"/>
                </a:solidFill>
                <a:cs typeface="+mn-ea"/>
                <a:sym typeface="+mn-lt"/>
              </a:rPr>
              <a:t>：优品</a:t>
            </a:r>
            <a:r>
              <a:rPr lang="en-US" altLang="zh-CN" sz="1400" dirty="0" smtClean="0">
                <a:solidFill>
                  <a:srgbClr val="57AB53"/>
                </a:solidFill>
                <a:cs typeface="+mn-ea"/>
                <a:sym typeface="+mn-lt"/>
              </a:rPr>
              <a:t>PPT  </a:t>
            </a:r>
            <a:endParaRPr lang="en-US" altLang="zh-CN" sz="1400" dirty="0">
              <a:solidFill>
                <a:srgbClr val="57AB53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75420" y="5250180"/>
            <a:ext cx="1456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7AB53"/>
                </a:solidFill>
                <a:cs typeface="+mn-ea"/>
                <a:sym typeface="+mn-lt"/>
              </a:rPr>
              <a:t>时间：</a:t>
            </a:r>
            <a:r>
              <a:rPr lang="en-US" altLang="zh-CN" sz="1400" dirty="0" smtClean="0">
                <a:solidFill>
                  <a:srgbClr val="57AB53"/>
                </a:solidFill>
                <a:cs typeface="+mn-ea"/>
                <a:sym typeface="+mn-lt"/>
              </a:rPr>
              <a:t>20XX.04</a:t>
            </a:r>
            <a:endParaRPr lang="en-US" altLang="zh-CN" sz="1400" dirty="0">
              <a:solidFill>
                <a:srgbClr val="57AB5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3" grpId="0"/>
      <p:bldP spid="13" grpId="1"/>
      <p:bldP spid="17" grpId="0"/>
      <p:bldP spid="17" grpId="1"/>
      <p:bldP spid="18" grpId="0"/>
      <p:bldP spid="18" grpId="1"/>
      <p:bldP spid="19" grpId="0"/>
      <p:bldP spid="19" grpId="1"/>
      <p:bldP spid="22" grpId="0"/>
      <p:bldP spid="22" grpId="1"/>
      <p:bldP spid="24" grpId="0"/>
      <p:bldP spid="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4596765" cy="584519"/>
            <a:chOff x="5643044" y="1618222"/>
            <a:chExt cx="459676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02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49972"/>
              <a:ext cx="401256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关于地球的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个冷知识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4785742" y="667921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257800" y="2248535"/>
            <a:ext cx="1793875" cy="464820"/>
            <a:chOff x="2873" y="3073"/>
            <a:chExt cx="1379" cy="732"/>
          </a:xfrm>
        </p:grpSpPr>
        <p:sp>
          <p:nvSpPr>
            <p:cNvPr id="18" name="任意多边形 17"/>
            <p:cNvSpPr/>
            <p:nvPr/>
          </p:nvSpPr>
          <p:spPr>
            <a:xfrm>
              <a:off x="2873" y="3073"/>
              <a:ext cx="1379" cy="732"/>
            </a:xfrm>
            <a:custGeom>
              <a:avLst/>
              <a:gdLst>
                <a:gd name="connisteX0" fmla="*/ 766776 w 4465660"/>
                <a:gd name="connsiteY0" fmla="*/ 1024 h 1287496"/>
                <a:gd name="connisteX1" fmla="*/ 2336496 w 4465660"/>
                <a:gd name="connsiteY1" fmla="*/ 31504 h 1287496"/>
                <a:gd name="connisteX2" fmla="*/ 3936696 w 4465660"/>
                <a:gd name="connsiteY2" fmla="*/ 61984 h 1287496"/>
                <a:gd name="connisteX3" fmla="*/ 4454856 w 4465660"/>
                <a:gd name="connsiteY3" fmla="*/ 595384 h 1287496"/>
                <a:gd name="connisteX4" fmla="*/ 4150056 w 4465660"/>
                <a:gd name="connsiteY4" fmla="*/ 1204984 h 1287496"/>
                <a:gd name="connisteX5" fmla="*/ 3113736 w 4465660"/>
                <a:gd name="connsiteY5" fmla="*/ 1265944 h 1287496"/>
                <a:gd name="connisteX6" fmla="*/ 1589736 w 4465660"/>
                <a:gd name="connsiteY6" fmla="*/ 1281184 h 1287496"/>
                <a:gd name="connisteX7" fmla="*/ 553416 w 4465660"/>
                <a:gd name="connsiteY7" fmla="*/ 1189744 h 1287496"/>
                <a:gd name="connisteX8" fmla="*/ 172416 w 4465660"/>
                <a:gd name="connsiteY8" fmla="*/ 1052584 h 1287496"/>
                <a:gd name="connisteX9" fmla="*/ 4776 w 4465660"/>
                <a:gd name="connsiteY9" fmla="*/ 641104 h 1287496"/>
                <a:gd name="connisteX10" fmla="*/ 80976 w 4465660"/>
                <a:gd name="connsiteY10" fmla="*/ 336304 h 1287496"/>
                <a:gd name="connisteX11" fmla="*/ 294336 w 4465660"/>
                <a:gd name="connsiteY11" fmla="*/ 61984 h 1287496"/>
                <a:gd name="connisteX12" fmla="*/ 766776 w 4465660"/>
                <a:gd name="connsiteY12" fmla="*/ 1024 h 12874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4465660" h="1287497">
                  <a:moveTo>
                    <a:pt x="766776" y="1024"/>
                  </a:moveTo>
                  <a:cubicBezTo>
                    <a:pt x="1175081" y="-5326"/>
                    <a:pt x="1702766" y="19439"/>
                    <a:pt x="2336496" y="31504"/>
                  </a:cubicBezTo>
                  <a:cubicBezTo>
                    <a:pt x="2970226" y="43569"/>
                    <a:pt x="3513151" y="-51046"/>
                    <a:pt x="3936696" y="61984"/>
                  </a:cubicBezTo>
                  <a:cubicBezTo>
                    <a:pt x="4360241" y="175014"/>
                    <a:pt x="4412311" y="366784"/>
                    <a:pt x="4454856" y="595384"/>
                  </a:cubicBezTo>
                  <a:cubicBezTo>
                    <a:pt x="4497401" y="823984"/>
                    <a:pt x="4418026" y="1070999"/>
                    <a:pt x="4150056" y="1204984"/>
                  </a:cubicBezTo>
                  <a:cubicBezTo>
                    <a:pt x="3882086" y="1338969"/>
                    <a:pt x="3625546" y="1250704"/>
                    <a:pt x="3113736" y="1265944"/>
                  </a:cubicBezTo>
                  <a:cubicBezTo>
                    <a:pt x="2601926" y="1281184"/>
                    <a:pt x="2101546" y="1296424"/>
                    <a:pt x="1589736" y="1281184"/>
                  </a:cubicBezTo>
                  <a:cubicBezTo>
                    <a:pt x="1077926" y="1265944"/>
                    <a:pt x="836626" y="1235464"/>
                    <a:pt x="553416" y="1189744"/>
                  </a:cubicBezTo>
                  <a:cubicBezTo>
                    <a:pt x="270206" y="1144024"/>
                    <a:pt x="282271" y="1162439"/>
                    <a:pt x="172416" y="1052584"/>
                  </a:cubicBezTo>
                  <a:cubicBezTo>
                    <a:pt x="62561" y="942729"/>
                    <a:pt x="23191" y="784614"/>
                    <a:pt x="4776" y="641104"/>
                  </a:cubicBezTo>
                  <a:cubicBezTo>
                    <a:pt x="-13639" y="497594"/>
                    <a:pt x="23191" y="451874"/>
                    <a:pt x="80976" y="336304"/>
                  </a:cubicBezTo>
                  <a:cubicBezTo>
                    <a:pt x="138761" y="220734"/>
                    <a:pt x="157176" y="129294"/>
                    <a:pt x="294336" y="61984"/>
                  </a:cubicBezTo>
                  <a:cubicBezTo>
                    <a:pt x="431496" y="-5326"/>
                    <a:pt x="358471" y="7374"/>
                    <a:pt x="766776" y="1024"/>
                  </a:cubicBezTo>
                  <a:close/>
                </a:path>
              </a:pathLst>
            </a:custGeom>
            <a:solidFill>
              <a:srgbClr val="57AB53"/>
            </a:solidFill>
            <a:ln w="25400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" y="3149"/>
              <a:ext cx="1261" cy="5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冷知识二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117715" y="2255520"/>
            <a:ext cx="357187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57AB53"/>
                </a:solidFill>
                <a:cs typeface="+mn-ea"/>
                <a:sym typeface="+mn-lt"/>
              </a:rPr>
              <a:t>地球的质量为</a:t>
            </a:r>
            <a:r>
              <a:rPr lang="en-US" altLang="zh-CN" dirty="0">
                <a:solidFill>
                  <a:srgbClr val="57AB53"/>
                </a:solidFill>
                <a:cs typeface="+mn-ea"/>
                <a:sym typeface="+mn-lt"/>
              </a:rPr>
              <a:t>5.975×10^24</a:t>
            </a:r>
            <a:r>
              <a:rPr lang="zh-CN" altLang="en-US" dirty="0">
                <a:solidFill>
                  <a:srgbClr val="57AB53"/>
                </a:solidFill>
                <a:cs typeface="+mn-ea"/>
                <a:sym typeface="+mn-lt"/>
              </a:rPr>
              <a:t>千克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210810" y="3203575"/>
            <a:ext cx="6170295" cy="2402948"/>
            <a:chOff x="4002" y="5045"/>
            <a:chExt cx="13796" cy="1191"/>
          </a:xfrm>
        </p:grpSpPr>
        <p:sp>
          <p:nvSpPr>
            <p:cNvPr id="9" name="文本框 8"/>
            <p:cNvSpPr txBox="1"/>
            <p:nvPr/>
          </p:nvSpPr>
          <p:spPr>
            <a:xfrm>
              <a:off x="4492" y="5069"/>
              <a:ext cx="12818" cy="1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时至今日，它还在不断吸积宇宙空间的彗星、陨石、宇宙尘埃和星际分子等物质。据专家估算，地球每年大约可获得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万吨的星际物质，其中宇宙尘埃就达</a:t>
              </a:r>
              <a:r>
                <a:rPr lang="en-US" altLang="zh-CN" b="1" dirty="0">
                  <a:solidFill>
                    <a:srgbClr val="57AB53"/>
                  </a:solidFill>
                  <a:cs typeface="+mn-ea"/>
                  <a:sym typeface="+mn-lt"/>
                </a:rPr>
                <a:t>23430</a:t>
              </a:r>
              <a:r>
                <a:rPr lang="zh-CN" altLang="en-US" b="1" dirty="0">
                  <a:solidFill>
                    <a:srgbClr val="57AB53"/>
                  </a:solidFill>
                  <a:cs typeface="+mn-ea"/>
                  <a:sym typeface="+mn-lt"/>
                </a:rPr>
                <a:t>吨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。所以，地球每年都长胖一点点。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002" y="5045"/>
              <a:ext cx="13796" cy="1191"/>
            </a:xfrm>
            <a:prstGeom prst="roundRect">
              <a:avLst/>
            </a:prstGeom>
            <a:noFill/>
            <a:ln>
              <a:solidFill>
                <a:srgbClr val="57AB5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 descr="51miz-E1158369-C97EB8F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575" y="1581150"/>
            <a:ext cx="4401185" cy="4401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4596765" cy="584519"/>
            <a:chOff x="5643044" y="1618222"/>
            <a:chExt cx="459676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02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49972"/>
              <a:ext cx="401256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关于地球的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个冷知识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4785742" y="667921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23975" y="2058035"/>
            <a:ext cx="1793875" cy="464820"/>
            <a:chOff x="2873" y="3073"/>
            <a:chExt cx="1379" cy="732"/>
          </a:xfrm>
        </p:grpSpPr>
        <p:sp>
          <p:nvSpPr>
            <p:cNvPr id="18" name="任意多边形 17"/>
            <p:cNvSpPr/>
            <p:nvPr/>
          </p:nvSpPr>
          <p:spPr>
            <a:xfrm>
              <a:off x="2873" y="3073"/>
              <a:ext cx="1379" cy="732"/>
            </a:xfrm>
            <a:custGeom>
              <a:avLst/>
              <a:gdLst>
                <a:gd name="connisteX0" fmla="*/ 766776 w 4465660"/>
                <a:gd name="connsiteY0" fmla="*/ 1024 h 1287496"/>
                <a:gd name="connisteX1" fmla="*/ 2336496 w 4465660"/>
                <a:gd name="connsiteY1" fmla="*/ 31504 h 1287496"/>
                <a:gd name="connisteX2" fmla="*/ 3936696 w 4465660"/>
                <a:gd name="connsiteY2" fmla="*/ 61984 h 1287496"/>
                <a:gd name="connisteX3" fmla="*/ 4454856 w 4465660"/>
                <a:gd name="connsiteY3" fmla="*/ 595384 h 1287496"/>
                <a:gd name="connisteX4" fmla="*/ 4150056 w 4465660"/>
                <a:gd name="connsiteY4" fmla="*/ 1204984 h 1287496"/>
                <a:gd name="connisteX5" fmla="*/ 3113736 w 4465660"/>
                <a:gd name="connsiteY5" fmla="*/ 1265944 h 1287496"/>
                <a:gd name="connisteX6" fmla="*/ 1589736 w 4465660"/>
                <a:gd name="connsiteY6" fmla="*/ 1281184 h 1287496"/>
                <a:gd name="connisteX7" fmla="*/ 553416 w 4465660"/>
                <a:gd name="connsiteY7" fmla="*/ 1189744 h 1287496"/>
                <a:gd name="connisteX8" fmla="*/ 172416 w 4465660"/>
                <a:gd name="connsiteY8" fmla="*/ 1052584 h 1287496"/>
                <a:gd name="connisteX9" fmla="*/ 4776 w 4465660"/>
                <a:gd name="connsiteY9" fmla="*/ 641104 h 1287496"/>
                <a:gd name="connisteX10" fmla="*/ 80976 w 4465660"/>
                <a:gd name="connsiteY10" fmla="*/ 336304 h 1287496"/>
                <a:gd name="connisteX11" fmla="*/ 294336 w 4465660"/>
                <a:gd name="connsiteY11" fmla="*/ 61984 h 1287496"/>
                <a:gd name="connisteX12" fmla="*/ 766776 w 4465660"/>
                <a:gd name="connsiteY12" fmla="*/ 1024 h 12874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4465660" h="1287497">
                  <a:moveTo>
                    <a:pt x="766776" y="1024"/>
                  </a:moveTo>
                  <a:cubicBezTo>
                    <a:pt x="1175081" y="-5326"/>
                    <a:pt x="1702766" y="19439"/>
                    <a:pt x="2336496" y="31504"/>
                  </a:cubicBezTo>
                  <a:cubicBezTo>
                    <a:pt x="2970226" y="43569"/>
                    <a:pt x="3513151" y="-51046"/>
                    <a:pt x="3936696" y="61984"/>
                  </a:cubicBezTo>
                  <a:cubicBezTo>
                    <a:pt x="4360241" y="175014"/>
                    <a:pt x="4412311" y="366784"/>
                    <a:pt x="4454856" y="595384"/>
                  </a:cubicBezTo>
                  <a:cubicBezTo>
                    <a:pt x="4497401" y="823984"/>
                    <a:pt x="4418026" y="1070999"/>
                    <a:pt x="4150056" y="1204984"/>
                  </a:cubicBezTo>
                  <a:cubicBezTo>
                    <a:pt x="3882086" y="1338969"/>
                    <a:pt x="3625546" y="1250704"/>
                    <a:pt x="3113736" y="1265944"/>
                  </a:cubicBezTo>
                  <a:cubicBezTo>
                    <a:pt x="2601926" y="1281184"/>
                    <a:pt x="2101546" y="1296424"/>
                    <a:pt x="1589736" y="1281184"/>
                  </a:cubicBezTo>
                  <a:cubicBezTo>
                    <a:pt x="1077926" y="1265944"/>
                    <a:pt x="836626" y="1235464"/>
                    <a:pt x="553416" y="1189744"/>
                  </a:cubicBezTo>
                  <a:cubicBezTo>
                    <a:pt x="270206" y="1144024"/>
                    <a:pt x="282271" y="1162439"/>
                    <a:pt x="172416" y="1052584"/>
                  </a:cubicBezTo>
                  <a:cubicBezTo>
                    <a:pt x="62561" y="942729"/>
                    <a:pt x="23191" y="784614"/>
                    <a:pt x="4776" y="641104"/>
                  </a:cubicBezTo>
                  <a:cubicBezTo>
                    <a:pt x="-13639" y="497594"/>
                    <a:pt x="23191" y="451874"/>
                    <a:pt x="80976" y="336304"/>
                  </a:cubicBezTo>
                  <a:cubicBezTo>
                    <a:pt x="138761" y="220734"/>
                    <a:pt x="157176" y="129294"/>
                    <a:pt x="294336" y="61984"/>
                  </a:cubicBezTo>
                  <a:cubicBezTo>
                    <a:pt x="431496" y="-5326"/>
                    <a:pt x="358471" y="7374"/>
                    <a:pt x="766776" y="1024"/>
                  </a:cubicBezTo>
                  <a:close/>
                </a:path>
              </a:pathLst>
            </a:custGeom>
            <a:solidFill>
              <a:srgbClr val="57AB53"/>
            </a:solidFill>
            <a:ln w="25400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" y="3149"/>
              <a:ext cx="1261" cy="5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冷知识三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76985" y="3013075"/>
            <a:ext cx="6170295" cy="2402948"/>
            <a:chOff x="4002" y="5045"/>
            <a:chExt cx="13796" cy="1191"/>
          </a:xfrm>
        </p:grpSpPr>
        <p:sp>
          <p:nvSpPr>
            <p:cNvPr id="9" name="文本框 8"/>
            <p:cNvSpPr txBox="1"/>
            <p:nvPr/>
          </p:nvSpPr>
          <p:spPr>
            <a:xfrm>
              <a:off x="4492" y="5069"/>
              <a:ext cx="12818" cy="1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从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46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亿年前地球从一片混沌中诞生以来，共有超过</a:t>
              </a:r>
              <a:r>
                <a:rPr lang="en-US" altLang="zh-CN" b="1" dirty="0">
                  <a:solidFill>
                    <a:srgbClr val="57AB53"/>
                  </a:solidFill>
                  <a:cs typeface="+mn-ea"/>
                  <a:sym typeface="+mn-lt"/>
                </a:rPr>
                <a:t>1</a:t>
              </a:r>
              <a:r>
                <a:rPr lang="zh-CN" altLang="en-US" b="1" dirty="0">
                  <a:solidFill>
                    <a:srgbClr val="57AB53"/>
                  </a:solidFill>
                  <a:cs typeface="+mn-ea"/>
                  <a:sym typeface="+mn-lt"/>
                </a:rPr>
                <a:t>万亿种生物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在其上生息繁衍。现在地球上究竟有多少活物？到门口小花园，用勺子挖一勺土，那里面“生活”的有机生命体就比地球上人类的数量还要多。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002" y="5045"/>
              <a:ext cx="13796" cy="1191"/>
            </a:xfrm>
            <a:prstGeom prst="roundRect">
              <a:avLst/>
            </a:prstGeom>
            <a:noFill/>
            <a:ln>
              <a:solidFill>
                <a:srgbClr val="57AB5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1" name="图片 10" descr="51miz-E1239106-7FE01B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7280" y="1466850"/>
            <a:ext cx="4276725" cy="4276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4596765" cy="584519"/>
            <a:chOff x="5643044" y="1618222"/>
            <a:chExt cx="459676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02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49972"/>
              <a:ext cx="401256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关于地球的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个冷知识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4785742" y="667921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23975" y="2058035"/>
            <a:ext cx="1793875" cy="464820"/>
            <a:chOff x="2873" y="3073"/>
            <a:chExt cx="1379" cy="732"/>
          </a:xfrm>
        </p:grpSpPr>
        <p:sp>
          <p:nvSpPr>
            <p:cNvPr id="18" name="任意多边形 17"/>
            <p:cNvSpPr/>
            <p:nvPr/>
          </p:nvSpPr>
          <p:spPr>
            <a:xfrm>
              <a:off x="2873" y="3073"/>
              <a:ext cx="1379" cy="732"/>
            </a:xfrm>
            <a:custGeom>
              <a:avLst/>
              <a:gdLst>
                <a:gd name="connisteX0" fmla="*/ 766776 w 4465660"/>
                <a:gd name="connsiteY0" fmla="*/ 1024 h 1287496"/>
                <a:gd name="connisteX1" fmla="*/ 2336496 w 4465660"/>
                <a:gd name="connsiteY1" fmla="*/ 31504 h 1287496"/>
                <a:gd name="connisteX2" fmla="*/ 3936696 w 4465660"/>
                <a:gd name="connsiteY2" fmla="*/ 61984 h 1287496"/>
                <a:gd name="connisteX3" fmla="*/ 4454856 w 4465660"/>
                <a:gd name="connsiteY3" fmla="*/ 595384 h 1287496"/>
                <a:gd name="connisteX4" fmla="*/ 4150056 w 4465660"/>
                <a:gd name="connsiteY4" fmla="*/ 1204984 h 1287496"/>
                <a:gd name="connisteX5" fmla="*/ 3113736 w 4465660"/>
                <a:gd name="connsiteY5" fmla="*/ 1265944 h 1287496"/>
                <a:gd name="connisteX6" fmla="*/ 1589736 w 4465660"/>
                <a:gd name="connsiteY6" fmla="*/ 1281184 h 1287496"/>
                <a:gd name="connisteX7" fmla="*/ 553416 w 4465660"/>
                <a:gd name="connsiteY7" fmla="*/ 1189744 h 1287496"/>
                <a:gd name="connisteX8" fmla="*/ 172416 w 4465660"/>
                <a:gd name="connsiteY8" fmla="*/ 1052584 h 1287496"/>
                <a:gd name="connisteX9" fmla="*/ 4776 w 4465660"/>
                <a:gd name="connsiteY9" fmla="*/ 641104 h 1287496"/>
                <a:gd name="connisteX10" fmla="*/ 80976 w 4465660"/>
                <a:gd name="connsiteY10" fmla="*/ 336304 h 1287496"/>
                <a:gd name="connisteX11" fmla="*/ 294336 w 4465660"/>
                <a:gd name="connsiteY11" fmla="*/ 61984 h 1287496"/>
                <a:gd name="connisteX12" fmla="*/ 766776 w 4465660"/>
                <a:gd name="connsiteY12" fmla="*/ 1024 h 12874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4465660" h="1287497">
                  <a:moveTo>
                    <a:pt x="766776" y="1024"/>
                  </a:moveTo>
                  <a:cubicBezTo>
                    <a:pt x="1175081" y="-5326"/>
                    <a:pt x="1702766" y="19439"/>
                    <a:pt x="2336496" y="31504"/>
                  </a:cubicBezTo>
                  <a:cubicBezTo>
                    <a:pt x="2970226" y="43569"/>
                    <a:pt x="3513151" y="-51046"/>
                    <a:pt x="3936696" y="61984"/>
                  </a:cubicBezTo>
                  <a:cubicBezTo>
                    <a:pt x="4360241" y="175014"/>
                    <a:pt x="4412311" y="366784"/>
                    <a:pt x="4454856" y="595384"/>
                  </a:cubicBezTo>
                  <a:cubicBezTo>
                    <a:pt x="4497401" y="823984"/>
                    <a:pt x="4418026" y="1070999"/>
                    <a:pt x="4150056" y="1204984"/>
                  </a:cubicBezTo>
                  <a:cubicBezTo>
                    <a:pt x="3882086" y="1338969"/>
                    <a:pt x="3625546" y="1250704"/>
                    <a:pt x="3113736" y="1265944"/>
                  </a:cubicBezTo>
                  <a:cubicBezTo>
                    <a:pt x="2601926" y="1281184"/>
                    <a:pt x="2101546" y="1296424"/>
                    <a:pt x="1589736" y="1281184"/>
                  </a:cubicBezTo>
                  <a:cubicBezTo>
                    <a:pt x="1077926" y="1265944"/>
                    <a:pt x="836626" y="1235464"/>
                    <a:pt x="553416" y="1189744"/>
                  </a:cubicBezTo>
                  <a:cubicBezTo>
                    <a:pt x="270206" y="1144024"/>
                    <a:pt x="282271" y="1162439"/>
                    <a:pt x="172416" y="1052584"/>
                  </a:cubicBezTo>
                  <a:cubicBezTo>
                    <a:pt x="62561" y="942729"/>
                    <a:pt x="23191" y="784614"/>
                    <a:pt x="4776" y="641104"/>
                  </a:cubicBezTo>
                  <a:cubicBezTo>
                    <a:pt x="-13639" y="497594"/>
                    <a:pt x="23191" y="451874"/>
                    <a:pt x="80976" y="336304"/>
                  </a:cubicBezTo>
                  <a:cubicBezTo>
                    <a:pt x="138761" y="220734"/>
                    <a:pt x="157176" y="129294"/>
                    <a:pt x="294336" y="61984"/>
                  </a:cubicBezTo>
                  <a:cubicBezTo>
                    <a:pt x="431496" y="-5326"/>
                    <a:pt x="358471" y="7374"/>
                    <a:pt x="766776" y="1024"/>
                  </a:cubicBezTo>
                  <a:close/>
                </a:path>
              </a:pathLst>
            </a:custGeom>
            <a:solidFill>
              <a:srgbClr val="57AB53"/>
            </a:solidFill>
            <a:ln w="25400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" y="3149"/>
              <a:ext cx="1261" cy="5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冷知识四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76985" y="3013075"/>
            <a:ext cx="6170295" cy="2402948"/>
            <a:chOff x="4002" y="5045"/>
            <a:chExt cx="13796" cy="1191"/>
          </a:xfrm>
        </p:grpSpPr>
        <p:sp>
          <p:nvSpPr>
            <p:cNvPr id="9" name="文本框 8"/>
            <p:cNvSpPr txBox="1"/>
            <p:nvPr/>
          </p:nvSpPr>
          <p:spPr>
            <a:xfrm>
              <a:off x="4492" y="5069"/>
              <a:ext cx="12818" cy="1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大约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6.2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亿年前，地球的一天只有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21.9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小时。可见</a:t>
              </a:r>
              <a:r>
                <a:rPr lang="zh-CN" altLang="en-US" b="1" dirty="0">
                  <a:solidFill>
                    <a:srgbClr val="57AB53"/>
                  </a:solidFill>
                  <a:cs typeface="+mn-ea"/>
                  <a:sym typeface="+mn-lt"/>
                </a:rPr>
                <a:t>地球的自转速度是在逐渐变慢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的，不过，对于我们来说幅度小到可以忽略不计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只有每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100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年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70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毫秒，所以想要地球的一天多出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小时，还要再等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亿年。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002" y="5045"/>
              <a:ext cx="13796" cy="1191"/>
            </a:xfrm>
            <a:prstGeom prst="roundRect">
              <a:avLst/>
            </a:prstGeom>
            <a:noFill/>
            <a:ln>
              <a:solidFill>
                <a:srgbClr val="57AB5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 descr="51miz-E1161255-3CB33BA4 (1)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94980" y="1657985"/>
            <a:ext cx="2726055" cy="3952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4596765" cy="584519"/>
            <a:chOff x="5643044" y="1618222"/>
            <a:chExt cx="459676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02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49972"/>
              <a:ext cx="401256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关于地球的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个冷知识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4785742" y="667921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257800" y="2248535"/>
            <a:ext cx="1793875" cy="464820"/>
            <a:chOff x="2873" y="3073"/>
            <a:chExt cx="1379" cy="732"/>
          </a:xfrm>
        </p:grpSpPr>
        <p:sp>
          <p:nvSpPr>
            <p:cNvPr id="18" name="任意多边形 17"/>
            <p:cNvSpPr/>
            <p:nvPr/>
          </p:nvSpPr>
          <p:spPr>
            <a:xfrm>
              <a:off x="2873" y="3073"/>
              <a:ext cx="1379" cy="732"/>
            </a:xfrm>
            <a:custGeom>
              <a:avLst/>
              <a:gdLst>
                <a:gd name="connisteX0" fmla="*/ 766776 w 4465660"/>
                <a:gd name="connsiteY0" fmla="*/ 1024 h 1287496"/>
                <a:gd name="connisteX1" fmla="*/ 2336496 w 4465660"/>
                <a:gd name="connsiteY1" fmla="*/ 31504 h 1287496"/>
                <a:gd name="connisteX2" fmla="*/ 3936696 w 4465660"/>
                <a:gd name="connsiteY2" fmla="*/ 61984 h 1287496"/>
                <a:gd name="connisteX3" fmla="*/ 4454856 w 4465660"/>
                <a:gd name="connsiteY3" fmla="*/ 595384 h 1287496"/>
                <a:gd name="connisteX4" fmla="*/ 4150056 w 4465660"/>
                <a:gd name="connsiteY4" fmla="*/ 1204984 h 1287496"/>
                <a:gd name="connisteX5" fmla="*/ 3113736 w 4465660"/>
                <a:gd name="connsiteY5" fmla="*/ 1265944 h 1287496"/>
                <a:gd name="connisteX6" fmla="*/ 1589736 w 4465660"/>
                <a:gd name="connsiteY6" fmla="*/ 1281184 h 1287496"/>
                <a:gd name="connisteX7" fmla="*/ 553416 w 4465660"/>
                <a:gd name="connsiteY7" fmla="*/ 1189744 h 1287496"/>
                <a:gd name="connisteX8" fmla="*/ 172416 w 4465660"/>
                <a:gd name="connsiteY8" fmla="*/ 1052584 h 1287496"/>
                <a:gd name="connisteX9" fmla="*/ 4776 w 4465660"/>
                <a:gd name="connsiteY9" fmla="*/ 641104 h 1287496"/>
                <a:gd name="connisteX10" fmla="*/ 80976 w 4465660"/>
                <a:gd name="connsiteY10" fmla="*/ 336304 h 1287496"/>
                <a:gd name="connisteX11" fmla="*/ 294336 w 4465660"/>
                <a:gd name="connsiteY11" fmla="*/ 61984 h 1287496"/>
                <a:gd name="connisteX12" fmla="*/ 766776 w 4465660"/>
                <a:gd name="connsiteY12" fmla="*/ 1024 h 12874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4465660" h="1287497">
                  <a:moveTo>
                    <a:pt x="766776" y="1024"/>
                  </a:moveTo>
                  <a:cubicBezTo>
                    <a:pt x="1175081" y="-5326"/>
                    <a:pt x="1702766" y="19439"/>
                    <a:pt x="2336496" y="31504"/>
                  </a:cubicBezTo>
                  <a:cubicBezTo>
                    <a:pt x="2970226" y="43569"/>
                    <a:pt x="3513151" y="-51046"/>
                    <a:pt x="3936696" y="61984"/>
                  </a:cubicBezTo>
                  <a:cubicBezTo>
                    <a:pt x="4360241" y="175014"/>
                    <a:pt x="4412311" y="366784"/>
                    <a:pt x="4454856" y="595384"/>
                  </a:cubicBezTo>
                  <a:cubicBezTo>
                    <a:pt x="4497401" y="823984"/>
                    <a:pt x="4418026" y="1070999"/>
                    <a:pt x="4150056" y="1204984"/>
                  </a:cubicBezTo>
                  <a:cubicBezTo>
                    <a:pt x="3882086" y="1338969"/>
                    <a:pt x="3625546" y="1250704"/>
                    <a:pt x="3113736" y="1265944"/>
                  </a:cubicBezTo>
                  <a:cubicBezTo>
                    <a:pt x="2601926" y="1281184"/>
                    <a:pt x="2101546" y="1296424"/>
                    <a:pt x="1589736" y="1281184"/>
                  </a:cubicBezTo>
                  <a:cubicBezTo>
                    <a:pt x="1077926" y="1265944"/>
                    <a:pt x="836626" y="1235464"/>
                    <a:pt x="553416" y="1189744"/>
                  </a:cubicBezTo>
                  <a:cubicBezTo>
                    <a:pt x="270206" y="1144024"/>
                    <a:pt x="282271" y="1162439"/>
                    <a:pt x="172416" y="1052584"/>
                  </a:cubicBezTo>
                  <a:cubicBezTo>
                    <a:pt x="62561" y="942729"/>
                    <a:pt x="23191" y="784614"/>
                    <a:pt x="4776" y="641104"/>
                  </a:cubicBezTo>
                  <a:cubicBezTo>
                    <a:pt x="-13639" y="497594"/>
                    <a:pt x="23191" y="451874"/>
                    <a:pt x="80976" y="336304"/>
                  </a:cubicBezTo>
                  <a:cubicBezTo>
                    <a:pt x="138761" y="220734"/>
                    <a:pt x="157176" y="129294"/>
                    <a:pt x="294336" y="61984"/>
                  </a:cubicBezTo>
                  <a:cubicBezTo>
                    <a:pt x="431496" y="-5326"/>
                    <a:pt x="358471" y="7374"/>
                    <a:pt x="766776" y="1024"/>
                  </a:cubicBezTo>
                  <a:close/>
                </a:path>
              </a:pathLst>
            </a:custGeom>
            <a:solidFill>
              <a:srgbClr val="57AB53"/>
            </a:solidFill>
            <a:ln w="25400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" y="3149"/>
              <a:ext cx="1261" cy="5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冷知识五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10810" y="3203575"/>
            <a:ext cx="6170295" cy="2402948"/>
            <a:chOff x="4002" y="5045"/>
            <a:chExt cx="13796" cy="1191"/>
          </a:xfrm>
        </p:grpSpPr>
        <p:sp>
          <p:nvSpPr>
            <p:cNvPr id="9" name="文本框 8"/>
            <p:cNvSpPr txBox="1"/>
            <p:nvPr/>
          </p:nvSpPr>
          <p:spPr>
            <a:xfrm>
              <a:off x="4279" y="5145"/>
              <a:ext cx="12818" cy="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在历史上，地球上发生过多次</a:t>
              </a:r>
              <a:r>
                <a:rPr lang="zh-CN" altLang="en-US" b="1" dirty="0">
                  <a:solidFill>
                    <a:srgbClr val="57AB53"/>
                  </a:solidFill>
                  <a:cs typeface="+mn-ea"/>
                  <a:sym typeface="+mn-lt"/>
                </a:rPr>
                <a:t>磁极倒转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，北变南，南变北，最近的一次是在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78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万年前。有科学家怀疑，地球磁极倒转曾是古代生物灭绝的原因。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002" y="5045"/>
              <a:ext cx="13796" cy="1191"/>
            </a:xfrm>
            <a:prstGeom prst="roundRect">
              <a:avLst/>
            </a:prstGeom>
            <a:noFill/>
            <a:ln>
              <a:solidFill>
                <a:srgbClr val="57AB5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1" name="图片 10" descr="53453454353460f1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0835" y="1172210"/>
            <a:ext cx="5003800" cy="4514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4596765" cy="584519"/>
            <a:chOff x="5643044" y="1618222"/>
            <a:chExt cx="459676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02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49972"/>
              <a:ext cx="401256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关于地球的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个冷知识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4785742" y="667921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257800" y="2248535"/>
            <a:ext cx="1793875" cy="464820"/>
            <a:chOff x="2873" y="3073"/>
            <a:chExt cx="1379" cy="732"/>
          </a:xfrm>
        </p:grpSpPr>
        <p:sp>
          <p:nvSpPr>
            <p:cNvPr id="18" name="任意多边形 17"/>
            <p:cNvSpPr/>
            <p:nvPr/>
          </p:nvSpPr>
          <p:spPr>
            <a:xfrm>
              <a:off x="2873" y="3073"/>
              <a:ext cx="1379" cy="732"/>
            </a:xfrm>
            <a:custGeom>
              <a:avLst/>
              <a:gdLst>
                <a:gd name="connisteX0" fmla="*/ 766776 w 4465660"/>
                <a:gd name="connsiteY0" fmla="*/ 1024 h 1287496"/>
                <a:gd name="connisteX1" fmla="*/ 2336496 w 4465660"/>
                <a:gd name="connsiteY1" fmla="*/ 31504 h 1287496"/>
                <a:gd name="connisteX2" fmla="*/ 3936696 w 4465660"/>
                <a:gd name="connsiteY2" fmla="*/ 61984 h 1287496"/>
                <a:gd name="connisteX3" fmla="*/ 4454856 w 4465660"/>
                <a:gd name="connsiteY3" fmla="*/ 595384 h 1287496"/>
                <a:gd name="connisteX4" fmla="*/ 4150056 w 4465660"/>
                <a:gd name="connsiteY4" fmla="*/ 1204984 h 1287496"/>
                <a:gd name="connisteX5" fmla="*/ 3113736 w 4465660"/>
                <a:gd name="connsiteY5" fmla="*/ 1265944 h 1287496"/>
                <a:gd name="connisteX6" fmla="*/ 1589736 w 4465660"/>
                <a:gd name="connsiteY6" fmla="*/ 1281184 h 1287496"/>
                <a:gd name="connisteX7" fmla="*/ 553416 w 4465660"/>
                <a:gd name="connsiteY7" fmla="*/ 1189744 h 1287496"/>
                <a:gd name="connisteX8" fmla="*/ 172416 w 4465660"/>
                <a:gd name="connsiteY8" fmla="*/ 1052584 h 1287496"/>
                <a:gd name="connisteX9" fmla="*/ 4776 w 4465660"/>
                <a:gd name="connsiteY9" fmla="*/ 641104 h 1287496"/>
                <a:gd name="connisteX10" fmla="*/ 80976 w 4465660"/>
                <a:gd name="connsiteY10" fmla="*/ 336304 h 1287496"/>
                <a:gd name="connisteX11" fmla="*/ 294336 w 4465660"/>
                <a:gd name="connsiteY11" fmla="*/ 61984 h 1287496"/>
                <a:gd name="connisteX12" fmla="*/ 766776 w 4465660"/>
                <a:gd name="connsiteY12" fmla="*/ 1024 h 12874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4465660" h="1287497">
                  <a:moveTo>
                    <a:pt x="766776" y="1024"/>
                  </a:moveTo>
                  <a:cubicBezTo>
                    <a:pt x="1175081" y="-5326"/>
                    <a:pt x="1702766" y="19439"/>
                    <a:pt x="2336496" y="31504"/>
                  </a:cubicBezTo>
                  <a:cubicBezTo>
                    <a:pt x="2970226" y="43569"/>
                    <a:pt x="3513151" y="-51046"/>
                    <a:pt x="3936696" y="61984"/>
                  </a:cubicBezTo>
                  <a:cubicBezTo>
                    <a:pt x="4360241" y="175014"/>
                    <a:pt x="4412311" y="366784"/>
                    <a:pt x="4454856" y="595384"/>
                  </a:cubicBezTo>
                  <a:cubicBezTo>
                    <a:pt x="4497401" y="823984"/>
                    <a:pt x="4418026" y="1070999"/>
                    <a:pt x="4150056" y="1204984"/>
                  </a:cubicBezTo>
                  <a:cubicBezTo>
                    <a:pt x="3882086" y="1338969"/>
                    <a:pt x="3625546" y="1250704"/>
                    <a:pt x="3113736" y="1265944"/>
                  </a:cubicBezTo>
                  <a:cubicBezTo>
                    <a:pt x="2601926" y="1281184"/>
                    <a:pt x="2101546" y="1296424"/>
                    <a:pt x="1589736" y="1281184"/>
                  </a:cubicBezTo>
                  <a:cubicBezTo>
                    <a:pt x="1077926" y="1265944"/>
                    <a:pt x="836626" y="1235464"/>
                    <a:pt x="553416" y="1189744"/>
                  </a:cubicBezTo>
                  <a:cubicBezTo>
                    <a:pt x="270206" y="1144024"/>
                    <a:pt x="282271" y="1162439"/>
                    <a:pt x="172416" y="1052584"/>
                  </a:cubicBezTo>
                  <a:cubicBezTo>
                    <a:pt x="62561" y="942729"/>
                    <a:pt x="23191" y="784614"/>
                    <a:pt x="4776" y="641104"/>
                  </a:cubicBezTo>
                  <a:cubicBezTo>
                    <a:pt x="-13639" y="497594"/>
                    <a:pt x="23191" y="451874"/>
                    <a:pt x="80976" y="336304"/>
                  </a:cubicBezTo>
                  <a:cubicBezTo>
                    <a:pt x="138761" y="220734"/>
                    <a:pt x="157176" y="129294"/>
                    <a:pt x="294336" y="61984"/>
                  </a:cubicBezTo>
                  <a:cubicBezTo>
                    <a:pt x="431496" y="-5326"/>
                    <a:pt x="358471" y="7374"/>
                    <a:pt x="766776" y="1024"/>
                  </a:cubicBezTo>
                  <a:close/>
                </a:path>
              </a:pathLst>
            </a:custGeom>
            <a:solidFill>
              <a:srgbClr val="57AB53"/>
            </a:solidFill>
            <a:ln w="25400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" y="3149"/>
              <a:ext cx="1261" cy="5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冷知识六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10810" y="3203575"/>
            <a:ext cx="6170295" cy="2402948"/>
            <a:chOff x="4002" y="5045"/>
            <a:chExt cx="13796" cy="1191"/>
          </a:xfrm>
        </p:grpSpPr>
        <p:sp>
          <p:nvSpPr>
            <p:cNvPr id="9" name="文本框 8"/>
            <p:cNvSpPr txBox="1"/>
            <p:nvPr/>
          </p:nvSpPr>
          <p:spPr>
            <a:xfrm>
              <a:off x="4279" y="5145"/>
              <a:ext cx="12818" cy="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我们的地球能在宇宙中安然生存，要</a:t>
              </a:r>
              <a:r>
                <a:rPr lang="zh-CN" altLang="en-US" b="1" dirty="0">
                  <a:solidFill>
                    <a:srgbClr val="57AB53"/>
                  </a:solidFill>
                  <a:cs typeface="+mn-ea"/>
                  <a:sym typeface="+mn-lt"/>
                </a:rPr>
                <a:t>感谢木星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。木星体积大、质量大、自转快，引力也比一般行星大，原本飞向地球的陨石都被木星所吸引，纷纷撞向它。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002" y="5045"/>
              <a:ext cx="13796" cy="1191"/>
            </a:xfrm>
            <a:prstGeom prst="roundRect">
              <a:avLst/>
            </a:prstGeom>
            <a:noFill/>
            <a:ln>
              <a:solidFill>
                <a:srgbClr val="57AB5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 descr="51miz-E1135455-BB2D5FC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50" y="1816735"/>
            <a:ext cx="4193540" cy="4193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4596765" cy="584519"/>
            <a:chOff x="5643044" y="1618222"/>
            <a:chExt cx="459676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02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49972"/>
              <a:ext cx="401256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关于地球的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个冷知识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4785742" y="667921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23975" y="2058035"/>
            <a:ext cx="1793875" cy="464820"/>
            <a:chOff x="2873" y="3073"/>
            <a:chExt cx="1379" cy="732"/>
          </a:xfrm>
        </p:grpSpPr>
        <p:sp>
          <p:nvSpPr>
            <p:cNvPr id="18" name="任意多边形 17"/>
            <p:cNvSpPr/>
            <p:nvPr/>
          </p:nvSpPr>
          <p:spPr>
            <a:xfrm>
              <a:off x="2873" y="3073"/>
              <a:ext cx="1379" cy="732"/>
            </a:xfrm>
            <a:custGeom>
              <a:avLst/>
              <a:gdLst>
                <a:gd name="connisteX0" fmla="*/ 766776 w 4465660"/>
                <a:gd name="connsiteY0" fmla="*/ 1024 h 1287496"/>
                <a:gd name="connisteX1" fmla="*/ 2336496 w 4465660"/>
                <a:gd name="connsiteY1" fmla="*/ 31504 h 1287496"/>
                <a:gd name="connisteX2" fmla="*/ 3936696 w 4465660"/>
                <a:gd name="connsiteY2" fmla="*/ 61984 h 1287496"/>
                <a:gd name="connisteX3" fmla="*/ 4454856 w 4465660"/>
                <a:gd name="connsiteY3" fmla="*/ 595384 h 1287496"/>
                <a:gd name="connisteX4" fmla="*/ 4150056 w 4465660"/>
                <a:gd name="connsiteY4" fmla="*/ 1204984 h 1287496"/>
                <a:gd name="connisteX5" fmla="*/ 3113736 w 4465660"/>
                <a:gd name="connsiteY5" fmla="*/ 1265944 h 1287496"/>
                <a:gd name="connisteX6" fmla="*/ 1589736 w 4465660"/>
                <a:gd name="connsiteY6" fmla="*/ 1281184 h 1287496"/>
                <a:gd name="connisteX7" fmla="*/ 553416 w 4465660"/>
                <a:gd name="connsiteY7" fmla="*/ 1189744 h 1287496"/>
                <a:gd name="connisteX8" fmla="*/ 172416 w 4465660"/>
                <a:gd name="connsiteY8" fmla="*/ 1052584 h 1287496"/>
                <a:gd name="connisteX9" fmla="*/ 4776 w 4465660"/>
                <a:gd name="connsiteY9" fmla="*/ 641104 h 1287496"/>
                <a:gd name="connisteX10" fmla="*/ 80976 w 4465660"/>
                <a:gd name="connsiteY10" fmla="*/ 336304 h 1287496"/>
                <a:gd name="connisteX11" fmla="*/ 294336 w 4465660"/>
                <a:gd name="connsiteY11" fmla="*/ 61984 h 1287496"/>
                <a:gd name="connisteX12" fmla="*/ 766776 w 4465660"/>
                <a:gd name="connsiteY12" fmla="*/ 1024 h 12874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4465660" h="1287497">
                  <a:moveTo>
                    <a:pt x="766776" y="1024"/>
                  </a:moveTo>
                  <a:cubicBezTo>
                    <a:pt x="1175081" y="-5326"/>
                    <a:pt x="1702766" y="19439"/>
                    <a:pt x="2336496" y="31504"/>
                  </a:cubicBezTo>
                  <a:cubicBezTo>
                    <a:pt x="2970226" y="43569"/>
                    <a:pt x="3513151" y="-51046"/>
                    <a:pt x="3936696" y="61984"/>
                  </a:cubicBezTo>
                  <a:cubicBezTo>
                    <a:pt x="4360241" y="175014"/>
                    <a:pt x="4412311" y="366784"/>
                    <a:pt x="4454856" y="595384"/>
                  </a:cubicBezTo>
                  <a:cubicBezTo>
                    <a:pt x="4497401" y="823984"/>
                    <a:pt x="4418026" y="1070999"/>
                    <a:pt x="4150056" y="1204984"/>
                  </a:cubicBezTo>
                  <a:cubicBezTo>
                    <a:pt x="3882086" y="1338969"/>
                    <a:pt x="3625546" y="1250704"/>
                    <a:pt x="3113736" y="1265944"/>
                  </a:cubicBezTo>
                  <a:cubicBezTo>
                    <a:pt x="2601926" y="1281184"/>
                    <a:pt x="2101546" y="1296424"/>
                    <a:pt x="1589736" y="1281184"/>
                  </a:cubicBezTo>
                  <a:cubicBezTo>
                    <a:pt x="1077926" y="1265944"/>
                    <a:pt x="836626" y="1235464"/>
                    <a:pt x="553416" y="1189744"/>
                  </a:cubicBezTo>
                  <a:cubicBezTo>
                    <a:pt x="270206" y="1144024"/>
                    <a:pt x="282271" y="1162439"/>
                    <a:pt x="172416" y="1052584"/>
                  </a:cubicBezTo>
                  <a:cubicBezTo>
                    <a:pt x="62561" y="942729"/>
                    <a:pt x="23191" y="784614"/>
                    <a:pt x="4776" y="641104"/>
                  </a:cubicBezTo>
                  <a:cubicBezTo>
                    <a:pt x="-13639" y="497594"/>
                    <a:pt x="23191" y="451874"/>
                    <a:pt x="80976" y="336304"/>
                  </a:cubicBezTo>
                  <a:cubicBezTo>
                    <a:pt x="138761" y="220734"/>
                    <a:pt x="157176" y="129294"/>
                    <a:pt x="294336" y="61984"/>
                  </a:cubicBezTo>
                  <a:cubicBezTo>
                    <a:pt x="431496" y="-5326"/>
                    <a:pt x="358471" y="7374"/>
                    <a:pt x="766776" y="1024"/>
                  </a:cubicBezTo>
                  <a:close/>
                </a:path>
              </a:pathLst>
            </a:custGeom>
            <a:solidFill>
              <a:srgbClr val="57AB53"/>
            </a:solidFill>
            <a:ln w="25400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" y="3149"/>
              <a:ext cx="1261" cy="5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冷知识七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76985" y="3013075"/>
            <a:ext cx="6170295" cy="2402948"/>
            <a:chOff x="4002" y="5045"/>
            <a:chExt cx="13796" cy="1191"/>
          </a:xfrm>
        </p:grpSpPr>
        <p:sp>
          <p:nvSpPr>
            <p:cNvPr id="9" name="文本框 8"/>
            <p:cNvSpPr txBox="1"/>
            <p:nvPr/>
          </p:nvSpPr>
          <p:spPr>
            <a:xfrm>
              <a:off x="4492" y="5069"/>
              <a:ext cx="12818" cy="1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7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个巨大的板块正在向不同方向移动，塑造了地球上千变万化的地质特征。别看每年也就移动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1-10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厘米，全球范围内的碳循环就靠这每年几厘米了，这样才能防止地球过热。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002" y="5045"/>
              <a:ext cx="13796" cy="1191"/>
            </a:xfrm>
            <a:prstGeom prst="roundRect">
              <a:avLst/>
            </a:prstGeom>
            <a:noFill/>
            <a:ln>
              <a:solidFill>
                <a:srgbClr val="57AB5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250565" y="2106295"/>
            <a:ext cx="457200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57AB53"/>
                </a:solidFill>
                <a:cs typeface="+mn-ea"/>
                <a:sym typeface="+mn-lt"/>
              </a:rPr>
              <a:t>地球是目前唯一已知具有板块构造的行星</a:t>
            </a:r>
          </a:p>
        </p:txBody>
      </p:sp>
      <p:pic>
        <p:nvPicPr>
          <p:cNvPr id="12" name="图片 11" descr="51miz-E1135062-D70743C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755" y="1351915"/>
            <a:ext cx="4639310" cy="463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4596765" cy="584519"/>
            <a:chOff x="5643044" y="1618222"/>
            <a:chExt cx="459676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02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49972"/>
              <a:ext cx="401256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关于地球的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个冷知识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4785742" y="667921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114290" y="2124710"/>
            <a:ext cx="1793875" cy="464820"/>
            <a:chOff x="2873" y="3073"/>
            <a:chExt cx="1379" cy="732"/>
          </a:xfrm>
        </p:grpSpPr>
        <p:sp>
          <p:nvSpPr>
            <p:cNvPr id="18" name="任意多边形 17"/>
            <p:cNvSpPr/>
            <p:nvPr/>
          </p:nvSpPr>
          <p:spPr>
            <a:xfrm>
              <a:off x="2873" y="3073"/>
              <a:ext cx="1379" cy="732"/>
            </a:xfrm>
            <a:custGeom>
              <a:avLst/>
              <a:gdLst>
                <a:gd name="connisteX0" fmla="*/ 766776 w 4465660"/>
                <a:gd name="connsiteY0" fmla="*/ 1024 h 1287496"/>
                <a:gd name="connisteX1" fmla="*/ 2336496 w 4465660"/>
                <a:gd name="connsiteY1" fmla="*/ 31504 h 1287496"/>
                <a:gd name="connisteX2" fmla="*/ 3936696 w 4465660"/>
                <a:gd name="connsiteY2" fmla="*/ 61984 h 1287496"/>
                <a:gd name="connisteX3" fmla="*/ 4454856 w 4465660"/>
                <a:gd name="connsiteY3" fmla="*/ 595384 h 1287496"/>
                <a:gd name="connisteX4" fmla="*/ 4150056 w 4465660"/>
                <a:gd name="connsiteY4" fmla="*/ 1204984 h 1287496"/>
                <a:gd name="connisteX5" fmla="*/ 3113736 w 4465660"/>
                <a:gd name="connsiteY5" fmla="*/ 1265944 h 1287496"/>
                <a:gd name="connisteX6" fmla="*/ 1589736 w 4465660"/>
                <a:gd name="connsiteY6" fmla="*/ 1281184 h 1287496"/>
                <a:gd name="connisteX7" fmla="*/ 553416 w 4465660"/>
                <a:gd name="connsiteY7" fmla="*/ 1189744 h 1287496"/>
                <a:gd name="connisteX8" fmla="*/ 172416 w 4465660"/>
                <a:gd name="connsiteY8" fmla="*/ 1052584 h 1287496"/>
                <a:gd name="connisteX9" fmla="*/ 4776 w 4465660"/>
                <a:gd name="connsiteY9" fmla="*/ 641104 h 1287496"/>
                <a:gd name="connisteX10" fmla="*/ 80976 w 4465660"/>
                <a:gd name="connsiteY10" fmla="*/ 336304 h 1287496"/>
                <a:gd name="connisteX11" fmla="*/ 294336 w 4465660"/>
                <a:gd name="connsiteY11" fmla="*/ 61984 h 1287496"/>
                <a:gd name="connisteX12" fmla="*/ 766776 w 4465660"/>
                <a:gd name="connsiteY12" fmla="*/ 1024 h 12874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4465660" h="1287497">
                  <a:moveTo>
                    <a:pt x="766776" y="1024"/>
                  </a:moveTo>
                  <a:cubicBezTo>
                    <a:pt x="1175081" y="-5326"/>
                    <a:pt x="1702766" y="19439"/>
                    <a:pt x="2336496" y="31504"/>
                  </a:cubicBezTo>
                  <a:cubicBezTo>
                    <a:pt x="2970226" y="43569"/>
                    <a:pt x="3513151" y="-51046"/>
                    <a:pt x="3936696" y="61984"/>
                  </a:cubicBezTo>
                  <a:cubicBezTo>
                    <a:pt x="4360241" y="175014"/>
                    <a:pt x="4412311" y="366784"/>
                    <a:pt x="4454856" y="595384"/>
                  </a:cubicBezTo>
                  <a:cubicBezTo>
                    <a:pt x="4497401" y="823984"/>
                    <a:pt x="4418026" y="1070999"/>
                    <a:pt x="4150056" y="1204984"/>
                  </a:cubicBezTo>
                  <a:cubicBezTo>
                    <a:pt x="3882086" y="1338969"/>
                    <a:pt x="3625546" y="1250704"/>
                    <a:pt x="3113736" y="1265944"/>
                  </a:cubicBezTo>
                  <a:cubicBezTo>
                    <a:pt x="2601926" y="1281184"/>
                    <a:pt x="2101546" y="1296424"/>
                    <a:pt x="1589736" y="1281184"/>
                  </a:cubicBezTo>
                  <a:cubicBezTo>
                    <a:pt x="1077926" y="1265944"/>
                    <a:pt x="836626" y="1235464"/>
                    <a:pt x="553416" y="1189744"/>
                  </a:cubicBezTo>
                  <a:cubicBezTo>
                    <a:pt x="270206" y="1144024"/>
                    <a:pt x="282271" y="1162439"/>
                    <a:pt x="172416" y="1052584"/>
                  </a:cubicBezTo>
                  <a:cubicBezTo>
                    <a:pt x="62561" y="942729"/>
                    <a:pt x="23191" y="784614"/>
                    <a:pt x="4776" y="641104"/>
                  </a:cubicBezTo>
                  <a:cubicBezTo>
                    <a:pt x="-13639" y="497594"/>
                    <a:pt x="23191" y="451874"/>
                    <a:pt x="80976" y="336304"/>
                  </a:cubicBezTo>
                  <a:cubicBezTo>
                    <a:pt x="138761" y="220734"/>
                    <a:pt x="157176" y="129294"/>
                    <a:pt x="294336" y="61984"/>
                  </a:cubicBezTo>
                  <a:cubicBezTo>
                    <a:pt x="431496" y="-5326"/>
                    <a:pt x="358471" y="7374"/>
                    <a:pt x="766776" y="1024"/>
                  </a:cubicBezTo>
                  <a:close/>
                </a:path>
              </a:pathLst>
            </a:custGeom>
            <a:solidFill>
              <a:srgbClr val="57AB53"/>
            </a:solidFill>
            <a:ln w="25400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" y="3149"/>
              <a:ext cx="1261" cy="5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冷知识八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76985" y="3013075"/>
            <a:ext cx="9646920" cy="2402758"/>
            <a:chOff x="4002" y="5045"/>
            <a:chExt cx="13796" cy="1191"/>
          </a:xfrm>
        </p:grpSpPr>
        <p:sp>
          <p:nvSpPr>
            <p:cNvPr id="9" name="文本框 8"/>
            <p:cNvSpPr txBox="1"/>
            <p:nvPr/>
          </p:nvSpPr>
          <p:spPr>
            <a:xfrm>
              <a:off x="4492" y="5069"/>
              <a:ext cx="12818" cy="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人类对太空的探索从古至今从未停止，不过，随着人造卫星、空间站的升空，太空垃圾也越来越多。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2014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年，一份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NASA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数据说，地球上空飘着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2600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颗失效但在轨的卫星，数量是正在工作卫星的两倍。美国太空监测网络统计，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厘米以上在轨物体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2.6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万件，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1-10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厘米的过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5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万件，它们绝大部分是太空垃圾。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002" y="5045"/>
              <a:ext cx="13796" cy="1191"/>
            </a:xfrm>
            <a:prstGeom prst="roundRect">
              <a:avLst/>
            </a:prstGeom>
            <a:noFill/>
            <a:ln>
              <a:solidFill>
                <a:srgbClr val="57AB5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4596765" cy="584519"/>
            <a:chOff x="5643044" y="1618222"/>
            <a:chExt cx="459676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02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49972"/>
              <a:ext cx="401256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关于地球的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个冷知识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4785742" y="667921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543550" y="2223770"/>
            <a:ext cx="1793875" cy="464820"/>
            <a:chOff x="2873" y="3073"/>
            <a:chExt cx="1379" cy="732"/>
          </a:xfrm>
        </p:grpSpPr>
        <p:sp>
          <p:nvSpPr>
            <p:cNvPr id="18" name="任意多边形 17"/>
            <p:cNvSpPr/>
            <p:nvPr/>
          </p:nvSpPr>
          <p:spPr>
            <a:xfrm>
              <a:off x="2873" y="3073"/>
              <a:ext cx="1379" cy="732"/>
            </a:xfrm>
            <a:custGeom>
              <a:avLst/>
              <a:gdLst>
                <a:gd name="connisteX0" fmla="*/ 766776 w 4465660"/>
                <a:gd name="connsiteY0" fmla="*/ 1024 h 1287496"/>
                <a:gd name="connisteX1" fmla="*/ 2336496 w 4465660"/>
                <a:gd name="connsiteY1" fmla="*/ 31504 h 1287496"/>
                <a:gd name="connisteX2" fmla="*/ 3936696 w 4465660"/>
                <a:gd name="connsiteY2" fmla="*/ 61984 h 1287496"/>
                <a:gd name="connisteX3" fmla="*/ 4454856 w 4465660"/>
                <a:gd name="connsiteY3" fmla="*/ 595384 h 1287496"/>
                <a:gd name="connisteX4" fmla="*/ 4150056 w 4465660"/>
                <a:gd name="connsiteY4" fmla="*/ 1204984 h 1287496"/>
                <a:gd name="connisteX5" fmla="*/ 3113736 w 4465660"/>
                <a:gd name="connsiteY5" fmla="*/ 1265944 h 1287496"/>
                <a:gd name="connisteX6" fmla="*/ 1589736 w 4465660"/>
                <a:gd name="connsiteY6" fmla="*/ 1281184 h 1287496"/>
                <a:gd name="connisteX7" fmla="*/ 553416 w 4465660"/>
                <a:gd name="connsiteY7" fmla="*/ 1189744 h 1287496"/>
                <a:gd name="connisteX8" fmla="*/ 172416 w 4465660"/>
                <a:gd name="connsiteY8" fmla="*/ 1052584 h 1287496"/>
                <a:gd name="connisteX9" fmla="*/ 4776 w 4465660"/>
                <a:gd name="connsiteY9" fmla="*/ 641104 h 1287496"/>
                <a:gd name="connisteX10" fmla="*/ 80976 w 4465660"/>
                <a:gd name="connsiteY10" fmla="*/ 336304 h 1287496"/>
                <a:gd name="connisteX11" fmla="*/ 294336 w 4465660"/>
                <a:gd name="connsiteY11" fmla="*/ 61984 h 1287496"/>
                <a:gd name="connisteX12" fmla="*/ 766776 w 4465660"/>
                <a:gd name="connsiteY12" fmla="*/ 1024 h 12874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4465660" h="1287497">
                  <a:moveTo>
                    <a:pt x="766776" y="1024"/>
                  </a:moveTo>
                  <a:cubicBezTo>
                    <a:pt x="1175081" y="-5326"/>
                    <a:pt x="1702766" y="19439"/>
                    <a:pt x="2336496" y="31504"/>
                  </a:cubicBezTo>
                  <a:cubicBezTo>
                    <a:pt x="2970226" y="43569"/>
                    <a:pt x="3513151" y="-51046"/>
                    <a:pt x="3936696" y="61984"/>
                  </a:cubicBezTo>
                  <a:cubicBezTo>
                    <a:pt x="4360241" y="175014"/>
                    <a:pt x="4412311" y="366784"/>
                    <a:pt x="4454856" y="595384"/>
                  </a:cubicBezTo>
                  <a:cubicBezTo>
                    <a:pt x="4497401" y="823984"/>
                    <a:pt x="4418026" y="1070999"/>
                    <a:pt x="4150056" y="1204984"/>
                  </a:cubicBezTo>
                  <a:cubicBezTo>
                    <a:pt x="3882086" y="1338969"/>
                    <a:pt x="3625546" y="1250704"/>
                    <a:pt x="3113736" y="1265944"/>
                  </a:cubicBezTo>
                  <a:cubicBezTo>
                    <a:pt x="2601926" y="1281184"/>
                    <a:pt x="2101546" y="1296424"/>
                    <a:pt x="1589736" y="1281184"/>
                  </a:cubicBezTo>
                  <a:cubicBezTo>
                    <a:pt x="1077926" y="1265944"/>
                    <a:pt x="836626" y="1235464"/>
                    <a:pt x="553416" y="1189744"/>
                  </a:cubicBezTo>
                  <a:cubicBezTo>
                    <a:pt x="270206" y="1144024"/>
                    <a:pt x="282271" y="1162439"/>
                    <a:pt x="172416" y="1052584"/>
                  </a:cubicBezTo>
                  <a:cubicBezTo>
                    <a:pt x="62561" y="942729"/>
                    <a:pt x="23191" y="784614"/>
                    <a:pt x="4776" y="641104"/>
                  </a:cubicBezTo>
                  <a:cubicBezTo>
                    <a:pt x="-13639" y="497594"/>
                    <a:pt x="23191" y="451874"/>
                    <a:pt x="80976" y="336304"/>
                  </a:cubicBezTo>
                  <a:cubicBezTo>
                    <a:pt x="138761" y="220734"/>
                    <a:pt x="157176" y="129294"/>
                    <a:pt x="294336" y="61984"/>
                  </a:cubicBezTo>
                  <a:cubicBezTo>
                    <a:pt x="431496" y="-5326"/>
                    <a:pt x="358471" y="7374"/>
                    <a:pt x="766776" y="1024"/>
                  </a:cubicBezTo>
                  <a:close/>
                </a:path>
              </a:pathLst>
            </a:custGeom>
            <a:solidFill>
              <a:srgbClr val="57AB53"/>
            </a:solidFill>
            <a:ln w="25400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" y="3149"/>
              <a:ext cx="1261" cy="5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冷知识九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76985" y="3013075"/>
            <a:ext cx="9646920" cy="2402758"/>
            <a:chOff x="4002" y="5045"/>
            <a:chExt cx="13796" cy="1191"/>
          </a:xfrm>
        </p:grpSpPr>
        <p:sp>
          <p:nvSpPr>
            <p:cNvPr id="9" name="文本框 8"/>
            <p:cNvSpPr txBox="1"/>
            <p:nvPr/>
          </p:nvSpPr>
          <p:spPr>
            <a:xfrm>
              <a:off x="9763" y="5206"/>
              <a:ext cx="7588" cy="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地球上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97%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的水是咸水，剩下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3%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的淡水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中，有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70%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在极地结成冰块，其余的大部分在土壤中，或是人类难以汲取的深层地底中。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002" y="5045"/>
              <a:ext cx="13796" cy="1191"/>
            </a:xfrm>
            <a:prstGeom prst="roundRect">
              <a:avLst/>
            </a:prstGeom>
            <a:noFill/>
            <a:ln>
              <a:solidFill>
                <a:srgbClr val="57AB5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 descr="51miz-E1251386-0DBA427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3260" y="2223770"/>
            <a:ext cx="4218940" cy="3192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345435346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556250"/>
            <a:ext cx="6181090" cy="1301750"/>
          </a:xfrm>
          <a:prstGeom prst="rect">
            <a:avLst/>
          </a:prstGeom>
        </p:spPr>
      </p:pic>
      <p:pic>
        <p:nvPicPr>
          <p:cNvPr id="8" name="图片 7" descr="534543534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6181090" y="5556250"/>
            <a:ext cx="6010910" cy="1301750"/>
          </a:xfrm>
          <a:prstGeom prst="rect">
            <a:avLst/>
          </a:prstGeom>
        </p:spPr>
      </p:pic>
      <p:pic>
        <p:nvPicPr>
          <p:cNvPr id="9" name="图片 8" descr="53453454353460f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6855" y="645795"/>
            <a:ext cx="5742305" cy="54489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4851" y="1574800"/>
            <a:ext cx="338554" cy="2072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000">
                <a:solidFill>
                  <a:srgbClr val="57AB53"/>
                </a:solidFill>
                <a:cs typeface="+mn-ea"/>
                <a:sym typeface="+mn-lt"/>
              </a:rPr>
              <a:t>善/待/地/球 科/学/发/展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678186" y="1682115"/>
            <a:ext cx="338554" cy="2072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000">
                <a:solidFill>
                  <a:srgbClr val="57AB53"/>
                </a:solidFill>
                <a:cs typeface="+mn-ea"/>
                <a:sym typeface="+mn-lt"/>
              </a:rPr>
              <a:t>善/待/地/球 科/学/发/展</a:t>
            </a:r>
          </a:p>
        </p:txBody>
      </p:sp>
      <p:pic>
        <p:nvPicPr>
          <p:cNvPr id="12" name="图片 11" descr="6543663634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13995"/>
            <a:ext cx="1416685" cy="7499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20015" y="206375"/>
            <a:ext cx="1177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57AB53"/>
                </a:solidFill>
                <a:cs typeface="+mn-ea"/>
                <a:sym typeface="+mn-lt"/>
              </a:rPr>
              <a:t>4</a:t>
            </a:r>
            <a:r>
              <a:rPr lang="zh-CN" altLang="en-US" sz="1400">
                <a:solidFill>
                  <a:srgbClr val="57AB53"/>
                </a:solidFill>
                <a:cs typeface="+mn-ea"/>
                <a:sym typeface="+mn-lt"/>
              </a:rPr>
              <a:t>月</a:t>
            </a:r>
            <a:r>
              <a:rPr lang="en-US" altLang="zh-CN" sz="1400">
                <a:solidFill>
                  <a:srgbClr val="57AB53"/>
                </a:solidFill>
                <a:cs typeface="+mn-ea"/>
                <a:sym typeface="+mn-lt"/>
              </a:rPr>
              <a:t>22</a:t>
            </a:r>
            <a:r>
              <a:rPr lang="zh-CN" altLang="en-US" sz="1400">
                <a:solidFill>
                  <a:srgbClr val="57AB53"/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097770" y="97155"/>
            <a:ext cx="2023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rgbClr val="57AB53"/>
                </a:solidFill>
                <a:cs typeface="+mn-ea"/>
                <a:sym typeface="+mn-lt"/>
              </a:rPr>
              <a:t>保/护/环/境 人/人/有/责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125710" y="300990"/>
            <a:ext cx="20243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rgbClr val="57AB53"/>
                </a:solidFill>
                <a:cs typeface="+mn-ea"/>
                <a:sym typeface="+mn-lt"/>
              </a:rPr>
              <a:t>（</a:t>
            </a:r>
            <a:r>
              <a:rPr lang="en-US" altLang="zh-CN" sz="800" dirty="0">
                <a:solidFill>
                  <a:srgbClr val="57AB53"/>
                </a:solidFill>
                <a:cs typeface="+mn-ea"/>
                <a:sym typeface="+mn-lt"/>
              </a:rPr>
              <a:t>The World Earth Day</a:t>
            </a:r>
            <a:r>
              <a:rPr lang="zh-CN" altLang="en-US" sz="800" dirty="0">
                <a:solidFill>
                  <a:srgbClr val="57AB53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16" name="矩形 15"/>
          <p:cNvSpPr/>
          <p:nvPr/>
        </p:nvSpPr>
        <p:spPr>
          <a:xfrm>
            <a:off x="6057900" y="3754755"/>
            <a:ext cx="511619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  <a:alpha val="82000"/>
                  </a:schemeClr>
                </a:solidFill>
                <a:cs typeface="+mn-ea"/>
                <a:sym typeface="+mn-lt"/>
              </a:rPr>
              <a:t>A dream need to work out a summary report dream need to work out a need to work out a summary report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  <a:alpha val="82000"/>
                  </a:schemeClr>
                </a:solidFill>
                <a:cs typeface="+mn-ea"/>
                <a:sym typeface="+mn-lt"/>
              </a:rPr>
              <a:t>summaryA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  <a:alpha val="82000"/>
                  </a:schemeClr>
                </a:solidFill>
                <a:cs typeface="+mn-ea"/>
                <a:sym typeface="+mn-lt"/>
              </a:rPr>
              <a:t> dream need to work out a dream need to work out a need to work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55107" y="2138762"/>
            <a:ext cx="6330950" cy="1447165"/>
            <a:chOff x="3786939" y="1785227"/>
            <a:chExt cx="6330950" cy="1447165"/>
          </a:xfrm>
        </p:grpSpPr>
        <p:sp>
          <p:nvSpPr>
            <p:cNvPr id="20" name="椭圆 19"/>
            <p:cNvSpPr/>
            <p:nvPr/>
          </p:nvSpPr>
          <p:spPr>
            <a:xfrm>
              <a:off x="6556809" y="1785227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03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86939" y="2464042"/>
              <a:ext cx="63309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400" dirty="0">
                  <a:solidFill>
                    <a:srgbClr val="57AB53"/>
                  </a:solidFill>
                  <a:cs typeface="+mn-ea"/>
                  <a:sym typeface="+mn-lt"/>
                </a:rPr>
                <a:t>保护地球我们可以这样做</a:t>
              </a:r>
              <a:endParaRPr lang="zh-CN" altLang="en-US" sz="4400" b="1" dirty="0">
                <a:solidFill>
                  <a:srgbClr val="57AB53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7" grpId="0"/>
      <p:bldP spid="17" grpId="1"/>
      <p:bldP spid="18" grpId="0"/>
      <p:bldP spid="18" grpId="1"/>
      <p:bldP spid="19" grpId="0"/>
      <p:bldP spid="19" grpId="1"/>
      <p:bldP spid="16" grpId="0"/>
      <p:bldP spid="1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5026025" cy="584519"/>
            <a:chOff x="5643044" y="1618222"/>
            <a:chExt cx="502602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03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49972"/>
              <a:ext cx="444182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rgbClr val="57AB53"/>
                  </a:solidFill>
                  <a:cs typeface="+mn-ea"/>
                  <a:sym typeface="+mn-lt"/>
                </a:rPr>
                <a:t>保护地球我们可以这样做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5152772" y="667286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pic>
        <p:nvPicPr>
          <p:cNvPr id="3" name="图片 2" descr="51miz-E1165357-5A2998A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70660" y="2124710"/>
            <a:ext cx="598170" cy="56197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204085" y="2173605"/>
            <a:ext cx="4319916" cy="464820"/>
            <a:chOff x="8673" y="4978"/>
            <a:chExt cx="3321" cy="732"/>
          </a:xfrm>
        </p:grpSpPr>
        <p:grpSp>
          <p:nvGrpSpPr>
            <p:cNvPr id="11" name="组合 10"/>
            <p:cNvGrpSpPr/>
            <p:nvPr/>
          </p:nvGrpSpPr>
          <p:grpSpPr>
            <a:xfrm>
              <a:off x="8673" y="4978"/>
              <a:ext cx="925" cy="732"/>
              <a:chOff x="2873" y="3073"/>
              <a:chExt cx="925" cy="732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2873" y="3073"/>
                <a:ext cx="925" cy="732"/>
              </a:xfrm>
              <a:custGeom>
                <a:avLst/>
                <a:gdLst>
                  <a:gd name="connisteX0" fmla="*/ 766776 w 4465660"/>
                  <a:gd name="connsiteY0" fmla="*/ 1024 h 1287496"/>
                  <a:gd name="connisteX1" fmla="*/ 2336496 w 4465660"/>
                  <a:gd name="connsiteY1" fmla="*/ 31504 h 1287496"/>
                  <a:gd name="connisteX2" fmla="*/ 3936696 w 4465660"/>
                  <a:gd name="connsiteY2" fmla="*/ 61984 h 1287496"/>
                  <a:gd name="connisteX3" fmla="*/ 4454856 w 4465660"/>
                  <a:gd name="connsiteY3" fmla="*/ 595384 h 1287496"/>
                  <a:gd name="connisteX4" fmla="*/ 4150056 w 4465660"/>
                  <a:gd name="connsiteY4" fmla="*/ 1204984 h 1287496"/>
                  <a:gd name="connisteX5" fmla="*/ 3113736 w 4465660"/>
                  <a:gd name="connsiteY5" fmla="*/ 1265944 h 1287496"/>
                  <a:gd name="connisteX6" fmla="*/ 1589736 w 4465660"/>
                  <a:gd name="connsiteY6" fmla="*/ 1281184 h 1287496"/>
                  <a:gd name="connisteX7" fmla="*/ 553416 w 4465660"/>
                  <a:gd name="connsiteY7" fmla="*/ 1189744 h 1287496"/>
                  <a:gd name="connisteX8" fmla="*/ 172416 w 4465660"/>
                  <a:gd name="connsiteY8" fmla="*/ 1052584 h 1287496"/>
                  <a:gd name="connisteX9" fmla="*/ 4776 w 4465660"/>
                  <a:gd name="connsiteY9" fmla="*/ 641104 h 1287496"/>
                  <a:gd name="connisteX10" fmla="*/ 80976 w 4465660"/>
                  <a:gd name="connsiteY10" fmla="*/ 336304 h 1287496"/>
                  <a:gd name="connisteX11" fmla="*/ 294336 w 4465660"/>
                  <a:gd name="connsiteY11" fmla="*/ 61984 h 1287496"/>
                  <a:gd name="connisteX12" fmla="*/ 766776 w 4465660"/>
                  <a:gd name="connsiteY12" fmla="*/ 1024 h 128749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</a:cxnLst>
                <a:rect l="l" t="t" r="r" b="b"/>
                <a:pathLst>
                  <a:path w="4465660" h="1287497">
                    <a:moveTo>
                      <a:pt x="766776" y="1024"/>
                    </a:moveTo>
                    <a:cubicBezTo>
                      <a:pt x="1175081" y="-5326"/>
                      <a:pt x="1702766" y="19439"/>
                      <a:pt x="2336496" y="31504"/>
                    </a:cubicBezTo>
                    <a:cubicBezTo>
                      <a:pt x="2970226" y="43569"/>
                      <a:pt x="3513151" y="-51046"/>
                      <a:pt x="3936696" y="61984"/>
                    </a:cubicBezTo>
                    <a:cubicBezTo>
                      <a:pt x="4360241" y="175014"/>
                      <a:pt x="4412311" y="366784"/>
                      <a:pt x="4454856" y="595384"/>
                    </a:cubicBezTo>
                    <a:cubicBezTo>
                      <a:pt x="4497401" y="823984"/>
                      <a:pt x="4418026" y="1070999"/>
                      <a:pt x="4150056" y="1204984"/>
                    </a:cubicBezTo>
                    <a:cubicBezTo>
                      <a:pt x="3882086" y="1338969"/>
                      <a:pt x="3625546" y="1250704"/>
                      <a:pt x="3113736" y="1265944"/>
                    </a:cubicBezTo>
                    <a:cubicBezTo>
                      <a:pt x="2601926" y="1281184"/>
                      <a:pt x="2101546" y="1296424"/>
                      <a:pt x="1589736" y="1281184"/>
                    </a:cubicBezTo>
                    <a:cubicBezTo>
                      <a:pt x="1077926" y="1265944"/>
                      <a:pt x="836626" y="1235464"/>
                      <a:pt x="553416" y="1189744"/>
                    </a:cubicBezTo>
                    <a:cubicBezTo>
                      <a:pt x="270206" y="1144024"/>
                      <a:pt x="282271" y="1162439"/>
                      <a:pt x="172416" y="1052584"/>
                    </a:cubicBezTo>
                    <a:cubicBezTo>
                      <a:pt x="62561" y="942729"/>
                      <a:pt x="23191" y="784614"/>
                      <a:pt x="4776" y="641104"/>
                    </a:cubicBezTo>
                    <a:cubicBezTo>
                      <a:pt x="-13639" y="497594"/>
                      <a:pt x="23191" y="451874"/>
                      <a:pt x="80976" y="336304"/>
                    </a:cubicBezTo>
                    <a:cubicBezTo>
                      <a:pt x="138761" y="220734"/>
                      <a:pt x="157176" y="129294"/>
                      <a:pt x="294336" y="61984"/>
                    </a:cubicBezTo>
                    <a:cubicBezTo>
                      <a:pt x="431496" y="-5326"/>
                      <a:pt x="358471" y="7374"/>
                      <a:pt x="766776" y="1024"/>
                    </a:cubicBezTo>
                    <a:close/>
                  </a:path>
                </a:pathLst>
              </a:custGeom>
              <a:solidFill>
                <a:srgbClr val="57AB53"/>
              </a:solidFill>
              <a:ln w="25400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932" y="3149"/>
                <a:ext cx="726" cy="5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9621" y="5082"/>
              <a:ext cx="237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rgbClr val="57AB53"/>
                  </a:solidFill>
                  <a:cs typeface="+mn-ea"/>
                  <a:sym typeface="+mn-lt"/>
                </a:rPr>
                <a:t>绿色出行，减少排放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562100" y="3223260"/>
            <a:ext cx="5943600" cy="167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我们出行可以尽量选择公共交通、自行车或者走路，在天气晴朗的时候，大家也可以多去户外骑车、健步走等，既锻炼了身体，放松了身心，也降低了能耗。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276985" y="3013075"/>
            <a:ext cx="6513195" cy="2402840"/>
          </a:xfrm>
          <a:prstGeom prst="roundRect">
            <a:avLst/>
          </a:prstGeom>
          <a:noFill/>
          <a:ln>
            <a:solidFill>
              <a:srgbClr val="57AB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1" name="图片 20" descr="51miz-E1245917-91528C0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510" y="2124710"/>
            <a:ext cx="4749165" cy="3562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0" grpId="0" animBg="1"/>
      <p:bldP spid="2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345435346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556250"/>
            <a:ext cx="6181090" cy="1301750"/>
          </a:xfrm>
          <a:prstGeom prst="rect">
            <a:avLst/>
          </a:prstGeom>
        </p:spPr>
      </p:pic>
      <p:pic>
        <p:nvPicPr>
          <p:cNvPr id="8" name="图片 7" descr="534543534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6181090" y="5556250"/>
            <a:ext cx="6010910" cy="1301750"/>
          </a:xfrm>
          <a:prstGeom prst="rect">
            <a:avLst/>
          </a:prstGeom>
        </p:spPr>
      </p:pic>
      <p:pic>
        <p:nvPicPr>
          <p:cNvPr id="9" name="图片 8" descr="53453454353460f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6855" y="645795"/>
            <a:ext cx="5742305" cy="54489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4851" y="1574800"/>
            <a:ext cx="338554" cy="2072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000">
                <a:solidFill>
                  <a:srgbClr val="57AB53"/>
                </a:solidFill>
                <a:cs typeface="+mn-ea"/>
                <a:sym typeface="+mn-lt"/>
              </a:rPr>
              <a:t>善/待/地/球 科/学/发/展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678186" y="1682115"/>
            <a:ext cx="338554" cy="2072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000">
                <a:solidFill>
                  <a:srgbClr val="57AB53"/>
                </a:solidFill>
                <a:cs typeface="+mn-ea"/>
                <a:sym typeface="+mn-lt"/>
              </a:rPr>
              <a:t>善/待/地/球 科/学/发/展</a:t>
            </a:r>
          </a:p>
        </p:txBody>
      </p:sp>
      <p:pic>
        <p:nvPicPr>
          <p:cNvPr id="12" name="图片 11" descr="6543663634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13995"/>
            <a:ext cx="1416685" cy="7499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20015" y="206375"/>
            <a:ext cx="1177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57AB53"/>
                </a:solidFill>
                <a:cs typeface="+mn-ea"/>
                <a:sym typeface="+mn-lt"/>
              </a:rPr>
              <a:t>4</a:t>
            </a:r>
            <a:r>
              <a:rPr lang="zh-CN" altLang="en-US" sz="1400">
                <a:solidFill>
                  <a:srgbClr val="57AB53"/>
                </a:solidFill>
                <a:cs typeface="+mn-ea"/>
                <a:sym typeface="+mn-lt"/>
              </a:rPr>
              <a:t>月</a:t>
            </a:r>
            <a:r>
              <a:rPr lang="en-US" altLang="zh-CN" sz="1400">
                <a:solidFill>
                  <a:srgbClr val="57AB53"/>
                </a:solidFill>
                <a:cs typeface="+mn-ea"/>
                <a:sym typeface="+mn-lt"/>
              </a:rPr>
              <a:t>22</a:t>
            </a:r>
            <a:r>
              <a:rPr lang="zh-CN" altLang="en-US" sz="1400">
                <a:solidFill>
                  <a:srgbClr val="57AB53"/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097770" y="97155"/>
            <a:ext cx="2023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rgbClr val="57AB53"/>
                </a:solidFill>
                <a:cs typeface="+mn-ea"/>
                <a:sym typeface="+mn-lt"/>
              </a:rPr>
              <a:t>保/护/环/境 人/人/有/责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125710" y="300990"/>
            <a:ext cx="20243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rgbClr val="57AB53"/>
                </a:solidFill>
                <a:cs typeface="+mn-ea"/>
                <a:sym typeface="+mn-lt"/>
              </a:rPr>
              <a:t>（</a:t>
            </a:r>
            <a:r>
              <a:rPr lang="en-US" altLang="zh-CN" sz="800" dirty="0">
                <a:solidFill>
                  <a:srgbClr val="57AB53"/>
                </a:solidFill>
                <a:cs typeface="+mn-ea"/>
                <a:sym typeface="+mn-lt"/>
              </a:rPr>
              <a:t>The World Earth Day</a:t>
            </a:r>
            <a:r>
              <a:rPr lang="zh-CN" altLang="en-US" sz="800" dirty="0">
                <a:solidFill>
                  <a:srgbClr val="57AB53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43" name="文本框 41"/>
          <p:cNvSpPr txBox="1"/>
          <p:nvPr/>
        </p:nvSpPr>
        <p:spPr>
          <a:xfrm>
            <a:off x="6593423" y="1451569"/>
            <a:ext cx="447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>
                <a:solidFill>
                  <a:srgbClr val="57AB53"/>
                </a:solidFill>
                <a:cs typeface="+mn-ea"/>
                <a:sym typeface="+mn-lt"/>
              </a:rPr>
              <a:t>目 录</a:t>
            </a:r>
            <a:r>
              <a:rPr lang="en-US" altLang="zh-CN" sz="4400" dirty="0">
                <a:solidFill>
                  <a:srgbClr val="57AB53"/>
                </a:solidFill>
                <a:cs typeface="+mn-ea"/>
                <a:sym typeface="+mn-lt"/>
              </a:rPr>
              <a:t>/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833692" y="2571197"/>
            <a:ext cx="3891915" cy="584519"/>
            <a:chOff x="5643044" y="1618222"/>
            <a:chExt cx="3891915" cy="584519"/>
          </a:xfrm>
        </p:grpSpPr>
        <p:sp>
          <p:nvSpPr>
            <p:cNvPr id="2" name="椭圆 1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01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227244" y="1680197"/>
              <a:ext cx="330771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世界地球日是什么？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33692" y="3330976"/>
            <a:ext cx="3891915" cy="584200"/>
            <a:chOff x="5643044" y="1618222"/>
            <a:chExt cx="3891915" cy="584519"/>
          </a:xfrm>
        </p:grpSpPr>
        <p:sp>
          <p:nvSpPr>
            <p:cNvPr id="6" name="椭圆 5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02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227244" y="1680197"/>
              <a:ext cx="330771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关于地球的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个冷知识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833692" y="4090436"/>
            <a:ext cx="4338955" cy="584200"/>
            <a:chOff x="5643044" y="1618222"/>
            <a:chExt cx="4338955" cy="584519"/>
          </a:xfrm>
        </p:grpSpPr>
        <p:sp>
          <p:nvSpPr>
            <p:cNvPr id="25" name="椭圆 2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03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227244" y="1680452"/>
              <a:ext cx="375475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保护地球我们可以这样做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TextBox 4">
            <a:extLst>
              <a:ext uri="{FF2B5EF4-FFF2-40B4-BE49-F238E27FC236}">
                <a16:creationId xmlns=""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-36512" y="-1798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www.ypppt.com/hangye</a:t>
            </a:r>
            <a:r>
              <a:rPr lang="en-US" altLang="zh-CN" sz="1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7" grpId="0"/>
      <p:bldP spid="17" grpId="1"/>
      <p:bldP spid="18" grpId="0"/>
      <p:bldP spid="18" grpId="1"/>
      <p:bldP spid="19" grpId="0"/>
      <p:bldP spid="19" grpId="1"/>
      <p:bldP spid="43" grpId="0"/>
      <p:bldP spid="4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5026025" cy="584519"/>
            <a:chOff x="5643044" y="1618222"/>
            <a:chExt cx="502602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03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49972"/>
              <a:ext cx="444182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rgbClr val="57AB53"/>
                  </a:solidFill>
                  <a:cs typeface="+mn-ea"/>
                  <a:sym typeface="+mn-lt"/>
                </a:rPr>
                <a:t>保护地球我们可以这样做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5152772" y="667286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pic>
        <p:nvPicPr>
          <p:cNvPr id="3" name="图片 2" descr="51miz-E1165357-5A2998A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46835" y="1924685"/>
            <a:ext cx="598170" cy="56197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080260" y="1973580"/>
            <a:ext cx="4319916" cy="464820"/>
            <a:chOff x="8673" y="4978"/>
            <a:chExt cx="3321" cy="732"/>
          </a:xfrm>
        </p:grpSpPr>
        <p:grpSp>
          <p:nvGrpSpPr>
            <p:cNvPr id="11" name="组合 10"/>
            <p:cNvGrpSpPr/>
            <p:nvPr/>
          </p:nvGrpSpPr>
          <p:grpSpPr>
            <a:xfrm>
              <a:off x="8673" y="4978"/>
              <a:ext cx="925" cy="732"/>
              <a:chOff x="2873" y="3073"/>
              <a:chExt cx="925" cy="732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2873" y="3073"/>
                <a:ext cx="925" cy="732"/>
              </a:xfrm>
              <a:custGeom>
                <a:avLst/>
                <a:gdLst>
                  <a:gd name="connisteX0" fmla="*/ 766776 w 4465660"/>
                  <a:gd name="connsiteY0" fmla="*/ 1024 h 1287496"/>
                  <a:gd name="connisteX1" fmla="*/ 2336496 w 4465660"/>
                  <a:gd name="connsiteY1" fmla="*/ 31504 h 1287496"/>
                  <a:gd name="connisteX2" fmla="*/ 3936696 w 4465660"/>
                  <a:gd name="connsiteY2" fmla="*/ 61984 h 1287496"/>
                  <a:gd name="connisteX3" fmla="*/ 4454856 w 4465660"/>
                  <a:gd name="connsiteY3" fmla="*/ 595384 h 1287496"/>
                  <a:gd name="connisteX4" fmla="*/ 4150056 w 4465660"/>
                  <a:gd name="connsiteY4" fmla="*/ 1204984 h 1287496"/>
                  <a:gd name="connisteX5" fmla="*/ 3113736 w 4465660"/>
                  <a:gd name="connsiteY5" fmla="*/ 1265944 h 1287496"/>
                  <a:gd name="connisteX6" fmla="*/ 1589736 w 4465660"/>
                  <a:gd name="connsiteY6" fmla="*/ 1281184 h 1287496"/>
                  <a:gd name="connisteX7" fmla="*/ 553416 w 4465660"/>
                  <a:gd name="connsiteY7" fmla="*/ 1189744 h 1287496"/>
                  <a:gd name="connisteX8" fmla="*/ 172416 w 4465660"/>
                  <a:gd name="connsiteY8" fmla="*/ 1052584 h 1287496"/>
                  <a:gd name="connisteX9" fmla="*/ 4776 w 4465660"/>
                  <a:gd name="connsiteY9" fmla="*/ 641104 h 1287496"/>
                  <a:gd name="connisteX10" fmla="*/ 80976 w 4465660"/>
                  <a:gd name="connsiteY10" fmla="*/ 336304 h 1287496"/>
                  <a:gd name="connisteX11" fmla="*/ 294336 w 4465660"/>
                  <a:gd name="connsiteY11" fmla="*/ 61984 h 1287496"/>
                  <a:gd name="connisteX12" fmla="*/ 766776 w 4465660"/>
                  <a:gd name="connsiteY12" fmla="*/ 1024 h 128749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</a:cxnLst>
                <a:rect l="l" t="t" r="r" b="b"/>
                <a:pathLst>
                  <a:path w="4465660" h="1287497">
                    <a:moveTo>
                      <a:pt x="766776" y="1024"/>
                    </a:moveTo>
                    <a:cubicBezTo>
                      <a:pt x="1175081" y="-5326"/>
                      <a:pt x="1702766" y="19439"/>
                      <a:pt x="2336496" y="31504"/>
                    </a:cubicBezTo>
                    <a:cubicBezTo>
                      <a:pt x="2970226" y="43569"/>
                      <a:pt x="3513151" y="-51046"/>
                      <a:pt x="3936696" y="61984"/>
                    </a:cubicBezTo>
                    <a:cubicBezTo>
                      <a:pt x="4360241" y="175014"/>
                      <a:pt x="4412311" y="366784"/>
                      <a:pt x="4454856" y="595384"/>
                    </a:cubicBezTo>
                    <a:cubicBezTo>
                      <a:pt x="4497401" y="823984"/>
                      <a:pt x="4418026" y="1070999"/>
                      <a:pt x="4150056" y="1204984"/>
                    </a:cubicBezTo>
                    <a:cubicBezTo>
                      <a:pt x="3882086" y="1338969"/>
                      <a:pt x="3625546" y="1250704"/>
                      <a:pt x="3113736" y="1265944"/>
                    </a:cubicBezTo>
                    <a:cubicBezTo>
                      <a:pt x="2601926" y="1281184"/>
                      <a:pt x="2101546" y="1296424"/>
                      <a:pt x="1589736" y="1281184"/>
                    </a:cubicBezTo>
                    <a:cubicBezTo>
                      <a:pt x="1077926" y="1265944"/>
                      <a:pt x="836626" y="1235464"/>
                      <a:pt x="553416" y="1189744"/>
                    </a:cubicBezTo>
                    <a:cubicBezTo>
                      <a:pt x="270206" y="1144024"/>
                      <a:pt x="282271" y="1162439"/>
                      <a:pt x="172416" y="1052584"/>
                    </a:cubicBezTo>
                    <a:cubicBezTo>
                      <a:pt x="62561" y="942729"/>
                      <a:pt x="23191" y="784614"/>
                      <a:pt x="4776" y="641104"/>
                    </a:cubicBezTo>
                    <a:cubicBezTo>
                      <a:pt x="-13639" y="497594"/>
                      <a:pt x="23191" y="451874"/>
                      <a:pt x="80976" y="336304"/>
                    </a:cubicBezTo>
                    <a:cubicBezTo>
                      <a:pt x="138761" y="220734"/>
                      <a:pt x="157176" y="129294"/>
                      <a:pt x="294336" y="61984"/>
                    </a:cubicBezTo>
                    <a:cubicBezTo>
                      <a:pt x="431496" y="-5326"/>
                      <a:pt x="358471" y="7374"/>
                      <a:pt x="766776" y="1024"/>
                    </a:cubicBezTo>
                    <a:close/>
                  </a:path>
                </a:pathLst>
              </a:custGeom>
              <a:solidFill>
                <a:srgbClr val="57AB53"/>
              </a:solidFill>
              <a:ln w="25400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932" y="3149"/>
                <a:ext cx="726" cy="5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9621" y="5082"/>
              <a:ext cx="237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rgbClr val="57AB53"/>
                  </a:solidFill>
                  <a:cs typeface="+mn-ea"/>
                  <a:sym typeface="+mn-lt"/>
                </a:rPr>
                <a:t>随手关灯，节约用电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66215" y="3141345"/>
            <a:ext cx="94011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在现在互联网时代，大多数人工作和生活都离不开电，手机、电脑、电视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……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都免不了耗电。没电的生活真得难以想象。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solidFill>
                  <a:srgbClr val="57AB53"/>
                </a:solidFill>
                <a:cs typeface="+mn-ea"/>
                <a:sym typeface="+mn-lt"/>
              </a:rPr>
              <a:t>外出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可以要把大部分</a:t>
            </a:r>
            <a:r>
              <a:rPr lang="zh-CN" altLang="en-US" sz="1600" b="1" dirty="0">
                <a:solidFill>
                  <a:srgbClr val="57AB53"/>
                </a:solidFill>
                <a:cs typeface="+mn-ea"/>
                <a:sym typeface="+mn-lt"/>
              </a:rPr>
              <a:t>家居设备关掉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，很多电器如电视机和电脑的“待机”模式，其实并不省电。如果短时间内（半小时内）不再需要使用这些电器，应该及时它们完全关掉。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在家时</a:t>
            </a:r>
            <a:r>
              <a:rPr lang="zh-CN" altLang="en-US" sz="1600" b="1" dirty="0">
                <a:solidFill>
                  <a:srgbClr val="57AB53"/>
                </a:solidFill>
                <a:cs typeface="+mn-ea"/>
                <a:sym typeface="+mn-lt"/>
              </a:rPr>
              <a:t>合理布置室内光源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，让自然光的使用效率最大化。不需要开灯的地方</a:t>
            </a:r>
            <a:r>
              <a:rPr lang="zh-CN" altLang="en-US" sz="1600" b="1" dirty="0">
                <a:solidFill>
                  <a:srgbClr val="57AB53"/>
                </a:solidFill>
                <a:cs typeface="+mn-ea"/>
                <a:sym typeface="+mn-lt"/>
              </a:rPr>
              <a:t>及时关掉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，这样既能保护视力又能节约电能。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153160" y="2813050"/>
            <a:ext cx="10027920" cy="2964180"/>
          </a:xfrm>
          <a:prstGeom prst="roundRect">
            <a:avLst/>
          </a:prstGeom>
          <a:noFill/>
          <a:ln>
            <a:solidFill>
              <a:srgbClr val="57AB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0" grpId="0" animBg="1"/>
      <p:bldP spid="2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5026025" cy="584519"/>
            <a:chOff x="5643044" y="1618222"/>
            <a:chExt cx="502602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03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49972"/>
              <a:ext cx="444182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rgbClr val="57AB53"/>
                  </a:solidFill>
                  <a:cs typeface="+mn-ea"/>
                  <a:sym typeface="+mn-lt"/>
                </a:rPr>
                <a:t>保护地球我们可以这样做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5152772" y="667286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pic>
        <p:nvPicPr>
          <p:cNvPr id="3" name="图片 2" descr="51miz-E1165357-5A2998A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46835" y="1924685"/>
            <a:ext cx="598170" cy="56197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080260" y="1973580"/>
            <a:ext cx="4319916" cy="464820"/>
            <a:chOff x="8673" y="4978"/>
            <a:chExt cx="3321" cy="732"/>
          </a:xfrm>
        </p:grpSpPr>
        <p:grpSp>
          <p:nvGrpSpPr>
            <p:cNvPr id="11" name="组合 10"/>
            <p:cNvGrpSpPr/>
            <p:nvPr/>
          </p:nvGrpSpPr>
          <p:grpSpPr>
            <a:xfrm>
              <a:off x="8673" y="4978"/>
              <a:ext cx="925" cy="732"/>
              <a:chOff x="2873" y="3073"/>
              <a:chExt cx="925" cy="732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2873" y="3073"/>
                <a:ext cx="925" cy="732"/>
              </a:xfrm>
              <a:custGeom>
                <a:avLst/>
                <a:gdLst>
                  <a:gd name="connisteX0" fmla="*/ 766776 w 4465660"/>
                  <a:gd name="connsiteY0" fmla="*/ 1024 h 1287496"/>
                  <a:gd name="connisteX1" fmla="*/ 2336496 w 4465660"/>
                  <a:gd name="connsiteY1" fmla="*/ 31504 h 1287496"/>
                  <a:gd name="connisteX2" fmla="*/ 3936696 w 4465660"/>
                  <a:gd name="connsiteY2" fmla="*/ 61984 h 1287496"/>
                  <a:gd name="connisteX3" fmla="*/ 4454856 w 4465660"/>
                  <a:gd name="connsiteY3" fmla="*/ 595384 h 1287496"/>
                  <a:gd name="connisteX4" fmla="*/ 4150056 w 4465660"/>
                  <a:gd name="connsiteY4" fmla="*/ 1204984 h 1287496"/>
                  <a:gd name="connisteX5" fmla="*/ 3113736 w 4465660"/>
                  <a:gd name="connsiteY5" fmla="*/ 1265944 h 1287496"/>
                  <a:gd name="connisteX6" fmla="*/ 1589736 w 4465660"/>
                  <a:gd name="connsiteY6" fmla="*/ 1281184 h 1287496"/>
                  <a:gd name="connisteX7" fmla="*/ 553416 w 4465660"/>
                  <a:gd name="connsiteY7" fmla="*/ 1189744 h 1287496"/>
                  <a:gd name="connisteX8" fmla="*/ 172416 w 4465660"/>
                  <a:gd name="connsiteY8" fmla="*/ 1052584 h 1287496"/>
                  <a:gd name="connisteX9" fmla="*/ 4776 w 4465660"/>
                  <a:gd name="connsiteY9" fmla="*/ 641104 h 1287496"/>
                  <a:gd name="connisteX10" fmla="*/ 80976 w 4465660"/>
                  <a:gd name="connsiteY10" fmla="*/ 336304 h 1287496"/>
                  <a:gd name="connisteX11" fmla="*/ 294336 w 4465660"/>
                  <a:gd name="connsiteY11" fmla="*/ 61984 h 1287496"/>
                  <a:gd name="connisteX12" fmla="*/ 766776 w 4465660"/>
                  <a:gd name="connsiteY12" fmla="*/ 1024 h 128749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</a:cxnLst>
                <a:rect l="l" t="t" r="r" b="b"/>
                <a:pathLst>
                  <a:path w="4465660" h="1287497">
                    <a:moveTo>
                      <a:pt x="766776" y="1024"/>
                    </a:moveTo>
                    <a:cubicBezTo>
                      <a:pt x="1175081" y="-5326"/>
                      <a:pt x="1702766" y="19439"/>
                      <a:pt x="2336496" y="31504"/>
                    </a:cubicBezTo>
                    <a:cubicBezTo>
                      <a:pt x="2970226" y="43569"/>
                      <a:pt x="3513151" y="-51046"/>
                      <a:pt x="3936696" y="61984"/>
                    </a:cubicBezTo>
                    <a:cubicBezTo>
                      <a:pt x="4360241" y="175014"/>
                      <a:pt x="4412311" y="366784"/>
                      <a:pt x="4454856" y="595384"/>
                    </a:cubicBezTo>
                    <a:cubicBezTo>
                      <a:pt x="4497401" y="823984"/>
                      <a:pt x="4418026" y="1070999"/>
                      <a:pt x="4150056" y="1204984"/>
                    </a:cubicBezTo>
                    <a:cubicBezTo>
                      <a:pt x="3882086" y="1338969"/>
                      <a:pt x="3625546" y="1250704"/>
                      <a:pt x="3113736" y="1265944"/>
                    </a:cubicBezTo>
                    <a:cubicBezTo>
                      <a:pt x="2601926" y="1281184"/>
                      <a:pt x="2101546" y="1296424"/>
                      <a:pt x="1589736" y="1281184"/>
                    </a:cubicBezTo>
                    <a:cubicBezTo>
                      <a:pt x="1077926" y="1265944"/>
                      <a:pt x="836626" y="1235464"/>
                      <a:pt x="553416" y="1189744"/>
                    </a:cubicBezTo>
                    <a:cubicBezTo>
                      <a:pt x="270206" y="1144024"/>
                      <a:pt x="282271" y="1162439"/>
                      <a:pt x="172416" y="1052584"/>
                    </a:cubicBezTo>
                    <a:cubicBezTo>
                      <a:pt x="62561" y="942729"/>
                      <a:pt x="23191" y="784614"/>
                      <a:pt x="4776" y="641104"/>
                    </a:cubicBezTo>
                    <a:cubicBezTo>
                      <a:pt x="-13639" y="497594"/>
                      <a:pt x="23191" y="451874"/>
                      <a:pt x="80976" y="336304"/>
                    </a:cubicBezTo>
                    <a:cubicBezTo>
                      <a:pt x="138761" y="220734"/>
                      <a:pt x="157176" y="129294"/>
                      <a:pt x="294336" y="61984"/>
                    </a:cubicBezTo>
                    <a:cubicBezTo>
                      <a:pt x="431496" y="-5326"/>
                      <a:pt x="358471" y="7374"/>
                      <a:pt x="766776" y="1024"/>
                    </a:cubicBezTo>
                    <a:close/>
                  </a:path>
                </a:pathLst>
              </a:custGeom>
              <a:solidFill>
                <a:srgbClr val="57AB53"/>
              </a:solidFill>
              <a:ln w="25400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932" y="3149"/>
                <a:ext cx="726" cy="5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9621" y="5082"/>
              <a:ext cx="237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rgbClr val="57AB53"/>
                  </a:solidFill>
                  <a:cs typeface="+mn-ea"/>
                  <a:sym typeface="+mn-lt"/>
                </a:rPr>
                <a:t>合理用纸，杜绝浪费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257165" y="2960370"/>
            <a:ext cx="56965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大家都知道日常工作、生活中，纸张的消耗惊人。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在纸巾的选择上面，可以</a:t>
            </a:r>
            <a:r>
              <a:rPr lang="zh-CN" altLang="en-US" sz="1600" b="1" dirty="0">
                <a:solidFill>
                  <a:srgbClr val="57AB53"/>
                </a:solidFill>
                <a:cs typeface="+mn-ea"/>
                <a:sym typeface="+mn-lt"/>
              </a:rPr>
              <a:t>尽量选择竹浆纸巾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，这样能很大程度的减少树木的砍伐。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我们平常打印使用的纸张，打印文件时可以</a:t>
            </a:r>
            <a:r>
              <a:rPr lang="zh-CN" altLang="en-US" sz="1600" b="1" dirty="0">
                <a:solidFill>
                  <a:srgbClr val="57AB53"/>
                </a:solidFill>
                <a:cs typeface="+mn-ea"/>
                <a:sym typeface="+mn-lt"/>
              </a:rPr>
              <a:t>选择双面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；用过的纸张也可以</a:t>
            </a:r>
            <a:r>
              <a:rPr lang="zh-CN" altLang="en-US" sz="1600" b="1" dirty="0">
                <a:solidFill>
                  <a:srgbClr val="57AB53"/>
                </a:solidFill>
                <a:cs typeface="+mn-ea"/>
                <a:sym typeface="+mn-lt"/>
              </a:rPr>
              <a:t>反面利用</a:t>
            </a:r>
            <a:r>
              <a:rPr lang="zh-CN" altLang="en-US" sz="1600" dirty="0">
                <a:solidFill>
                  <a:srgbClr val="57AB53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153160" y="2813050"/>
            <a:ext cx="10027920" cy="2964180"/>
          </a:xfrm>
          <a:prstGeom prst="roundRect">
            <a:avLst/>
          </a:prstGeom>
          <a:noFill/>
          <a:ln>
            <a:solidFill>
              <a:srgbClr val="57AB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 descr="51miz-E1246462-E212DA8D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080" y="2600325"/>
            <a:ext cx="4363085" cy="327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0" grpId="0" animBg="1"/>
      <p:bldP spid="2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5026025" cy="584519"/>
            <a:chOff x="5643044" y="1618222"/>
            <a:chExt cx="502602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03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49972"/>
              <a:ext cx="444182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rgbClr val="57AB53"/>
                  </a:solidFill>
                  <a:cs typeface="+mn-ea"/>
                  <a:sym typeface="+mn-lt"/>
                </a:rPr>
                <a:t>保护地球我们可以这样做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5152772" y="667286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pic>
        <p:nvPicPr>
          <p:cNvPr id="3" name="图片 2" descr="51miz-E1165357-5A2998A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46835" y="1924685"/>
            <a:ext cx="598170" cy="56197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080260" y="1973580"/>
            <a:ext cx="5272093" cy="464820"/>
            <a:chOff x="8673" y="4978"/>
            <a:chExt cx="4053" cy="732"/>
          </a:xfrm>
        </p:grpSpPr>
        <p:grpSp>
          <p:nvGrpSpPr>
            <p:cNvPr id="11" name="组合 10"/>
            <p:cNvGrpSpPr/>
            <p:nvPr/>
          </p:nvGrpSpPr>
          <p:grpSpPr>
            <a:xfrm>
              <a:off x="8673" y="4978"/>
              <a:ext cx="925" cy="732"/>
              <a:chOff x="2873" y="3073"/>
              <a:chExt cx="925" cy="732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2873" y="3073"/>
                <a:ext cx="925" cy="732"/>
              </a:xfrm>
              <a:custGeom>
                <a:avLst/>
                <a:gdLst>
                  <a:gd name="connisteX0" fmla="*/ 766776 w 4465660"/>
                  <a:gd name="connsiteY0" fmla="*/ 1024 h 1287496"/>
                  <a:gd name="connisteX1" fmla="*/ 2336496 w 4465660"/>
                  <a:gd name="connsiteY1" fmla="*/ 31504 h 1287496"/>
                  <a:gd name="connisteX2" fmla="*/ 3936696 w 4465660"/>
                  <a:gd name="connsiteY2" fmla="*/ 61984 h 1287496"/>
                  <a:gd name="connisteX3" fmla="*/ 4454856 w 4465660"/>
                  <a:gd name="connsiteY3" fmla="*/ 595384 h 1287496"/>
                  <a:gd name="connisteX4" fmla="*/ 4150056 w 4465660"/>
                  <a:gd name="connsiteY4" fmla="*/ 1204984 h 1287496"/>
                  <a:gd name="connisteX5" fmla="*/ 3113736 w 4465660"/>
                  <a:gd name="connsiteY5" fmla="*/ 1265944 h 1287496"/>
                  <a:gd name="connisteX6" fmla="*/ 1589736 w 4465660"/>
                  <a:gd name="connsiteY6" fmla="*/ 1281184 h 1287496"/>
                  <a:gd name="connisteX7" fmla="*/ 553416 w 4465660"/>
                  <a:gd name="connsiteY7" fmla="*/ 1189744 h 1287496"/>
                  <a:gd name="connisteX8" fmla="*/ 172416 w 4465660"/>
                  <a:gd name="connsiteY8" fmla="*/ 1052584 h 1287496"/>
                  <a:gd name="connisteX9" fmla="*/ 4776 w 4465660"/>
                  <a:gd name="connsiteY9" fmla="*/ 641104 h 1287496"/>
                  <a:gd name="connisteX10" fmla="*/ 80976 w 4465660"/>
                  <a:gd name="connsiteY10" fmla="*/ 336304 h 1287496"/>
                  <a:gd name="connisteX11" fmla="*/ 294336 w 4465660"/>
                  <a:gd name="connsiteY11" fmla="*/ 61984 h 1287496"/>
                  <a:gd name="connisteX12" fmla="*/ 766776 w 4465660"/>
                  <a:gd name="connsiteY12" fmla="*/ 1024 h 128749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</a:cxnLst>
                <a:rect l="l" t="t" r="r" b="b"/>
                <a:pathLst>
                  <a:path w="4465660" h="1287497">
                    <a:moveTo>
                      <a:pt x="766776" y="1024"/>
                    </a:moveTo>
                    <a:cubicBezTo>
                      <a:pt x="1175081" y="-5326"/>
                      <a:pt x="1702766" y="19439"/>
                      <a:pt x="2336496" y="31504"/>
                    </a:cubicBezTo>
                    <a:cubicBezTo>
                      <a:pt x="2970226" y="43569"/>
                      <a:pt x="3513151" y="-51046"/>
                      <a:pt x="3936696" y="61984"/>
                    </a:cubicBezTo>
                    <a:cubicBezTo>
                      <a:pt x="4360241" y="175014"/>
                      <a:pt x="4412311" y="366784"/>
                      <a:pt x="4454856" y="595384"/>
                    </a:cubicBezTo>
                    <a:cubicBezTo>
                      <a:pt x="4497401" y="823984"/>
                      <a:pt x="4418026" y="1070999"/>
                      <a:pt x="4150056" y="1204984"/>
                    </a:cubicBezTo>
                    <a:cubicBezTo>
                      <a:pt x="3882086" y="1338969"/>
                      <a:pt x="3625546" y="1250704"/>
                      <a:pt x="3113736" y="1265944"/>
                    </a:cubicBezTo>
                    <a:cubicBezTo>
                      <a:pt x="2601926" y="1281184"/>
                      <a:pt x="2101546" y="1296424"/>
                      <a:pt x="1589736" y="1281184"/>
                    </a:cubicBezTo>
                    <a:cubicBezTo>
                      <a:pt x="1077926" y="1265944"/>
                      <a:pt x="836626" y="1235464"/>
                      <a:pt x="553416" y="1189744"/>
                    </a:cubicBezTo>
                    <a:cubicBezTo>
                      <a:pt x="270206" y="1144024"/>
                      <a:pt x="282271" y="1162439"/>
                      <a:pt x="172416" y="1052584"/>
                    </a:cubicBezTo>
                    <a:cubicBezTo>
                      <a:pt x="62561" y="942729"/>
                      <a:pt x="23191" y="784614"/>
                      <a:pt x="4776" y="641104"/>
                    </a:cubicBezTo>
                    <a:cubicBezTo>
                      <a:pt x="-13639" y="497594"/>
                      <a:pt x="23191" y="451874"/>
                      <a:pt x="80976" y="336304"/>
                    </a:cubicBezTo>
                    <a:cubicBezTo>
                      <a:pt x="138761" y="220734"/>
                      <a:pt x="157176" y="129294"/>
                      <a:pt x="294336" y="61984"/>
                    </a:cubicBezTo>
                    <a:cubicBezTo>
                      <a:pt x="431496" y="-5326"/>
                      <a:pt x="358471" y="7374"/>
                      <a:pt x="766776" y="1024"/>
                    </a:cubicBezTo>
                    <a:close/>
                  </a:path>
                </a:pathLst>
              </a:custGeom>
              <a:solidFill>
                <a:srgbClr val="57AB53"/>
              </a:solidFill>
              <a:ln w="25400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932" y="3149"/>
                <a:ext cx="726" cy="5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9621" y="5082"/>
              <a:ext cx="310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rgbClr val="57AB53"/>
                  </a:solidFill>
                  <a:cs typeface="+mn-ea"/>
                  <a:sym typeface="+mn-lt"/>
                </a:rPr>
                <a:t>减少使用塑料进行垃圾分类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28115" y="2960370"/>
            <a:ext cx="95256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塑料对土壤的污染不言而喻，不仅难以降解，若被焚烧，也容易产生有害气体，污染大气。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保护地球环境，我们应减少塑料袋的使用，出门逛街、逛超市可以常备布兜或可重复利用的购物袋。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同时，尽量少使用一次性的东西（如一次性碗、筷、杯子）。在日常生活中也们也要养成垃圾分类的习惯，将废弃物分流处理。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能够节约垃圾处理费用，延长焚烧发电厂和填埋场的使用年限，节约土地资源的使用。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153160" y="2813050"/>
            <a:ext cx="10027920" cy="2964180"/>
          </a:xfrm>
          <a:prstGeom prst="roundRect">
            <a:avLst/>
          </a:prstGeom>
          <a:noFill/>
          <a:ln>
            <a:solidFill>
              <a:srgbClr val="57AB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0" grpId="0" bldLvl="0" animBg="1"/>
      <p:bldP spid="2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5026025" cy="584519"/>
            <a:chOff x="5643044" y="1618222"/>
            <a:chExt cx="502602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03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49972"/>
              <a:ext cx="444182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rgbClr val="57AB53"/>
                  </a:solidFill>
                  <a:cs typeface="+mn-ea"/>
                  <a:sym typeface="+mn-lt"/>
                </a:rPr>
                <a:t>保护地球我们可以这样做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5152772" y="667286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171440" y="1983105"/>
            <a:ext cx="1628775" cy="464820"/>
            <a:chOff x="2786" y="3073"/>
            <a:chExt cx="1065" cy="732"/>
          </a:xfrm>
        </p:grpSpPr>
        <p:sp>
          <p:nvSpPr>
            <p:cNvPr id="12" name="任意多边形 11"/>
            <p:cNvSpPr/>
            <p:nvPr/>
          </p:nvSpPr>
          <p:spPr>
            <a:xfrm>
              <a:off x="2873" y="3073"/>
              <a:ext cx="925" cy="732"/>
            </a:xfrm>
            <a:custGeom>
              <a:avLst/>
              <a:gdLst>
                <a:gd name="connisteX0" fmla="*/ 766776 w 4465660"/>
                <a:gd name="connsiteY0" fmla="*/ 1024 h 1287496"/>
                <a:gd name="connisteX1" fmla="*/ 2336496 w 4465660"/>
                <a:gd name="connsiteY1" fmla="*/ 31504 h 1287496"/>
                <a:gd name="connisteX2" fmla="*/ 3936696 w 4465660"/>
                <a:gd name="connsiteY2" fmla="*/ 61984 h 1287496"/>
                <a:gd name="connisteX3" fmla="*/ 4454856 w 4465660"/>
                <a:gd name="connsiteY3" fmla="*/ 595384 h 1287496"/>
                <a:gd name="connisteX4" fmla="*/ 4150056 w 4465660"/>
                <a:gd name="connsiteY4" fmla="*/ 1204984 h 1287496"/>
                <a:gd name="connisteX5" fmla="*/ 3113736 w 4465660"/>
                <a:gd name="connsiteY5" fmla="*/ 1265944 h 1287496"/>
                <a:gd name="connisteX6" fmla="*/ 1589736 w 4465660"/>
                <a:gd name="connsiteY6" fmla="*/ 1281184 h 1287496"/>
                <a:gd name="connisteX7" fmla="*/ 553416 w 4465660"/>
                <a:gd name="connsiteY7" fmla="*/ 1189744 h 1287496"/>
                <a:gd name="connisteX8" fmla="*/ 172416 w 4465660"/>
                <a:gd name="connsiteY8" fmla="*/ 1052584 h 1287496"/>
                <a:gd name="connisteX9" fmla="*/ 4776 w 4465660"/>
                <a:gd name="connsiteY9" fmla="*/ 641104 h 1287496"/>
                <a:gd name="connisteX10" fmla="*/ 80976 w 4465660"/>
                <a:gd name="connsiteY10" fmla="*/ 336304 h 1287496"/>
                <a:gd name="connisteX11" fmla="*/ 294336 w 4465660"/>
                <a:gd name="connsiteY11" fmla="*/ 61984 h 1287496"/>
                <a:gd name="connisteX12" fmla="*/ 766776 w 4465660"/>
                <a:gd name="connsiteY12" fmla="*/ 1024 h 12874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4465660" h="1287497">
                  <a:moveTo>
                    <a:pt x="766776" y="1024"/>
                  </a:moveTo>
                  <a:cubicBezTo>
                    <a:pt x="1175081" y="-5326"/>
                    <a:pt x="1702766" y="19439"/>
                    <a:pt x="2336496" y="31504"/>
                  </a:cubicBezTo>
                  <a:cubicBezTo>
                    <a:pt x="2970226" y="43569"/>
                    <a:pt x="3513151" y="-51046"/>
                    <a:pt x="3936696" y="61984"/>
                  </a:cubicBezTo>
                  <a:cubicBezTo>
                    <a:pt x="4360241" y="175014"/>
                    <a:pt x="4412311" y="366784"/>
                    <a:pt x="4454856" y="595384"/>
                  </a:cubicBezTo>
                  <a:cubicBezTo>
                    <a:pt x="4497401" y="823984"/>
                    <a:pt x="4418026" y="1070999"/>
                    <a:pt x="4150056" y="1204984"/>
                  </a:cubicBezTo>
                  <a:cubicBezTo>
                    <a:pt x="3882086" y="1338969"/>
                    <a:pt x="3625546" y="1250704"/>
                    <a:pt x="3113736" y="1265944"/>
                  </a:cubicBezTo>
                  <a:cubicBezTo>
                    <a:pt x="2601926" y="1281184"/>
                    <a:pt x="2101546" y="1296424"/>
                    <a:pt x="1589736" y="1281184"/>
                  </a:cubicBezTo>
                  <a:cubicBezTo>
                    <a:pt x="1077926" y="1265944"/>
                    <a:pt x="836626" y="1235464"/>
                    <a:pt x="553416" y="1189744"/>
                  </a:cubicBezTo>
                  <a:cubicBezTo>
                    <a:pt x="270206" y="1144024"/>
                    <a:pt x="282271" y="1162439"/>
                    <a:pt x="172416" y="1052584"/>
                  </a:cubicBezTo>
                  <a:cubicBezTo>
                    <a:pt x="62561" y="942729"/>
                    <a:pt x="23191" y="784614"/>
                    <a:pt x="4776" y="641104"/>
                  </a:cubicBezTo>
                  <a:cubicBezTo>
                    <a:pt x="-13639" y="497594"/>
                    <a:pt x="23191" y="451874"/>
                    <a:pt x="80976" y="336304"/>
                  </a:cubicBezTo>
                  <a:cubicBezTo>
                    <a:pt x="138761" y="220734"/>
                    <a:pt x="157176" y="129294"/>
                    <a:pt x="294336" y="61984"/>
                  </a:cubicBezTo>
                  <a:cubicBezTo>
                    <a:pt x="431496" y="-5326"/>
                    <a:pt x="358471" y="7374"/>
                    <a:pt x="766776" y="1024"/>
                  </a:cubicBezTo>
                  <a:close/>
                </a:path>
              </a:pathLst>
            </a:custGeom>
            <a:solidFill>
              <a:srgbClr val="57AB53"/>
            </a:solidFill>
            <a:ln w="25400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86" y="3149"/>
              <a:ext cx="1065" cy="5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世界地球日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28115" y="2960370"/>
            <a:ext cx="9525635" cy="10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是个“科普日”，但如果每到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日才想起来这件事，那就反失其本意了？认识地球、保护地球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但愿细水长流、润物无声！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153160" y="2813050"/>
            <a:ext cx="10027920" cy="2964180"/>
          </a:xfrm>
          <a:prstGeom prst="roundRect">
            <a:avLst/>
          </a:prstGeom>
          <a:noFill/>
          <a:ln>
            <a:solidFill>
              <a:srgbClr val="57AB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1775" y="4227195"/>
            <a:ext cx="9514840" cy="111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rgbClr val="57AB53"/>
                </a:solidFill>
                <a:cs typeface="+mn-ea"/>
                <a:sym typeface="+mn-lt"/>
              </a:rPr>
              <a:t>守护地球，需要我们每个人贡献自己的一份力量。</a:t>
            </a:r>
          </a:p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rgbClr val="57AB53"/>
                </a:solidFill>
                <a:cs typeface="+mn-ea"/>
                <a:sym typeface="+mn-lt"/>
              </a:rPr>
              <a:t>善待我们的家园，需要我们从现在就做起！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0" grpId="0" animBg="1"/>
      <p:bldP spid="20" grpId="1" animBg="1"/>
      <p:bldP spid="2" grpId="0"/>
      <p:bldP spid="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世界地球日54566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50840" y="1016635"/>
            <a:ext cx="5748655" cy="3731895"/>
          </a:xfrm>
          <a:prstGeom prst="rect">
            <a:avLst/>
          </a:prstGeom>
        </p:spPr>
      </p:pic>
      <p:pic>
        <p:nvPicPr>
          <p:cNvPr id="7" name="图片 6" descr="534543534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556250"/>
            <a:ext cx="6181090" cy="1301750"/>
          </a:xfrm>
          <a:prstGeom prst="rect">
            <a:avLst/>
          </a:prstGeom>
        </p:spPr>
      </p:pic>
      <p:pic>
        <p:nvPicPr>
          <p:cNvPr id="8" name="图片 7" descr="5345435346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6181090" y="5556250"/>
            <a:ext cx="6010910" cy="1301750"/>
          </a:xfrm>
          <a:prstGeom prst="rect">
            <a:avLst/>
          </a:prstGeom>
        </p:spPr>
      </p:pic>
      <p:pic>
        <p:nvPicPr>
          <p:cNvPr id="9" name="图片 8" descr="53453454353460f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6855" y="645795"/>
            <a:ext cx="5742305" cy="54489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4851" y="1574800"/>
            <a:ext cx="338554" cy="2072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000">
                <a:solidFill>
                  <a:srgbClr val="57AB53"/>
                </a:solidFill>
                <a:cs typeface="+mn-ea"/>
                <a:sym typeface="+mn-lt"/>
              </a:rPr>
              <a:t>善/待/地/球 科/学/发/展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678186" y="1682115"/>
            <a:ext cx="338554" cy="2072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000">
                <a:solidFill>
                  <a:srgbClr val="57AB53"/>
                </a:solidFill>
                <a:cs typeface="+mn-ea"/>
                <a:sym typeface="+mn-lt"/>
              </a:rPr>
              <a:t>善/待/地/球 科/学/发/展</a:t>
            </a:r>
          </a:p>
        </p:txBody>
      </p:sp>
      <p:pic>
        <p:nvPicPr>
          <p:cNvPr id="12" name="图片 11" descr="65436636341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13995"/>
            <a:ext cx="1416685" cy="7499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88355" y="1682115"/>
            <a:ext cx="2072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solidFill>
                  <a:srgbClr val="57AB53"/>
                </a:solidFill>
                <a:cs typeface="+mn-ea"/>
                <a:sym typeface="+mn-lt"/>
              </a:rPr>
              <a:t>她，</a:t>
            </a:r>
          </a:p>
          <a:p>
            <a:pPr algn="l"/>
            <a:r>
              <a:rPr lang="zh-CN" altLang="en-US" sz="2400">
                <a:solidFill>
                  <a:srgbClr val="57AB53"/>
                </a:solidFill>
                <a:cs typeface="+mn-ea"/>
                <a:sym typeface="+mn-lt"/>
              </a:rPr>
              <a:t>只有一个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0015" y="206375"/>
            <a:ext cx="1177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57AB53"/>
                </a:solidFill>
                <a:cs typeface="+mn-ea"/>
                <a:sym typeface="+mn-lt"/>
              </a:rPr>
              <a:t>4</a:t>
            </a:r>
            <a:r>
              <a:rPr lang="zh-CN" altLang="en-US" sz="1400">
                <a:solidFill>
                  <a:srgbClr val="57AB53"/>
                </a:solidFill>
                <a:cs typeface="+mn-ea"/>
                <a:sym typeface="+mn-lt"/>
              </a:rPr>
              <a:t>月</a:t>
            </a:r>
            <a:r>
              <a:rPr lang="en-US" altLang="zh-CN" sz="1400">
                <a:solidFill>
                  <a:srgbClr val="57AB53"/>
                </a:solidFill>
                <a:cs typeface="+mn-ea"/>
                <a:sym typeface="+mn-lt"/>
              </a:rPr>
              <a:t>22</a:t>
            </a:r>
            <a:r>
              <a:rPr lang="zh-CN" altLang="en-US" sz="1400">
                <a:solidFill>
                  <a:srgbClr val="57AB53"/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097770" y="97155"/>
            <a:ext cx="2023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rgbClr val="57AB53"/>
                </a:solidFill>
                <a:cs typeface="+mn-ea"/>
                <a:sym typeface="+mn-lt"/>
              </a:rPr>
              <a:t>保/护/环/境 人/人/有/责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125710" y="300990"/>
            <a:ext cx="20243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rgbClr val="57AB53"/>
                </a:solidFill>
                <a:cs typeface="+mn-ea"/>
                <a:sym typeface="+mn-lt"/>
              </a:rPr>
              <a:t>（</a:t>
            </a:r>
            <a:r>
              <a:rPr lang="en-US" altLang="zh-CN" sz="800" dirty="0">
                <a:solidFill>
                  <a:srgbClr val="57AB53"/>
                </a:solidFill>
                <a:cs typeface="+mn-ea"/>
                <a:sym typeface="+mn-lt"/>
              </a:rPr>
              <a:t>The World Earth Day</a:t>
            </a:r>
            <a:r>
              <a:rPr lang="zh-CN" altLang="en-US" sz="800" dirty="0">
                <a:solidFill>
                  <a:srgbClr val="57AB53"/>
                </a:solidFill>
                <a:cs typeface="+mn-ea"/>
                <a:sym typeface="+mn-lt"/>
              </a:rPr>
              <a:t>）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607175" y="4595495"/>
            <a:ext cx="4495800" cy="398780"/>
            <a:chOff x="10726" y="7467"/>
            <a:chExt cx="6911" cy="628"/>
          </a:xfrm>
        </p:grpSpPr>
        <p:sp>
          <p:nvSpPr>
            <p:cNvPr id="21" name="流程图: 可选过程 20"/>
            <p:cNvSpPr/>
            <p:nvPr/>
          </p:nvSpPr>
          <p:spPr>
            <a:xfrm>
              <a:off x="10726" y="7467"/>
              <a:ext cx="6911" cy="628"/>
            </a:xfrm>
            <a:prstGeom prst="flowChartAlternateProcess">
              <a:avLst/>
            </a:prstGeom>
            <a:noFill/>
            <a:ln>
              <a:solidFill>
                <a:srgbClr val="57AB5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726" y="7467"/>
              <a:ext cx="691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57AB53"/>
                  </a:solidFill>
                  <a:cs typeface="+mn-ea"/>
                  <a:sym typeface="+mn-lt"/>
                </a:rPr>
                <a:t>第</a:t>
              </a:r>
              <a:r>
                <a:rPr lang="en-US" altLang="zh-CN" sz="2000" dirty="0">
                  <a:solidFill>
                    <a:srgbClr val="57AB53"/>
                  </a:solidFill>
                  <a:cs typeface="+mn-ea"/>
                  <a:sym typeface="+mn-lt"/>
                </a:rPr>
                <a:t>53</a:t>
              </a:r>
              <a:r>
                <a:rPr lang="zh-CN" altLang="en-US" sz="2000" dirty="0">
                  <a:solidFill>
                    <a:srgbClr val="57AB53"/>
                  </a:solidFill>
                  <a:cs typeface="+mn-ea"/>
                  <a:sym typeface="+mn-lt"/>
                </a:rPr>
                <a:t>个</a:t>
              </a:r>
              <a:r>
                <a:rPr lang="en-US" altLang="zh-CN" sz="2000" dirty="0">
                  <a:solidFill>
                    <a:srgbClr val="57AB53"/>
                  </a:solidFill>
                  <a:cs typeface="+mn-ea"/>
                  <a:sym typeface="+mn-lt"/>
                </a:rPr>
                <a:t>4.22</a:t>
              </a:r>
              <a:r>
                <a:rPr lang="zh-CN" altLang="en-US" sz="2000" dirty="0">
                  <a:solidFill>
                    <a:srgbClr val="57AB53"/>
                  </a:solidFill>
                  <a:cs typeface="+mn-ea"/>
                  <a:sym typeface="+mn-lt"/>
                </a:rPr>
                <a:t>世界地球日节日宣传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7187565" y="5250180"/>
            <a:ext cx="1667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7AB53"/>
                </a:solidFill>
                <a:cs typeface="+mn-ea"/>
                <a:sym typeface="+mn-lt"/>
              </a:rPr>
              <a:t>汇报人</a:t>
            </a:r>
            <a:r>
              <a:rPr lang="zh-CN" altLang="en-US" sz="1400" dirty="0" smtClean="0">
                <a:solidFill>
                  <a:srgbClr val="57AB53"/>
                </a:solidFill>
                <a:cs typeface="+mn-ea"/>
                <a:sym typeface="+mn-lt"/>
              </a:rPr>
              <a:t>：优品</a:t>
            </a:r>
            <a:r>
              <a:rPr lang="en-US" altLang="zh-CN" sz="1400" dirty="0" smtClean="0">
                <a:solidFill>
                  <a:srgbClr val="57AB53"/>
                </a:solidFill>
                <a:cs typeface="+mn-ea"/>
                <a:sym typeface="+mn-lt"/>
              </a:rPr>
              <a:t>PPT  </a:t>
            </a:r>
            <a:endParaRPr lang="en-US" altLang="zh-CN" sz="1400" dirty="0">
              <a:solidFill>
                <a:srgbClr val="57AB53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75420" y="5250180"/>
            <a:ext cx="1456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rgbClr val="57AB53"/>
                </a:solidFill>
                <a:cs typeface="+mn-ea"/>
                <a:sym typeface="+mn-lt"/>
              </a:rPr>
              <a:t>时间：</a:t>
            </a:r>
            <a:r>
              <a:rPr lang="en-US" altLang="zh-CN" sz="1400">
                <a:solidFill>
                  <a:srgbClr val="57AB53"/>
                </a:solidFill>
                <a:cs typeface="+mn-ea"/>
                <a:sym typeface="+mn-lt"/>
              </a:rPr>
              <a:t>2022.04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3" grpId="0"/>
      <p:bldP spid="13" grpId="1"/>
      <p:bldP spid="17" grpId="0"/>
      <p:bldP spid="17" grpId="1"/>
      <p:bldP spid="18" grpId="0"/>
      <p:bldP spid="18" grpId="1"/>
      <p:bldP spid="19" grpId="0"/>
      <p:bldP spid="19" grpId="1"/>
      <p:bldP spid="22" grpId="0"/>
      <p:bldP spid="22" grpId="1"/>
      <p:bldP spid="24" grpId="0"/>
      <p:bldP spid="2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0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345435346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556250"/>
            <a:ext cx="6181090" cy="1301750"/>
          </a:xfrm>
          <a:prstGeom prst="rect">
            <a:avLst/>
          </a:prstGeom>
        </p:spPr>
      </p:pic>
      <p:pic>
        <p:nvPicPr>
          <p:cNvPr id="8" name="图片 7" descr="534543534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6181090" y="5556250"/>
            <a:ext cx="6010910" cy="1301750"/>
          </a:xfrm>
          <a:prstGeom prst="rect">
            <a:avLst/>
          </a:prstGeom>
        </p:spPr>
      </p:pic>
      <p:pic>
        <p:nvPicPr>
          <p:cNvPr id="9" name="图片 8" descr="53453454353460f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6855" y="645795"/>
            <a:ext cx="5742305" cy="54489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4851" y="1574800"/>
            <a:ext cx="338554" cy="2072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000">
                <a:solidFill>
                  <a:srgbClr val="57AB53"/>
                </a:solidFill>
                <a:cs typeface="+mn-ea"/>
                <a:sym typeface="+mn-lt"/>
              </a:rPr>
              <a:t>善/待/地/球 科/学/发/展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678186" y="1682115"/>
            <a:ext cx="338554" cy="2072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000">
                <a:solidFill>
                  <a:srgbClr val="57AB53"/>
                </a:solidFill>
                <a:cs typeface="+mn-ea"/>
                <a:sym typeface="+mn-lt"/>
              </a:rPr>
              <a:t>善/待/地/球 科/学/发/展</a:t>
            </a:r>
          </a:p>
        </p:txBody>
      </p:sp>
      <p:pic>
        <p:nvPicPr>
          <p:cNvPr id="12" name="图片 11" descr="6543663634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13995"/>
            <a:ext cx="1416685" cy="7499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20015" y="206375"/>
            <a:ext cx="1177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57AB53"/>
                </a:solidFill>
                <a:cs typeface="+mn-ea"/>
                <a:sym typeface="+mn-lt"/>
              </a:rPr>
              <a:t>4</a:t>
            </a:r>
            <a:r>
              <a:rPr lang="zh-CN" altLang="en-US" sz="1400">
                <a:solidFill>
                  <a:srgbClr val="57AB53"/>
                </a:solidFill>
                <a:cs typeface="+mn-ea"/>
                <a:sym typeface="+mn-lt"/>
              </a:rPr>
              <a:t>月</a:t>
            </a:r>
            <a:r>
              <a:rPr lang="en-US" altLang="zh-CN" sz="1400">
                <a:solidFill>
                  <a:srgbClr val="57AB53"/>
                </a:solidFill>
                <a:cs typeface="+mn-ea"/>
                <a:sym typeface="+mn-lt"/>
              </a:rPr>
              <a:t>22</a:t>
            </a:r>
            <a:r>
              <a:rPr lang="zh-CN" altLang="en-US" sz="1400">
                <a:solidFill>
                  <a:srgbClr val="57AB53"/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097770" y="97155"/>
            <a:ext cx="2023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rgbClr val="57AB53"/>
                </a:solidFill>
                <a:cs typeface="+mn-ea"/>
                <a:sym typeface="+mn-lt"/>
              </a:rPr>
              <a:t>保/护/环/境 人/人/有/责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125710" y="300990"/>
            <a:ext cx="20243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rgbClr val="57AB53"/>
                </a:solidFill>
                <a:cs typeface="+mn-ea"/>
                <a:sym typeface="+mn-lt"/>
              </a:rPr>
              <a:t>（</a:t>
            </a:r>
            <a:r>
              <a:rPr lang="en-US" altLang="zh-CN" sz="800" dirty="0">
                <a:solidFill>
                  <a:srgbClr val="57AB53"/>
                </a:solidFill>
                <a:cs typeface="+mn-ea"/>
                <a:sym typeface="+mn-lt"/>
              </a:rPr>
              <a:t>The World Earth Day</a:t>
            </a:r>
            <a:r>
              <a:rPr lang="zh-CN" altLang="en-US" sz="800" dirty="0">
                <a:solidFill>
                  <a:srgbClr val="57AB53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16" name="矩形 15"/>
          <p:cNvSpPr/>
          <p:nvPr/>
        </p:nvSpPr>
        <p:spPr>
          <a:xfrm>
            <a:off x="6057900" y="3754755"/>
            <a:ext cx="511619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  <a:alpha val="82000"/>
                  </a:schemeClr>
                </a:solidFill>
                <a:cs typeface="+mn-ea"/>
                <a:sym typeface="+mn-lt"/>
              </a:rPr>
              <a:t>A dream need to work out a summary report dream need to work out a need to work out a summary report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  <a:alpha val="82000"/>
                  </a:schemeClr>
                </a:solidFill>
                <a:cs typeface="+mn-ea"/>
                <a:sym typeface="+mn-lt"/>
              </a:rPr>
              <a:t>summaryA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  <a:alpha val="82000"/>
                  </a:schemeClr>
                </a:solidFill>
                <a:cs typeface="+mn-ea"/>
                <a:sym typeface="+mn-lt"/>
              </a:rPr>
              <a:t> dream need to work out a dream need to work out a need to work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978982" y="2138762"/>
            <a:ext cx="5445125" cy="1508760"/>
            <a:chOff x="4310814" y="1785227"/>
            <a:chExt cx="5445125" cy="1508760"/>
          </a:xfrm>
        </p:grpSpPr>
        <p:sp>
          <p:nvSpPr>
            <p:cNvPr id="20" name="椭圆 19"/>
            <p:cNvSpPr/>
            <p:nvPr/>
          </p:nvSpPr>
          <p:spPr>
            <a:xfrm>
              <a:off x="6556809" y="1785227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01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310814" y="2464042"/>
              <a:ext cx="544512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zh-CN" altLang="en-US" sz="4800" dirty="0">
                  <a:solidFill>
                    <a:srgbClr val="57AB53"/>
                  </a:solidFill>
                  <a:cs typeface="+mn-ea"/>
                  <a:sym typeface="+mn-lt"/>
                </a:rPr>
                <a:t>世界地球日是什么？</a:t>
              </a:r>
              <a:endParaRPr lang="zh-CN" altLang="en-US" sz="4800" b="1" dirty="0">
                <a:solidFill>
                  <a:srgbClr val="57AB53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7" grpId="0"/>
      <p:bldP spid="17" grpId="1"/>
      <p:bldP spid="18" grpId="0"/>
      <p:bldP spid="18" grpId="1"/>
      <p:bldP spid="19" grpId="0"/>
      <p:bldP spid="19" grpId="1"/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3891915" cy="584519"/>
            <a:chOff x="5643044" y="1618222"/>
            <a:chExt cx="389191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01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80197"/>
              <a:ext cx="3307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世界地球日是什么？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4461892" y="698401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pic>
        <p:nvPicPr>
          <p:cNvPr id="7" name="图片 6" descr="51miz-E1165357-5A2998A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46835" y="2010410"/>
            <a:ext cx="598170" cy="56197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080260" y="2059305"/>
            <a:ext cx="4946896" cy="464820"/>
            <a:chOff x="8673" y="4978"/>
            <a:chExt cx="3803" cy="732"/>
          </a:xfrm>
        </p:grpSpPr>
        <p:grpSp>
          <p:nvGrpSpPr>
            <p:cNvPr id="17" name="组合 16"/>
            <p:cNvGrpSpPr/>
            <p:nvPr/>
          </p:nvGrpSpPr>
          <p:grpSpPr>
            <a:xfrm>
              <a:off x="8673" y="4978"/>
              <a:ext cx="1379" cy="732"/>
              <a:chOff x="2873" y="3073"/>
              <a:chExt cx="1379" cy="73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2873" y="3073"/>
                <a:ext cx="1379" cy="732"/>
              </a:xfrm>
              <a:custGeom>
                <a:avLst/>
                <a:gdLst>
                  <a:gd name="connisteX0" fmla="*/ 766776 w 4465660"/>
                  <a:gd name="connsiteY0" fmla="*/ 1024 h 1287496"/>
                  <a:gd name="connisteX1" fmla="*/ 2336496 w 4465660"/>
                  <a:gd name="connsiteY1" fmla="*/ 31504 h 1287496"/>
                  <a:gd name="connisteX2" fmla="*/ 3936696 w 4465660"/>
                  <a:gd name="connsiteY2" fmla="*/ 61984 h 1287496"/>
                  <a:gd name="connisteX3" fmla="*/ 4454856 w 4465660"/>
                  <a:gd name="connsiteY3" fmla="*/ 595384 h 1287496"/>
                  <a:gd name="connisteX4" fmla="*/ 4150056 w 4465660"/>
                  <a:gd name="connsiteY4" fmla="*/ 1204984 h 1287496"/>
                  <a:gd name="connisteX5" fmla="*/ 3113736 w 4465660"/>
                  <a:gd name="connsiteY5" fmla="*/ 1265944 h 1287496"/>
                  <a:gd name="connisteX6" fmla="*/ 1589736 w 4465660"/>
                  <a:gd name="connsiteY6" fmla="*/ 1281184 h 1287496"/>
                  <a:gd name="connisteX7" fmla="*/ 553416 w 4465660"/>
                  <a:gd name="connsiteY7" fmla="*/ 1189744 h 1287496"/>
                  <a:gd name="connisteX8" fmla="*/ 172416 w 4465660"/>
                  <a:gd name="connsiteY8" fmla="*/ 1052584 h 1287496"/>
                  <a:gd name="connisteX9" fmla="*/ 4776 w 4465660"/>
                  <a:gd name="connsiteY9" fmla="*/ 641104 h 1287496"/>
                  <a:gd name="connisteX10" fmla="*/ 80976 w 4465660"/>
                  <a:gd name="connsiteY10" fmla="*/ 336304 h 1287496"/>
                  <a:gd name="connisteX11" fmla="*/ 294336 w 4465660"/>
                  <a:gd name="connsiteY11" fmla="*/ 61984 h 1287496"/>
                  <a:gd name="connisteX12" fmla="*/ 766776 w 4465660"/>
                  <a:gd name="connsiteY12" fmla="*/ 1024 h 128749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</a:cxnLst>
                <a:rect l="l" t="t" r="r" b="b"/>
                <a:pathLst>
                  <a:path w="4465660" h="1287497">
                    <a:moveTo>
                      <a:pt x="766776" y="1024"/>
                    </a:moveTo>
                    <a:cubicBezTo>
                      <a:pt x="1175081" y="-5326"/>
                      <a:pt x="1702766" y="19439"/>
                      <a:pt x="2336496" y="31504"/>
                    </a:cubicBezTo>
                    <a:cubicBezTo>
                      <a:pt x="2970226" y="43569"/>
                      <a:pt x="3513151" y="-51046"/>
                      <a:pt x="3936696" y="61984"/>
                    </a:cubicBezTo>
                    <a:cubicBezTo>
                      <a:pt x="4360241" y="175014"/>
                      <a:pt x="4412311" y="366784"/>
                      <a:pt x="4454856" y="595384"/>
                    </a:cubicBezTo>
                    <a:cubicBezTo>
                      <a:pt x="4497401" y="823984"/>
                      <a:pt x="4418026" y="1070999"/>
                      <a:pt x="4150056" y="1204984"/>
                    </a:cubicBezTo>
                    <a:cubicBezTo>
                      <a:pt x="3882086" y="1338969"/>
                      <a:pt x="3625546" y="1250704"/>
                      <a:pt x="3113736" y="1265944"/>
                    </a:cubicBezTo>
                    <a:cubicBezTo>
                      <a:pt x="2601926" y="1281184"/>
                      <a:pt x="2101546" y="1296424"/>
                      <a:pt x="1589736" y="1281184"/>
                    </a:cubicBezTo>
                    <a:cubicBezTo>
                      <a:pt x="1077926" y="1265944"/>
                      <a:pt x="836626" y="1235464"/>
                      <a:pt x="553416" y="1189744"/>
                    </a:cubicBezTo>
                    <a:cubicBezTo>
                      <a:pt x="270206" y="1144024"/>
                      <a:pt x="282271" y="1162439"/>
                      <a:pt x="172416" y="1052584"/>
                    </a:cubicBezTo>
                    <a:cubicBezTo>
                      <a:pt x="62561" y="942729"/>
                      <a:pt x="23191" y="784614"/>
                      <a:pt x="4776" y="641104"/>
                    </a:cubicBezTo>
                    <a:cubicBezTo>
                      <a:pt x="-13639" y="497594"/>
                      <a:pt x="23191" y="451874"/>
                      <a:pt x="80976" y="336304"/>
                    </a:cubicBezTo>
                    <a:cubicBezTo>
                      <a:pt x="138761" y="220734"/>
                      <a:pt x="157176" y="129294"/>
                      <a:pt x="294336" y="61984"/>
                    </a:cubicBezTo>
                    <a:cubicBezTo>
                      <a:pt x="431496" y="-5326"/>
                      <a:pt x="358471" y="7374"/>
                      <a:pt x="766776" y="1024"/>
                    </a:cubicBezTo>
                    <a:close/>
                  </a:path>
                </a:pathLst>
              </a:custGeom>
              <a:solidFill>
                <a:srgbClr val="57AB53"/>
              </a:solidFill>
              <a:ln w="25400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932" y="3149"/>
                <a:ext cx="1261" cy="5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cs typeface="+mn-ea"/>
                    <a:sym typeface="+mn-lt"/>
                  </a:rPr>
                  <a:t>世界地球日</a:t>
                </a: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10103" y="5000"/>
              <a:ext cx="2373" cy="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srgbClr val="57AB53"/>
                  </a:solidFill>
                  <a:cs typeface="+mn-ea"/>
                  <a:sym typeface="+mn-lt"/>
                </a:rPr>
                <a:t>（</a:t>
              </a:r>
              <a:r>
                <a:rPr lang="en-US" altLang="zh-CN" dirty="0">
                  <a:solidFill>
                    <a:srgbClr val="57AB53"/>
                  </a:solidFill>
                  <a:cs typeface="+mn-ea"/>
                  <a:sym typeface="+mn-lt"/>
                </a:rPr>
                <a:t>The World Earth Day</a:t>
              </a:r>
              <a:r>
                <a:rPr lang="zh-CN" altLang="en-US" dirty="0">
                  <a:solidFill>
                    <a:srgbClr val="57AB53"/>
                  </a:solidFill>
                  <a:cs typeface="+mn-ea"/>
                  <a:sym typeface="+mn-lt"/>
                </a:rPr>
                <a:t>）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598295" y="3041015"/>
            <a:ext cx="53365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即每年的</a:t>
            </a:r>
            <a:r>
              <a:rPr lang="en-US" altLang="zh-CN" b="1" dirty="0">
                <a:solidFill>
                  <a:srgbClr val="57AB53"/>
                </a:solidFill>
                <a:cs typeface="+mn-ea"/>
                <a:sym typeface="+mn-lt"/>
              </a:rPr>
              <a:t>4</a:t>
            </a:r>
            <a:r>
              <a:rPr lang="zh-CN" altLang="en-US" b="1" dirty="0">
                <a:solidFill>
                  <a:srgbClr val="57AB53"/>
                </a:solidFill>
                <a:cs typeface="+mn-ea"/>
                <a:sym typeface="+mn-lt"/>
              </a:rPr>
              <a:t>月</a:t>
            </a:r>
            <a:r>
              <a:rPr lang="en-US" altLang="zh-CN" b="1" dirty="0">
                <a:solidFill>
                  <a:srgbClr val="57AB53"/>
                </a:solidFill>
                <a:cs typeface="+mn-ea"/>
                <a:sym typeface="+mn-lt"/>
              </a:rPr>
              <a:t>22</a:t>
            </a:r>
            <a:r>
              <a:rPr lang="zh-CN" altLang="en-US" b="1" dirty="0">
                <a:solidFill>
                  <a:srgbClr val="57AB53"/>
                </a:solidFill>
                <a:cs typeface="+mn-ea"/>
                <a:sym typeface="+mn-lt"/>
              </a:rPr>
              <a:t>日</a:t>
            </a:r>
            <a:r>
              <a:rPr lang="zh-CN" altLang="en-US" dirty="0">
                <a:solidFill>
                  <a:srgbClr val="57AB53"/>
                </a:solidFill>
                <a:cs typeface="+mn-ea"/>
                <a:sym typeface="+mn-lt"/>
              </a:rPr>
              <a:t>，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是一个专为世界环境保护而设立的节日，旨在提高民众对于现有环境问题的意识，并动员民众参与到环保运动中，通过绿色低碳生活，改善地球的整体环境。</a:t>
            </a:r>
          </a:p>
        </p:txBody>
      </p:sp>
      <p:pic>
        <p:nvPicPr>
          <p:cNvPr id="10" name="图片 9" descr="51miz-E1164262-C738673C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620" y="1332865"/>
            <a:ext cx="4975225" cy="49752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96971" y="1216241"/>
            <a:ext cx="1642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FFFFF"/>
                </a:solidFill>
              </a:rPr>
              <a:t>https://www.ypppt.com/</a:t>
            </a:r>
            <a:endParaRPr lang="zh-CN" altLang="en-US" sz="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3891915" cy="584519"/>
            <a:chOff x="5643044" y="1618222"/>
            <a:chExt cx="389191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01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80197"/>
              <a:ext cx="3307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世界地球日是什么？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4461892" y="698401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521460" y="2029460"/>
            <a:ext cx="4946896" cy="464820"/>
            <a:chOff x="8673" y="4978"/>
            <a:chExt cx="3803" cy="732"/>
          </a:xfrm>
        </p:grpSpPr>
        <p:grpSp>
          <p:nvGrpSpPr>
            <p:cNvPr id="17" name="组合 16"/>
            <p:cNvGrpSpPr/>
            <p:nvPr/>
          </p:nvGrpSpPr>
          <p:grpSpPr>
            <a:xfrm>
              <a:off x="8673" y="4978"/>
              <a:ext cx="1379" cy="732"/>
              <a:chOff x="2873" y="3073"/>
              <a:chExt cx="1379" cy="73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2873" y="3073"/>
                <a:ext cx="1379" cy="732"/>
              </a:xfrm>
              <a:custGeom>
                <a:avLst/>
                <a:gdLst>
                  <a:gd name="connisteX0" fmla="*/ 766776 w 4465660"/>
                  <a:gd name="connsiteY0" fmla="*/ 1024 h 1287496"/>
                  <a:gd name="connisteX1" fmla="*/ 2336496 w 4465660"/>
                  <a:gd name="connsiteY1" fmla="*/ 31504 h 1287496"/>
                  <a:gd name="connisteX2" fmla="*/ 3936696 w 4465660"/>
                  <a:gd name="connsiteY2" fmla="*/ 61984 h 1287496"/>
                  <a:gd name="connisteX3" fmla="*/ 4454856 w 4465660"/>
                  <a:gd name="connsiteY3" fmla="*/ 595384 h 1287496"/>
                  <a:gd name="connisteX4" fmla="*/ 4150056 w 4465660"/>
                  <a:gd name="connsiteY4" fmla="*/ 1204984 h 1287496"/>
                  <a:gd name="connisteX5" fmla="*/ 3113736 w 4465660"/>
                  <a:gd name="connsiteY5" fmla="*/ 1265944 h 1287496"/>
                  <a:gd name="connisteX6" fmla="*/ 1589736 w 4465660"/>
                  <a:gd name="connsiteY6" fmla="*/ 1281184 h 1287496"/>
                  <a:gd name="connisteX7" fmla="*/ 553416 w 4465660"/>
                  <a:gd name="connsiteY7" fmla="*/ 1189744 h 1287496"/>
                  <a:gd name="connisteX8" fmla="*/ 172416 w 4465660"/>
                  <a:gd name="connsiteY8" fmla="*/ 1052584 h 1287496"/>
                  <a:gd name="connisteX9" fmla="*/ 4776 w 4465660"/>
                  <a:gd name="connsiteY9" fmla="*/ 641104 h 1287496"/>
                  <a:gd name="connisteX10" fmla="*/ 80976 w 4465660"/>
                  <a:gd name="connsiteY10" fmla="*/ 336304 h 1287496"/>
                  <a:gd name="connisteX11" fmla="*/ 294336 w 4465660"/>
                  <a:gd name="connsiteY11" fmla="*/ 61984 h 1287496"/>
                  <a:gd name="connisteX12" fmla="*/ 766776 w 4465660"/>
                  <a:gd name="connsiteY12" fmla="*/ 1024 h 128749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</a:cxnLst>
                <a:rect l="l" t="t" r="r" b="b"/>
                <a:pathLst>
                  <a:path w="4465660" h="1287497">
                    <a:moveTo>
                      <a:pt x="766776" y="1024"/>
                    </a:moveTo>
                    <a:cubicBezTo>
                      <a:pt x="1175081" y="-5326"/>
                      <a:pt x="1702766" y="19439"/>
                      <a:pt x="2336496" y="31504"/>
                    </a:cubicBezTo>
                    <a:cubicBezTo>
                      <a:pt x="2970226" y="43569"/>
                      <a:pt x="3513151" y="-51046"/>
                      <a:pt x="3936696" y="61984"/>
                    </a:cubicBezTo>
                    <a:cubicBezTo>
                      <a:pt x="4360241" y="175014"/>
                      <a:pt x="4412311" y="366784"/>
                      <a:pt x="4454856" y="595384"/>
                    </a:cubicBezTo>
                    <a:cubicBezTo>
                      <a:pt x="4497401" y="823984"/>
                      <a:pt x="4418026" y="1070999"/>
                      <a:pt x="4150056" y="1204984"/>
                    </a:cubicBezTo>
                    <a:cubicBezTo>
                      <a:pt x="3882086" y="1338969"/>
                      <a:pt x="3625546" y="1250704"/>
                      <a:pt x="3113736" y="1265944"/>
                    </a:cubicBezTo>
                    <a:cubicBezTo>
                      <a:pt x="2601926" y="1281184"/>
                      <a:pt x="2101546" y="1296424"/>
                      <a:pt x="1589736" y="1281184"/>
                    </a:cubicBezTo>
                    <a:cubicBezTo>
                      <a:pt x="1077926" y="1265944"/>
                      <a:pt x="836626" y="1235464"/>
                      <a:pt x="553416" y="1189744"/>
                    </a:cubicBezTo>
                    <a:cubicBezTo>
                      <a:pt x="270206" y="1144024"/>
                      <a:pt x="282271" y="1162439"/>
                      <a:pt x="172416" y="1052584"/>
                    </a:cubicBezTo>
                    <a:cubicBezTo>
                      <a:pt x="62561" y="942729"/>
                      <a:pt x="23191" y="784614"/>
                      <a:pt x="4776" y="641104"/>
                    </a:cubicBezTo>
                    <a:cubicBezTo>
                      <a:pt x="-13639" y="497594"/>
                      <a:pt x="23191" y="451874"/>
                      <a:pt x="80976" y="336304"/>
                    </a:cubicBezTo>
                    <a:cubicBezTo>
                      <a:pt x="138761" y="220734"/>
                      <a:pt x="157176" y="129294"/>
                      <a:pt x="294336" y="61984"/>
                    </a:cubicBezTo>
                    <a:cubicBezTo>
                      <a:pt x="431496" y="-5326"/>
                      <a:pt x="358471" y="7374"/>
                      <a:pt x="766776" y="1024"/>
                    </a:cubicBezTo>
                    <a:close/>
                  </a:path>
                </a:pathLst>
              </a:custGeom>
              <a:solidFill>
                <a:srgbClr val="57AB53"/>
              </a:solidFill>
              <a:ln w="25400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932" y="3149"/>
                <a:ext cx="1261" cy="5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cs typeface="+mn-ea"/>
                    <a:sym typeface="+mn-lt"/>
                  </a:rPr>
                  <a:t>世界地球日</a:t>
                </a: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10103" y="5000"/>
              <a:ext cx="2373" cy="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srgbClr val="57AB53"/>
                  </a:solidFill>
                  <a:cs typeface="+mn-ea"/>
                  <a:sym typeface="+mn-lt"/>
                </a:rPr>
                <a:t>（</a:t>
              </a:r>
              <a:r>
                <a:rPr lang="en-US" altLang="zh-CN" dirty="0">
                  <a:solidFill>
                    <a:srgbClr val="57AB53"/>
                  </a:solidFill>
                  <a:cs typeface="+mn-ea"/>
                  <a:sym typeface="+mn-lt"/>
                </a:rPr>
                <a:t>The World Earth Day</a:t>
              </a:r>
              <a:r>
                <a:rPr lang="zh-CN" altLang="en-US" dirty="0">
                  <a:solidFill>
                    <a:srgbClr val="57AB53"/>
                  </a:solidFill>
                  <a:cs typeface="+mn-ea"/>
                  <a:sym typeface="+mn-lt"/>
                </a:rPr>
                <a:t>）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598295" y="3131185"/>
            <a:ext cx="9760585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cs typeface="+mn-ea"/>
                <a:sym typeface="+mn-lt"/>
              </a:rPr>
              <a:t>地球日于</a:t>
            </a:r>
            <a:r>
              <a:rPr lang="en-US" altLang="zh-CN" dirty="0">
                <a:cs typeface="+mn-ea"/>
                <a:sym typeface="+mn-lt"/>
              </a:rPr>
              <a:t>1970</a:t>
            </a:r>
            <a:r>
              <a:rPr lang="zh-CN" altLang="en-US" dirty="0">
                <a:cs typeface="+mn-ea"/>
                <a:sym typeface="+mn-lt"/>
              </a:rPr>
              <a:t>年发起，现今，地球日的庆祝活动已发展至全球</a:t>
            </a:r>
            <a:r>
              <a:rPr lang="en-US" altLang="zh-CN" dirty="0">
                <a:cs typeface="+mn-ea"/>
                <a:sym typeface="+mn-lt"/>
              </a:rPr>
              <a:t>192</a:t>
            </a:r>
            <a:r>
              <a:rPr lang="zh-CN" altLang="en-US" dirty="0">
                <a:cs typeface="+mn-ea"/>
                <a:sym typeface="+mn-lt"/>
              </a:rPr>
              <a:t>个国家，每年有超过</a:t>
            </a:r>
            <a:r>
              <a:rPr lang="en-US" altLang="zh-CN" dirty="0">
                <a:cs typeface="+mn-ea"/>
                <a:sym typeface="+mn-lt"/>
              </a:rPr>
              <a:t>10</a:t>
            </a:r>
            <a:r>
              <a:rPr lang="zh-CN" altLang="en-US" dirty="0">
                <a:cs typeface="+mn-ea"/>
                <a:sym typeface="+mn-lt"/>
              </a:rPr>
              <a:t>亿人参与其中，使其成为世界上最大的民间环保节日。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8295" y="4966970"/>
            <a:ext cx="9128760" cy="417358"/>
          </a:xfrm>
          <a:prstGeom prst="rect">
            <a:avLst/>
          </a:prstGeom>
          <a:solidFill>
            <a:srgbClr val="57AB53"/>
          </a:solidFill>
        </p:spPr>
        <p:txBody>
          <a:bodyPr wrap="square" rtlCol="0">
            <a:spAutoFit/>
          </a:bodyPr>
          <a:lstStyle/>
          <a:p>
            <a:pPr algn="ctr" defTabSz="1219200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中国从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20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世纪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90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年代起，每年都会在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22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日举办世界地球日活动。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3891915" cy="584519"/>
            <a:chOff x="5643044" y="1618222"/>
            <a:chExt cx="389191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01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80197"/>
              <a:ext cx="3307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世界地球日是什么？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4461892" y="698401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521460" y="2029460"/>
            <a:ext cx="4946896" cy="464820"/>
            <a:chOff x="8673" y="4978"/>
            <a:chExt cx="3803" cy="732"/>
          </a:xfrm>
        </p:grpSpPr>
        <p:grpSp>
          <p:nvGrpSpPr>
            <p:cNvPr id="17" name="组合 16"/>
            <p:cNvGrpSpPr/>
            <p:nvPr/>
          </p:nvGrpSpPr>
          <p:grpSpPr>
            <a:xfrm>
              <a:off x="8673" y="4978"/>
              <a:ext cx="1379" cy="732"/>
              <a:chOff x="2873" y="3073"/>
              <a:chExt cx="1379" cy="73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2873" y="3073"/>
                <a:ext cx="1379" cy="732"/>
              </a:xfrm>
              <a:custGeom>
                <a:avLst/>
                <a:gdLst>
                  <a:gd name="connisteX0" fmla="*/ 766776 w 4465660"/>
                  <a:gd name="connsiteY0" fmla="*/ 1024 h 1287496"/>
                  <a:gd name="connisteX1" fmla="*/ 2336496 w 4465660"/>
                  <a:gd name="connsiteY1" fmla="*/ 31504 h 1287496"/>
                  <a:gd name="connisteX2" fmla="*/ 3936696 w 4465660"/>
                  <a:gd name="connsiteY2" fmla="*/ 61984 h 1287496"/>
                  <a:gd name="connisteX3" fmla="*/ 4454856 w 4465660"/>
                  <a:gd name="connsiteY3" fmla="*/ 595384 h 1287496"/>
                  <a:gd name="connisteX4" fmla="*/ 4150056 w 4465660"/>
                  <a:gd name="connsiteY4" fmla="*/ 1204984 h 1287496"/>
                  <a:gd name="connisteX5" fmla="*/ 3113736 w 4465660"/>
                  <a:gd name="connsiteY5" fmla="*/ 1265944 h 1287496"/>
                  <a:gd name="connisteX6" fmla="*/ 1589736 w 4465660"/>
                  <a:gd name="connsiteY6" fmla="*/ 1281184 h 1287496"/>
                  <a:gd name="connisteX7" fmla="*/ 553416 w 4465660"/>
                  <a:gd name="connsiteY7" fmla="*/ 1189744 h 1287496"/>
                  <a:gd name="connisteX8" fmla="*/ 172416 w 4465660"/>
                  <a:gd name="connsiteY8" fmla="*/ 1052584 h 1287496"/>
                  <a:gd name="connisteX9" fmla="*/ 4776 w 4465660"/>
                  <a:gd name="connsiteY9" fmla="*/ 641104 h 1287496"/>
                  <a:gd name="connisteX10" fmla="*/ 80976 w 4465660"/>
                  <a:gd name="connsiteY10" fmla="*/ 336304 h 1287496"/>
                  <a:gd name="connisteX11" fmla="*/ 294336 w 4465660"/>
                  <a:gd name="connsiteY11" fmla="*/ 61984 h 1287496"/>
                  <a:gd name="connisteX12" fmla="*/ 766776 w 4465660"/>
                  <a:gd name="connsiteY12" fmla="*/ 1024 h 128749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</a:cxnLst>
                <a:rect l="l" t="t" r="r" b="b"/>
                <a:pathLst>
                  <a:path w="4465660" h="1287497">
                    <a:moveTo>
                      <a:pt x="766776" y="1024"/>
                    </a:moveTo>
                    <a:cubicBezTo>
                      <a:pt x="1175081" y="-5326"/>
                      <a:pt x="1702766" y="19439"/>
                      <a:pt x="2336496" y="31504"/>
                    </a:cubicBezTo>
                    <a:cubicBezTo>
                      <a:pt x="2970226" y="43569"/>
                      <a:pt x="3513151" y="-51046"/>
                      <a:pt x="3936696" y="61984"/>
                    </a:cubicBezTo>
                    <a:cubicBezTo>
                      <a:pt x="4360241" y="175014"/>
                      <a:pt x="4412311" y="366784"/>
                      <a:pt x="4454856" y="595384"/>
                    </a:cubicBezTo>
                    <a:cubicBezTo>
                      <a:pt x="4497401" y="823984"/>
                      <a:pt x="4418026" y="1070999"/>
                      <a:pt x="4150056" y="1204984"/>
                    </a:cubicBezTo>
                    <a:cubicBezTo>
                      <a:pt x="3882086" y="1338969"/>
                      <a:pt x="3625546" y="1250704"/>
                      <a:pt x="3113736" y="1265944"/>
                    </a:cubicBezTo>
                    <a:cubicBezTo>
                      <a:pt x="2601926" y="1281184"/>
                      <a:pt x="2101546" y="1296424"/>
                      <a:pt x="1589736" y="1281184"/>
                    </a:cubicBezTo>
                    <a:cubicBezTo>
                      <a:pt x="1077926" y="1265944"/>
                      <a:pt x="836626" y="1235464"/>
                      <a:pt x="553416" y="1189744"/>
                    </a:cubicBezTo>
                    <a:cubicBezTo>
                      <a:pt x="270206" y="1144024"/>
                      <a:pt x="282271" y="1162439"/>
                      <a:pt x="172416" y="1052584"/>
                    </a:cubicBezTo>
                    <a:cubicBezTo>
                      <a:pt x="62561" y="942729"/>
                      <a:pt x="23191" y="784614"/>
                      <a:pt x="4776" y="641104"/>
                    </a:cubicBezTo>
                    <a:cubicBezTo>
                      <a:pt x="-13639" y="497594"/>
                      <a:pt x="23191" y="451874"/>
                      <a:pt x="80976" y="336304"/>
                    </a:cubicBezTo>
                    <a:cubicBezTo>
                      <a:pt x="138761" y="220734"/>
                      <a:pt x="157176" y="129294"/>
                      <a:pt x="294336" y="61984"/>
                    </a:cubicBezTo>
                    <a:cubicBezTo>
                      <a:pt x="431496" y="-5326"/>
                      <a:pt x="358471" y="7374"/>
                      <a:pt x="766776" y="1024"/>
                    </a:cubicBezTo>
                    <a:close/>
                  </a:path>
                </a:pathLst>
              </a:custGeom>
              <a:solidFill>
                <a:srgbClr val="57AB53"/>
              </a:solidFill>
              <a:ln w="25400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932" y="3149"/>
                <a:ext cx="1261" cy="5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cs typeface="+mn-ea"/>
                    <a:sym typeface="+mn-lt"/>
                  </a:rPr>
                  <a:t>活动意义</a:t>
                </a: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10103" y="5000"/>
              <a:ext cx="2373" cy="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srgbClr val="57AB53"/>
                  </a:solidFill>
                  <a:cs typeface="+mn-ea"/>
                  <a:sym typeface="+mn-lt"/>
                </a:rPr>
                <a:t>（</a:t>
              </a:r>
              <a:r>
                <a:rPr lang="en-US" altLang="zh-CN" dirty="0">
                  <a:solidFill>
                    <a:srgbClr val="57AB53"/>
                  </a:solidFill>
                  <a:cs typeface="+mn-ea"/>
                  <a:sym typeface="+mn-lt"/>
                </a:rPr>
                <a:t>The World Earth Day</a:t>
              </a:r>
              <a:r>
                <a:rPr lang="zh-CN" altLang="en-US" dirty="0">
                  <a:solidFill>
                    <a:srgbClr val="57AB53"/>
                  </a:solidFill>
                  <a:cs typeface="+mn-ea"/>
                  <a:sym typeface="+mn-lt"/>
                </a:rPr>
                <a:t>）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97330" y="3203575"/>
            <a:ext cx="9614535" cy="447675"/>
            <a:chOff x="2658" y="5045"/>
            <a:chExt cx="15141" cy="705"/>
          </a:xfrm>
        </p:grpSpPr>
        <p:sp>
          <p:nvSpPr>
            <p:cNvPr id="9" name="文本框 8"/>
            <p:cNvSpPr txBox="1"/>
            <p:nvPr/>
          </p:nvSpPr>
          <p:spPr>
            <a:xfrm>
              <a:off x="4002" y="5110"/>
              <a:ext cx="134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作为人类现代环保活动的开端，它推动了西方国家环境法规的建立。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658" y="5045"/>
              <a:ext cx="1092" cy="657"/>
            </a:xfrm>
            <a:prstGeom prst="rect">
              <a:avLst/>
            </a:prstGeom>
            <a:solidFill>
              <a:srgbClr val="57AB53"/>
            </a:solidFill>
          </p:spPr>
          <p:txBody>
            <a:bodyPr wrap="square" rtlCol="0">
              <a:spAutoFit/>
            </a:bodyPr>
            <a:lstStyle/>
            <a:p>
              <a:pPr algn="ctr" defTabSz="1219200">
                <a:lnSpc>
                  <a:spcPct val="130000"/>
                </a:lnSpc>
                <a:defRPr/>
              </a:pPr>
              <a:r>
                <a:rPr lang="en-US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4003" y="5045"/>
              <a:ext cx="13796" cy="705"/>
            </a:xfrm>
            <a:prstGeom prst="roundRect">
              <a:avLst/>
            </a:prstGeom>
            <a:noFill/>
            <a:ln>
              <a:solidFill>
                <a:srgbClr val="57AB5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97330" y="4097655"/>
            <a:ext cx="9614535" cy="447675"/>
            <a:chOff x="2658" y="5045"/>
            <a:chExt cx="15141" cy="705"/>
          </a:xfrm>
        </p:grpSpPr>
        <p:sp>
          <p:nvSpPr>
            <p:cNvPr id="11" name="文本框 10"/>
            <p:cNvSpPr txBox="1"/>
            <p:nvPr/>
          </p:nvSpPr>
          <p:spPr>
            <a:xfrm>
              <a:off x="4002" y="5110"/>
              <a:ext cx="134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有力地推动了世界环境保护事业的发展。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658" y="5045"/>
              <a:ext cx="1092" cy="657"/>
            </a:xfrm>
            <a:prstGeom prst="rect">
              <a:avLst/>
            </a:prstGeom>
            <a:solidFill>
              <a:srgbClr val="57AB53"/>
            </a:solidFill>
          </p:spPr>
          <p:txBody>
            <a:bodyPr wrap="square" rtlCol="0">
              <a:spAutoFit/>
            </a:bodyPr>
            <a:lstStyle/>
            <a:p>
              <a:pPr algn="ctr" defTabSz="1219200">
                <a:lnSpc>
                  <a:spcPct val="130000"/>
                </a:lnSpc>
                <a:defRPr/>
              </a:pPr>
              <a:r>
                <a:rPr lang="en-US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003" y="5045"/>
              <a:ext cx="13796" cy="705"/>
            </a:xfrm>
            <a:prstGeom prst="roundRect">
              <a:avLst/>
            </a:prstGeom>
            <a:noFill/>
            <a:ln>
              <a:solidFill>
                <a:srgbClr val="57AB5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97330" y="4991735"/>
            <a:ext cx="9671685" cy="447675"/>
            <a:chOff x="2658" y="5045"/>
            <a:chExt cx="15231" cy="705"/>
          </a:xfrm>
        </p:grpSpPr>
        <p:sp>
          <p:nvSpPr>
            <p:cNvPr id="20" name="文本框 19"/>
            <p:cNvSpPr txBox="1"/>
            <p:nvPr/>
          </p:nvSpPr>
          <p:spPr>
            <a:xfrm>
              <a:off x="4002" y="5110"/>
              <a:ext cx="1388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保护环境的政府机构和组织在世界范围内的不断增加，“地球日”都起了重要的作用。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58" y="5045"/>
              <a:ext cx="1092" cy="657"/>
            </a:xfrm>
            <a:prstGeom prst="rect">
              <a:avLst/>
            </a:prstGeom>
            <a:solidFill>
              <a:srgbClr val="57AB53"/>
            </a:solidFill>
          </p:spPr>
          <p:txBody>
            <a:bodyPr wrap="square" rtlCol="0">
              <a:spAutoFit/>
            </a:bodyPr>
            <a:lstStyle/>
            <a:p>
              <a:pPr algn="ctr" defTabSz="1219200">
                <a:lnSpc>
                  <a:spcPct val="130000"/>
                </a:lnSpc>
                <a:defRPr/>
              </a:pPr>
              <a:r>
                <a:rPr lang="en-US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003" y="5045"/>
              <a:ext cx="13886" cy="705"/>
            </a:xfrm>
            <a:prstGeom prst="roundRect">
              <a:avLst/>
            </a:prstGeom>
            <a:noFill/>
            <a:ln>
              <a:solidFill>
                <a:srgbClr val="57AB5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3891915" cy="584519"/>
            <a:chOff x="5643044" y="1618222"/>
            <a:chExt cx="389191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01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80197"/>
              <a:ext cx="330771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世界地球日是什么？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4461892" y="698401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521460" y="2029460"/>
            <a:ext cx="7975130" cy="464820"/>
            <a:chOff x="8673" y="4978"/>
            <a:chExt cx="6131" cy="732"/>
          </a:xfrm>
        </p:grpSpPr>
        <p:grpSp>
          <p:nvGrpSpPr>
            <p:cNvPr id="17" name="组合 16"/>
            <p:cNvGrpSpPr/>
            <p:nvPr/>
          </p:nvGrpSpPr>
          <p:grpSpPr>
            <a:xfrm>
              <a:off x="8673" y="4978"/>
              <a:ext cx="1379" cy="732"/>
              <a:chOff x="2873" y="3073"/>
              <a:chExt cx="1379" cy="73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2873" y="3073"/>
                <a:ext cx="1379" cy="732"/>
              </a:xfrm>
              <a:custGeom>
                <a:avLst/>
                <a:gdLst>
                  <a:gd name="connisteX0" fmla="*/ 766776 w 4465660"/>
                  <a:gd name="connsiteY0" fmla="*/ 1024 h 1287496"/>
                  <a:gd name="connisteX1" fmla="*/ 2336496 w 4465660"/>
                  <a:gd name="connsiteY1" fmla="*/ 31504 h 1287496"/>
                  <a:gd name="connisteX2" fmla="*/ 3936696 w 4465660"/>
                  <a:gd name="connsiteY2" fmla="*/ 61984 h 1287496"/>
                  <a:gd name="connisteX3" fmla="*/ 4454856 w 4465660"/>
                  <a:gd name="connsiteY3" fmla="*/ 595384 h 1287496"/>
                  <a:gd name="connisteX4" fmla="*/ 4150056 w 4465660"/>
                  <a:gd name="connsiteY4" fmla="*/ 1204984 h 1287496"/>
                  <a:gd name="connisteX5" fmla="*/ 3113736 w 4465660"/>
                  <a:gd name="connsiteY5" fmla="*/ 1265944 h 1287496"/>
                  <a:gd name="connisteX6" fmla="*/ 1589736 w 4465660"/>
                  <a:gd name="connsiteY6" fmla="*/ 1281184 h 1287496"/>
                  <a:gd name="connisteX7" fmla="*/ 553416 w 4465660"/>
                  <a:gd name="connsiteY7" fmla="*/ 1189744 h 1287496"/>
                  <a:gd name="connisteX8" fmla="*/ 172416 w 4465660"/>
                  <a:gd name="connsiteY8" fmla="*/ 1052584 h 1287496"/>
                  <a:gd name="connisteX9" fmla="*/ 4776 w 4465660"/>
                  <a:gd name="connsiteY9" fmla="*/ 641104 h 1287496"/>
                  <a:gd name="connisteX10" fmla="*/ 80976 w 4465660"/>
                  <a:gd name="connsiteY10" fmla="*/ 336304 h 1287496"/>
                  <a:gd name="connisteX11" fmla="*/ 294336 w 4465660"/>
                  <a:gd name="connsiteY11" fmla="*/ 61984 h 1287496"/>
                  <a:gd name="connisteX12" fmla="*/ 766776 w 4465660"/>
                  <a:gd name="connsiteY12" fmla="*/ 1024 h 1287496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  <a:cxn ang="0">
                    <a:pos x="connisteX9" y="connsiteY9"/>
                  </a:cxn>
                  <a:cxn ang="0">
                    <a:pos x="connisteX10" y="connsiteY10"/>
                  </a:cxn>
                  <a:cxn ang="0">
                    <a:pos x="connisteX11" y="connsiteY11"/>
                  </a:cxn>
                  <a:cxn ang="0">
                    <a:pos x="connisteX12" y="connsiteY12"/>
                  </a:cxn>
                </a:cxnLst>
                <a:rect l="l" t="t" r="r" b="b"/>
                <a:pathLst>
                  <a:path w="4465660" h="1287497">
                    <a:moveTo>
                      <a:pt x="766776" y="1024"/>
                    </a:moveTo>
                    <a:cubicBezTo>
                      <a:pt x="1175081" y="-5326"/>
                      <a:pt x="1702766" y="19439"/>
                      <a:pt x="2336496" y="31504"/>
                    </a:cubicBezTo>
                    <a:cubicBezTo>
                      <a:pt x="2970226" y="43569"/>
                      <a:pt x="3513151" y="-51046"/>
                      <a:pt x="3936696" y="61984"/>
                    </a:cubicBezTo>
                    <a:cubicBezTo>
                      <a:pt x="4360241" y="175014"/>
                      <a:pt x="4412311" y="366784"/>
                      <a:pt x="4454856" y="595384"/>
                    </a:cubicBezTo>
                    <a:cubicBezTo>
                      <a:pt x="4497401" y="823984"/>
                      <a:pt x="4418026" y="1070999"/>
                      <a:pt x="4150056" y="1204984"/>
                    </a:cubicBezTo>
                    <a:cubicBezTo>
                      <a:pt x="3882086" y="1338969"/>
                      <a:pt x="3625546" y="1250704"/>
                      <a:pt x="3113736" y="1265944"/>
                    </a:cubicBezTo>
                    <a:cubicBezTo>
                      <a:pt x="2601926" y="1281184"/>
                      <a:pt x="2101546" y="1296424"/>
                      <a:pt x="1589736" y="1281184"/>
                    </a:cubicBezTo>
                    <a:cubicBezTo>
                      <a:pt x="1077926" y="1265944"/>
                      <a:pt x="836626" y="1235464"/>
                      <a:pt x="553416" y="1189744"/>
                    </a:cubicBezTo>
                    <a:cubicBezTo>
                      <a:pt x="270206" y="1144024"/>
                      <a:pt x="282271" y="1162439"/>
                      <a:pt x="172416" y="1052584"/>
                    </a:cubicBezTo>
                    <a:cubicBezTo>
                      <a:pt x="62561" y="942729"/>
                      <a:pt x="23191" y="784614"/>
                      <a:pt x="4776" y="641104"/>
                    </a:cubicBezTo>
                    <a:cubicBezTo>
                      <a:pt x="-13639" y="497594"/>
                      <a:pt x="23191" y="451874"/>
                      <a:pt x="80976" y="336304"/>
                    </a:cubicBezTo>
                    <a:cubicBezTo>
                      <a:pt x="138761" y="220734"/>
                      <a:pt x="157176" y="129294"/>
                      <a:pt x="294336" y="61984"/>
                    </a:cubicBezTo>
                    <a:cubicBezTo>
                      <a:pt x="431496" y="-5326"/>
                      <a:pt x="358471" y="7374"/>
                      <a:pt x="766776" y="1024"/>
                    </a:cubicBezTo>
                    <a:close/>
                  </a:path>
                </a:pathLst>
              </a:custGeom>
              <a:solidFill>
                <a:srgbClr val="57AB53"/>
              </a:solidFill>
              <a:ln w="25400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932" y="3149"/>
                <a:ext cx="1261" cy="5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cs typeface="+mn-ea"/>
                    <a:sym typeface="+mn-lt"/>
                  </a:rPr>
                  <a:t>2022.4.22</a:t>
                </a:r>
                <a:r>
                  <a:rPr lang="zh-CN" altLang="en-US" dirty="0">
                    <a:solidFill>
                      <a:schemeClr val="bg1"/>
                    </a:solidFill>
                    <a:cs typeface="+mn-ea"/>
                    <a:sym typeface="+mn-lt"/>
                  </a:rPr>
                  <a:t>日</a:t>
                </a: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10103" y="5000"/>
              <a:ext cx="4701" cy="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200">
                <a:lnSpc>
                  <a:spcPct val="130000"/>
                </a:lnSpc>
                <a:defRPr/>
              </a:pPr>
              <a:r>
                <a:rPr lang="zh-CN" altLang="en-US" dirty="0">
                  <a:solidFill>
                    <a:srgbClr val="57AB53"/>
                  </a:solidFill>
                  <a:cs typeface="+mn-ea"/>
                  <a:sym typeface="+mn-lt"/>
                </a:rPr>
                <a:t>我们将迎来第</a:t>
              </a:r>
              <a:r>
                <a:rPr lang="en-US" altLang="zh-CN" dirty="0">
                  <a:solidFill>
                    <a:srgbClr val="57AB53"/>
                  </a:solidFill>
                  <a:cs typeface="+mn-ea"/>
                  <a:sym typeface="+mn-lt"/>
                </a:rPr>
                <a:t>52</a:t>
              </a:r>
              <a:r>
                <a:rPr lang="zh-CN" altLang="en-US" dirty="0">
                  <a:solidFill>
                    <a:srgbClr val="57AB53"/>
                  </a:solidFill>
                  <a:cs typeface="+mn-ea"/>
                  <a:sym typeface="+mn-lt"/>
                </a:rPr>
                <a:t>个世界地球日。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598295" y="3131185"/>
            <a:ext cx="9760585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今年世界地球日的主题是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532255" y="4195445"/>
            <a:ext cx="50869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57AB53"/>
                </a:solidFill>
                <a:cs typeface="+mn-ea"/>
                <a:sym typeface="+mn-lt"/>
              </a:rPr>
              <a:t>Invest In Our Planet</a:t>
            </a:r>
          </a:p>
          <a:p>
            <a:pPr algn="ctr"/>
            <a:r>
              <a:rPr lang="zh-CN" altLang="en-US" sz="2800" b="1" dirty="0">
                <a:solidFill>
                  <a:srgbClr val="57AB53"/>
                </a:solidFill>
                <a:cs typeface="+mn-ea"/>
                <a:sym typeface="+mn-lt"/>
              </a:rPr>
              <a:t>（携手为保护地球投资）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532255" y="3982085"/>
            <a:ext cx="5179060" cy="1380490"/>
          </a:xfrm>
          <a:prstGeom prst="roundRect">
            <a:avLst/>
          </a:prstGeom>
          <a:noFill/>
          <a:ln>
            <a:solidFill>
              <a:srgbClr val="57AB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6" name="图片 25" descr="51miz-E1202491-AB61109C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7685" y="1181100"/>
            <a:ext cx="4780915" cy="4780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5" grpId="0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5345435346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556250"/>
            <a:ext cx="6181090" cy="1301750"/>
          </a:xfrm>
          <a:prstGeom prst="rect">
            <a:avLst/>
          </a:prstGeom>
        </p:spPr>
      </p:pic>
      <p:pic>
        <p:nvPicPr>
          <p:cNvPr id="8" name="图片 7" descr="534543534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6181090" y="5556250"/>
            <a:ext cx="6010910" cy="1301750"/>
          </a:xfrm>
          <a:prstGeom prst="rect">
            <a:avLst/>
          </a:prstGeom>
        </p:spPr>
      </p:pic>
      <p:pic>
        <p:nvPicPr>
          <p:cNvPr id="9" name="图片 8" descr="53453454353460f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6855" y="645795"/>
            <a:ext cx="5742305" cy="54489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4851" y="1574800"/>
            <a:ext cx="338554" cy="2072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000">
                <a:solidFill>
                  <a:srgbClr val="57AB53"/>
                </a:solidFill>
                <a:cs typeface="+mn-ea"/>
                <a:sym typeface="+mn-lt"/>
              </a:rPr>
              <a:t>善/待/地/球 科/学/发/展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678186" y="1682115"/>
            <a:ext cx="338554" cy="2072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1000">
                <a:solidFill>
                  <a:srgbClr val="57AB53"/>
                </a:solidFill>
                <a:cs typeface="+mn-ea"/>
                <a:sym typeface="+mn-lt"/>
              </a:rPr>
              <a:t>善/待/地/球 科/学/发/展</a:t>
            </a:r>
          </a:p>
        </p:txBody>
      </p:sp>
      <p:pic>
        <p:nvPicPr>
          <p:cNvPr id="12" name="图片 11" descr="6543663634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13995"/>
            <a:ext cx="1416685" cy="7499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20015" y="206375"/>
            <a:ext cx="1177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57AB53"/>
                </a:solidFill>
                <a:cs typeface="+mn-ea"/>
                <a:sym typeface="+mn-lt"/>
              </a:rPr>
              <a:t>4</a:t>
            </a:r>
            <a:r>
              <a:rPr lang="zh-CN" altLang="en-US" sz="1400">
                <a:solidFill>
                  <a:srgbClr val="57AB53"/>
                </a:solidFill>
                <a:cs typeface="+mn-ea"/>
                <a:sym typeface="+mn-lt"/>
              </a:rPr>
              <a:t>月</a:t>
            </a:r>
            <a:r>
              <a:rPr lang="en-US" altLang="zh-CN" sz="1400">
                <a:solidFill>
                  <a:srgbClr val="57AB53"/>
                </a:solidFill>
                <a:cs typeface="+mn-ea"/>
                <a:sym typeface="+mn-lt"/>
              </a:rPr>
              <a:t>22</a:t>
            </a:r>
            <a:r>
              <a:rPr lang="zh-CN" altLang="en-US" sz="1400">
                <a:solidFill>
                  <a:srgbClr val="57AB53"/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097770" y="97155"/>
            <a:ext cx="2023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rgbClr val="57AB53"/>
                </a:solidFill>
                <a:cs typeface="+mn-ea"/>
                <a:sym typeface="+mn-lt"/>
              </a:rPr>
              <a:t>保/护/环/境 人/人/有/责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125710" y="300990"/>
            <a:ext cx="20243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solidFill>
                  <a:srgbClr val="57AB53"/>
                </a:solidFill>
                <a:cs typeface="+mn-ea"/>
                <a:sym typeface="+mn-lt"/>
              </a:rPr>
              <a:t>（</a:t>
            </a:r>
            <a:r>
              <a:rPr lang="en-US" altLang="zh-CN" sz="800" dirty="0">
                <a:solidFill>
                  <a:srgbClr val="57AB53"/>
                </a:solidFill>
                <a:cs typeface="+mn-ea"/>
                <a:sym typeface="+mn-lt"/>
              </a:rPr>
              <a:t>The World Earth Day</a:t>
            </a:r>
            <a:r>
              <a:rPr lang="zh-CN" altLang="en-US" sz="800" dirty="0">
                <a:solidFill>
                  <a:srgbClr val="57AB53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16" name="矩形 15"/>
          <p:cNvSpPr/>
          <p:nvPr/>
        </p:nvSpPr>
        <p:spPr>
          <a:xfrm>
            <a:off x="6057900" y="3754755"/>
            <a:ext cx="511619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  <a:alpha val="82000"/>
                  </a:schemeClr>
                </a:solidFill>
                <a:cs typeface="+mn-ea"/>
                <a:sym typeface="+mn-lt"/>
              </a:rPr>
              <a:t>A dream need to work out a summary report dream need to work out a need to work out a summary report </a:t>
            </a:r>
            <a:r>
              <a:rPr lang="en-US" altLang="zh-CN" sz="900" dirty="0" err="1">
                <a:solidFill>
                  <a:schemeClr val="tx1">
                    <a:lumMod val="75000"/>
                    <a:lumOff val="25000"/>
                    <a:alpha val="82000"/>
                  </a:schemeClr>
                </a:solidFill>
                <a:cs typeface="+mn-ea"/>
                <a:sym typeface="+mn-lt"/>
              </a:rPr>
              <a:t>summaryA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  <a:alpha val="82000"/>
                  </a:schemeClr>
                </a:solidFill>
                <a:cs typeface="+mn-ea"/>
                <a:sym typeface="+mn-lt"/>
              </a:rPr>
              <a:t> dream need to work out a dream need to work out a need to work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55107" y="2138762"/>
            <a:ext cx="6330950" cy="2248475"/>
            <a:chOff x="3786939" y="1785227"/>
            <a:chExt cx="6330950" cy="2248475"/>
          </a:xfrm>
        </p:grpSpPr>
        <p:sp>
          <p:nvSpPr>
            <p:cNvPr id="20" name="椭圆 19"/>
            <p:cNvSpPr/>
            <p:nvPr/>
          </p:nvSpPr>
          <p:spPr>
            <a:xfrm>
              <a:off x="6556809" y="1785227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02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86939" y="2464042"/>
              <a:ext cx="63309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800" dirty="0">
                  <a:solidFill>
                    <a:srgbClr val="57AB53"/>
                  </a:solidFill>
                  <a:cs typeface="+mn-ea"/>
                  <a:sym typeface="+mn-lt"/>
                </a:rPr>
                <a:t>关于地球的</a:t>
              </a:r>
              <a:r>
                <a:rPr lang="en-US" altLang="zh-CN" sz="4800" dirty="0">
                  <a:solidFill>
                    <a:srgbClr val="57AB53"/>
                  </a:solidFill>
                  <a:cs typeface="+mn-ea"/>
                  <a:sym typeface="+mn-lt"/>
                </a:rPr>
                <a:t>10</a:t>
              </a:r>
              <a:r>
                <a:rPr lang="zh-CN" altLang="en-US" sz="4800" dirty="0">
                  <a:solidFill>
                    <a:srgbClr val="57AB53"/>
                  </a:solidFill>
                  <a:cs typeface="+mn-ea"/>
                  <a:sym typeface="+mn-lt"/>
                </a:rPr>
                <a:t>个冷知识</a:t>
              </a:r>
              <a:endParaRPr lang="zh-CN" altLang="en-US" sz="4800" b="1" dirty="0">
                <a:solidFill>
                  <a:srgbClr val="57AB53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7" grpId="0"/>
      <p:bldP spid="17" grpId="1"/>
      <p:bldP spid="18" grpId="0"/>
      <p:bldP spid="18" grpId="1"/>
      <p:bldP spid="19" grpId="0"/>
      <p:bldP spid="19" grpId="1"/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7347" y="482047"/>
            <a:ext cx="4596765" cy="584519"/>
            <a:chOff x="5643044" y="1618222"/>
            <a:chExt cx="4596765" cy="584519"/>
          </a:xfrm>
        </p:grpSpPr>
        <p:sp>
          <p:nvSpPr>
            <p:cNvPr id="5" name="椭圆 4"/>
            <p:cNvSpPr/>
            <p:nvPr/>
          </p:nvSpPr>
          <p:spPr>
            <a:xfrm>
              <a:off x="5643044" y="1618222"/>
              <a:ext cx="584519" cy="584519"/>
            </a:xfrm>
            <a:prstGeom prst="ellipse">
              <a:avLst/>
            </a:prstGeom>
            <a:solidFill>
              <a:srgbClr val="57AB5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dirty="0">
                  <a:cs typeface="+mn-ea"/>
                  <a:sym typeface="+mn-lt"/>
                </a:rPr>
                <a:t>02</a:t>
              </a:r>
              <a:endParaRPr lang="zh-CN" altLang="en-US" sz="2000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27244" y="1649972"/>
              <a:ext cx="401256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关于地球的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个冷知识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9"/>
          <p:cNvSpPr txBox="1"/>
          <p:nvPr/>
        </p:nvSpPr>
        <p:spPr>
          <a:xfrm flipH="1">
            <a:off x="4785742" y="667921"/>
            <a:ext cx="3309183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THE TITLE TEXT YOU NEED HERE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257800" y="2248535"/>
            <a:ext cx="1793875" cy="464820"/>
            <a:chOff x="2873" y="3073"/>
            <a:chExt cx="1379" cy="732"/>
          </a:xfrm>
        </p:grpSpPr>
        <p:sp>
          <p:nvSpPr>
            <p:cNvPr id="18" name="任意多边形 17"/>
            <p:cNvSpPr/>
            <p:nvPr/>
          </p:nvSpPr>
          <p:spPr>
            <a:xfrm>
              <a:off x="2873" y="3073"/>
              <a:ext cx="1379" cy="732"/>
            </a:xfrm>
            <a:custGeom>
              <a:avLst/>
              <a:gdLst>
                <a:gd name="connisteX0" fmla="*/ 766776 w 4465660"/>
                <a:gd name="connsiteY0" fmla="*/ 1024 h 1287496"/>
                <a:gd name="connisteX1" fmla="*/ 2336496 w 4465660"/>
                <a:gd name="connsiteY1" fmla="*/ 31504 h 1287496"/>
                <a:gd name="connisteX2" fmla="*/ 3936696 w 4465660"/>
                <a:gd name="connsiteY2" fmla="*/ 61984 h 1287496"/>
                <a:gd name="connisteX3" fmla="*/ 4454856 w 4465660"/>
                <a:gd name="connsiteY3" fmla="*/ 595384 h 1287496"/>
                <a:gd name="connisteX4" fmla="*/ 4150056 w 4465660"/>
                <a:gd name="connsiteY4" fmla="*/ 1204984 h 1287496"/>
                <a:gd name="connisteX5" fmla="*/ 3113736 w 4465660"/>
                <a:gd name="connsiteY5" fmla="*/ 1265944 h 1287496"/>
                <a:gd name="connisteX6" fmla="*/ 1589736 w 4465660"/>
                <a:gd name="connsiteY6" fmla="*/ 1281184 h 1287496"/>
                <a:gd name="connisteX7" fmla="*/ 553416 w 4465660"/>
                <a:gd name="connsiteY7" fmla="*/ 1189744 h 1287496"/>
                <a:gd name="connisteX8" fmla="*/ 172416 w 4465660"/>
                <a:gd name="connsiteY8" fmla="*/ 1052584 h 1287496"/>
                <a:gd name="connisteX9" fmla="*/ 4776 w 4465660"/>
                <a:gd name="connsiteY9" fmla="*/ 641104 h 1287496"/>
                <a:gd name="connisteX10" fmla="*/ 80976 w 4465660"/>
                <a:gd name="connsiteY10" fmla="*/ 336304 h 1287496"/>
                <a:gd name="connisteX11" fmla="*/ 294336 w 4465660"/>
                <a:gd name="connsiteY11" fmla="*/ 61984 h 1287496"/>
                <a:gd name="connisteX12" fmla="*/ 766776 w 4465660"/>
                <a:gd name="connsiteY12" fmla="*/ 1024 h 128749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4465660" h="1287497">
                  <a:moveTo>
                    <a:pt x="766776" y="1024"/>
                  </a:moveTo>
                  <a:cubicBezTo>
                    <a:pt x="1175081" y="-5326"/>
                    <a:pt x="1702766" y="19439"/>
                    <a:pt x="2336496" y="31504"/>
                  </a:cubicBezTo>
                  <a:cubicBezTo>
                    <a:pt x="2970226" y="43569"/>
                    <a:pt x="3513151" y="-51046"/>
                    <a:pt x="3936696" y="61984"/>
                  </a:cubicBezTo>
                  <a:cubicBezTo>
                    <a:pt x="4360241" y="175014"/>
                    <a:pt x="4412311" y="366784"/>
                    <a:pt x="4454856" y="595384"/>
                  </a:cubicBezTo>
                  <a:cubicBezTo>
                    <a:pt x="4497401" y="823984"/>
                    <a:pt x="4418026" y="1070999"/>
                    <a:pt x="4150056" y="1204984"/>
                  </a:cubicBezTo>
                  <a:cubicBezTo>
                    <a:pt x="3882086" y="1338969"/>
                    <a:pt x="3625546" y="1250704"/>
                    <a:pt x="3113736" y="1265944"/>
                  </a:cubicBezTo>
                  <a:cubicBezTo>
                    <a:pt x="2601926" y="1281184"/>
                    <a:pt x="2101546" y="1296424"/>
                    <a:pt x="1589736" y="1281184"/>
                  </a:cubicBezTo>
                  <a:cubicBezTo>
                    <a:pt x="1077926" y="1265944"/>
                    <a:pt x="836626" y="1235464"/>
                    <a:pt x="553416" y="1189744"/>
                  </a:cubicBezTo>
                  <a:cubicBezTo>
                    <a:pt x="270206" y="1144024"/>
                    <a:pt x="282271" y="1162439"/>
                    <a:pt x="172416" y="1052584"/>
                  </a:cubicBezTo>
                  <a:cubicBezTo>
                    <a:pt x="62561" y="942729"/>
                    <a:pt x="23191" y="784614"/>
                    <a:pt x="4776" y="641104"/>
                  </a:cubicBezTo>
                  <a:cubicBezTo>
                    <a:pt x="-13639" y="497594"/>
                    <a:pt x="23191" y="451874"/>
                    <a:pt x="80976" y="336304"/>
                  </a:cubicBezTo>
                  <a:cubicBezTo>
                    <a:pt x="138761" y="220734"/>
                    <a:pt x="157176" y="129294"/>
                    <a:pt x="294336" y="61984"/>
                  </a:cubicBezTo>
                  <a:cubicBezTo>
                    <a:pt x="431496" y="-5326"/>
                    <a:pt x="358471" y="7374"/>
                    <a:pt x="766776" y="1024"/>
                  </a:cubicBezTo>
                  <a:close/>
                </a:path>
              </a:pathLst>
            </a:custGeom>
            <a:solidFill>
              <a:srgbClr val="57AB53"/>
            </a:solidFill>
            <a:ln w="25400">
              <a:solidFill>
                <a:schemeClr val="bg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" y="3149"/>
              <a:ext cx="1261" cy="5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冷知识一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117927" y="2262505"/>
            <a:ext cx="308676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57AB53"/>
                </a:solidFill>
                <a:cs typeface="+mn-ea"/>
                <a:sym typeface="+mn-lt"/>
              </a:rPr>
              <a:t>地球的英语“</a:t>
            </a:r>
            <a:r>
              <a:rPr lang="en-US" altLang="zh-CN" dirty="0">
                <a:solidFill>
                  <a:srgbClr val="57AB53"/>
                </a:solidFill>
                <a:cs typeface="+mn-ea"/>
                <a:sym typeface="+mn-lt"/>
              </a:rPr>
              <a:t>Earth”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210810" y="3203575"/>
            <a:ext cx="6170295" cy="2402948"/>
            <a:chOff x="4002" y="5045"/>
            <a:chExt cx="13796" cy="1191"/>
          </a:xfrm>
        </p:grpSpPr>
        <p:sp>
          <p:nvSpPr>
            <p:cNvPr id="9" name="文本框 8"/>
            <p:cNvSpPr txBox="1"/>
            <p:nvPr/>
          </p:nvSpPr>
          <p:spPr>
            <a:xfrm>
              <a:off x="4672" y="5158"/>
              <a:ext cx="12818" cy="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这个词起源于盎格鲁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-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撒克逊语（古英语）里的“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Erda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”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，意思是“地面”“土壤”。虽然名字叫“地面”，</a:t>
              </a:r>
              <a:r>
                <a:rPr lang="zh-CN" altLang="en-US" b="1" dirty="0">
                  <a:solidFill>
                    <a:srgbClr val="57AB53"/>
                  </a:solidFill>
                  <a:cs typeface="+mn-ea"/>
                  <a:sym typeface="+mn-lt"/>
                </a:rPr>
                <a:t>地球表面却有</a:t>
              </a:r>
              <a:r>
                <a:rPr lang="en-US" altLang="zh-CN" b="1" dirty="0">
                  <a:solidFill>
                    <a:srgbClr val="57AB53"/>
                  </a:solidFill>
                  <a:cs typeface="+mn-ea"/>
                  <a:sym typeface="+mn-lt"/>
                </a:rPr>
                <a:t>71%</a:t>
              </a:r>
              <a:r>
                <a:rPr lang="zh-CN" altLang="en-US" b="1" dirty="0">
                  <a:solidFill>
                    <a:srgbClr val="57AB53"/>
                  </a:solidFill>
                  <a:cs typeface="+mn-ea"/>
                  <a:sym typeface="+mn-lt"/>
                </a:rPr>
                <a:t>被水覆盖</a:t>
              </a:r>
              <a:r>
                <a:rPr lang="zh-CN" altLang="en-US" dirty="0">
                  <a:solidFill>
                    <a:srgbClr val="57AB53"/>
                  </a:solidFill>
                  <a:cs typeface="+mn-ea"/>
                  <a:sym typeface="+mn-lt"/>
                </a:rPr>
                <a:t>。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002" y="5045"/>
              <a:ext cx="13796" cy="1191"/>
            </a:xfrm>
            <a:prstGeom prst="roundRect">
              <a:avLst/>
            </a:prstGeom>
            <a:noFill/>
            <a:ln>
              <a:solidFill>
                <a:srgbClr val="57AB5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0" name="图片 19" descr="51miz-E1238336-167502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845" y="1924685"/>
            <a:ext cx="5210175" cy="3907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hrorvd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2020</Words>
  <Application>Microsoft Office PowerPoint</Application>
  <PresentationFormat>宽屏</PresentationFormat>
  <Paragraphs>188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Meiryo</vt:lpstr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kan</cp:lastModifiedBy>
  <cp:revision>14</cp:revision>
  <dcterms:created xsi:type="dcterms:W3CDTF">2022-03-28T07:45:00Z</dcterms:created>
  <dcterms:modified xsi:type="dcterms:W3CDTF">2023-04-21T08:18:42Z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F21F411894974596A77CF57E12912904</vt:lpwstr>
  </property>
  <property fmtid="{D5CDD505-2E9C-101B-9397-08002B2CF9AE}" pid="3" name="KSOProductBuildVer">
    <vt:lpwstr>2052-11.1.0.11365</vt:lpwstr>
  </property>
</Properties>
</file>