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4"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2" d="100"/>
          <a:sy n="82" d="100"/>
        </p:scale>
        <p:origin x="300"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etu koul" userId="702233d9ae2932c1" providerId="LiveId" clId="{7B81E92A-826B-4B66-A581-9C0A77D84822}"/>
    <pc:docChg chg="undo custSel addSld modSld">
      <pc:chgData name="Sheetu koul" userId="702233d9ae2932c1" providerId="LiveId" clId="{7B81E92A-826B-4B66-A581-9C0A77D84822}" dt="2022-11-08T16:33:29.144" v="1091" actId="12"/>
      <pc:docMkLst>
        <pc:docMk/>
      </pc:docMkLst>
      <pc:sldChg chg="modSp">
        <pc:chgData name="Sheetu koul" userId="702233d9ae2932c1" providerId="LiveId" clId="{7B81E92A-826B-4B66-A581-9C0A77D84822}" dt="2022-11-08T16:31:55.089" v="1085"/>
        <pc:sldMkLst>
          <pc:docMk/>
          <pc:sldMk cId="94973895" sldId="256"/>
        </pc:sldMkLst>
        <pc:spChg chg="mod">
          <ac:chgData name="Sheetu koul" userId="702233d9ae2932c1" providerId="LiveId" clId="{7B81E92A-826B-4B66-A581-9C0A77D84822}" dt="2022-11-08T16:31:55.089" v="1085"/>
          <ac:spMkLst>
            <pc:docMk/>
            <pc:sldMk cId="94973895" sldId="256"/>
            <ac:spMk id="3" creationId="{DCFB4E11-3A9E-1F33-E65A-E913A79C9F06}"/>
          </ac:spMkLst>
        </pc:spChg>
      </pc:sldChg>
      <pc:sldChg chg="modSp mod">
        <pc:chgData name="Sheetu koul" userId="702233d9ae2932c1" providerId="LiveId" clId="{7B81E92A-826B-4B66-A581-9C0A77D84822}" dt="2022-11-08T16:28:24.482" v="1048" actId="27636"/>
        <pc:sldMkLst>
          <pc:docMk/>
          <pc:sldMk cId="951263661" sldId="257"/>
        </pc:sldMkLst>
        <pc:spChg chg="mod">
          <ac:chgData name="Sheetu koul" userId="702233d9ae2932c1" providerId="LiveId" clId="{7B81E92A-826B-4B66-A581-9C0A77D84822}" dt="2022-11-08T16:28:24.482" v="1048" actId="27636"/>
          <ac:spMkLst>
            <pc:docMk/>
            <pc:sldMk cId="951263661" sldId="257"/>
            <ac:spMk id="3" creationId="{A12D714B-4FFC-68DF-02DB-2D4BB1A032B9}"/>
          </ac:spMkLst>
        </pc:spChg>
      </pc:sldChg>
      <pc:sldChg chg="modSp mod">
        <pc:chgData name="Sheetu koul" userId="702233d9ae2932c1" providerId="LiveId" clId="{7B81E92A-826B-4B66-A581-9C0A77D84822}" dt="2022-11-08T16:30:09.442" v="1055" actId="21"/>
        <pc:sldMkLst>
          <pc:docMk/>
          <pc:sldMk cId="404835221" sldId="258"/>
        </pc:sldMkLst>
        <pc:spChg chg="mod">
          <ac:chgData name="Sheetu koul" userId="702233d9ae2932c1" providerId="LiveId" clId="{7B81E92A-826B-4B66-A581-9C0A77D84822}" dt="2022-11-08T16:30:09.442" v="1055" actId="21"/>
          <ac:spMkLst>
            <pc:docMk/>
            <pc:sldMk cId="404835221" sldId="258"/>
            <ac:spMk id="3" creationId="{5B58E228-9147-5C95-C66B-E7515A7B6529}"/>
          </ac:spMkLst>
        </pc:spChg>
      </pc:sldChg>
      <pc:sldChg chg="modSp mod">
        <pc:chgData name="Sheetu koul" userId="702233d9ae2932c1" providerId="LiveId" clId="{7B81E92A-826B-4B66-A581-9C0A77D84822}" dt="2022-11-08T16:29:09.536" v="1050" actId="1076"/>
        <pc:sldMkLst>
          <pc:docMk/>
          <pc:sldMk cId="3934741428" sldId="260"/>
        </pc:sldMkLst>
        <pc:picChg chg="mod">
          <ac:chgData name="Sheetu koul" userId="702233d9ae2932c1" providerId="LiveId" clId="{7B81E92A-826B-4B66-A581-9C0A77D84822}" dt="2022-11-08T16:29:09.536" v="1050" actId="1076"/>
          <ac:picMkLst>
            <pc:docMk/>
            <pc:sldMk cId="3934741428" sldId="260"/>
            <ac:picMk id="5" creationId="{FD36CDC6-84D8-3377-003E-A3AA5CCFAB30}"/>
          </ac:picMkLst>
        </pc:picChg>
      </pc:sldChg>
      <pc:sldChg chg="addSp modSp mod">
        <pc:chgData name="Sheetu koul" userId="702233d9ae2932c1" providerId="LiveId" clId="{7B81E92A-826B-4B66-A581-9C0A77D84822}" dt="2022-11-08T16:19:11.955" v="463" actId="1076"/>
        <pc:sldMkLst>
          <pc:docMk/>
          <pc:sldMk cId="781565002" sldId="262"/>
        </pc:sldMkLst>
        <pc:spChg chg="mod">
          <ac:chgData name="Sheetu koul" userId="702233d9ae2932c1" providerId="LiveId" clId="{7B81E92A-826B-4B66-A581-9C0A77D84822}" dt="2022-11-08T16:19:03.289" v="461" actId="20577"/>
          <ac:spMkLst>
            <pc:docMk/>
            <pc:sldMk cId="781565002" sldId="262"/>
            <ac:spMk id="3" creationId="{A27691E5-25EA-AFA8-41C5-3680E5749B36}"/>
          </ac:spMkLst>
        </pc:spChg>
        <pc:picChg chg="add mod">
          <ac:chgData name="Sheetu koul" userId="702233d9ae2932c1" providerId="LiveId" clId="{7B81E92A-826B-4B66-A581-9C0A77D84822}" dt="2022-11-08T16:18:59.642" v="458" actId="14100"/>
          <ac:picMkLst>
            <pc:docMk/>
            <pc:sldMk cId="781565002" sldId="262"/>
            <ac:picMk id="5" creationId="{A047872F-8CF0-2E26-4F8B-EEAB73BB8D43}"/>
          </ac:picMkLst>
        </pc:picChg>
        <pc:picChg chg="add mod">
          <ac:chgData name="Sheetu koul" userId="702233d9ae2932c1" providerId="LiveId" clId="{7B81E92A-826B-4B66-A581-9C0A77D84822}" dt="2022-11-08T16:19:11.955" v="463" actId="1076"/>
          <ac:picMkLst>
            <pc:docMk/>
            <pc:sldMk cId="781565002" sldId="262"/>
            <ac:picMk id="7" creationId="{774AF82D-CB92-4C6D-CCC2-A0041DABD0EC}"/>
          </ac:picMkLst>
        </pc:picChg>
      </pc:sldChg>
      <pc:sldChg chg="modSp new mod">
        <pc:chgData name="Sheetu koul" userId="702233d9ae2932c1" providerId="LiveId" clId="{7B81E92A-826B-4B66-A581-9C0A77D84822}" dt="2022-11-08T16:23:16.111" v="1046" actId="20577"/>
        <pc:sldMkLst>
          <pc:docMk/>
          <pc:sldMk cId="4085390641" sldId="263"/>
        </pc:sldMkLst>
        <pc:spChg chg="mod">
          <ac:chgData name="Sheetu koul" userId="702233d9ae2932c1" providerId="LiveId" clId="{7B81E92A-826B-4B66-A581-9C0A77D84822}" dt="2022-11-08T16:20:08.077" v="477" actId="14100"/>
          <ac:spMkLst>
            <pc:docMk/>
            <pc:sldMk cId="4085390641" sldId="263"/>
            <ac:spMk id="2" creationId="{D048CF75-1CDE-8A2F-B296-306E9D7AB186}"/>
          </ac:spMkLst>
        </pc:spChg>
        <pc:spChg chg="mod">
          <ac:chgData name="Sheetu koul" userId="702233d9ae2932c1" providerId="LiveId" clId="{7B81E92A-826B-4B66-A581-9C0A77D84822}" dt="2022-11-08T16:23:16.111" v="1046" actId="20577"/>
          <ac:spMkLst>
            <pc:docMk/>
            <pc:sldMk cId="4085390641" sldId="263"/>
            <ac:spMk id="3" creationId="{B4EF044C-7EA6-D021-51F4-0F1E0E1CFB20}"/>
          </ac:spMkLst>
        </pc:spChg>
      </pc:sldChg>
      <pc:sldChg chg="delSp modSp new mod">
        <pc:chgData name="Sheetu koul" userId="702233d9ae2932c1" providerId="LiveId" clId="{7B81E92A-826B-4B66-A581-9C0A77D84822}" dt="2022-11-08T16:33:29.144" v="1091" actId="12"/>
        <pc:sldMkLst>
          <pc:docMk/>
          <pc:sldMk cId="251669916" sldId="264"/>
        </pc:sldMkLst>
        <pc:spChg chg="del mod">
          <ac:chgData name="Sheetu koul" userId="702233d9ae2932c1" providerId="LiveId" clId="{7B81E92A-826B-4B66-A581-9C0A77D84822}" dt="2022-11-08T16:31:04.501" v="1062" actId="478"/>
          <ac:spMkLst>
            <pc:docMk/>
            <pc:sldMk cId="251669916" sldId="264"/>
            <ac:spMk id="2" creationId="{48EE5D1D-A58D-B3F2-F719-7B01F036026F}"/>
          </ac:spMkLst>
        </pc:spChg>
        <pc:spChg chg="mod">
          <ac:chgData name="Sheetu koul" userId="702233d9ae2932c1" providerId="LiveId" clId="{7B81E92A-826B-4B66-A581-9C0A77D84822}" dt="2022-11-08T16:33:29.144" v="1091" actId="12"/>
          <ac:spMkLst>
            <pc:docMk/>
            <pc:sldMk cId="251669916" sldId="264"/>
            <ac:spMk id="3" creationId="{9F9CD438-9D91-2A26-3A3E-F7E06D1151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1E2395-5D50-4E2C-ABA5-AFEBEE49ADA0}"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EFFD2-F70E-4448-A561-698A6FA7496C}" type="slidenum">
              <a:rPr lang="en-IN" smtClean="0"/>
              <a:t>‹#›</a:t>
            </a:fld>
            <a:endParaRPr lang="en-IN"/>
          </a:p>
        </p:txBody>
      </p:sp>
    </p:spTree>
    <p:extLst>
      <p:ext uri="{BB962C8B-B14F-4D97-AF65-F5344CB8AC3E}">
        <p14:creationId xmlns:p14="http://schemas.microsoft.com/office/powerpoint/2010/main" val="2785565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1E2395-5D50-4E2C-ABA5-AFEBEE49ADA0}"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EFFD2-F70E-4448-A561-698A6FA7496C}" type="slidenum">
              <a:rPr lang="en-IN" smtClean="0"/>
              <a:t>‹#›</a:t>
            </a:fld>
            <a:endParaRPr lang="en-IN"/>
          </a:p>
        </p:txBody>
      </p:sp>
    </p:spTree>
    <p:extLst>
      <p:ext uri="{BB962C8B-B14F-4D97-AF65-F5344CB8AC3E}">
        <p14:creationId xmlns:p14="http://schemas.microsoft.com/office/powerpoint/2010/main" val="2378360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1E2395-5D50-4E2C-ABA5-AFEBEE49ADA0}"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EFFD2-F70E-4448-A561-698A6FA7496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14367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1E2395-5D50-4E2C-ABA5-AFEBEE49ADA0}"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EFFD2-F70E-4448-A561-698A6FA7496C}" type="slidenum">
              <a:rPr lang="en-IN" smtClean="0"/>
              <a:t>‹#›</a:t>
            </a:fld>
            <a:endParaRPr lang="en-IN"/>
          </a:p>
        </p:txBody>
      </p:sp>
    </p:spTree>
    <p:extLst>
      <p:ext uri="{BB962C8B-B14F-4D97-AF65-F5344CB8AC3E}">
        <p14:creationId xmlns:p14="http://schemas.microsoft.com/office/powerpoint/2010/main" val="623837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1E2395-5D50-4E2C-ABA5-AFEBEE49ADA0}"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EFFD2-F70E-4448-A561-698A6FA7496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4573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1E2395-5D50-4E2C-ABA5-AFEBEE49ADA0}"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EFFD2-F70E-4448-A561-698A6FA7496C}" type="slidenum">
              <a:rPr lang="en-IN" smtClean="0"/>
              <a:t>‹#›</a:t>
            </a:fld>
            <a:endParaRPr lang="en-IN"/>
          </a:p>
        </p:txBody>
      </p:sp>
    </p:spTree>
    <p:extLst>
      <p:ext uri="{BB962C8B-B14F-4D97-AF65-F5344CB8AC3E}">
        <p14:creationId xmlns:p14="http://schemas.microsoft.com/office/powerpoint/2010/main" val="2262262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1E2395-5D50-4E2C-ABA5-AFEBEE49ADA0}"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EFFD2-F70E-4448-A561-698A6FA7496C}" type="slidenum">
              <a:rPr lang="en-IN" smtClean="0"/>
              <a:t>‹#›</a:t>
            </a:fld>
            <a:endParaRPr lang="en-IN"/>
          </a:p>
        </p:txBody>
      </p:sp>
    </p:spTree>
    <p:extLst>
      <p:ext uri="{BB962C8B-B14F-4D97-AF65-F5344CB8AC3E}">
        <p14:creationId xmlns:p14="http://schemas.microsoft.com/office/powerpoint/2010/main" val="857568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1E2395-5D50-4E2C-ABA5-AFEBEE49ADA0}"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EFFD2-F70E-4448-A561-698A6FA7496C}" type="slidenum">
              <a:rPr lang="en-IN" smtClean="0"/>
              <a:t>‹#›</a:t>
            </a:fld>
            <a:endParaRPr lang="en-IN"/>
          </a:p>
        </p:txBody>
      </p:sp>
    </p:spTree>
    <p:extLst>
      <p:ext uri="{BB962C8B-B14F-4D97-AF65-F5344CB8AC3E}">
        <p14:creationId xmlns:p14="http://schemas.microsoft.com/office/powerpoint/2010/main" val="2566418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1E2395-5D50-4E2C-ABA5-AFEBEE49ADA0}"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EFFD2-F70E-4448-A561-698A6FA7496C}" type="slidenum">
              <a:rPr lang="en-IN" smtClean="0"/>
              <a:t>‹#›</a:t>
            </a:fld>
            <a:endParaRPr lang="en-IN"/>
          </a:p>
        </p:txBody>
      </p:sp>
    </p:spTree>
    <p:extLst>
      <p:ext uri="{BB962C8B-B14F-4D97-AF65-F5344CB8AC3E}">
        <p14:creationId xmlns:p14="http://schemas.microsoft.com/office/powerpoint/2010/main" val="2035067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1E2395-5D50-4E2C-ABA5-AFEBEE49ADA0}"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EFFD2-F70E-4448-A561-698A6FA7496C}" type="slidenum">
              <a:rPr lang="en-IN" smtClean="0"/>
              <a:t>‹#›</a:t>
            </a:fld>
            <a:endParaRPr lang="en-IN"/>
          </a:p>
        </p:txBody>
      </p:sp>
    </p:spTree>
    <p:extLst>
      <p:ext uri="{BB962C8B-B14F-4D97-AF65-F5344CB8AC3E}">
        <p14:creationId xmlns:p14="http://schemas.microsoft.com/office/powerpoint/2010/main" val="72887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1E2395-5D50-4E2C-ABA5-AFEBEE49ADA0}"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CEFFD2-F70E-4448-A561-698A6FA7496C}" type="slidenum">
              <a:rPr lang="en-IN" smtClean="0"/>
              <a:t>‹#›</a:t>
            </a:fld>
            <a:endParaRPr lang="en-IN"/>
          </a:p>
        </p:txBody>
      </p:sp>
    </p:spTree>
    <p:extLst>
      <p:ext uri="{BB962C8B-B14F-4D97-AF65-F5344CB8AC3E}">
        <p14:creationId xmlns:p14="http://schemas.microsoft.com/office/powerpoint/2010/main" val="245381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1E2395-5D50-4E2C-ABA5-AFEBEE49ADA0}" type="datetimeFigureOut">
              <a:rPr lang="en-IN" smtClean="0"/>
              <a:t>08-11-2022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CEFFD2-F70E-4448-A561-698A6FA7496C}" type="slidenum">
              <a:rPr lang="en-IN" smtClean="0"/>
              <a:t>‹#›</a:t>
            </a:fld>
            <a:endParaRPr lang="en-IN"/>
          </a:p>
        </p:txBody>
      </p:sp>
    </p:spTree>
    <p:extLst>
      <p:ext uri="{BB962C8B-B14F-4D97-AF65-F5344CB8AC3E}">
        <p14:creationId xmlns:p14="http://schemas.microsoft.com/office/powerpoint/2010/main" val="3083444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1E2395-5D50-4E2C-ABA5-AFEBEE49ADA0}" type="datetimeFigureOut">
              <a:rPr lang="en-IN" smtClean="0"/>
              <a:t>08-11-2022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CEFFD2-F70E-4448-A561-698A6FA7496C}" type="slidenum">
              <a:rPr lang="en-IN" smtClean="0"/>
              <a:t>‹#›</a:t>
            </a:fld>
            <a:endParaRPr lang="en-IN"/>
          </a:p>
        </p:txBody>
      </p:sp>
    </p:spTree>
    <p:extLst>
      <p:ext uri="{BB962C8B-B14F-4D97-AF65-F5344CB8AC3E}">
        <p14:creationId xmlns:p14="http://schemas.microsoft.com/office/powerpoint/2010/main" val="397821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E2395-5D50-4E2C-ABA5-AFEBEE49ADA0}" type="datetimeFigureOut">
              <a:rPr lang="en-IN" smtClean="0"/>
              <a:t>08-11-2022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CEFFD2-F70E-4448-A561-698A6FA7496C}" type="slidenum">
              <a:rPr lang="en-IN" smtClean="0"/>
              <a:t>‹#›</a:t>
            </a:fld>
            <a:endParaRPr lang="en-IN"/>
          </a:p>
        </p:txBody>
      </p:sp>
    </p:spTree>
    <p:extLst>
      <p:ext uri="{BB962C8B-B14F-4D97-AF65-F5344CB8AC3E}">
        <p14:creationId xmlns:p14="http://schemas.microsoft.com/office/powerpoint/2010/main" val="3712228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1E2395-5D50-4E2C-ABA5-AFEBEE49ADA0}"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CEFFD2-F70E-4448-A561-698A6FA7496C}" type="slidenum">
              <a:rPr lang="en-IN" smtClean="0"/>
              <a:t>‹#›</a:t>
            </a:fld>
            <a:endParaRPr lang="en-IN"/>
          </a:p>
        </p:txBody>
      </p:sp>
    </p:spTree>
    <p:extLst>
      <p:ext uri="{BB962C8B-B14F-4D97-AF65-F5344CB8AC3E}">
        <p14:creationId xmlns:p14="http://schemas.microsoft.com/office/powerpoint/2010/main" val="4144867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1E2395-5D50-4E2C-ABA5-AFEBEE49ADA0}"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CEFFD2-F70E-4448-A561-698A6FA7496C}" type="slidenum">
              <a:rPr lang="en-IN" smtClean="0"/>
              <a:t>‹#›</a:t>
            </a:fld>
            <a:endParaRPr lang="en-IN"/>
          </a:p>
        </p:txBody>
      </p:sp>
    </p:spTree>
    <p:extLst>
      <p:ext uri="{BB962C8B-B14F-4D97-AF65-F5344CB8AC3E}">
        <p14:creationId xmlns:p14="http://schemas.microsoft.com/office/powerpoint/2010/main" val="266208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1E2395-5D50-4E2C-ABA5-AFEBEE49ADA0}" type="datetimeFigureOut">
              <a:rPr lang="en-IN" smtClean="0"/>
              <a:t>08-11-2022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CEFFD2-F70E-4448-A561-698A6FA7496C}" type="slidenum">
              <a:rPr lang="en-IN" smtClean="0"/>
              <a:t>‹#›</a:t>
            </a:fld>
            <a:endParaRPr lang="en-IN"/>
          </a:p>
        </p:txBody>
      </p:sp>
    </p:spTree>
    <p:extLst>
      <p:ext uri="{BB962C8B-B14F-4D97-AF65-F5344CB8AC3E}">
        <p14:creationId xmlns:p14="http://schemas.microsoft.com/office/powerpoint/2010/main" val="305716344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818B-CCA4-1634-3B39-F19B32A15223}"/>
              </a:ext>
            </a:extLst>
          </p:cNvPr>
          <p:cNvSpPr>
            <a:spLocks noGrp="1"/>
          </p:cNvSpPr>
          <p:nvPr>
            <p:ph type="ctrTitle"/>
          </p:nvPr>
        </p:nvSpPr>
        <p:spPr>
          <a:xfrm>
            <a:off x="1524000" y="1122363"/>
            <a:ext cx="9144000" cy="881249"/>
          </a:xfrm>
        </p:spPr>
        <p:txBody>
          <a:bodyPr>
            <a:normAutofit fontScale="90000"/>
          </a:bodyPr>
          <a:lstStyle/>
          <a:p>
            <a:r>
              <a:rPr lang="en-IN" dirty="0"/>
              <a:t>Lending Club Case Study</a:t>
            </a:r>
          </a:p>
        </p:txBody>
      </p:sp>
      <p:sp>
        <p:nvSpPr>
          <p:cNvPr id="3" name="Subtitle 2">
            <a:extLst>
              <a:ext uri="{FF2B5EF4-FFF2-40B4-BE49-F238E27FC236}">
                <a16:creationId xmlns:a16="http://schemas.microsoft.com/office/drawing/2014/main" id="{DCFB4E11-3A9E-1F33-E65A-E913A79C9F06}"/>
              </a:ext>
            </a:extLst>
          </p:cNvPr>
          <p:cNvSpPr>
            <a:spLocks noGrp="1"/>
          </p:cNvSpPr>
          <p:nvPr>
            <p:ph type="subTitle" idx="1"/>
          </p:nvPr>
        </p:nvSpPr>
        <p:spPr/>
        <p:txBody>
          <a:bodyPr/>
          <a:lstStyle/>
          <a:p>
            <a:r>
              <a:rPr lang="en-IN" dirty="0"/>
              <a:t>Ver 0.1</a:t>
            </a:r>
          </a:p>
        </p:txBody>
      </p:sp>
    </p:spTree>
    <p:extLst>
      <p:ext uri="{BB962C8B-B14F-4D97-AF65-F5344CB8AC3E}">
        <p14:creationId xmlns:p14="http://schemas.microsoft.com/office/powerpoint/2010/main" val="9497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673D-3359-8549-FFDF-D2A0D3C64056}"/>
              </a:ext>
            </a:extLst>
          </p:cNvPr>
          <p:cNvSpPr>
            <a:spLocks noGrp="1"/>
          </p:cNvSpPr>
          <p:nvPr>
            <p:ph type="title"/>
          </p:nvPr>
        </p:nvSpPr>
        <p:spPr>
          <a:xfrm>
            <a:off x="838200" y="365126"/>
            <a:ext cx="10515600" cy="643404"/>
          </a:xfrm>
        </p:spPr>
        <p:txBody>
          <a:bodyPr>
            <a:normAutofit/>
          </a:bodyPr>
          <a:lstStyle/>
          <a:p>
            <a:r>
              <a:rPr lang="en-IN" sz="2400" dirty="0"/>
              <a:t>Problem Statement</a:t>
            </a:r>
          </a:p>
        </p:txBody>
      </p:sp>
      <p:sp>
        <p:nvSpPr>
          <p:cNvPr id="3" name="Content Placeholder 2">
            <a:extLst>
              <a:ext uri="{FF2B5EF4-FFF2-40B4-BE49-F238E27FC236}">
                <a16:creationId xmlns:a16="http://schemas.microsoft.com/office/drawing/2014/main" id="{A12D714B-4FFC-68DF-02DB-2D4BB1A032B9}"/>
              </a:ext>
            </a:extLst>
          </p:cNvPr>
          <p:cNvSpPr>
            <a:spLocks noGrp="1"/>
          </p:cNvSpPr>
          <p:nvPr>
            <p:ph idx="1"/>
          </p:nvPr>
        </p:nvSpPr>
        <p:spPr>
          <a:xfrm>
            <a:off x="838200" y="1008530"/>
            <a:ext cx="10515600" cy="5168433"/>
          </a:xfrm>
        </p:spPr>
        <p:txBody>
          <a:bodyPr>
            <a:normAutofit fontScale="55000" lnSpcReduction="20000"/>
          </a:bodyPr>
          <a:lstStyle/>
          <a:p>
            <a:pPr algn="l" rtl="0"/>
            <a:r>
              <a:rPr lang="en-US" sz="2300" dirty="0">
                <a:solidFill>
                  <a:srgbClr val="091E42"/>
                </a:solidFill>
                <a:latin typeface="freight-text-pro"/>
              </a:rPr>
              <a:t>Problem statement of the case study is that the</a:t>
            </a:r>
            <a:r>
              <a:rPr lang="en-US" sz="2300" b="0" i="0" dirty="0">
                <a:solidFill>
                  <a:srgbClr val="091E42"/>
                </a:solidFill>
                <a:effectLst/>
                <a:latin typeface="freight-text-pro"/>
              </a:rPr>
              <a:t> company wants to understand the </a:t>
            </a:r>
            <a:r>
              <a:rPr lang="en-US" sz="2300" b="1" i="0" dirty="0">
                <a:solidFill>
                  <a:srgbClr val="091E42"/>
                </a:solidFill>
                <a:effectLst/>
                <a:latin typeface="freight-text-pro"/>
              </a:rPr>
              <a:t>driving factors (or driver variables) </a:t>
            </a:r>
            <a:r>
              <a:rPr lang="en-US" sz="2300" b="0" i="0" dirty="0">
                <a:solidFill>
                  <a:srgbClr val="091E42"/>
                </a:solidFill>
                <a:effectLst/>
                <a:latin typeface="freight-text-pro"/>
              </a:rPr>
              <a:t>behind loan default, i.e. the variables which are strong indicators of default.  The company can utilize this knowledge for its portfolio and risk assessment</a:t>
            </a:r>
            <a:r>
              <a:rPr lang="en-US" sz="1600" b="0" i="0" dirty="0">
                <a:solidFill>
                  <a:srgbClr val="091E42"/>
                </a:solidFill>
                <a:effectLst/>
                <a:latin typeface="freight-text-pro"/>
              </a:rPr>
              <a:t>. </a:t>
            </a:r>
            <a:endParaRPr lang="en-US" sz="2300" b="0" i="0" dirty="0">
              <a:solidFill>
                <a:srgbClr val="091E42"/>
              </a:solidFill>
              <a:effectLst/>
              <a:latin typeface="freight-text-pro"/>
            </a:endParaRPr>
          </a:p>
          <a:p>
            <a:pPr algn="l" rtl="0"/>
            <a:r>
              <a:rPr lang="en-US" sz="2300" b="0" i="0" dirty="0">
                <a:solidFill>
                  <a:srgbClr val="091E42"/>
                </a:solidFill>
                <a:effectLst/>
                <a:latin typeface="freight-text-pro"/>
              </a:rPr>
              <a:t>When the company receives a loan application, the company has to make a decision for loan approval based on the applicant’s profile. Two </a:t>
            </a:r>
            <a:r>
              <a:rPr lang="en-US" sz="2300" b="1" i="0" dirty="0">
                <a:solidFill>
                  <a:srgbClr val="091E42"/>
                </a:solidFill>
                <a:effectLst/>
                <a:latin typeface="freight-text-pro"/>
              </a:rPr>
              <a:t>types of risks</a:t>
            </a:r>
            <a:r>
              <a:rPr lang="en-US" sz="2300" b="0" i="0" dirty="0">
                <a:solidFill>
                  <a:srgbClr val="091E42"/>
                </a:solidFill>
                <a:effectLst/>
                <a:latin typeface="freight-text-pro"/>
              </a:rPr>
              <a:t> are associated with the bank’s decision:</a:t>
            </a:r>
          </a:p>
          <a:p>
            <a:pPr algn="l" rtl="0">
              <a:buFont typeface="Arial" panose="020B0604020202020204" pitchFamily="34" charset="0"/>
              <a:buChar char="•"/>
            </a:pPr>
            <a:r>
              <a:rPr lang="en-US" sz="2300" b="0" i="0" dirty="0">
                <a:solidFill>
                  <a:srgbClr val="091E42"/>
                </a:solidFill>
                <a:effectLst/>
                <a:latin typeface="freight-text-pro"/>
              </a:rPr>
              <a:t>If the applicant is</a:t>
            </a:r>
            <a:r>
              <a:rPr lang="en-US" sz="2300" b="1" i="0" dirty="0">
                <a:solidFill>
                  <a:srgbClr val="091E42"/>
                </a:solidFill>
                <a:effectLst/>
                <a:latin typeface="freight-text-pro"/>
              </a:rPr>
              <a:t> likely to repay the loan</a:t>
            </a:r>
            <a:r>
              <a:rPr lang="en-US" sz="2300" b="0" i="0" dirty="0">
                <a:solidFill>
                  <a:srgbClr val="091E42"/>
                </a:solidFill>
                <a:effectLst/>
                <a:latin typeface="freight-text-pro"/>
              </a:rPr>
              <a:t>, then not approving the loan results in a </a:t>
            </a:r>
            <a:r>
              <a:rPr lang="en-US" sz="2300" b="1" i="0" dirty="0">
                <a:solidFill>
                  <a:srgbClr val="091E42"/>
                </a:solidFill>
                <a:effectLst/>
                <a:latin typeface="freight-text-pro"/>
              </a:rPr>
              <a:t>loss of business</a:t>
            </a:r>
            <a:r>
              <a:rPr lang="en-US" sz="2300" b="0" i="0" dirty="0">
                <a:solidFill>
                  <a:srgbClr val="091E42"/>
                </a:solidFill>
                <a:effectLst/>
                <a:latin typeface="freight-text-pro"/>
              </a:rPr>
              <a:t> to the company</a:t>
            </a:r>
          </a:p>
          <a:p>
            <a:pPr algn="l" rtl="0">
              <a:buFont typeface="Arial" panose="020B0604020202020204" pitchFamily="34" charset="0"/>
              <a:buChar char="•"/>
            </a:pPr>
            <a:r>
              <a:rPr lang="en-US" sz="2300" b="0" i="0" dirty="0">
                <a:solidFill>
                  <a:srgbClr val="091E42"/>
                </a:solidFill>
                <a:effectLst/>
                <a:latin typeface="freight-text-pro"/>
              </a:rPr>
              <a:t>If the applicant is </a:t>
            </a:r>
            <a:r>
              <a:rPr lang="en-US" sz="2300" b="1" i="0" dirty="0">
                <a:solidFill>
                  <a:srgbClr val="091E42"/>
                </a:solidFill>
                <a:effectLst/>
                <a:latin typeface="freight-text-pro"/>
              </a:rPr>
              <a:t>not likely to repay the loan,</a:t>
            </a:r>
            <a:r>
              <a:rPr lang="en-US" sz="2300" b="0" i="0" dirty="0">
                <a:solidFill>
                  <a:srgbClr val="091E42"/>
                </a:solidFill>
                <a:effectLst/>
                <a:latin typeface="freight-text-pro"/>
              </a:rPr>
              <a:t> i.e. he/she is likely to default, then approving the loan may lead to a </a:t>
            </a:r>
            <a:r>
              <a:rPr lang="en-US" sz="2300" b="1" i="0" dirty="0">
                <a:solidFill>
                  <a:srgbClr val="091E42"/>
                </a:solidFill>
                <a:effectLst/>
                <a:latin typeface="freight-text-pro"/>
              </a:rPr>
              <a:t>financial loss</a:t>
            </a:r>
            <a:r>
              <a:rPr lang="en-US" sz="2300" b="0" i="0" dirty="0">
                <a:solidFill>
                  <a:srgbClr val="091E42"/>
                </a:solidFill>
                <a:effectLst/>
                <a:latin typeface="freight-text-pro"/>
              </a:rPr>
              <a:t> for the company</a:t>
            </a:r>
          </a:p>
          <a:p>
            <a:pPr algn="l" rtl="0">
              <a:buFont typeface="Arial" panose="020B0604020202020204" pitchFamily="34" charset="0"/>
              <a:buChar char="•"/>
            </a:pPr>
            <a:r>
              <a:rPr lang="en-US" sz="2300" b="0" i="0" dirty="0">
                <a:solidFill>
                  <a:srgbClr val="091E42"/>
                </a:solidFill>
                <a:effectLst/>
                <a:latin typeface="freight-text-pro"/>
              </a:rPr>
              <a:t>The data given in the case study contains information about past loan applicants and whether they ‘defaulted’ or not. The aim is to identify patterns which indicate if a person is likely to default, which may be used for taking actions such as denying the loan, reducing the amount of loan, lending (to risky applicants) at a higher interest rate, etc.</a:t>
            </a:r>
          </a:p>
          <a:p>
            <a:pPr algn="l" rtl="0"/>
            <a:r>
              <a:rPr lang="en-US" sz="2300" b="0" i="0" dirty="0">
                <a:solidFill>
                  <a:srgbClr val="091E42"/>
                </a:solidFill>
                <a:effectLst/>
                <a:latin typeface="freight-text-pro"/>
              </a:rPr>
              <a:t>When a person applies for a loan,</a:t>
            </a:r>
            <a:r>
              <a:rPr lang="en-US" sz="2300" b="1" i="0" dirty="0">
                <a:solidFill>
                  <a:srgbClr val="091E42"/>
                </a:solidFill>
                <a:effectLst/>
                <a:latin typeface="freight-text-pro"/>
              </a:rPr>
              <a:t> </a:t>
            </a:r>
            <a:r>
              <a:rPr lang="en-US" sz="2300" b="0" i="0" dirty="0">
                <a:solidFill>
                  <a:srgbClr val="091E42"/>
                </a:solidFill>
                <a:effectLst/>
                <a:latin typeface="freight-text-pro"/>
              </a:rPr>
              <a:t>there are</a:t>
            </a:r>
            <a:r>
              <a:rPr lang="en-US" sz="2300" b="1" i="0" dirty="0">
                <a:solidFill>
                  <a:srgbClr val="091E42"/>
                </a:solidFill>
                <a:effectLst/>
                <a:latin typeface="freight-text-pro"/>
              </a:rPr>
              <a:t> two types of decisions</a:t>
            </a:r>
            <a:r>
              <a:rPr lang="en-US" sz="2300" b="0" i="0" dirty="0">
                <a:solidFill>
                  <a:srgbClr val="091E42"/>
                </a:solidFill>
                <a:effectLst/>
                <a:latin typeface="freight-text-pro"/>
              </a:rPr>
              <a:t> that could be taken by the company:</a:t>
            </a:r>
          </a:p>
          <a:p>
            <a:pPr algn="l" rtl="0">
              <a:buFont typeface="+mj-lt"/>
              <a:buAutoNum type="arabicPeriod"/>
            </a:pPr>
            <a:r>
              <a:rPr lang="en-US" sz="2300" b="1" i="0" dirty="0">
                <a:solidFill>
                  <a:srgbClr val="091E42"/>
                </a:solidFill>
                <a:effectLst/>
                <a:latin typeface="freight-text-pro"/>
              </a:rPr>
              <a:t>Loan accepted:</a:t>
            </a:r>
            <a:r>
              <a:rPr lang="en-US" sz="2300" b="0" i="0" dirty="0">
                <a:solidFill>
                  <a:srgbClr val="091E42"/>
                </a:solidFill>
                <a:effectLst/>
                <a:latin typeface="freight-text-pro"/>
              </a:rPr>
              <a:t> If the company approves the loan, there are 3 possible scenarios described below:</a:t>
            </a:r>
          </a:p>
          <a:p>
            <a:pPr marL="742950" lvl="1" indent="-285750" algn="l" rtl="0">
              <a:buFont typeface="+mj-lt"/>
              <a:buAutoNum type="arabicPeriod"/>
            </a:pPr>
            <a:r>
              <a:rPr lang="en-US" sz="2300" b="1" i="0" dirty="0">
                <a:solidFill>
                  <a:srgbClr val="091E42"/>
                </a:solidFill>
                <a:effectLst/>
                <a:latin typeface="freight-text-pro"/>
              </a:rPr>
              <a:t>Fully paid</a:t>
            </a:r>
            <a:r>
              <a:rPr lang="en-US" sz="2300" b="0" i="0" dirty="0">
                <a:solidFill>
                  <a:srgbClr val="091E42"/>
                </a:solidFill>
                <a:effectLst/>
                <a:latin typeface="freight-text-pro"/>
              </a:rPr>
              <a:t>: Applicant has fully paid the loan (the principal and the interest rate)</a:t>
            </a:r>
          </a:p>
          <a:p>
            <a:pPr marL="742950" lvl="1" indent="-285750" algn="l" rtl="0">
              <a:buFont typeface="+mj-lt"/>
              <a:buAutoNum type="arabicPeriod"/>
            </a:pPr>
            <a:r>
              <a:rPr lang="en-US" sz="2300" b="1" i="0" dirty="0">
                <a:solidFill>
                  <a:srgbClr val="091E42"/>
                </a:solidFill>
                <a:effectLst/>
                <a:latin typeface="freight-text-pro"/>
              </a:rPr>
              <a:t>Current</a:t>
            </a:r>
            <a:r>
              <a:rPr lang="en-US" sz="2300" b="0" i="0" dirty="0">
                <a:solidFill>
                  <a:srgbClr val="091E42"/>
                </a:solidFill>
                <a:effectLst/>
                <a:latin typeface="freight-text-pro"/>
              </a:rPr>
              <a:t>: Applicant is in the process of paying the instalments, i.e. the tenure of the loan is not yet completed. These candidates are not labelled as 'defaulted'.</a:t>
            </a:r>
          </a:p>
          <a:p>
            <a:pPr marL="742950" lvl="1" indent="-285750" algn="l" rtl="0">
              <a:buFont typeface="+mj-lt"/>
              <a:buAutoNum type="arabicPeriod"/>
            </a:pPr>
            <a:r>
              <a:rPr lang="en-US" sz="2300" b="1" i="0" dirty="0">
                <a:solidFill>
                  <a:srgbClr val="091E42"/>
                </a:solidFill>
                <a:effectLst/>
                <a:latin typeface="freight-text-pro"/>
              </a:rPr>
              <a:t>Charged-off</a:t>
            </a:r>
            <a:r>
              <a:rPr lang="en-US" sz="2300" b="0" i="0" dirty="0">
                <a:solidFill>
                  <a:srgbClr val="091E42"/>
                </a:solidFill>
                <a:effectLst/>
                <a:latin typeface="freight-text-pro"/>
              </a:rPr>
              <a:t>: Applicant has not paid the instalments in due time for a long period of time, i.e. he/she has </a:t>
            </a:r>
            <a:r>
              <a:rPr lang="en-US" sz="2300" b="1" i="0" dirty="0">
                <a:solidFill>
                  <a:srgbClr val="091E42"/>
                </a:solidFill>
                <a:effectLst/>
                <a:latin typeface="freight-text-pro"/>
              </a:rPr>
              <a:t>defaulted </a:t>
            </a:r>
            <a:r>
              <a:rPr lang="en-US" sz="2300" b="0" i="0" dirty="0">
                <a:solidFill>
                  <a:srgbClr val="091E42"/>
                </a:solidFill>
                <a:effectLst/>
                <a:latin typeface="freight-text-pro"/>
              </a:rPr>
              <a:t>on the loan </a:t>
            </a:r>
          </a:p>
          <a:p>
            <a:pPr algn="l">
              <a:buFont typeface="+mj-lt"/>
              <a:buAutoNum type="arabicPeriod"/>
            </a:pPr>
            <a:r>
              <a:rPr lang="en-US" sz="2300" b="1" i="0" dirty="0">
                <a:solidFill>
                  <a:srgbClr val="091E42"/>
                </a:solidFill>
                <a:effectLst/>
                <a:latin typeface="freight-text-pro"/>
              </a:rPr>
              <a:t>Loan rejected</a:t>
            </a:r>
            <a:r>
              <a:rPr lang="en-US" sz="2300" b="0" i="0" dirty="0">
                <a:solidFill>
                  <a:srgbClr val="091E42"/>
                </a:solidFill>
                <a:effectLst/>
                <a:latin typeface="freight-text-pro"/>
              </a:rPr>
              <a:t>: The company had rejected the loan (because the candidate does not meet their requirements etc.). Since the loan was rejected, there is no transactional history of those applicants with the company and so this data is not available with the company (and thus in this dataset)</a:t>
            </a:r>
          </a:p>
          <a:p>
            <a:pPr algn="l" rtl="0">
              <a:buFont typeface="Arial" panose="020B0604020202020204" pitchFamily="34" charset="0"/>
              <a:buChar char="•"/>
            </a:pPr>
            <a:endParaRPr lang="en-US" sz="1600" b="0" i="0" dirty="0">
              <a:solidFill>
                <a:srgbClr val="091E42"/>
              </a:solidFill>
              <a:effectLst/>
              <a:latin typeface="freight-text-pro"/>
            </a:endParaRPr>
          </a:p>
          <a:p>
            <a:pPr marL="0" indent="0">
              <a:buNone/>
            </a:pPr>
            <a:r>
              <a:rPr lang="en-IN" dirty="0"/>
              <a:t> 	 	</a:t>
            </a:r>
          </a:p>
        </p:txBody>
      </p:sp>
    </p:spTree>
    <p:extLst>
      <p:ext uri="{BB962C8B-B14F-4D97-AF65-F5344CB8AC3E}">
        <p14:creationId xmlns:p14="http://schemas.microsoft.com/office/powerpoint/2010/main" val="95126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EB83-3782-904C-E176-96503F4EDE3C}"/>
              </a:ext>
            </a:extLst>
          </p:cNvPr>
          <p:cNvSpPr>
            <a:spLocks noGrp="1"/>
          </p:cNvSpPr>
          <p:nvPr>
            <p:ph type="title"/>
          </p:nvPr>
        </p:nvSpPr>
        <p:spPr>
          <a:xfrm>
            <a:off x="838200" y="365126"/>
            <a:ext cx="10515600" cy="656850"/>
          </a:xfrm>
        </p:spPr>
        <p:txBody>
          <a:bodyPr>
            <a:normAutofit/>
          </a:bodyPr>
          <a:lstStyle/>
          <a:p>
            <a:r>
              <a:rPr lang="en-IN" sz="2400" dirty="0"/>
              <a:t>Analysis Approach</a:t>
            </a:r>
          </a:p>
        </p:txBody>
      </p:sp>
      <p:sp>
        <p:nvSpPr>
          <p:cNvPr id="3" name="Content Placeholder 2">
            <a:extLst>
              <a:ext uri="{FF2B5EF4-FFF2-40B4-BE49-F238E27FC236}">
                <a16:creationId xmlns:a16="http://schemas.microsoft.com/office/drawing/2014/main" id="{5B58E228-9147-5C95-C66B-E7515A7B6529}"/>
              </a:ext>
            </a:extLst>
          </p:cNvPr>
          <p:cNvSpPr>
            <a:spLocks noGrp="1"/>
          </p:cNvSpPr>
          <p:nvPr>
            <p:ph idx="1"/>
          </p:nvPr>
        </p:nvSpPr>
        <p:spPr>
          <a:xfrm>
            <a:off x="838200" y="887506"/>
            <a:ext cx="10515600" cy="5334390"/>
          </a:xfrm>
        </p:spPr>
        <p:txBody>
          <a:bodyPr>
            <a:noAutofit/>
          </a:bodyPr>
          <a:lstStyle/>
          <a:p>
            <a:r>
              <a:rPr lang="en-IN" sz="1200" dirty="0"/>
              <a:t>We have followed the very simple analysis approach as below:-</a:t>
            </a:r>
          </a:p>
          <a:p>
            <a:pPr marL="971550" lvl="1" indent="-514350">
              <a:buFont typeface="+mj-lt"/>
              <a:buAutoNum type="arabicPeriod"/>
            </a:pPr>
            <a:r>
              <a:rPr lang="en-IN" sz="1200" dirty="0"/>
              <a:t>First we have uploaded the csv file to the python library.</a:t>
            </a:r>
          </a:p>
          <a:p>
            <a:pPr marL="971550" lvl="1" indent="-514350">
              <a:buFont typeface="+mj-lt"/>
              <a:buAutoNum type="arabicPeriod"/>
            </a:pPr>
            <a:r>
              <a:rPr lang="en-IN" sz="1200" dirty="0"/>
              <a:t>Then we have opened the new python notebook.</a:t>
            </a:r>
          </a:p>
          <a:p>
            <a:pPr marL="971550" lvl="1" indent="-514350">
              <a:buFont typeface="+mj-lt"/>
              <a:buAutoNum type="arabicPeriod"/>
            </a:pPr>
            <a:r>
              <a:rPr lang="en-IN" sz="1200" dirty="0"/>
              <a:t>We imported the </a:t>
            </a:r>
            <a:r>
              <a:rPr lang="en-IN" sz="1200" dirty="0" err="1"/>
              <a:t>numpy</a:t>
            </a:r>
            <a:r>
              <a:rPr lang="en-IN" sz="1200" dirty="0"/>
              <a:t>, seaborn, matplotlib and pandas library.</a:t>
            </a:r>
          </a:p>
          <a:p>
            <a:pPr marL="971550" lvl="1" indent="-514350">
              <a:buFont typeface="+mj-lt"/>
              <a:buAutoNum type="arabicPeriod"/>
            </a:pPr>
            <a:r>
              <a:rPr lang="en-IN" sz="1200" dirty="0"/>
              <a:t>We used the pandas library to </a:t>
            </a:r>
            <a:r>
              <a:rPr lang="en-IN" sz="1200" b="1" dirty="0"/>
              <a:t>read the CSV file data</a:t>
            </a:r>
            <a:r>
              <a:rPr lang="en-IN" sz="1200" dirty="0"/>
              <a:t>.</a:t>
            </a:r>
          </a:p>
          <a:p>
            <a:pPr marL="971550" lvl="1" indent="-514350">
              <a:buFont typeface="+mj-lt"/>
              <a:buAutoNum type="arabicPeriod"/>
            </a:pPr>
            <a:r>
              <a:rPr lang="en-IN" sz="1200" dirty="0"/>
              <a:t>We first determined the number of rows and columns of the data set.</a:t>
            </a:r>
          </a:p>
          <a:p>
            <a:pPr marL="971550" lvl="1" indent="-514350">
              <a:buFont typeface="+mj-lt"/>
              <a:buAutoNum type="arabicPeriod"/>
            </a:pPr>
            <a:r>
              <a:rPr lang="en-IN" sz="1200" dirty="0"/>
              <a:t>Then we checked number columns in the data set which has the null values.</a:t>
            </a:r>
          </a:p>
          <a:p>
            <a:pPr marL="971550" lvl="1" indent="-514350">
              <a:buFont typeface="+mj-lt"/>
              <a:buAutoNum type="arabicPeriod"/>
            </a:pPr>
            <a:r>
              <a:rPr lang="en-IN" sz="1200" dirty="0"/>
              <a:t>We found that there are many columns which have the null values hence started the </a:t>
            </a:r>
            <a:r>
              <a:rPr lang="en-IN" sz="1200" b="1" dirty="0"/>
              <a:t>data cleaning</a:t>
            </a:r>
            <a:r>
              <a:rPr lang="en-IN" sz="1200" dirty="0"/>
              <a:t>.</a:t>
            </a:r>
          </a:p>
          <a:p>
            <a:pPr marL="971550" lvl="1" indent="-514350">
              <a:buFont typeface="+mj-lt"/>
              <a:buAutoNum type="arabicPeriod"/>
            </a:pPr>
            <a:r>
              <a:rPr lang="en-IN" sz="1200" dirty="0"/>
              <a:t>We used the </a:t>
            </a:r>
            <a:r>
              <a:rPr lang="en-IN" sz="1200" dirty="0" err="1"/>
              <a:t>dropna</a:t>
            </a:r>
            <a:r>
              <a:rPr lang="en-IN" sz="1200" dirty="0"/>
              <a:t> to drop the columns which have the null values.</a:t>
            </a:r>
          </a:p>
          <a:p>
            <a:pPr marL="971550" lvl="1" indent="-514350">
              <a:buFont typeface="+mj-lt"/>
              <a:buAutoNum type="arabicPeriod"/>
            </a:pPr>
            <a:r>
              <a:rPr lang="en-IN" sz="1200" dirty="0"/>
              <a:t>After dropping the columns with null values, we found that there are various columns which have very minimal information for the analysis hence dropped the same.</a:t>
            </a:r>
          </a:p>
          <a:p>
            <a:pPr marL="971550" lvl="1" indent="-514350">
              <a:buFont typeface="+mj-lt"/>
              <a:buAutoNum type="arabicPeriod"/>
            </a:pPr>
            <a:r>
              <a:rPr lang="en-IN" sz="1200" dirty="0"/>
              <a:t>There are various columns which correspond to the post loan approval hence we dropped then same.</a:t>
            </a:r>
          </a:p>
          <a:p>
            <a:pPr marL="457200" lvl="1" indent="0">
              <a:buNone/>
            </a:pPr>
            <a:r>
              <a:rPr lang="en-US" sz="1200" dirty="0"/>
              <a:t>              Post Approval features are as below:-</a:t>
            </a:r>
          </a:p>
          <a:p>
            <a:pPr marL="457200" lvl="1" indent="0">
              <a:buNone/>
            </a:pPr>
            <a:r>
              <a:rPr lang="en-US" sz="1200" dirty="0"/>
              <a:t>             #recoveries</a:t>
            </a:r>
          </a:p>
          <a:p>
            <a:pPr marL="457200" lvl="1" indent="0">
              <a:buNone/>
            </a:pPr>
            <a:r>
              <a:rPr lang="en-US" sz="1200" dirty="0"/>
              <a:t>             #total_rec_late_fee</a:t>
            </a:r>
          </a:p>
          <a:p>
            <a:pPr marL="457200" lvl="1" indent="0">
              <a:buNone/>
            </a:pPr>
            <a:r>
              <a:rPr lang="en-US" sz="1200" dirty="0"/>
              <a:t>             #total_rec_int</a:t>
            </a:r>
          </a:p>
          <a:p>
            <a:pPr marL="457200" lvl="1" indent="0">
              <a:buNone/>
            </a:pPr>
            <a:r>
              <a:rPr lang="en-US" sz="1200" dirty="0"/>
              <a:t>             #total_rec_prncp</a:t>
            </a:r>
          </a:p>
          <a:p>
            <a:pPr marL="457200" lvl="1" indent="0">
              <a:buNone/>
            </a:pPr>
            <a:r>
              <a:rPr lang="en-US" sz="1200" dirty="0"/>
              <a:t>             </a:t>
            </a:r>
            <a:endParaRPr lang="en-IN" sz="1200" dirty="0"/>
          </a:p>
        </p:txBody>
      </p:sp>
    </p:spTree>
    <p:extLst>
      <p:ext uri="{BB962C8B-B14F-4D97-AF65-F5344CB8AC3E}">
        <p14:creationId xmlns:p14="http://schemas.microsoft.com/office/powerpoint/2010/main" val="404835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9CD438-9D91-2A26-3A3E-F7E06D1151AD}"/>
              </a:ext>
            </a:extLst>
          </p:cNvPr>
          <p:cNvSpPr>
            <a:spLocks noGrp="1"/>
          </p:cNvSpPr>
          <p:nvPr>
            <p:ph idx="1"/>
          </p:nvPr>
        </p:nvSpPr>
        <p:spPr>
          <a:xfrm>
            <a:off x="677334" y="816639"/>
            <a:ext cx="8596668" cy="5224724"/>
          </a:xfrm>
        </p:spPr>
        <p:txBody>
          <a:bodyPr>
            <a:normAutofit/>
          </a:bodyPr>
          <a:lstStyle/>
          <a:p>
            <a:pPr marL="457200" lvl="1" indent="0">
              <a:buNone/>
            </a:pPr>
            <a:r>
              <a:rPr lang="en-US" sz="1200" dirty="0"/>
              <a:t>             #last_pymnt_d</a:t>
            </a:r>
          </a:p>
          <a:p>
            <a:pPr marL="457200" lvl="1" indent="0">
              <a:buNone/>
            </a:pPr>
            <a:r>
              <a:rPr lang="en-US" sz="1200" dirty="0"/>
              <a:t>             #last_pymnt_amnt</a:t>
            </a:r>
          </a:p>
          <a:p>
            <a:pPr marL="457200" lvl="1" indent="0">
              <a:buNone/>
            </a:pPr>
            <a:r>
              <a:rPr lang="en-US" sz="1200" dirty="0"/>
              <a:t>             #next_pymnt_d</a:t>
            </a:r>
          </a:p>
          <a:p>
            <a:pPr marL="457200" lvl="1" indent="0">
              <a:buNone/>
            </a:pPr>
            <a:r>
              <a:rPr lang="en-US" sz="1200" dirty="0"/>
              <a:t>             #last_credit_pull_d</a:t>
            </a:r>
          </a:p>
          <a:p>
            <a:pPr lvl="1"/>
            <a:r>
              <a:rPr lang="en-US" sz="1200" dirty="0"/>
              <a:t>   There are some columns which will not help in the analysis hence we dropped the same.</a:t>
            </a:r>
          </a:p>
          <a:p>
            <a:pPr marL="914400" lvl="2" indent="0">
              <a:buNone/>
            </a:pPr>
            <a:r>
              <a:rPr lang="en-US" sz="1200" dirty="0"/>
              <a:t>#id</a:t>
            </a:r>
          </a:p>
          <a:p>
            <a:pPr marL="914400" lvl="2" indent="0">
              <a:buNone/>
            </a:pPr>
            <a:r>
              <a:rPr lang="en-US" sz="1200" dirty="0"/>
              <a:t>#member_id</a:t>
            </a:r>
          </a:p>
          <a:p>
            <a:pPr marL="914400" lvl="2" indent="0">
              <a:buNone/>
            </a:pPr>
            <a:r>
              <a:rPr lang="en-US" sz="1200" dirty="0"/>
              <a:t>#url</a:t>
            </a:r>
          </a:p>
          <a:p>
            <a:pPr marL="914400" lvl="2" indent="0">
              <a:buNone/>
            </a:pPr>
            <a:r>
              <a:rPr lang="en-US" sz="1200" dirty="0"/>
              <a:t>#zip_code</a:t>
            </a:r>
          </a:p>
          <a:p>
            <a:pPr marL="914400" lvl="2" indent="0">
              <a:buNone/>
            </a:pPr>
            <a:r>
              <a:rPr lang="en-US" sz="1200" dirty="0"/>
              <a:t>#addr_state</a:t>
            </a:r>
          </a:p>
          <a:p>
            <a:pPr marL="914400" lvl="2" indent="0">
              <a:buNone/>
            </a:pPr>
            <a:r>
              <a:rPr lang="en-US" sz="1200" dirty="0"/>
              <a:t>#title</a:t>
            </a:r>
          </a:p>
          <a:p>
            <a:pPr marL="914400" lvl="2" indent="0">
              <a:buNone/>
            </a:pPr>
            <a:r>
              <a:rPr lang="en-US" sz="1200" dirty="0"/>
              <a:t>#emp_title</a:t>
            </a:r>
          </a:p>
          <a:p>
            <a:pPr marL="914400" lvl="2" indent="0">
              <a:buNone/>
            </a:pPr>
            <a:r>
              <a:rPr lang="en-US" sz="1200" dirty="0"/>
              <a:t>#addr_state</a:t>
            </a:r>
            <a:endParaRPr lang="en-IN" dirty="0"/>
          </a:p>
        </p:txBody>
      </p:sp>
    </p:spTree>
    <p:extLst>
      <p:ext uri="{BB962C8B-B14F-4D97-AF65-F5344CB8AC3E}">
        <p14:creationId xmlns:p14="http://schemas.microsoft.com/office/powerpoint/2010/main" val="25166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A0C45F-CEA5-EE5B-90E1-7E8853506882}"/>
              </a:ext>
            </a:extLst>
          </p:cNvPr>
          <p:cNvSpPr>
            <a:spLocks noGrp="1"/>
          </p:cNvSpPr>
          <p:nvPr>
            <p:ph idx="1"/>
          </p:nvPr>
        </p:nvSpPr>
        <p:spPr>
          <a:xfrm>
            <a:off x="838200" y="457200"/>
            <a:ext cx="10515600" cy="5719763"/>
          </a:xfrm>
        </p:spPr>
        <p:txBody>
          <a:bodyPr/>
          <a:lstStyle/>
          <a:p>
            <a:pPr>
              <a:buAutoNum type="arabicPeriod" startAt="11"/>
            </a:pPr>
            <a:r>
              <a:rPr lang="en-US" sz="1200" dirty="0"/>
              <a:t>There are some columns some more columns which are post approval related hence we dropped the same.</a:t>
            </a:r>
          </a:p>
          <a:p>
            <a:pPr>
              <a:buAutoNum type="arabicPeriod" startAt="11"/>
            </a:pPr>
            <a:r>
              <a:rPr lang="en-US" sz="1200" dirty="0"/>
              <a:t>We also removed the data related to </a:t>
            </a:r>
            <a:r>
              <a:rPr lang="en-US" sz="1200" b="1" dirty="0"/>
              <a:t>loan status as current </a:t>
            </a:r>
            <a:r>
              <a:rPr lang="en-US" sz="1200" dirty="0"/>
              <a:t>as that would not help in the analysis.</a:t>
            </a:r>
          </a:p>
          <a:p>
            <a:pPr>
              <a:buAutoNum type="arabicPeriod" startAt="11"/>
            </a:pPr>
            <a:r>
              <a:rPr lang="en-US" sz="1200" dirty="0"/>
              <a:t>After removing the data related to current loan status, we have only data related to fully paid and charged off loans.</a:t>
            </a:r>
          </a:p>
          <a:p>
            <a:pPr>
              <a:buAutoNum type="arabicPeriod" startAt="11"/>
            </a:pPr>
            <a:r>
              <a:rPr lang="en-US" sz="1200" dirty="0"/>
              <a:t>We created a function as defaulter and added that as a column where the </a:t>
            </a:r>
            <a:r>
              <a:rPr lang="en-US" sz="1200" b="1" dirty="0"/>
              <a:t>total amount is equal to or greater than the loan amount</a:t>
            </a:r>
            <a:r>
              <a:rPr lang="en-US" sz="1200" dirty="0"/>
              <a:t>.</a:t>
            </a:r>
          </a:p>
          <a:p>
            <a:pPr>
              <a:buAutoNum type="arabicPeriod" startAt="11"/>
            </a:pPr>
            <a:r>
              <a:rPr lang="en-US" sz="1200" dirty="0"/>
              <a:t>We replaced the </a:t>
            </a:r>
            <a:r>
              <a:rPr lang="en-US" sz="1200" dirty="0" err="1"/>
              <a:t>revol_util</a:t>
            </a:r>
            <a:r>
              <a:rPr lang="en-US" sz="1200" dirty="0"/>
              <a:t>, </a:t>
            </a:r>
            <a:r>
              <a:rPr lang="en-US" sz="1200" dirty="0" err="1"/>
              <a:t>int_rate</a:t>
            </a:r>
            <a:r>
              <a:rPr lang="en-US" sz="1200" dirty="0"/>
              <a:t> and term from string to the float values and integer.</a:t>
            </a:r>
          </a:p>
          <a:p>
            <a:pPr>
              <a:buAutoNum type="arabicPeriod" startAt="11"/>
            </a:pPr>
            <a:r>
              <a:rPr lang="en-US" sz="1200" dirty="0"/>
              <a:t>Then we renamed the </a:t>
            </a:r>
            <a:r>
              <a:rPr lang="en-US" sz="1200" b="1" dirty="0"/>
              <a:t>term </a:t>
            </a:r>
            <a:r>
              <a:rPr lang="en-US" sz="1200" dirty="0"/>
              <a:t>to</a:t>
            </a:r>
            <a:r>
              <a:rPr lang="en-US" sz="1200" b="1" dirty="0"/>
              <a:t> term in months.</a:t>
            </a:r>
          </a:p>
          <a:p>
            <a:pPr>
              <a:buAutoNum type="arabicPeriod" startAt="11"/>
            </a:pPr>
            <a:r>
              <a:rPr lang="en-US" sz="1200" dirty="0"/>
              <a:t>We encoded the data in the columns '</a:t>
            </a:r>
            <a:r>
              <a:rPr lang="en-US" sz="1200" dirty="0" err="1"/>
              <a:t>home_ownership</a:t>
            </a:r>
            <a:r>
              <a:rPr lang="en-US" sz="1200" dirty="0"/>
              <a:t>', 'verification_status','loan_status','</a:t>
            </a:r>
            <a:r>
              <a:rPr lang="en-US" sz="1200" dirty="0" err="1"/>
              <a:t>is_defaulter</a:t>
            </a:r>
            <a:r>
              <a:rPr lang="en-US" sz="1200" dirty="0"/>
              <a:t>’ to get the values in 0 and 1 for easy analysis.</a:t>
            </a:r>
          </a:p>
          <a:p>
            <a:pPr>
              <a:buAutoNum type="arabicPeriod" startAt="11"/>
            </a:pPr>
            <a:r>
              <a:rPr lang="en-US" sz="1200" dirty="0"/>
              <a:t>We determined the correlation between the different </a:t>
            </a:r>
            <a:r>
              <a:rPr lang="en-US" sz="1200" dirty="0" err="1"/>
              <a:t>varaibles</a:t>
            </a:r>
            <a:r>
              <a:rPr lang="en-US" sz="1200" dirty="0"/>
              <a:t> in the data set.</a:t>
            </a:r>
          </a:p>
          <a:p>
            <a:pPr>
              <a:buAutoNum type="arabicPeriod" startAt="11"/>
            </a:pPr>
            <a:r>
              <a:rPr lang="en-US" sz="1200" dirty="0"/>
              <a:t>We did the bivariate analysis of the cleaned and structured data on basis of </a:t>
            </a:r>
            <a:r>
              <a:rPr lang="en-US" sz="1200" b="1" dirty="0" err="1"/>
              <a:t>home_ownership</a:t>
            </a:r>
            <a:r>
              <a:rPr lang="en-US" sz="1200" b="1" dirty="0"/>
              <a:t> </a:t>
            </a:r>
            <a:r>
              <a:rPr lang="en-US" sz="1200" dirty="0"/>
              <a:t>and below is the result as per the histogram.</a:t>
            </a:r>
          </a:p>
          <a:p>
            <a:pPr>
              <a:buAutoNum type="arabicPeriod" startAt="11"/>
            </a:pPr>
            <a:endParaRPr lang="en-US" sz="1200" dirty="0"/>
          </a:p>
          <a:p>
            <a:pPr marL="0" indent="0">
              <a:buNone/>
            </a:pPr>
            <a:endParaRPr lang="en-IN" dirty="0"/>
          </a:p>
        </p:txBody>
      </p:sp>
      <p:pic>
        <p:nvPicPr>
          <p:cNvPr id="5" name="Picture 4">
            <a:extLst>
              <a:ext uri="{FF2B5EF4-FFF2-40B4-BE49-F238E27FC236}">
                <a16:creationId xmlns:a16="http://schemas.microsoft.com/office/drawing/2014/main" id="{FD36CDC6-84D8-3377-003E-A3AA5CCFAB30}"/>
              </a:ext>
            </a:extLst>
          </p:cNvPr>
          <p:cNvPicPr>
            <a:picLocks noChangeAspect="1"/>
          </p:cNvPicPr>
          <p:nvPr/>
        </p:nvPicPr>
        <p:blipFill>
          <a:blip r:embed="rId2"/>
          <a:stretch>
            <a:fillRect/>
          </a:stretch>
        </p:blipFill>
        <p:spPr>
          <a:xfrm>
            <a:off x="2999504" y="3429000"/>
            <a:ext cx="4458322" cy="2581635"/>
          </a:xfrm>
          <a:prstGeom prst="rect">
            <a:avLst/>
          </a:prstGeom>
        </p:spPr>
      </p:pic>
    </p:spTree>
    <p:extLst>
      <p:ext uri="{BB962C8B-B14F-4D97-AF65-F5344CB8AC3E}">
        <p14:creationId xmlns:p14="http://schemas.microsoft.com/office/powerpoint/2010/main" val="393474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CB51EE-CD40-0AB5-B0C1-6DB6AFC9B870}"/>
              </a:ext>
            </a:extLst>
          </p:cNvPr>
          <p:cNvSpPr>
            <a:spLocks noGrp="1"/>
          </p:cNvSpPr>
          <p:nvPr>
            <p:ph idx="1"/>
          </p:nvPr>
        </p:nvSpPr>
        <p:spPr>
          <a:xfrm>
            <a:off x="838200" y="344246"/>
            <a:ext cx="10515600" cy="5832718"/>
          </a:xfrm>
        </p:spPr>
        <p:txBody>
          <a:bodyPr>
            <a:normAutofit/>
          </a:bodyPr>
          <a:lstStyle/>
          <a:p>
            <a:r>
              <a:rPr lang="en-IN" sz="1200" b="1" dirty="0"/>
              <a:t>From the histogram it is clear that there is very high risk that the people who stay on rent or have mortgaged there house have more chances to default than the ones who have their own houses.</a:t>
            </a:r>
          </a:p>
          <a:p>
            <a:endParaRPr lang="en-IN" sz="1200" b="1" dirty="0"/>
          </a:p>
          <a:p>
            <a:pPr marL="0" indent="0">
              <a:buNone/>
            </a:pPr>
            <a:r>
              <a:rPr lang="en-US" sz="1200" dirty="0"/>
              <a:t>20. We did the bivariate analysis of the cleaned and structured data on basis of </a:t>
            </a:r>
            <a:r>
              <a:rPr lang="en-US" sz="1200" b="1" dirty="0" err="1"/>
              <a:t>verification_status</a:t>
            </a:r>
            <a:r>
              <a:rPr lang="en-US" sz="1200" b="1" dirty="0"/>
              <a:t> </a:t>
            </a:r>
            <a:r>
              <a:rPr lang="en-US" sz="1200" dirty="0"/>
              <a:t>and below is the result as per the histogram.</a:t>
            </a:r>
          </a:p>
          <a:p>
            <a:pPr marL="0" indent="0">
              <a:buNone/>
            </a:pPr>
            <a:endParaRPr lang="en-US" sz="1200" dirty="0"/>
          </a:p>
          <a:p>
            <a:endParaRPr lang="en-IN" sz="1200" b="1" dirty="0"/>
          </a:p>
          <a:p>
            <a:endParaRPr lang="en-IN" sz="1200" b="1" dirty="0"/>
          </a:p>
          <a:p>
            <a:endParaRPr lang="en-IN" sz="1200" b="1" dirty="0"/>
          </a:p>
          <a:p>
            <a:endParaRPr lang="en-IN" sz="1200" b="1" dirty="0"/>
          </a:p>
          <a:p>
            <a:endParaRPr lang="en-IN" sz="1200" b="1" dirty="0"/>
          </a:p>
          <a:p>
            <a:endParaRPr lang="en-IN" sz="1200" b="1" dirty="0"/>
          </a:p>
          <a:p>
            <a:endParaRPr lang="en-IN" sz="1200" b="1" dirty="0"/>
          </a:p>
          <a:p>
            <a:endParaRPr lang="en-IN" sz="1200" b="1" dirty="0"/>
          </a:p>
          <a:p>
            <a:endParaRPr lang="en-IN" sz="1200" b="1" dirty="0"/>
          </a:p>
          <a:p>
            <a:r>
              <a:rPr lang="en-IN" sz="1200" b="1" dirty="0"/>
              <a:t>From the histogram it is clear that there is very high risk that the people who are not verified have more chances to default than the ones who have been verified or source verified.</a:t>
            </a:r>
          </a:p>
          <a:p>
            <a:endParaRPr lang="en-IN" sz="1200" b="1" dirty="0"/>
          </a:p>
          <a:p>
            <a:endParaRPr lang="en-IN" sz="1200" b="1" dirty="0"/>
          </a:p>
        </p:txBody>
      </p:sp>
      <p:pic>
        <p:nvPicPr>
          <p:cNvPr id="7" name="Picture 6">
            <a:extLst>
              <a:ext uri="{FF2B5EF4-FFF2-40B4-BE49-F238E27FC236}">
                <a16:creationId xmlns:a16="http://schemas.microsoft.com/office/drawing/2014/main" id="{B1192170-1C18-16B6-D2D2-BED69AEA6A47}"/>
              </a:ext>
            </a:extLst>
          </p:cNvPr>
          <p:cNvPicPr>
            <a:picLocks noChangeAspect="1"/>
          </p:cNvPicPr>
          <p:nvPr/>
        </p:nvPicPr>
        <p:blipFill>
          <a:blip r:embed="rId2"/>
          <a:stretch>
            <a:fillRect/>
          </a:stretch>
        </p:blipFill>
        <p:spPr>
          <a:xfrm>
            <a:off x="3028325" y="1524997"/>
            <a:ext cx="4134427" cy="2581635"/>
          </a:xfrm>
          <a:prstGeom prst="rect">
            <a:avLst/>
          </a:prstGeom>
        </p:spPr>
      </p:pic>
    </p:spTree>
    <p:extLst>
      <p:ext uri="{BB962C8B-B14F-4D97-AF65-F5344CB8AC3E}">
        <p14:creationId xmlns:p14="http://schemas.microsoft.com/office/powerpoint/2010/main" val="143673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7691E5-25EA-AFA8-41C5-3680E5749B36}"/>
              </a:ext>
            </a:extLst>
          </p:cNvPr>
          <p:cNvSpPr>
            <a:spLocks noGrp="1"/>
          </p:cNvSpPr>
          <p:nvPr>
            <p:ph idx="1"/>
          </p:nvPr>
        </p:nvSpPr>
        <p:spPr>
          <a:xfrm>
            <a:off x="838200" y="257857"/>
            <a:ext cx="10515600" cy="5875749"/>
          </a:xfrm>
        </p:spPr>
        <p:txBody>
          <a:bodyPr/>
          <a:lstStyle/>
          <a:p>
            <a:pPr marL="0" indent="0">
              <a:buNone/>
            </a:pPr>
            <a:r>
              <a:rPr lang="en-US" sz="1200" dirty="0"/>
              <a:t>21. We did the univariate analysis of the cleaned and structured data on basis of </a:t>
            </a:r>
            <a:r>
              <a:rPr lang="en-US" sz="1200" b="1" dirty="0" err="1"/>
              <a:t>annual_inc</a:t>
            </a:r>
            <a:r>
              <a:rPr lang="en-US" sz="1200" b="1" dirty="0"/>
              <a:t> </a:t>
            </a:r>
            <a:r>
              <a:rPr lang="en-US" sz="1200" dirty="0"/>
              <a:t>and below is the result as per the histogram.</a:t>
            </a:r>
          </a:p>
          <a:p>
            <a:endParaRPr lang="en-US" dirty="0"/>
          </a:p>
          <a:p>
            <a:endParaRPr lang="en-US" sz="2800" dirty="0"/>
          </a:p>
          <a:p>
            <a:endParaRPr lang="en-US" dirty="0"/>
          </a:p>
          <a:p>
            <a:pPr marL="0" indent="0">
              <a:buNone/>
            </a:pPr>
            <a:endParaRPr lang="en-US" sz="2800" dirty="0"/>
          </a:p>
          <a:p>
            <a:r>
              <a:rPr lang="en-IN" sz="1200" dirty="0"/>
              <a:t>From the above histogram we reached to the conclusion that the annual income is less for most of the applicants and only one range of people have more annual range.</a:t>
            </a:r>
          </a:p>
          <a:p>
            <a:pPr marL="0" indent="0">
              <a:buNone/>
            </a:pPr>
            <a:r>
              <a:rPr lang="en-US" sz="1200" dirty="0"/>
              <a:t>22. We did the bivariate analysis of the cleaned and structured data on basis of </a:t>
            </a:r>
            <a:r>
              <a:rPr lang="en-US" sz="1200" b="1" dirty="0" err="1"/>
              <a:t>annual_inc</a:t>
            </a:r>
            <a:r>
              <a:rPr lang="en-US" sz="1200" b="1" dirty="0"/>
              <a:t> </a:t>
            </a:r>
            <a:r>
              <a:rPr lang="en-US" sz="1200" dirty="0"/>
              <a:t>against the </a:t>
            </a:r>
            <a:r>
              <a:rPr lang="en-US" sz="1200" b="1" dirty="0"/>
              <a:t>defaulter as yes </a:t>
            </a:r>
            <a:r>
              <a:rPr lang="en-US" sz="1200" dirty="0"/>
              <a:t>and below is the result as per bar chart.</a:t>
            </a:r>
          </a:p>
          <a:p>
            <a:endParaRPr lang="en-IN" sz="1200" dirty="0"/>
          </a:p>
        </p:txBody>
      </p:sp>
      <p:pic>
        <p:nvPicPr>
          <p:cNvPr id="5" name="Picture 4">
            <a:extLst>
              <a:ext uri="{FF2B5EF4-FFF2-40B4-BE49-F238E27FC236}">
                <a16:creationId xmlns:a16="http://schemas.microsoft.com/office/drawing/2014/main" id="{A047872F-8CF0-2E26-4F8B-EEAB73BB8D43}"/>
              </a:ext>
            </a:extLst>
          </p:cNvPr>
          <p:cNvPicPr>
            <a:picLocks noChangeAspect="1"/>
          </p:cNvPicPr>
          <p:nvPr/>
        </p:nvPicPr>
        <p:blipFill>
          <a:blip r:embed="rId2"/>
          <a:stretch>
            <a:fillRect/>
          </a:stretch>
        </p:blipFill>
        <p:spPr>
          <a:xfrm>
            <a:off x="2662565" y="775493"/>
            <a:ext cx="4134427" cy="1698766"/>
          </a:xfrm>
          <a:prstGeom prst="rect">
            <a:avLst/>
          </a:prstGeom>
        </p:spPr>
      </p:pic>
      <p:pic>
        <p:nvPicPr>
          <p:cNvPr id="7" name="Picture 6">
            <a:extLst>
              <a:ext uri="{FF2B5EF4-FFF2-40B4-BE49-F238E27FC236}">
                <a16:creationId xmlns:a16="http://schemas.microsoft.com/office/drawing/2014/main" id="{774AF82D-CB92-4C6D-CCC2-A0041DABD0EC}"/>
              </a:ext>
            </a:extLst>
          </p:cNvPr>
          <p:cNvPicPr>
            <a:picLocks noChangeAspect="1"/>
          </p:cNvPicPr>
          <p:nvPr/>
        </p:nvPicPr>
        <p:blipFill>
          <a:blip r:embed="rId3"/>
          <a:stretch>
            <a:fillRect/>
          </a:stretch>
        </p:blipFill>
        <p:spPr>
          <a:xfrm>
            <a:off x="2832194" y="3429000"/>
            <a:ext cx="5344271" cy="1826897"/>
          </a:xfrm>
          <a:prstGeom prst="rect">
            <a:avLst/>
          </a:prstGeom>
        </p:spPr>
      </p:pic>
    </p:spTree>
    <p:extLst>
      <p:ext uri="{BB962C8B-B14F-4D97-AF65-F5344CB8AC3E}">
        <p14:creationId xmlns:p14="http://schemas.microsoft.com/office/powerpoint/2010/main" val="78156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8CF75-1CDE-8A2F-B296-306E9D7AB186}"/>
              </a:ext>
            </a:extLst>
          </p:cNvPr>
          <p:cNvSpPr>
            <a:spLocks noGrp="1"/>
          </p:cNvSpPr>
          <p:nvPr>
            <p:ph type="title"/>
          </p:nvPr>
        </p:nvSpPr>
        <p:spPr>
          <a:xfrm>
            <a:off x="838200" y="365125"/>
            <a:ext cx="10515600" cy="495487"/>
          </a:xfrm>
        </p:spPr>
        <p:txBody>
          <a:bodyPr>
            <a:normAutofit/>
          </a:bodyPr>
          <a:lstStyle/>
          <a:p>
            <a:r>
              <a:rPr lang="en-IN" sz="2400" dirty="0"/>
              <a:t>Summary</a:t>
            </a:r>
          </a:p>
        </p:txBody>
      </p:sp>
      <p:sp>
        <p:nvSpPr>
          <p:cNvPr id="3" name="Content Placeholder 2">
            <a:extLst>
              <a:ext uri="{FF2B5EF4-FFF2-40B4-BE49-F238E27FC236}">
                <a16:creationId xmlns:a16="http://schemas.microsoft.com/office/drawing/2014/main" id="{B4EF044C-7EA6-D021-51F4-0F1E0E1CFB20}"/>
              </a:ext>
            </a:extLst>
          </p:cNvPr>
          <p:cNvSpPr>
            <a:spLocks noGrp="1"/>
          </p:cNvSpPr>
          <p:nvPr>
            <p:ph idx="1"/>
          </p:nvPr>
        </p:nvSpPr>
        <p:spPr>
          <a:xfrm>
            <a:off x="838200" y="860612"/>
            <a:ext cx="10515600" cy="5316351"/>
          </a:xfrm>
        </p:spPr>
        <p:txBody>
          <a:bodyPr>
            <a:normAutofit/>
          </a:bodyPr>
          <a:lstStyle/>
          <a:p>
            <a:r>
              <a:rPr lang="en-IN" sz="1200" dirty="0"/>
              <a:t>From the analysis of the loan data set it is found that the people with own houses have less chances of defaulting the loan than the people who live in the rented or mortgaged house.</a:t>
            </a:r>
          </a:p>
          <a:p>
            <a:r>
              <a:rPr lang="en-IN" sz="1200" dirty="0"/>
              <a:t>From the analysis it is clear that the verified applicants have less chances of defaulting than the applicants who are not verified.</a:t>
            </a:r>
          </a:p>
          <a:p>
            <a:r>
              <a:rPr lang="en-IN" sz="1200" dirty="0"/>
              <a:t>From the analysis it is clear that the applicants with good annual income have less chances of defaulting then the applicants who have less </a:t>
            </a:r>
            <a:r>
              <a:rPr lang="en-IN" sz="1200"/>
              <a:t>annual income.</a:t>
            </a:r>
            <a:endParaRPr lang="en-IN" sz="1200" dirty="0"/>
          </a:p>
        </p:txBody>
      </p:sp>
    </p:spTree>
    <p:extLst>
      <p:ext uri="{BB962C8B-B14F-4D97-AF65-F5344CB8AC3E}">
        <p14:creationId xmlns:p14="http://schemas.microsoft.com/office/powerpoint/2010/main" val="40853906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TotalTime>
  <Words>1153</Words>
  <Application>Microsoft Office PowerPoint</Application>
  <PresentationFormat>Widescreen</PresentationFormat>
  <Paragraphs>81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freight-text-pro</vt:lpstr>
      <vt:lpstr>Trebuchet MS</vt:lpstr>
      <vt:lpstr>Wingdings 3</vt:lpstr>
      <vt:lpstr>Facet</vt:lpstr>
      <vt:lpstr>Lending Club Case Study</vt:lpstr>
      <vt:lpstr>Problem Statement</vt:lpstr>
      <vt:lpstr>Analysis Approach</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Sheetu koul</dc:creator>
  <cp:lastModifiedBy>Sheetu koul</cp:lastModifiedBy>
  <cp:revision>1</cp:revision>
  <dcterms:created xsi:type="dcterms:W3CDTF">2022-11-08T15:54:18Z</dcterms:created>
  <dcterms:modified xsi:type="dcterms:W3CDTF">2022-11-08T16:33:34Z</dcterms:modified>
</cp:coreProperties>
</file>