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DB1B-59D3-4506-BE1A-292CB49B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82BD2-326E-4281-92B6-A3C2F3A5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61BA-04CB-4E13-8D0E-70E309E1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BC17-7A4F-4479-8F0E-5951B6B5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C62C-4828-483E-AF7B-3999D95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B108-C3E8-44C6-8243-6DB2E8EB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79186-28F8-493B-80B6-B558BA392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8B0C-BBD0-4618-8535-FE66361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6EBC-62DA-4FC6-B191-D17F0208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66A2-E4BE-4541-9D10-C646A6A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886A8-B4E5-4725-9B30-3403E962D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6E380-EF00-4588-86EF-1AC775AF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CEB7-898C-4D29-8DDC-F9E1461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D887-A1CF-4CC9-BB36-86F0A9DC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B965-AE78-4BA2-BED0-ACD7354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75EC-B842-476E-B62C-FC5DA3E9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05FE-E6BF-4850-9C36-D8B53A56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6FF4-EF5F-4E1B-821D-E31B466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0DB3-4351-4533-AD16-5039008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FB32-FEBD-4E9B-8562-41FEE9EE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3190-FC19-464F-AE1B-A208CE8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BE32-78C8-4C50-97A7-4FD9ED0F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3880-5B04-4524-AF12-9D2A9218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492D-58A2-4353-ADA8-0E0A1EDC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07D2-855A-4FAD-86D6-9789C77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C158-606F-4259-A123-9E64AFF3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664C-D333-4322-8422-43D563D23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05BA-A2A2-47EE-B3E0-80BC6D36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B73D-1C22-484B-ADCB-07D812FD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9701-9C16-4E3F-9315-EEFE051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C190-4BFE-484A-8243-41B6B1EB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99C7-604A-44AC-B454-393AB60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06C1-8AE0-41DB-80E0-58F5E947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9E88-395D-4C6A-9776-8CDF7599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A72A2-BC4E-46A4-A1D9-2B7771E3D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5B7F-F862-40C2-AFCA-A6785B81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45DA5-A307-4281-B6D3-AA40281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90039-DDE9-4669-BB86-2E1A625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578D4-7697-4B33-86CA-6E2FC895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867E-EA91-4D28-9C80-EEFACFB9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6E371-987A-4469-91D4-886BA4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8521-C86B-4464-B5C5-C616DC4B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39439-D061-42A7-AE16-E77D720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E3BEC-8BA8-4AB1-BE68-71E8809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17284-578D-457D-BB25-DEA0E1AC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DE7A9-363C-4618-BB43-71E72CDC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C549-9578-443F-8BB6-1FAE638A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6D34-4280-4241-8E4B-8176E01E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3C09E-5B41-4A1E-9FDF-AC0F1DC3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3046-6785-406C-BF75-4C08EF34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0E23-719B-4890-B475-69FD810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B246-0B75-4B68-93A0-99BE968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470-E540-4125-A355-13A7E9C7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E71-D94C-418D-8FB9-0E870489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3DB4-4F71-4BFD-901C-0D871488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73D6-E1C0-4F76-A0CC-F7B71CE6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F0C0-246A-4D90-9C26-90AA35A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55C36-810B-460A-98F2-324F449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49F79-3488-4EE8-9172-9997FFDA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AC8D-33B9-4EF9-B58C-D314A16C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BBB1-3548-4D84-AFB2-F88D5ACA9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F224-2ED1-499A-B6F5-2717B869DB3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21B8-0F32-4DE1-9208-CD46E3065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DE17-E511-4791-A2BB-59E2EE79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7D79-0621-483A-9EBA-6342D54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ckerrank.com/challenges/deque-stl/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73582-6D41-415E-A223-0E6C3AAD0B35}"/>
              </a:ext>
            </a:extLst>
          </p:cNvPr>
          <p:cNvSpPr txBox="1"/>
          <p:nvPr/>
        </p:nvSpPr>
        <p:spPr>
          <a:xfrm>
            <a:off x="595224" y="1466491"/>
            <a:ext cx="921301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anose="020B0509030404040204" pitchFamily="49" charset="0"/>
              </a:rPr>
              <a:t>1. Program Structure. </a:t>
            </a:r>
          </a:p>
          <a:p>
            <a:r>
              <a:rPr lang="en-US" sz="2000" dirty="0">
                <a:latin typeface="Monaco" panose="020B0509030404040204" pitchFamily="49" charset="0"/>
              </a:rPr>
              <a:t>2. Code Sections</a:t>
            </a:r>
          </a:p>
          <a:p>
            <a:r>
              <a:rPr lang="en-US" sz="2000" dirty="0">
                <a:latin typeface="Monaco" panose="020B0509030404040204" pitchFamily="49" charset="0"/>
              </a:rPr>
              <a:t>3. Anatomy of a python program.</a:t>
            </a:r>
          </a:p>
          <a:p>
            <a:r>
              <a:rPr lang="en-US" sz="2000" dirty="0">
                <a:latin typeface="Monaco" panose="020B0509030404040204" pitchFamily="49" charset="0"/>
              </a:rPr>
              <a:t>4. Anatomy of a C program. </a:t>
            </a:r>
          </a:p>
          <a:p>
            <a:r>
              <a:rPr lang="en-US" sz="2000" dirty="0">
                <a:latin typeface="Monaco" panose="020B0509030404040204" pitchFamily="49" charset="0"/>
              </a:rPr>
              <a:t>5. C++ Headers and useful libraries.</a:t>
            </a:r>
          </a:p>
          <a:p>
            <a:r>
              <a:rPr lang="en-US" sz="2000" dirty="0">
                <a:latin typeface="Monaco" panose="020B0509030404040204" pitchFamily="49" charset="0"/>
              </a:rPr>
              <a:t>7. C++ STLs and use as a program-constructs</a:t>
            </a:r>
          </a:p>
          <a:p>
            <a:r>
              <a:rPr lang="en-US" sz="2000" dirty="0">
                <a:latin typeface="Monaco" panose="020B0509030404040204" pitchFamily="49" charset="0"/>
              </a:rPr>
              <a:t>8. Code Environment. </a:t>
            </a:r>
          </a:p>
          <a:p>
            <a:r>
              <a:rPr lang="en-US" sz="2000" dirty="0">
                <a:latin typeface="Monaco" panose="020B0509030404040204" pitchFamily="49" charset="0"/>
              </a:rPr>
              <a:t>9. Set Timeline.</a:t>
            </a:r>
          </a:p>
          <a:p>
            <a:r>
              <a:rPr lang="en-US" sz="2000" dirty="0">
                <a:latin typeface="Monaco" panose="020B0509030404040204" pitchFamily="49" charset="0"/>
              </a:rPr>
              <a:t>10. Practice a Hacker-Rank Problem. </a:t>
            </a:r>
          </a:p>
          <a:p>
            <a:r>
              <a:rPr lang="en-US" sz="2000" dirty="0">
                <a:latin typeface="Monaco" panose="020B0509030404040204" pitchFamily="49" charset="0"/>
              </a:rPr>
              <a:t>11. Why Competitive programming ??</a:t>
            </a:r>
          </a:p>
          <a:p>
            <a:endParaRPr lang="en-US" sz="11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10328-28D1-4958-A4B8-698360F4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4" y="180669"/>
            <a:ext cx="8220075" cy="16478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EFFE73D-251E-473C-9149-74309CF77E5E}"/>
              </a:ext>
            </a:extLst>
          </p:cNvPr>
          <p:cNvSpPr/>
          <p:nvPr/>
        </p:nvSpPr>
        <p:spPr>
          <a:xfrm rot="10800000">
            <a:off x="2145355" y="2029983"/>
            <a:ext cx="268448" cy="49495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1F458-D514-4B23-AE63-46435BE1035B}"/>
              </a:ext>
            </a:extLst>
          </p:cNvPr>
          <p:cNvSpPr txBox="1"/>
          <p:nvPr/>
        </p:nvSpPr>
        <p:spPr>
          <a:xfrm>
            <a:off x="1717515" y="2684477"/>
            <a:ext cx="147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Iterator : </a:t>
            </a:r>
            <a:r>
              <a:rPr lang="en-US" dirty="0" err="1">
                <a:latin typeface="Ubuntu Mono" panose="020B0509030602030204" pitchFamily="49" charset="0"/>
              </a:rPr>
              <a:t>arr.begin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6ADC05-D308-43AF-A87B-9292CD5FD592}"/>
              </a:ext>
            </a:extLst>
          </p:cNvPr>
          <p:cNvSpPr/>
          <p:nvPr/>
        </p:nvSpPr>
        <p:spPr>
          <a:xfrm rot="10800000">
            <a:off x="10359576" y="2029983"/>
            <a:ext cx="268448" cy="49495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52770-87D3-4B57-AEEF-0964D048A626}"/>
              </a:ext>
            </a:extLst>
          </p:cNvPr>
          <p:cNvSpPr txBox="1"/>
          <p:nvPr/>
        </p:nvSpPr>
        <p:spPr>
          <a:xfrm>
            <a:off x="9754454" y="2684476"/>
            <a:ext cx="147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Iterator : </a:t>
            </a:r>
            <a:r>
              <a:rPr lang="en-US" dirty="0" err="1">
                <a:latin typeface="Ubuntu Mono" panose="020B0509030602030204" pitchFamily="49" charset="0"/>
              </a:rPr>
              <a:t>arr.end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436770-D1DC-4114-96A7-9B5B00F1FEFD}"/>
              </a:ext>
            </a:extLst>
          </p:cNvPr>
          <p:cNvSpPr/>
          <p:nvPr/>
        </p:nvSpPr>
        <p:spPr>
          <a:xfrm>
            <a:off x="1508904" y="913904"/>
            <a:ext cx="417220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14D0C-5FCA-4AFC-8C59-EF717FB0470B}"/>
              </a:ext>
            </a:extLst>
          </p:cNvPr>
          <p:cNvSpPr txBox="1"/>
          <p:nvPr/>
        </p:nvSpPr>
        <p:spPr>
          <a:xfrm>
            <a:off x="30212" y="854965"/>
            <a:ext cx="147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Mono" panose="020B0509030602030204" pitchFamily="49" charset="0"/>
              </a:rPr>
              <a:t>arr.front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B2B5EB-9171-4B70-AE83-1DDDD8F2CE7D}"/>
              </a:ext>
            </a:extLst>
          </p:cNvPr>
          <p:cNvSpPr/>
          <p:nvPr/>
        </p:nvSpPr>
        <p:spPr>
          <a:xfrm rot="10800000">
            <a:off x="9728979" y="891329"/>
            <a:ext cx="417220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A6D12-ABBE-4CF8-969F-40A65B0FEFB2}"/>
              </a:ext>
            </a:extLst>
          </p:cNvPr>
          <p:cNvSpPr txBox="1"/>
          <p:nvPr/>
        </p:nvSpPr>
        <p:spPr>
          <a:xfrm>
            <a:off x="10146199" y="831786"/>
            <a:ext cx="147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Mono" panose="020B0509030602030204" pitchFamily="49" charset="0"/>
              </a:rPr>
              <a:t>arr.back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A07F65-FC6B-4A34-A953-84E8141F79D8}"/>
              </a:ext>
            </a:extLst>
          </p:cNvPr>
          <p:cNvSpPr/>
          <p:nvPr/>
        </p:nvSpPr>
        <p:spPr>
          <a:xfrm rot="10800000">
            <a:off x="1613209" y="1304209"/>
            <a:ext cx="208610" cy="1426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74CF91-C509-422E-B82A-7348C52A25C8}"/>
              </a:ext>
            </a:extLst>
          </p:cNvPr>
          <p:cNvSpPr/>
          <p:nvPr/>
        </p:nvSpPr>
        <p:spPr>
          <a:xfrm>
            <a:off x="9833284" y="1304209"/>
            <a:ext cx="208610" cy="1426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12171-FE0B-4AC0-8D64-1796198AFBE2}"/>
              </a:ext>
            </a:extLst>
          </p:cNvPr>
          <p:cNvSpPr txBox="1"/>
          <p:nvPr/>
        </p:nvSpPr>
        <p:spPr>
          <a:xfrm>
            <a:off x="469784" y="4093828"/>
            <a:ext cx="5377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std::vector&lt;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</a:rPr>
              <a:t>long </a:t>
            </a:r>
            <a:r>
              <a:rPr lang="en-US" sz="14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long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</a:rPr>
              <a:t> int</a:t>
            </a:r>
            <a:r>
              <a:rPr lang="en-US" sz="1400" dirty="0">
                <a:latin typeface="Ubuntu Mono" panose="020B0509030602030204" pitchFamily="49" charset="0"/>
              </a:rPr>
              <a:t>&gt; </a:t>
            </a:r>
            <a:r>
              <a:rPr lang="en-US" sz="1400" dirty="0" err="1">
                <a:latin typeface="Ubuntu Mono" panose="020B0509030602030204" pitchFamily="49" charset="0"/>
              </a:rPr>
              <a:t>arr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r>
              <a:rPr lang="en-US" sz="1400" dirty="0" err="1">
                <a:latin typeface="Ubuntu Mono" panose="020B0509030602030204" pitchFamily="49" charset="0"/>
              </a:rPr>
              <a:t>arr</a:t>
            </a:r>
            <a:r>
              <a:rPr lang="en-US" sz="1400" dirty="0">
                <a:latin typeface="Ubuntu Mono" panose="020B0509030602030204" pitchFamily="49" charset="0"/>
              </a:rPr>
              <a:t> = {2305, 1205, 1121, 52145, 54121, 5301, 74235, 4164}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 err="1">
                <a:latin typeface="Ubuntu Mono" panose="020B0509030602030204" pitchFamily="49" charset="0"/>
              </a:rPr>
              <a:t>arr.push_back</a:t>
            </a:r>
            <a:r>
              <a:rPr lang="en-US" sz="1400" dirty="0">
                <a:latin typeface="Ubuntu Mono" panose="020B0509030602030204" pitchFamily="49" charset="0"/>
              </a:rPr>
              <a:t>(1052);</a:t>
            </a:r>
          </a:p>
          <a:p>
            <a:r>
              <a:rPr lang="en-US" sz="1400" dirty="0" err="1">
                <a:latin typeface="Ubuntu Mono" panose="020B0509030602030204" pitchFamily="49" charset="0"/>
              </a:rPr>
              <a:t>arr.push_front</a:t>
            </a:r>
            <a:r>
              <a:rPr lang="en-US" sz="1400" dirty="0">
                <a:latin typeface="Ubuntu Mono" panose="020B0509030602030204" pitchFamily="49" charset="0"/>
              </a:rPr>
              <a:t>(2254);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 err="1">
                <a:latin typeface="Ubuntu Mono" panose="020B0509030602030204" pitchFamily="49" charset="0"/>
              </a:rPr>
              <a:t>arr.pop_back</a:t>
            </a:r>
            <a:r>
              <a:rPr lang="en-US" sz="1400" dirty="0">
                <a:latin typeface="Ubuntu Mono" panose="020B0509030602030204" pitchFamily="49" charset="0"/>
              </a:rPr>
              <a:t>();</a:t>
            </a:r>
          </a:p>
          <a:p>
            <a:r>
              <a:rPr lang="en-US" sz="1400" dirty="0" err="1">
                <a:latin typeface="Ubuntu Mono" panose="020B0509030602030204" pitchFamily="49" charset="0"/>
              </a:rPr>
              <a:t>arr.pop_front</a:t>
            </a:r>
            <a:r>
              <a:rPr lang="en-US" sz="1400" dirty="0">
                <a:latin typeface="Ubuntu Mono" panose="020B0509030602030204" pitchFamily="49" charset="0"/>
              </a:rPr>
              <a:t>();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 err="1">
                <a:latin typeface="Ubuntu Mono" panose="020B0509030602030204" pitchFamily="49" charset="0"/>
              </a:rPr>
              <a:t>arr.resize</a:t>
            </a:r>
            <a:r>
              <a:rPr lang="en-US" sz="1400" dirty="0">
                <a:latin typeface="Ubuntu Mono" panose="020B0509030602030204" pitchFamily="49" charset="0"/>
              </a:rPr>
              <a:t>(10);</a:t>
            </a:r>
          </a:p>
          <a:p>
            <a:r>
              <a:rPr lang="en-US" sz="1400" dirty="0" err="1">
                <a:latin typeface="Ubuntu Mono" panose="020B0509030602030204" pitchFamily="49" charset="0"/>
              </a:rPr>
              <a:t>arr.reserve</a:t>
            </a:r>
            <a:r>
              <a:rPr lang="en-US" sz="1400" dirty="0">
                <a:latin typeface="Ubuntu Mono" panose="020B0509030602030204" pitchFamily="49" charset="0"/>
              </a:rPr>
              <a:t>(15);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5269E-89C8-4642-950D-21AE007AC162}"/>
              </a:ext>
            </a:extLst>
          </p:cNvPr>
          <p:cNvSpPr txBox="1"/>
          <p:nvPr/>
        </p:nvSpPr>
        <p:spPr>
          <a:xfrm>
            <a:off x="5932415" y="4061671"/>
            <a:ext cx="5377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std::stack &lt;long </a:t>
            </a:r>
            <a:r>
              <a:rPr lang="en-US" sz="1400" dirty="0" err="1">
                <a:latin typeface="Ubuntu Mono" panose="020B0509030602030204" pitchFamily="49" charset="0"/>
              </a:rPr>
              <a:t>long</a:t>
            </a:r>
            <a:r>
              <a:rPr lang="en-US" sz="1400" dirty="0">
                <a:latin typeface="Ubuntu Mono" panose="020B0509030602030204" pitchFamily="49" charset="0"/>
              </a:rPr>
              <a:t> int&gt; _stack; 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stack.push</a:t>
            </a:r>
            <a:r>
              <a:rPr lang="en-US" sz="1400" dirty="0">
                <a:latin typeface="Ubuntu Mono" panose="020B0509030602030204" pitchFamily="49" charset="0"/>
              </a:rPr>
              <a:t> (90);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stack.top</a:t>
            </a:r>
            <a:r>
              <a:rPr lang="en-US" sz="1400" dirty="0">
                <a:latin typeface="Ubuntu Mono" panose="020B0509030602030204" pitchFamily="49" charset="0"/>
              </a:rPr>
              <a:t>()     -&gt;   90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stack.push</a:t>
            </a:r>
            <a:r>
              <a:rPr lang="en-US" sz="1400" dirty="0">
                <a:latin typeface="Ubuntu Mono" panose="020B0509030602030204" pitchFamily="49" charset="0"/>
              </a:rPr>
              <a:t>(60);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stack.push</a:t>
            </a:r>
            <a:r>
              <a:rPr lang="en-US" sz="1400" dirty="0">
                <a:latin typeface="Ubuntu Mono" panose="020B0509030602030204" pitchFamily="49" charset="0"/>
              </a:rPr>
              <a:t>(85);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stack.top</a:t>
            </a:r>
            <a:r>
              <a:rPr lang="en-US" sz="1400" dirty="0">
                <a:latin typeface="Ubuntu Mono" panose="020B0509030602030204" pitchFamily="49" charset="0"/>
              </a:rPr>
              <a:t> ()    -&gt; ?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stack.pop</a:t>
            </a:r>
            <a:r>
              <a:rPr lang="en-US" sz="1400" dirty="0">
                <a:latin typeface="Ubuntu Mono" panose="020B0509030602030204" pitchFamily="49" charset="0"/>
              </a:rPr>
              <a:t> ()    -&gt; ?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_</a:t>
            </a:r>
            <a:r>
              <a:rPr lang="en-US" sz="1400" dirty="0" err="1">
                <a:latin typeface="Ubuntu Mono" panose="020B0509030602030204" pitchFamily="49" charset="0"/>
              </a:rPr>
              <a:t>stack.top</a:t>
            </a:r>
            <a:r>
              <a:rPr lang="en-US" sz="1400" dirty="0">
                <a:latin typeface="Ubuntu Mono" panose="020B0509030602030204" pitchFamily="49" charset="0"/>
              </a:rPr>
              <a:t> ()    -&gt;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0F093-C93A-467C-BA86-E465874BD369}"/>
              </a:ext>
            </a:extLst>
          </p:cNvPr>
          <p:cNvSpPr txBox="1"/>
          <p:nvPr/>
        </p:nvSpPr>
        <p:spPr>
          <a:xfrm>
            <a:off x="4068660" y="2277457"/>
            <a:ext cx="439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 panose="020B0509030404040204" pitchFamily="49" charset="0"/>
              </a:rPr>
              <a:t>arr</a:t>
            </a:r>
            <a:r>
              <a:rPr lang="en-US" dirty="0">
                <a:latin typeface="Monaco" panose="020B0509030404040204" pitchFamily="49" charset="0"/>
              </a:rPr>
              <a:t>[2] </a:t>
            </a:r>
            <a:r>
              <a:rPr lang="en-US" dirty="0">
                <a:latin typeface="Monaco" panose="020B0509030404040204" pitchFamily="49" charset="0"/>
                <a:sym typeface="Wingdings" panose="05000000000000000000" pitchFamily="2" charset="2"/>
              </a:rPr>
              <a:t> 11214</a:t>
            </a:r>
          </a:p>
          <a:p>
            <a:r>
              <a:rPr lang="en-US" dirty="0" err="1">
                <a:latin typeface="Monaco" panose="020B05090304040402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Monaco" panose="020B0509030404040204" pitchFamily="49" charset="0"/>
                <a:sym typeface="Wingdings" panose="05000000000000000000" pitchFamily="2" charset="2"/>
              </a:rPr>
              <a:t>[5] = 5321;  [5] = 5321</a:t>
            </a:r>
          </a:p>
          <a:p>
            <a:endParaRPr lang="en-US" dirty="0">
              <a:latin typeface="Monaco" panose="020B0509030404040204" pitchFamily="49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latin typeface="Monaco" panose="020B0509030404040204" pitchFamily="49" charset="0"/>
                <a:sym typeface="Wingdings" panose="05000000000000000000" pitchFamily="2" charset="2"/>
              </a:rPr>
              <a:t>*</a:t>
            </a:r>
            <a:r>
              <a:rPr lang="en-US" b="1" dirty="0" err="1">
                <a:solidFill>
                  <a:srgbClr val="FF0000"/>
                </a:solidFill>
                <a:latin typeface="Monaco" panose="020B0509030404040204" pitchFamily="49" charset="0"/>
                <a:sym typeface="Wingdings" panose="05000000000000000000" pitchFamily="2" charset="2"/>
              </a:rPr>
              <a:t>arr.begin</a:t>
            </a:r>
            <a:r>
              <a:rPr lang="en-US" b="1" dirty="0">
                <a:solidFill>
                  <a:srgbClr val="FF0000"/>
                </a:solidFill>
                <a:latin typeface="Monaco" panose="020B0509030404040204" pitchFamily="49" charset="0"/>
                <a:sym typeface="Wingdings" panose="05000000000000000000" pitchFamily="2" charset="2"/>
              </a:rPr>
              <a:t>() = 96325;  ??</a:t>
            </a:r>
            <a:endParaRPr lang="en-US" b="1" dirty="0">
              <a:solidFill>
                <a:srgbClr val="FF0000"/>
              </a:solidFill>
              <a:latin typeface="Monaco" panose="020B050903040404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3FA60-7AD2-4184-AAA3-E496DCFADB66}"/>
              </a:ext>
            </a:extLst>
          </p:cNvPr>
          <p:cNvSpPr txBox="1"/>
          <p:nvPr/>
        </p:nvSpPr>
        <p:spPr>
          <a:xfrm>
            <a:off x="6084815" y="4214071"/>
            <a:ext cx="5377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std::queue &lt;long </a:t>
            </a:r>
            <a:r>
              <a:rPr lang="en-US" sz="1400" dirty="0" err="1">
                <a:latin typeface="Ubuntu Mono" panose="020B0509030602030204" pitchFamily="49" charset="0"/>
              </a:rPr>
              <a:t>long</a:t>
            </a:r>
            <a:r>
              <a:rPr lang="en-US" sz="1400" dirty="0">
                <a:latin typeface="Ubuntu Mono" panose="020B0509030602030204" pitchFamily="49" charset="0"/>
              </a:rPr>
              <a:t> int&gt; _queue;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std::deque &lt;long </a:t>
            </a:r>
            <a:r>
              <a:rPr lang="en-US" sz="1400" dirty="0" err="1">
                <a:latin typeface="Ubuntu Mono" panose="020B0509030602030204" pitchFamily="49" charset="0"/>
              </a:rPr>
              <a:t>long</a:t>
            </a:r>
            <a:r>
              <a:rPr lang="en-US" sz="1400" dirty="0">
                <a:latin typeface="Ubuntu Mono" panose="020B0509030602030204" pitchFamily="49" charset="0"/>
              </a:rPr>
              <a:t> int&gt; _deque;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>
                <a:latin typeface="Ubuntu Mono" panose="020B0509030602030204" pitchFamily="49" charset="0"/>
              </a:rPr>
              <a:t>std::stack &lt;std::queue &lt;long </a:t>
            </a:r>
            <a:r>
              <a:rPr lang="en-US" sz="1400" dirty="0" err="1">
                <a:latin typeface="Ubuntu Mono" panose="020B0509030602030204" pitchFamily="49" charset="0"/>
              </a:rPr>
              <a:t>long</a:t>
            </a:r>
            <a:r>
              <a:rPr lang="en-US" sz="1400" dirty="0">
                <a:latin typeface="Ubuntu Mono" panose="020B0509030602030204" pitchFamily="49" charset="0"/>
              </a:rPr>
              <a:t> int&gt; &gt; _</a:t>
            </a:r>
            <a:r>
              <a:rPr lang="en-US" sz="1400" dirty="0" err="1">
                <a:latin typeface="Ubuntu Mono" panose="020B0509030602030204" pitchFamily="49" charset="0"/>
              </a:rPr>
              <a:t>stack_of_queues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endParaRPr lang="en-US" sz="1400" dirty="0">
              <a:latin typeface="Ubuntu Mono" panose="020B0509030602030204" pitchFamily="49" charset="0"/>
            </a:endParaRPr>
          </a:p>
          <a:p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400" dirty="0">
                <a:latin typeface="Ubuntu Mono" panose="020B0509030602030204" pitchFamily="49" charset="0"/>
              </a:rPr>
              <a:t>Stack has no [] operator. Deque can push-pop from both sides. Queue can push from one end and pop from the other. </a:t>
            </a:r>
          </a:p>
          <a:p>
            <a:r>
              <a:rPr lang="en-US" sz="1400" dirty="0">
                <a:latin typeface="Ubuntu Mono" panose="020B0509030602030204" pitchFamily="49" charset="0"/>
              </a:rPr>
              <a:t>Stack can push or pop from the top only. Each container has iterators like a vector container has. </a:t>
            </a:r>
          </a:p>
        </p:txBody>
      </p:sp>
    </p:spTree>
    <p:extLst>
      <p:ext uri="{BB962C8B-B14F-4D97-AF65-F5344CB8AC3E}">
        <p14:creationId xmlns:p14="http://schemas.microsoft.com/office/powerpoint/2010/main" val="3366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build="p"/>
      <p:bldP spid="18" grpId="0" build="p"/>
      <p:bldP spid="18" grpId="1" build="p"/>
      <p:bldP spid="19" grpId="0" build="p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E2524-6C9E-4A9A-853D-F8606D54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9" y="105403"/>
            <a:ext cx="9925050" cy="10572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F2FF46-AB99-447D-B636-69DE6B5D29EC}"/>
              </a:ext>
            </a:extLst>
          </p:cNvPr>
          <p:cNvSpPr/>
          <p:nvPr/>
        </p:nvSpPr>
        <p:spPr>
          <a:xfrm>
            <a:off x="9901009" y="597240"/>
            <a:ext cx="208610" cy="1426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0775C7-61B4-4BCF-9DD8-484F9659EDD4}"/>
              </a:ext>
            </a:extLst>
          </p:cNvPr>
          <p:cNvSpPr/>
          <p:nvPr/>
        </p:nvSpPr>
        <p:spPr>
          <a:xfrm rot="10800000">
            <a:off x="184569" y="597240"/>
            <a:ext cx="208610" cy="1426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CE940-DE89-47B9-BDBB-E4BD57A3A85E}"/>
              </a:ext>
            </a:extLst>
          </p:cNvPr>
          <p:cNvSpPr txBox="1"/>
          <p:nvPr/>
        </p:nvSpPr>
        <p:spPr>
          <a:xfrm>
            <a:off x="543464" y="1302589"/>
            <a:ext cx="459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Mono" panose="020B0509030602030204" pitchFamily="49" charset="0"/>
              </a:rPr>
              <a:t>std::vector&lt;int&gt; </a:t>
            </a:r>
            <a:r>
              <a:rPr lang="en-US" sz="1200" dirty="0" err="1">
                <a:latin typeface="Ubuntu Mono" panose="020B0509030602030204" pitchFamily="49" charset="0"/>
              </a:rPr>
              <a:t>arr</a:t>
            </a:r>
            <a:r>
              <a:rPr lang="en-US" sz="1200" dirty="0">
                <a:latin typeface="Ubuntu Mono" panose="020B0509030602030204" pitchFamily="49" charset="0"/>
              </a:rPr>
              <a:t>;</a:t>
            </a:r>
          </a:p>
          <a:p>
            <a:r>
              <a:rPr lang="en-US" sz="1200" dirty="0" err="1">
                <a:latin typeface="Ubuntu Mono" panose="020B0509030602030204" pitchFamily="49" charset="0"/>
              </a:rPr>
              <a:t>arr.size</a:t>
            </a:r>
            <a:r>
              <a:rPr lang="en-US" sz="1200" dirty="0">
                <a:latin typeface="Ubuntu Mono" panose="020B0509030602030204" pitchFamily="49" charset="0"/>
              </a:rPr>
              <a:t>();               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 13</a:t>
            </a:r>
            <a:endParaRPr lang="en-US" sz="1200" dirty="0">
              <a:latin typeface="Ubuntu Mono" panose="020B0509030602030204" pitchFamily="49" charset="0"/>
            </a:endParaRPr>
          </a:p>
          <a:p>
            <a:r>
              <a:rPr lang="en-US" sz="1200" dirty="0" err="1">
                <a:latin typeface="Ubuntu Mono" panose="020B0509030602030204" pitchFamily="49" charset="0"/>
              </a:rPr>
              <a:t>arr.capacity</a:t>
            </a:r>
            <a:r>
              <a:rPr lang="en-US" sz="1200" dirty="0">
                <a:latin typeface="Ubuntu Mono" panose="020B0509030602030204" pitchFamily="49" charset="0"/>
              </a:rPr>
              <a:t>();           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 50</a:t>
            </a:r>
            <a:endParaRPr lang="en-US" sz="1200" dirty="0">
              <a:latin typeface="Ubuntu Mono" panose="020B0509030602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D6A12-B787-4D05-BDD5-CF836DDD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8" y="2054325"/>
            <a:ext cx="9544050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2B3688-BD4D-4BED-8744-1C5FFB5AEA7E}"/>
              </a:ext>
            </a:extLst>
          </p:cNvPr>
          <p:cNvSpPr txBox="1"/>
          <p:nvPr/>
        </p:nvSpPr>
        <p:spPr>
          <a:xfrm>
            <a:off x="543463" y="3071495"/>
            <a:ext cx="459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Mono" panose="020B0509030602030204" pitchFamily="49" charset="0"/>
              </a:rPr>
              <a:t>std::stack &lt;int&gt; _stack;</a:t>
            </a:r>
          </a:p>
          <a:p>
            <a:r>
              <a:rPr lang="en-US" sz="1200" dirty="0">
                <a:latin typeface="Ubuntu Mono" panose="020B0509030602030204" pitchFamily="49" charset="0"/>
              </a:rPr>
              <a:t>_</a:t>
            </a:r>
            <a:r>
              <a:rPr lang="en-US" sz="1200" dirty="0" err="1">
                <a:latin typeface="Ubuntu Mono" panose="020B0509030602030204" pitchFamily="49" charset="0"/>
              </a:rPr>
              <a:t>stack.size</a:t>
            </a:r>
            <a:r>
              <a:rPr lang="en-US" sz="1200" dirty="0">
                <a:latin typeface="Ubuntu Mono" panose="020B0509030602030204" pitchFamily="49" charset="0"/>
              </a:rPr>
              <a:t>();            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 11</a:t>
            </a:r>
          </a:p>
          <a:p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_</a:t>
            </a:r>
            <a:r>
              <a:rPr lang="en-US" sz="1200" dirty="0" err="1">
                <a:latin typeface="Ubuntu Mono" panose="020B0509030602030204" pitchFamily="49" charset="0"/>
                <a:sym typeface="Wingdings" panose="05000000000000000000" pitchFamily="2" charset="2"/>
              </a:rPr>
              <a:t>stack.top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();              5</a:t>
            </a:r>
            <a:endParaRPr lang="en-US" sz="1200" dirty="0">
              <a:latin typeface="Ubuntu Mono" panose="020B0509030602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531B3F-82F6-4037-B9F0-81D44E7B2895}"/>
              </a:ext>
            </a:extLst>
          </p:cNvPr>
          <p:cNvSpPr/>
          <p:nvPr/>
        </p:nvSpPr>
        <p:spPr>
          <a:xfrm>
            <a:off x="9397800" y="2489843"/>
            <a:ext cx="330817" cy="1843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60844-8976-4F8B-B8F2-E7044C00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932" y="3648298"/>
            <a:ext cx="8572500" cy="9525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4BC3AA-DEB6-43CC-B16C-299B609B1307}"/>
              </a:ext>
            </a:extLst>
          </p:cNvPr>
          <p:cNvSpPr/>
          <p:nvPr/>
        </p:nvSpPr>
        <p:spPr>
          <a:xfrm>
            <a:off x="11738793" y="4032375"/>
            <a:ext cx="330817" cy="1843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DDC16F-038D-4A52-8C0F-32DAB2D39277}"/>
              </a:ext>
            </a:extLst>
          </p:cNvPr>
          <p:cNvSpPr/>
          <p:nvPr/>
        </p:nvSpPr>
        <p:spPr>
          <a:xfrm rot="10800000">
            <a:off x="3229692" y="3946165"/>
            <a:ext cx="330817" cy="1843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B688B-302D-43B6-A782-5A85416F40DC}"/>
              </a:ext>
            </a:extLst>
          </p:cNvPr>
          <p:cNvSpPr txBox="1"/>
          <p:nvPr/>
        </p:nvSpPr>
        <p:spPr>
          <a:xfrm>
            <a:off x="240635" y="3745615"/>
            <a:ext cx="288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</a:rPr>
              <a:t>Are size(), capacity(), reserve() functions declared </a:t>
            </a:r>
            <a:r>
              <a:rPr lang="en-US" dirty="0">
                <a:solidFill>
                  <a:srgbClr val="0070C0"/>
                </a:solidFill>
                <a:latin typeface="Ubuntu Mono" panose="020B0509030602030204" pitchFamily="49" charset="0"/>
              </a:rPr>
              <a:t>virtual</a:t>
            </a:r>
            <a:r>
              <a:rPr lang="en-US" dirty="0">
                <a:latin typeface="Ubuntu Mono" panose="020B0509030602030204" pitchFamily="49" charset="0"/>
              </a:rPr>
              <a:t> ? </a:t>
            </a:r>
          </a:p>
          <a:p>
            <a:endParaRPr lang="en-US" dirty="0">
              <a:latin typeface="Ubuntu Mono" panose="020B0509030602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5FA8F0-A262-4644-8B9F-ADE71BEE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8" y="4681110"/>
            <a:ext cx="9191625" cy="139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1A4CB7-A5DA-40B1-9D20-742A5690A25C}"/>
              </a:ext>
            </a:extLst>
          </p:cNvPr>
          <p:cNvSpPr txBox="1"/>
          <p:nvPr/>
        </p:nvSpPr>
        <p:spPr>
          <a:xfrm>
            <a:off x="393179" y="6152363"/>
            <a:ext cx="459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Mono" panose="020B0509030602030204" pitchFamily="49" charset="0"/>
              </a:rPr>
              <a:t>std::</a:t>
            </a:r>
            <a:r>
              <a:rPr lang="en-US" sz="1200" dirty="0" err="1">
                <a:latin typeface="Ubuntu Mono" panose="020B0509030602030204" pitchFamily="49" charset="0"/>
              </a:rPr>
              <a:t>unordered_map</a:t>
            </a:r>
            <a:r>
              <a:rPr lang="en-US" sz="1200" dirty="0">
                <a:latin typeface="Ubuntu Mono" panose="020B0509030602030204" pitchFamily="49" charset="0"/>
              </a:rPr>
              <a:t> &lt;string, int&gt; _</a:t>
            </a:r>
            <a:r>
              <a:rPr lang="en-US" sz="1200" dirty="0" err="1">
                <a:latin typeface="Ubuntu Mono" panose="020B0509030602030204" pitchFamily="49" charset="0"/>
              </a:rPr>
              <a:t>my_name_marks_map</a:t>
            </a:r>
            <a:r>
              <a:rPr lang="en-US" sz="1200" dirty="0">
                <a:latin typeface="Ubuntu Mono" panose="020B0509030602030204" pitchFamily="49" charset="0"/>
              </a:rPr>
              <a:t>;</a:t>
            </a:r>
          </a:p>
          <a:p>
            <a:r>
              <a:rPr lang="en-US" sz="1200" dirty="0">
                <a:latin typeface="Ubuntu Mono" panose="020B0509030602030204" pitchFamily="49" charset="0"/>
              </a:rPr>
              <a:t>_</a:t>
            </a:r>
            <a:r>
              <a:rPr lang="en-US" sz="1200" dirty="0" err="1">
                <a:latin typeface="Ubuntu Mono" panose="020B0509030602030204" pitchFamily="49" charset="0"/>
              </a:rPr>
              <a:t>my_name_marks_map</a:t>
            </a:r>
            <a:r>
              <a:rPr lang="en-US" sz="1200" dirty="0">
                <a:latin typeface="Ubuntu Mono" panose="020B0509030602030204" pitchFamily="49" charset="0"/>
              </a:rPr>
              <a:t> [“</a:t>
            </a:r>
            <a:r>
              <a:rPr lang="en-US" sz="1200" dirty="0" err="1">
                <a:latin typeface="Ubuntu Mono" panose="020B0509030602030204" pitchFamily="49" charset="0"/>
              </a:rPr>
              <a:t>sumit</a:t>
            </a:r>
            <a:r>
              <a:rPr lang="en-US" sz="1200" dirty="0">
                <a:latin typeface="Ubuntu Mono" panose="020B0509030602030204" pitchFamily="49" charset="0"/>
              </a:rPr>
              <a:t>”] = 343;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C6396-22A8-42A7-8313-3B6E2B1236A1}"/>
              </a:ext>
            </a:extLst>
          </p:cNvPr>
          <p:cNvSpPr txBox="1"/>
          <p:nvPr/>
        </p:nvSpPr>
        <p:spPr>
          <a:xfrm>
            <a:off x="4886753" y="6071760"/>
            <a:ext cx="511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Mono" panose="020B0509030602030204" pitchFamily="49" charset="0"/>
              </a:rPr>
              <a:t>_</a:t>
            </a:r>
            <a:r>
              <a:rPr lang="en-US" sz="1200" dirty="0" err="1">
                <a:latin typeface="Ubuntu Mono" panose="020B0509030602030204" pitchFamily="49" charset="0"/>
              </a:rPr>
              <a:t>my_name_marks_map.insert</a:t>
            </a:r>
            <a:r>
              <a:rPr lang="en-US" sz="1200" dirty="0">
                <a:latin typeface="Ubuntu Mono" panose="020B0509030602030204" pitchFamily="49" charset="0"/>
              </a:rPr>
              <a:t> ( std::</a:t>
            </a:r>
            <a:r>
              <a:rPr lang="en-US" sz="1200" dirty="0" err="1">
                <a:latin typeface="Ubuntu Mono" panose="020B0509030602030204" pitchFamily="49" charset="0"/>
              </a:rPr>
              <a:t>make_pair</a:t>
            </a:r>
            <a:r>
              <a:rPr lang="en-US" sz="1200" dirty="0">
                <a:latin typeface="Ubuntu Mono" panose="020B0509030602030204" pitchFamily="49" charset="0"/>
              </a:rPr>
              <a:t>( “Sandeep”, 347) );</a:t>
            </a:r>
          </a:p>
          <a:p>
            <a:r>
              <a:rPr lang="en-US" sz="1200" dirty="0">
                <a:latin typeface="Ubuntu Mono" panose="020B0509030602030204" pitchFamily="49" charset="0"/>
              </a:rPr>
              <a:t>_</a:t>
            </a:r>
            <a:r>
              <a:rPr lang="en-US" sz="1200" dirty="0" err="1">
                <a:latin typeface="Ubuntu Mono" panose="020B0509030602030204" pitchFamily="49" charset="0"/>
              </a:rPr>
              <a:t>my_name_marks_map</a:t>
            </a:r>
            <a:r>
              <a:rPr lang="en-US" sz="1200" dirty="0">
                <a:latin typeface="Ubuntu Mono" panose="020B0509030602030204" pitchFamily="49" charset="0"/>
              </a:rPr>
              <a:t>[5]; 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 ??  </a:t>
            </a:r>
          </a:p>
          <a:p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_</a:t>
            </a:r>
            <a:r>
              <a:rPr lang="en-US" sz="1200" dirty="0" err="1">
                <a:latin typeface="Ubuntu Mono" panose="020B0509030602030204" pitchFamily="49" charset="0"/>
                <a:sym typeface="Wingdings" panose="05000000000000000000" pitchFamily="2" charset="2"/>
              </a:rPr>
              <a:t>my_name_marks_map.delete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 (std::find(“</a:t>
            </a:r>
            <a:r>
              <a:rPr lang="en-US" sz="1200" dirty="0" err="1">
                <a:latin typeface="Ubuntu Mono" panose="020B0509030602030204" pitchFamily="49" charset="0"/>
                <a:sym typeface="Wingdings" panose="05000000000000000000" pitchFamily="2" charset="2"/>
              </a:rPr>
              <a:t>uday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”));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6A432-130D-4DF9-B121-D3154A977ABB}"/>
              </a:ext>
            </a:extLst>
          </p:cNvPr>
          <p:cNvSpPr txBox="1"/>
          <p:nvPr/>
        </p:nvSpPr>
        <p:spPr>
          <a:xfrm>
            <a:off x="3797060" y="1244105"/>
            <a:ext cx="459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Ubuntu Mono" panose="020B0509030602030204" pitchFamily="49" charset="0"/>
              </a:rPr>
              <a:t>arr.delete</a:t>
            </a:r>
            <a:r>
              <a:rPr lang="en-US" sz="1200" dirty="0">
                <a:latin typeface="Ubuntu Mono" panose="020B0509030602030204" pitchFamily="49" charset="0"/>
              </a:rPr>
              <a:t>(6);</a:t>
            </a:r>
          </a:p>
          <a:p>
            <a:r>
              <a:rPr lang="en-US" sz="1200" dirty="0" err="1">
                <a:latin typeface="Ubuntu Mono" panose="020B0509030602030204" pitchFamily="49" charset="0"/>
              </a:rPr>
              <a:t>arr.remove</a:t>
            </a:r>
            <a:r>
              <a:rPr lang="en-US" sz="1200" dirty="0">
                <a:latin typeface="Ubuntu Mono" panose="020B0509030602030204" pitchFamily="49" charset="0"/>
              </a:rPr>
              <a:t> (</a:t>
            </a:r>
            <a:r>
              <a:rPr lang="en-US" sz="1200" dirty="0" err="1">
                <a:latin typeface="Ubuntu Mono" panose="020B0509030602030204" pitchFamily="49" charset="0"/>
              </a:rPr>
              <a:t>arr.begin</a:t>
            </a:r>
            <a:r>
              <a:rPr lang="en-US" sz="1200" dirty="0">
                <a:latin typeface="Ubuntu Mono" panose="020B0509030602030204" pitchFamily="49" charset="0"/>
              </a:rPr>
              <a:t>() + 3);</a:t>
            </a:r>
          </a:p>
          <a:p>
            <a:r>
              <a:rPr lang="en-US" sz="1200" dirty="0" err="1">
                <a:latin typeface="Ubuntu Mono" panose="020B0509030602030204" pitchFamily="49" charset="0"/>
              </a:rPr>
              <a:t>arr.reserve</a:t>
            </a:r>
            <a:r>
              <a:rPr lang="en-US" sz="1200" dirty="0">
                <a:latin typeface="Ubuntu Mono" panose="020B0509030602030204" pitchFamily="49" charset="0"/>
              </a:rPr>
              <a:t> (100);     </a:t>
            </a:r>
            <a:r>
              <a:rPr lang="en-US" sz="1200" dirty="0">
                <a:latin typeface="Ubuntu Mono" panose="020B0509030602030204" pitchFamily="49" charset="0"/>
                <a:sym typeface="Wingdings" panose="05000000000000000000" pitchFamily="2" charset="2"/>
              </a:rPr>
              <a:t> capacity() ?</a:t>
            </a:r>
            <a:endParaRPr lang="en-US" sz="12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9" grpId="0" build="p"/>
      <p:bldP spid="11" grpId="0" animBg="1"/>
      <p:bldP spid="13" grpId="0" animBg="1"/>
      <p:bldP spid="14" grpId="0" animBg="1"/>
      <p:bldP spid="15" grpId="0"/>
      <p:bldP spid="17" grpId="0" build="p"/>
      <p:bldP spid="18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81EBCB-6077-43C3-A341-83A61E752B1B}"/>
              </a:ext>
            </a:extLst>
          </p:cNvPr>
          <p:cNvSpPr/>
          <p:nvPr/>
        </p:nvSpPr>
        <p:spPr>
          <a:xfrm>
            <a:off x="327171" y="721453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C++ Program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BBA5F7-DC8C-4BE5-8F36-9C03C0C804C7}"/>
              </a:ext>
            </a:extLst>
          </p:cNvPr>
          <p:cNvSpPr/>
          <p:nvPr/>
        </p:nvSpPr>
        <p:spPr>
          <a:xfrm>
            <a:off x="2097248" y="1006679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5A92F-ADA5-4C6D-8C71-0241140D9950}"/>
              </a:ext>
            </a:extLst>
          </p:cNvPr>
          <p:cNvSpPr/>
          <p:nvPr/>
        </p:nvSpPr>
        <p:spPr>
          <a:xfrm>
            <a:off x="2558645" y="71306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 (Lexical &amp; Syntax analyzer)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898F-0F6E-4557-83CD-D55BDA18526E}"/>
              </a:ext>
            </a:extLst>
          </p:cNvPr>
          <p:cNvSpPr/>
          <p:nvPr/>
        </p:nvSpPr>
        <p:spPr>
          <a:xfrm>
            <a:off x="4790119" y="71306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 (Syntax Directed Trans)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1970-1349-4AFF-AF57-F53183C7D83E}"/>
              </a:ext>
            </a:extLst>
          </p:cNvPr>
          <p:cNvSpPr/>
          <p:nvPr/>
        </p:nvSpPr>
        <p:spPr>
          <a:xfrm>
            <a:off x="6870591" y="71306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 Gimple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37CB7-F629-48E8-8483-46A955F32A33}"/>
              </a:ext>
            </a:extLst>
          </p:cNvPr>
          <p:cNvSpPr/>
          <p:nvPr/>
        </p:nvSpPr>
        <p:spPr>
          <a:xfrm>
            <a:off x="9034953" y="71306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D3461-4B20-4DE4-86C8-4EA950918EDD}"/>
              </a:ext>
            </a:extLst>
          </p:cNvPr>
          <p:cNvSpPr/>
          <p:nvPr/>
        </p:nvSpPr>
        <p:spPr>
          <a:xfrm>
            <a:off x="10301691" y="3129095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CCCA82-04D6-472C-899F-7183B83C2FAA}"/>
              </a:ext>
            </a:extLst>
          </p:cNvPr>
          <p:cNvSpPr/>
          <p:nvPr/>
        </p:nvSpPr>
        <p:spPr>
          <a:xfrm>
            <a:off x="4304953" y="991299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6E8332-1F0D-40BC-907A-5A793C649C37}"/>
              </a:ext>
            </a:extLst>
          </p:cNvPr>
          <p:cNvSpPr/>
          <p:nvPr/>
        </p:nvSpPr>
        <p:spPr>
          <a:xfrm>
            <a:off x="6501474" y="1006679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E1EBCF-B16E-4213-BEF8-5F692831314F}"/>
              </a:ext>
            </a:extLst>
          </p:cNvPr>
          <p:cNvSpPr/>
          <p:nvPr/>
        </p:nvSpPr>
        <p:spPr>
          <a:xfrm>
            <a:off x="8623896" y="1009475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98CEB-0197-4BD3-A33A-4B6E51C9AF64}"/>
              </a:ext>
            </a:extLst>
          </p:cNvPr>
          <p:cNvSpPr/>
          <p:nvPr/>
        </p:nvSpPr>
        <p:spPr>
          <a:xfrm>
            <a:off x="10301691" y="197281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 &amp; Loader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152415-2D57-42B2-89E2-B73FD11C1713}"/>
              </a:ext>
            </a:extLst>
          </p:cNvPr>
          <p:cNvSpPr/>
          <p:nvPr/>
        </p:nvSpPr>
        <p:spPr>
          <a:xfrm rot="2862166">
            <a:off x="10720456" y="1588185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953A0C-8E68-41E7-87A4-0181F58F495C}"/>
              </a:ext>
            </a:extLst>
          </p:cNvPr>
          <p:cNvSpPr/>
          <p:nvPr/>
        </p:nvSpPr>
        <p:spPr>
          <a:xfrm rot="5400000">
            <a:off x="10972810" y="2805294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606AD-0CE9-47FC-964B-56925567D8B1}"/>
              </a:ext>
            </a:extLst>
          </p:cNvPr>
          <p:cNvSpPr/>
          <p:nvPr/>
        </p:nvSpPr>
        <p:spPr>
          <a:xfrm>
            <a:off x="318783" y="5322815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Python Program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7924C9-8E10-465D-A845-8BD9B2FE6D60}"/>
              </a:ext>
            </a:extLst>
          </p:cNvPr>
          <p:cNvSpPr/>
          <p:nvPr/>
        </p:nvSpPr>
        <p:spPr>
          <a:xfrm>
            <a:off x="2093056" y="5549317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C2D4D-409B-431A-A3EE-0A007CF6FB28}"/>
              </a:ext>
            </a:extLst>
          </p:cNvPr>
          <p:cNvSpPr/>
          <p:nvPr/>
        </p:nvSpPr>
        <p:spPr>
          <a:xfrm>
            <a:off x="2560044" y="533120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Interpreter Framework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6063DB-6EE1-40EC-927D-9DE43E0C6A7E}"/>
              </a:ext>
            </a:extLst>
          </p:cNvPr>
          <p:cNvSpPr/>
          <p:nvPr/>
        </p:nvSpPr>
        <p:spPr>
          <a:xfrm>
            <a:off x="4304953" y="5564697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28DDF-ED83-4DE3-BBFB-9C69D5A43A6A}"/>
              </a:ext>
            </a:extLst>
          </p:cNvPr>
          <p:cNvSpPr/>
          <p:nvPr/>
        </p:nvSpPr>
        <p:spPr>
          <a:xfrm>
            <a:off x="4790118" y="533120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GOT Calculation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42F19-CF32-4D07-8E8D-055739003237}"/>
              </a:ext>
            </a:extLst>
          </p:cNvPr>
          <p:cNvSpPr/>
          <p:nvPr/>
        </p:nvSpPr>
        <p:spPr>
          <a:xfrm>
            <a:off x="7004821" y="5322815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VM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3EE8A3-D39D-48EC-9372-7E7DF646C196}"/>
              </a:ext>
            </a:extLst>
          </p:cNvPr>
          <p:cNvSpPr/>
          <p:nvPr/>
        </p:nvSpPr>
        <p:spPr>
          <a:xfrm>
            <a:off x="6568589" y="5587068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8CBC1-228D-411A-A71C-1D6BE23DB5CE}"/>
              </a:ext>
            </a:extLst>
          </p:cNvPr>
          <p:cNvSpPr/>
          <p:nvPr/>
        </p:nvSpPr>
        <p:spPr>
          <a:xfrm>
            <a:off x="9034953" y="5331204"/>
            <a:ext cx="161907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Runtime JIT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9EDCFC3-B491-4792-839A-C077D20ABD88}"/>
              </a:ext>
            </a:extLst>
          </p:cNvPr>
          <p:cNvSpPr/>
          <p:nvPr/>
        </p:nvSpPr>
        <p:spPr>
          <a:xfrm>
            <a:off x="8691014" y="5587068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72640-1B66-414E-8D11-E1408CA5D8B8}"/>
              </a:ext>
            </a:extLst>
          </p:cNvPr>
          <p:cNvSpPr/>
          <p:nvPr/>
        </p:nvSpPr>
        <p:spPr>
          <a:xfrm>
            <a:off x="10301691" y="4329647"/>
            <a:ext cx="1668040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Link-Go-Loader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CC11A31-B548-4F03-BFB7-C3EFD0FDB1AF}"/>
              </a:ext>
            </a:extLst>
          </p:cNvPr>
          <p:cNvSpPr/>
          <p:nvPr/>
        </p:nvSpPr>
        <p:spPr>
          <a:xfrm rot="18583765">
            <a:off x="10878928" y="5195346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BB69D59-61D5-4426-B4DD-5EA2611DE1A5}"/>
              </a:ext>
            </a:extLst>
          </p:cNvPr>
          <p:cNvSpPr/>
          <p:nvPr/>
        </p:nvSpPr>
        <p:spPr>
          <a:xfrm rot="16200000">
            <a:off x="10997293" y="3964624"/>
            <a:ext cx="27683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2101D4-3EC3-4C26-BE3A-EDABEB5CB683}"/>
              </a:ext>
            </a:extLst>
          </p:cNvPr>
          <p:cNvSpPr txBox="1"/>
          <p:nvPr/>
        </p:nvSpPr>
        <p:spPr>
          <a:xfrm>
            <a:off x="427838" y="2223083"/>
            <a:ext cx="21308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  <a:latin typeface="Ubuntu Mono" panose="020B0509030602030204" pitchFamily="49" charset="0"/>
              </a:rPr>
              <a:t>add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ebx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eax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eax</a:t>
            </a:r>
            <a:endParaRPr lang="en-US" sz="1200" b="1" dirty="0">
              <a:latin typeface="Ubuntu Mono" panose="020B0509030602030204" pitchFamily="49" charset="0"/>
            </a:endParaRPr>
          </a:p>
          <a:p>
            <a:r>
              <a:rPr lang="en-US" sz="1200" b="1" dirty="0">
                <a:solidFill>
                  <a:srgbClr val="92D050"/>
                </a:solidFill>
                <a:latin typeface="Ubuntu Mono" panose="020B0509030602030204" pitchFamily="49" charset="0"/>
              </a:rPr>
              <a:t>mov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eax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edx</a:t>
            </a:r>
            <a:endParaRPr lang="en-US" sz="1200" b="1" dirty="0">
              <a:latin typeface="Ubuntu Mono" panose="020B0509030602030204" pitchFamily="49" charset="0"/>
            </a:endParaRPr>
          </a:p>
          <a:p>
            <a:r>
              <a:rPr lang="en-US" sz="1200" b="1" dirty="0">
                <a:solidFill>
                  <a:srgbClr val="92D050"/>
                </a:solidFill>
                <a:latin typeface="Ubuntu Mono" panose="020B0509030602030204" pitchFamily="49" charset="0"/>
              </a:rPr>
              <a:t>add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eax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edx</a:t>
            </a:r>
            <a:r>
              <a:rPr lang="en-US" sz="1200" b="1" dirty="0">
                <a:latin typeface="Ubuntu Mono" panose="020B0509030602030204" pitchFamily="49" charset="0"/>
              </a:rPr>
              <a:t>, </a:t>
            </a:r>
            <a:r>
              <a:rPr lang="en-US" sz="1200" b="1" dirty="0" err="1">
                <a:latin typeface="Ubuntu Mono" panose="020B0509030602030204" pitchFamily="49" charset="0"/>
              </a:rPr>
              <a:t>edx</a:t>
            </a:r>
            <a:r>
              <a:rPr lang="en-US" sz="1200" b="1" dirty="0">
                <a:latin typeface="Ubuntu Mono" panose="020B0509030602030204" pitchFamily="49" charset="0"/>
              </a:rPr>
              <a:t>, </a:t>
            </a:r>
          </a:p>
          <a:p>
            <a:r>
              <a:rPr lang="en-US" sz="1200" b="1" dirty="0">
                <a:solidFill>
                  <a:srgbClr val="92D050"/>
                </a:solidFill>
                <a:latin typeface="Ubuntu Mono" panose="020B0509030602030204" pitchFamily="49" charset="0"/>
              </a:rPr>
              <a:t>sub</a:t>
            </a:r>
            <a:r>
              <a:rPr lang="en-US" sz="1200" b="1" dirty="0">
                <a:solidFill>
                  <a:srgbClr val="0070C0"/>
                </a:solidFill>
                <a:latin typeface="Ubuntu Mono" panose="020B0509030602030204" pitchFamily="49" charset="0"/>
              </a:rPr>
              <a:t>s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ecx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edx</a:t>
            </a:r>
            <a:r>
              <a:rPr lang="en-US" sz="1200" b="1" dirty="0">
                <a:latin typeface="Ubuntu Mono" panose="020B0509030602030204" pitchFamily="49" charset="0"/>
              </a:rPr>
              <a:t>, $</a:t>
            </a:r>
            <a:r>
              <a:rPr lang="en-US" sz="1200" b="1" dirty="0" err="1">
                <a:latin typeface="Ubuntu Mono" panose="020B0509030602030204" pitchFamily="49" charset="0"/>
              </a:rPr>
              <a:t>ecx</a:t>
            </a:r>
            <a:endParaRPr lang="en-US" sz="1200" b="1" dirty="0">
              <a:latin typeface="Ubuntu Mono" panose="020B0509030602030204" pitchFamily="49" charset="0"/>
            </a:endParaRPr>
          </a:p>
          <a:p>
            <a:r>
              <a:rPr lang="en-US" sz="1200" b="1" dirty="0" err="1">
                <a:solidFill>
                  <a:srgbClr val="92D050"/>
                </a:solidFill>
                <a:latin typeface="Ubuntu Mono" panose="020B0509030602030204" pitchFamily="49" charset="0"/>
              </a:rPr>
              <a:t>lda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eax</a:t>
            </a:r>
            <a:r>
              <a:rPr lang="en-US" sz="1200" b="1" dirty="0">
                <a:latin typeface="Ubuntu Mono" panose="020B0509030602030204" pitchFamily="49" charset="0"/>
              </a:rPr>
              <a:t>, #ebp+0x04</a:t>
            </a:r>
          </a:p>
          <a:p>
            <a:r>
              <a:rPr lang="en-US" sz="1200" b="1" dirty="0" err="1">
                <a:solidFill>
                  <a:srgbClr val="92D050"/>
                </a:solidFill>
                <a:latin typeface="Ubuntu Mono" panose="020B0509030602030204" pitchFamily="49" charset="0"/>
              </a:rPr>
              <a:t>str</a:t>
            </a:r>
            <a:r>
              <a:rPr lang="en-US" sz="12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p</a:t>
            </a:r>
            <a:r>
              <a:rPr lang="en-US" sz="1200" b="1" dirty="0">
                <a:latin typeface="Ubuntu Mono" panose="020B0509030602030204" pitchFamily="49" charset="0"/>
              </a:rPr>
              <a:t> $</a:t>
            </a:r>
            <a:r>
              <a:rPr lang="en-US" sz="1200" b="1" dirty="0" err="1">
                <a:latin typeface="Ubuntu Mono" panose="020B0509030602030204" pitchFamily="49" charset="0"/>
              </a:rPr>
              <a:t>edx</a:t>
            </a:r>
            <a:r>
              <a:rPr lang="en-US" sz="1200" b="1" dirty="0">
                <a:latin typeface="Ubuntu Mono" panose="020B0509030602030204" pitchFamily="49" charset="0"/>
              </a:rPr>
              <a:t>, $eax+esp-0x50</a:t>
            </a:r>
          </a:p>
          <a:p>
            <a:endParaRPr lang="en-US" sz="1000" dirty="0">
              <a:latin typeface="Ubuntu Mono" panose="020B0509030602030204" pitchFamily="49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2D45BE9-6927-44CD-BB75-33A6D318C81B}"/>
              </a:ext>
            </a:extLst>
          </p:cNvPr>
          <p:cNvSpPr/>
          <p:nvPr/>
        </p:nvSpPr>
        <p:spPr>
          <a:xfrm>
            <a:off x="2785145" y="2786546"/>
            <a:ext cx="302004" cy="34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5B25E-42C4-4BDB-8696-58DD98BA9CBB}"/>
              </a:ext>
            </a:extLst>
          </p:cNvPr>
          <p:cNvSpPr txBox="1"/>
          <p:nvPr/>
        </p:nvSpPr>
        <p:spPr>
          <a:xfrm>
            <a:off x="3347218" y="2231472"/>
            <a:ext cx="2055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Ubuntu Mono" panose="020B0509030602030204" pitchFamily="49" charset="0"/>
              </a:rPr>
              <a:t>1001 1010 1100 1100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1010 1100 1011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1001 1100 1011 1011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... 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...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...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BFC935-9946-41AD-9D5F-96C2C8A85C1C}"/>
              </a:ext>
            </a:extLst>
          </p:cNvPr>
          <p:cNvSpPr txBox="1"/>
          <p:nvPr/>
        </p:nvSpPr>
        <p:spPr>
          <a:xfrm>
            <a:off x="3217184" y="1937888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anose="020B0509030404040204" pitchFamily="49" charset="0"/>
              </a:rPr>
              <a:t>Object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1DEA6-2FC2-4948-825C-1CABF81C2F34}"/>
              </a:ext>
            </a:extLst>
          </p:cNvPr>
          <p:cNvSpPr txBox="1"/>
          <p:nvPr/>
        </p:nvSpPr>
        <p:spPr>
          <a:xfrm>
            <a:off x="465589" y="1925359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anose="020B0509030404040204" pitchFamily="49" charset="0"/>
              </a:rPr>
              <a:t>Assembly Code</a:t>
            </a:r>
          </a:p>
        </p:txBody>
      </p:sp>
    </p:spTree>
    <p:extLst>
      <p:ext uri="{BB962C8B-B14F-4D97-AF65-F5344CB8AC3E}">
        <p14:creationId xmlns:p14="http://schemas.microsoft.com/office/powerpoint/2010/main" val="34916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32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CDD48-79D6-4371-88D7-C32C5E7196B9}"/>
              </a:ext>
            </a:extLst>
          </p:cNvPr>
          <p:cNvSpPr/>
          <p:nvPr/>
        </p:nvSpPr>
        <p:spPr>
          <a:xfrm>
            <a:off x="115280" y="73295"/>
            <a:ext cx="587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https://www.hackerrank.com/challenges/deque-stl/problem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CCA84-AE20-41D2-9C3E-3377A2C6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7" y="509847"/>
            <a:ext cx="6628078" cy="6274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2A4C1-66C1-4F92-A620-696167D2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093" y="1719743"/>
            <a:ext cx="5140137" cy="38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DE04F-80BF-4320-B9E8-C8B6771777DF}"/>
              </a:ext>
            </a:extLst>
          </p:cNvPr>
          <p:cNvSpPr/>
          <p:nvPr/>
        </p:nvSpPr>
        <p:spPr>
          <a:xfrm>
            <a:off x="153798" y="124013"/>
            <a:ext cx="70775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</a:rPr>
              <a:t>#include &lt;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bits/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stdc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++.h</a:t>
            </a:r>
            <a:r>
              <a:rPr lang="en-US" sz="1600" dirty="0"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using namespace std;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void 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print_K_max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 </a:t>
            </a:r>
            <a:r>
              <a:rPr lang="en-US" sz="1600" dirty="0">
                <a:latin typeface="Ubuntu Mono" panose="020B0509030602030204" pitchFamily="49" charset="0"/>
              </a:rPr>
              <a:t>(int </a:t>
            </a:r>
            <a:r>
              <a:rPr lang="en-US" sz="1600" dirty="0" err="1">
                <a:latin typeface="Ubuntu Mono" panose="020B0509030602030204" pitchFamily="49" charset="0"/>
              </a:rPr>
              <a:t>arr</a:t>
            </a:r>
            <a:r>
              <a:rPr lang="en-US" sz="1600" dirty="0">
                <a:latin typeface="Ubuntu Mono" panose="020B0509030602030204" pitchFamily="49" charset="0"/>
              </a:rPr>
              <a:t>[], int n, int k){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std::deque&lt;int&gt; </a:t>
            </a:r>
            <a:r>
              <a:rPr lang="en-US" sz="1600" dirty="0" err="1">
                <a:latin typeface="Ubuntu Mono" panose="020B0509030602030204" pitchFamily="49" charset="0"/>
              </a:rPr>
              <a:t>dq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for (int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I &lt; n;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base case for first element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if (</a:t>
            </a:r>
            <a:r>
              <a:rPr lang="en-US" sz="1600" dirty="0" err="1">
                <a:latin typeface="Ubuntu Mono" panose="020B0509030602030204" pitchFamily="49" charset="0"/>
              </a:rPr>
              <a:t>dq.empty</a:t>
            </a:r>
            <a:r>
              <a:rPr lang="en-US" sz="1600" dirty="0">
                <a:latin typeface="Ubuntu Mono" panose="020B0509030602030204" pitchFamily="49" charset="0"/>
              </a:rPr>
              <a:t>()) 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latin typeface="Ubuntu Mono" panose="020B0509030602030204" pitchFamily="49" charset="0"/>
              </a:rPr>
              <a:t>dq.push_back</a:t>
            </a:r>
            <a:r>
              <a:rPr lang="en-US" sz="1600" dirty="0"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);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}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remove elements outside the current window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if (</a:t>
            </a:r>
            <a:r>
              <a:rPr lang="en-US" sz="1600" dirty="0" err="1">
                <a:latin typeface="Ubuntu Mono" panose="020B0509030602030204" pitchFamily="49" charset="0"/>
              </a:rPr>
              <a:t>dq.front</a:t>
            </a:r>
            <a:r>
              <a:rPr lang="en-US" sz="1600" dirty="0">
                <a:latin typeface="Ubuntu Mono" panose="020B0509030602030204" pitchFamily="49" charset="0"/>
              </a:rPr>
              <a:t>() &lt;=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- k)){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latin typeface="Ubuntu Mono" panose="020B0509030602030204" pitchFamily="49" charset="0"/>
              </a:rPr>
              <a:t>dq.pop_front</a:t>
            </a:r>
            <a:r>
              <a:rPr lang="en-US" sz="1600" dirty="0">
                <a:latin typeface="Ubuntu Mono" panose="020B0509030602030204" pitchFamily="49" charset="0"/>
              </a:rPr>
              <a:t>();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}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move max element to the front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while (!</a:t>
            </a:r>
            <a:r>
              <a:rPr lang="en-US" sz="1600" dirty="0" err="1">
                <a:latin typeface="Ubuntu Mono" panose="020B0509030602030204" pitchFamily="49" charset="0"/>
              </a:rPr>
              <a:t>dq.empty</a:t>
            </a:r>
            <a:r>
              <a:rPr lang="en-US" sz="1600" dirty="0">
                <a:latin typeface="Ubuntu Mono" panose="020B0509030602030204" pitchFamily="49" charset="0"/>
              </a:rPr>
              <a:t>() &amp;&amp; </a:t>
            </a:r>
            <a:r>
              <a:rPr lang="en-US" sz="1600" dirty="0" err="1">
                <a:latin typeface="Ubuntu Mono" panose="020B0509030602030204" pitchFamily="49" charset="0"/>
              </a:rPr>
              <a:t>arr</a:t>
            </a:r>
            <a:r>
              <a:rPr lang="en-US" sz="1600" dirty="0">
                <a:latin typeface="Ubuntu Mono" panose="020B0509030602030204" pitchFamily="49" charset="0"/>
              </a:rPr>
              <a:t>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&gt;= </a:t>
            </a:r>
            <a:r>
              <a:rPr lang="en-US" sz="1600" dirty="0" err="1">
                <a:latin typeface="Ubuntu Mono" panose="020B0509030602030204" pitchFamily="49" charset="0"/>
              </a:rPr>
              <a:t>arr</a:t>
            </a:r>
            <a:r>
              <a:rPr lang="en-US" sz="1600" dirty="0">
                <a:latin typeface="Ubuntu Mono" panose="020B0509030602030204" pitchFamily="49" charset="0"/>
              </a:rPr>
              <a:t>[</a:t>
            </a:r>
            <a:r>
              <a:rPr lang="en-US" sz="1600" dirty="0" err="1">
                <a:latin typeface="Ubuntu Mono" panose="020B0509030602030204" pitchFamily="49" charset="0"/>
              </a:rPr>
              <a:t>dq.back</a:t>
            </a:r>
            <a:r>
              <a:rPr lang="en-US" sz="1600" dirty="0">
                <a:latin typeface="Ubuntu Mono" panose="020B0509030602030204" pitchFamily="49" charset="0"/>
              </a:rPr>
              <a:t>()]){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latin typeface="Ubuntu Mono" panose="020B0509030602030204" pitchFamily="49" charset="0"/>
              </a:rPr>
              <a:t>dq.pop_back</a:t>
            </a:r>
            <a:r>
              <a:rPr lang="en-US" sz="1600" dirty="0">
                <a:latin typeface="Ubuntu Mono" panose="020B0509030602030204" pitchFamily="49" charset="0"/>
              </a:rPr>
              <a:t>();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}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 err="1">
                <a:latin typeface="Ubuntu Mono" panose="020B0509030602030204" pitchFamily="49" charset="0"/>
              </a:rPr>
              <a:t>dq.push_back</a:t>
            </a:r>
            <a:r>
              <a:rPr lang="en-US" sz="1600" dirty="0"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);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print out only when the first window is completed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if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&gt;= (k - 1)){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latin typeface="Ubuntu Mono" panose="020B0509030602030204" pitchFamily="49" charset="0"/>
              </a:rPr>
              <a:t>cout</a:t>
            </a:r>
            <a:r>
              <a:rPr lang="en-US" sz="1600" dirty="0">
                <a:latin typeface="Ubuntu Mono" panose="020B0509030602030204" pitchFamily="49" charset="0"/>
              </a:rPr>
              <a:t> &lt;&lt; </a:t>
            </a:r>
            <a:r>
              <a:rPr lang="en-US" sz="1600" dirty="0" err="1">
                <a:latin typeface="Ubuntu Mono" panose="020B0509030602030204" pitchFamily="49" charset="0"/>
              </a:rPr>
              <a:t>arr</a:t>
            </a:r>
            <a:r>
              <a:rPr lang="en-US" sz="1600" dirty="0">
                <a:latin typeface="Ubuntu Mono" panose="020B0509030602030204" pitchFamily="49" charset="0"/>
              </a:rPr>
              <a:t>[</a:t>
            </a:r>
            <a:r>
              <a:rPr lang="en-US" sz="1600" dirty="0" err="1">
                <a:latin typeface="Ubuntu Mono" panose="020B0509030602030204" pitchFamily="49" charset="0"/>
              </a:rPr>
              <a:t>dq.front</a:t>
            </a:r>
            <a:r>
              <a:rPr lang="en-US" sz="1600" dirty="0">
                <a:latin typeface="Ubuntu Mono" panose="020B0509030602030204" pitchFamily="49" charset="0"/>
              </a:rPr>
              <a:t>()] &lt;&lt; " ";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    }    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}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    </a:t>
            </a:r>
            <a:r>
              <a:rPr lang="en-US" sz="1600" dirty="0" err="1">
                <a:latin typeface="Ubuntu Mono" panose="020B0509030602030204" pitchFamily="49" charset="0"/>
              </a:rPr>
              <a:t>cout</a:t>
            </a:r>
            <a:r>
              <a:rPr lang="en-US" sz="1600" dirty="0">
                <a:latin typeface="Ubuntu Mono" panose="020B0509030602030204" pitchFamily="49" charset="0"/>
              </a:rPr>
              <a:t> &lt;&lt; </a:t>
            </a:r>
            <a:r>
              <a:rPr lang="en-US" sz="1600" dirty="0" err="1">
                <a:latin typeface="Ubuntu Mono" panose="020B0509030602030204" pitchFamily="49" charset="0"/>
              </a:rPr>
              <a:t>endl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C12FC-3A84-4DB4-953C-035458195396}"/>
              </a:ext>
            </a:extLst>
          </p:cNvPr>
          <p:cNvSpPr/>
          <p:nvPr/>
        </p:nvSpPr>
        <p:spPr>
          <a:xfrm>
            <a:off x="7801761" y="2093783"/>
            <a:ext cx="3941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Ubuntu Mono" panose="020B0509030602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Ubuntu Mono" panose="020B0509030602030204" pitchFamily="49" charset="0"/>
              </a:rPr>
              <a:t>int main </a:t>
            </a:r>
            <a:r>
              <a:rPr lang="en-US" dirty="0">
                <a:latin typeface="Ubuntu Mono" panose="020B0509030602030204" pitchFamily="49" charset="0"/>
              </a:rPr>
              <a:t>(void){</a:t>
            </a:r>
          </a:p>
          <a:p>
            <a:r>
              <a:rPr lang="en-US" dirty="0">
                <a:latin typeface="Ubuntu Mono" panose="020B0509030602030204" pitchFamily="49" charset="0"/>
              </a:rPr>
              <a:t>   int t;</a:t>
            </a:r>
          </a:p>
          <a:p>
            <a:r>
              <a:rPr lang="en-US" dirty="0">
                <a:latin typeface="Ubuntu Mono" panose="020B0509030602030204" pitchFamily="49" charset="0"/>
              </a:rPr>
              <a:t>   </a:t>
            </a:r>
            <a:r>
              <a:rPr lang="en-US" dirty="0" err="1">
                <a:latin typeface="Ubuntu Mono" panose="020B0509030602030204" pitchFamily="49" charset="0"/>
              </a:rPr>
              <a:t>cin</a:t>
            </a:r>
            <a:r>
              <a:rPr lang="en-US" dirty="0">
                <a:latin typeface="Ubuntu Mono" panose="020B0509030602030204" pitchFamily="49" charset="0"/>
              </a:rPr>
              <a:t> &gt;&gt; t;</a:t>
            </a:r>
          </a:p>
          <a:p>
            <a:r>
              <a:rPr lang="en-US" dirty="0">
                <a:latin typeface="Ubuntu Mono" panose="020B0509030602030204" pitchFamily="49" charset="0"/>
              </a:rPr>
              <a:t>   while( t &gt; 0) {</a:t>
            </a:r>
          </a:p>
          <a:p>
            <a:r>
              <a:rPr lang="en-US" dirty="0">
                <a:latin typeface="Ubuntu Mono" panose="020B0509030602030204" pitchFamily="49" charset="0"/>
              </a:rPr>
              <a:t>      int n = 0, k = 0;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</a:t>
            </a:r>
            <a:r>
              <a:rPr lang="en-US" dirty="0" err="1">
                <a:latin typeface="Ubuntu Mono" panose="020B0509030602030204" pitchFamily="49" charset="0"/>
              </a:rPr>
              <a:t>cin</a:t>
            </a:r>
            <a:r>
              <a:rPr lang="en-US" dirty="0">
                <a:latin typeface="Ubuntu Mono" panose="020B0509030602030204" pitchFamily="49" charset="0"/>
              </a:rPr>
              <a:t> &gt;&gt; n &gt;&gt; k;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int </a:t>
            </a:r>
            <a:r>
              <a:rPr lang="en-US" dirty="0" err="1">
                <a:latin typeface="Ubuntu Mono" panose="020B0509030602030204" pitchFamily="49" charset="0"/>
              </a:rPr>
              <a:t>i</a:t>
            </a:r>
            <a:r>
              <a:rPr lang="en-US" dirty="0">
                <a:latin typeface="Ubuntu Mono" panose="020B0509030602030204" pitchFamily="49" charset="0"/>
              </a:rPr>
              <a:t> = 0;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int </a:t>
            </a:r>
            <a:r>
              <a:rPr lang="en-US" dirty="0" err="1">
                <a:latin typeface="Ubuntu Mono" panose="020B0509030602030204" pitchFamily="49" charset="0"/>
              </a:rPr>
              <a:t>arr</a:t>
            </a:r>
            <a:r>
              <a:rPr lang="en-US" dirty="0">
                <a:latin typeface="Ubuntu Mono" panose="020B0509030602030204" pitchFamily="49" charset="0"/>
              </a:rPr>
              <a:t>[n];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for(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 = 0; 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 &lt; n; 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++)</a:t>
            </a:r>
          </a:p>
          <a:p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            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cin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 &gt;&gt; 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arr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[</a:t>
            </a:r>
            <a:r>
              <a:rPr lang="en-US" dirty="0" err="1">
                <a:solidFill>
                  <a:srgbClr val="7030A0"/>
                </a:solidFill>
                <a:latin typeface="Ubuntu Mono" panose="020B0509030602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Ubuntu Mono" panose="020B0509030602030204" pitchFamily="49" charset="0"/>
              </a:rPr>
              <a:t>];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Ubuntu Mono" panose="020B0509030602030204" pitchFamily="49" charset="0"/>
              </a:rPr>
              <a:t>print_K_max</a:t>
            </a:r>
            <a:r>
              <a:rPr lang="en-US" dirty="0">
                <a:latin typeface="Ubuntu Mono" panose="020B0509030602030204" pitchFamily="49" charset="0"/>
              </a:rPr>
              <a:t> (</a:t>
            </a:r>
            <a:r>
              <a:rPr lang="en-US" dirty="0" err="1">
                <a:latin typeface="Ubuntu Mono" panose="020B0509030602030204" pitchFamily="49" charset="0"/>
              </a:rPr>
              <a:t>arr</a:t>
            </a:r>
            <a:r>
              <a:rPr lang="en-US" dirty="0">
                <a:latin typeface="Ubuntu Mono" panose="020B0509030602030204" pitchFamily="49" charset="0"/>
              </a:rPr>
              <a:t>, n, k);</a:t>
            </a:r>
          </a:p>
          <a:p>
            <a:r>
              <a:rPr lang="en-US" dirty="0">
                <a:latin typeface="Ubuntu Mono" panose="020B0509030602030204" pitchFamily="49" charset="0"/>
              </a:rPr>
              <a:t>       t--;</a:t>
            </a:r>
          </a:p>
          <a:p>
            <a:r>
              <a:rPr lang="en-US" dirty="0">
                <a:latin typeface="Ubuntu Mono" panose="020B0509030602030204" pitchFamily="49" charset="0"/>
              </a:rPr>
              <a:t>     }</a:t>
            </a:r>
          </a:p>
          <a:p>
            <a:r>
              <a:rPr lang="en-US" dirty="0">
                <a:latin typeface="Ubuntu Mono" panose="020B0509030602030204" pitchFamily="49" charset="0"/>
              </a:rPr>
              <a:t>     return 0;</a:t>
            </a:r>
          </a:p>
          <a:p>
            <a:r>
              <a:rPr lang="en-US" dirty="0">
                <a:latin typeface="Ubuntu Mono" panose="020B0509030602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907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Monaco</vt:lpstr>
      <vt:lpstr>Ubuntu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Technotonix</dc:creator>
  <cp:lastModifiedBy>Sumit Technotonix</cp:lastModifiedBy>
  <cp:revision>16</cp:revision>
  <dcterms:created xsi:type="dcterms:W3CDTF">2019-05-31T06:19:59Z</dcterms:created>
  <dcterms:modified xsi:type="dcterms:W3CDTF">2019-05-31T14:10:46Z</dcterms:modified>
</cp:coreProperties>
</file>