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1" r:id="rId5"/>
    <p:sldId id="262" r:id="rId6"/>
    <p:sldId id="257" r:id="rId7"/>
    <p:sldId id="265" r:id="rId8"/>
    <p:sldId id="266" r:id="rId9"/>
    <p:sldId id="263" r:id="rId10"/>
    <p:sldId id="264" r:id="rId11"/>
    <p:sldId id="267" r:id="rId12"/>
    <p:sldId id="268" r:id="rId13"/>
    <p:sldId id="273" r:id="rId14"/>
    <p:sldId id="271" r:id="rId15"/>
    <p:sldId id="274" r:id="rId16"/>
    <p:sldId id="272"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114" d="100"/>
          <a:sy n="114" d="100"/>
        </p:scale>
        <p:origin x="4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0CAC-651C-490A-9FC6-F01DA79111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817B66-4E24-4886-96CA-CDF65BFD2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1D68E2-0B80-4935-8337-972712AC9E5E}"/>
              </a:ext>
            </a:extLst>
          </p:cNvPr>
          <p:cNvSpPr>
            <a:spLocks noGrp="1"/>
          </p:cNvSpPr>
          <p:nvPr>
            <p:ph type="dt" sz="half" idx="10"/>
          </p:nvPr>
        </p:nvSpPr>
        <p:spPr/>
        <p:txBody>
          <a:bodyPr/>
          <a:lstStyle/>
          <a:p>
            <a:fld id="{32933DE9-D5B8-4128-8395-592D116B0E93}" type="datetimeFigureOut">
              <a:rPr lang="en-US" smtClean="0"/>
              <a:t>6/8/2019</a:t>
            </a:fld>
            <a:endParaRPr lang="en-US"/>
          </a:p>
        </p:txBody>
      </p:sp>
      <p:sp>
        <p:nvSpPr>
          <p:cNvPr id="5" name="Footer Placeholder 4">
            <a:extLst>
              <a:ext uri="{FF2B5EF4-FFF2-40B4-BE49-F238E27FC236}">
                <a16:creationId xmlns:a16="http://schemas.microsoft.com/office/drawing/2014/main" id="{E9012D74-0C6D-4D38-AA14-E305C787D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927E4-E8F6-42A2-BDDD-E2E0FD12E6E0}"/>
              </a:ext>
            </a:extLst>
          </p:cNvPr>
          <p:cNvSpPr>
            <a:spLocks noGrp="1"/>
          </p:cNvSpPr>
          <p:nvPr>
            <p:ph type="sldNum" sz="quarter" idx="12"/>
          </p:nvPr>
        </p:nvSpPr>
        <p:spPr/>
        <p:txBody>
          <a:bodyPr/>
          <a:lstStyle/>
          <a:p>
            <a:fld id="{019D89AC-5FC5-4CAA-BD03-73C9EA6CB95F}" type="slidenum">
              <a:rPr lang="en-US" smtClean="0"/>
              <a:t>‹#›</a:t>
            </a:fld>
            <a:endParaRPr lang="en-US"/>
          </a:p>
        </p:txBody>
      </p:sp>
    </p:spTree>
    <p:extLst>
      <p:ext uri="{BB962C8B-B14F-4D97-AF65-F5344CB8AC3E}">
        <p14:creationId xmlns:p14="http://schemas.microsoft.com/office/powerpoint/2010/main" val="391947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AD18-1C71-4F5D-AFBD-226808F42C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43CC21-CA2B-48B6-818B-7846E3CBAF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AE75C-306D-40D0-A68F-2831884E3F0E}"/>
              </a:ext>
            </a:extLst>
          </p:cNvPr>
          <p:cNvSpPr>
            <a:spLocks noGrp="1"/>
          </p:cNvSpPr>
          <p:nvPr>
            <p:ph type="dt" sz="half" idx="10"/>
          </p:nvPr>
        </p:nvSpPr>
        <p:spPr/>
        <p:txBody>
          <a:bodyPr/>
          <a:lstStyle/>
          <a:p>
            <a:fld id="{32933DE9-D5B8-4128-8395-592D116B0E93}" type="datetimeFigureOut">
              <a:rPr lang="en-US" smtClean="0"/>
              <a:t>6/8/2019</a:t>
            </a:fld>
            <a:endParaRPr lang="en-US"/>
          </a:p>
        </p:txBody>
      </p:sp>
      <p:sp>
        <p:nvSpPr>
          <p:cNvPr id="5" name="Footer Placeholder 4">
            <a:extLst>
              <a:ext uri="{FF2B5EF4-FFF2-40B4-BE49-F238E27FC236}">
                <a16:creationId xmlns:a16="http://schemas.microsoft.com/office/drawing/2014/main" id="{D783ECDD-06ED-4B6C-AA58-A3751D01A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1B4BB-4A17-4FC3-8017-0DDB08457362}"/>
              </a:ext>
            </a:extLst>
          </p:cNvPr>
          <p:cNvSpPr>
            <a:spLocks noGrp="1"/>
          </p:cNvSpPr>
          <p:nvPr>
            <p:ph type="sldNum" sz="quarter" idx="12"/>
          </p:nvPr>
        </p:nvSpPr>
        <p:spPr/>
        <p:txBody>
          <a:bodyPr/>
          <a:lstStyle/>
          <a:p>
            <a:fld id="{019D89AC-5FC5-4CAA-BD03-73C9EA6CB95F}" type="slidenum">
              <a:rPr lang="en-US" smtClean="0"/>
              <a:t>‹#›</a:t>
            </a:fld>
            <a:endParaRPr lang="en-US"/>
          </a:p>
        </p:txBody>
      </p:sp>
    </p:spTree>
    <p:extLst>
      <p:ext uri="{BB962C8B-B14F-4D97-AF65-F5344CB8AC3E}">
        <p14:creationId xmlns:p14="http://schemas.microsoft.com/office/powerpoint/2010/main" val="454807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710429-9341-4330-BB2A-5106747BB9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202528-2F0E-4CAB-83AF-9AA75D4AAE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23EF8-175C-4B54-A163-0819E0AA3211}"/>
              </a:ext>
            </a:extLst>
          </p:cNvPr>
          <p:cNvSpPr>
            <a:spLocks noGrp="1"/>
          </p:cNvSpPr>
          <p:nvPr>
            <p:ph type="dt" sz="half" idx="10"/>
          </p:nvPr>
        </p:nvSpPr>
        <p:spPr/>
        <p:txBody>
          <a:bodyPr/>
          <a:lstStyle/>
          <a:p>
            <a:fld id="{32933DE9-D5B8-4128-8395-592D116B0E93}" type="datetimeFigureOut">
              <a:rPr lang="en-US" smtClean="0"/>
              <a:t>6/8/2019</a:t>
            </a:fld>
            <a:endParaRPr lang="en-US"/>
          </a:p>
        </p:txBody>
      </p:sp>
      <p:sp>
        <p:nvSpPr>
          <p:cNvPr id="5" name="Footer Placeholder 4">
            <a:extLst>
              <a:ext uri="{FF2B5EF4-FFF2-40B4-BE49-F238E27FC236}">
                <a16:creationId xmlns:a16="http://schemas.microsoft.com/office/drawing/2014/main" id="{DE7FC50D-136E-4E6D-AC24-9DEA5F3BF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13256-35CD-4F56-8F4E-D5A0937722EE}"/>
              </a:ext>
            </a:extLst>
          </p:cNvPr>
          <p:cNvSpPr>
            <a:spLocks noGrp="1"/>
          </p:cNvSpPr>
          <p:nvPr>
            <p:ph type="sldNum" sz="quarter" idx="12"/>
          </p:nvPr>
        </p:nvSpPr>
        <p:spPr/>
        <p:txBody>
          <a:bodyPr/>
          <a:lstStyle/>
          <a:p>
            <a:fld id="{019D89AC-5FC5-4CAA-BD03-73C9EA6CB95F}" type="slidenum">
              <a:rPr lang="en-US" smtClean="0"/>
              <a:t>‹#›</a:t>
            </a:fld>
            <a:endParaRPr lang="en-US"/>
          </a:p>
        </p:txBody>
      </p:sp>
    </p:spTree>
    <p:extLst>
      <p:ext uri="{BB962C8B-B14F-4D97-AF65-F5344CB8AC3E}">
        <p14:creationId xmlns:p14="http://schemas.microsoft.com/office/powerpoint/2010/main" val="67474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10E5-87EC-4EA6-ACD7-4ABC4895BC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7B610A-6B04-4295-83CE-9B230DBB9A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3C83C-743A-4351-A9F1-742239B200CD}"/>
              </a:ext>
            </a:extLst>
          </p:cNvPr>
          <p:cNvSpPr>
            <a:spLocks noGrp="1"/>
          </p:cNvSpPr>
          <p:nvPr>
            <p:ph type="dt" sz="half" idx="10"/>
          </p:nvPr>
        </p:nvSpPr>
        <p:spPr/>
        <p:txBody>
          <a:bodyPr/>
          <a:lstStyle/>
          <a:p>
            <a:fld id="{32933DE9-D5B8-4128-8395-592D116B0E93}" type="datetimeFigureOut">
              <a:rPr lang="en-US" smtClean="0"/>
              <a:t>6/8/2019</a:t>
            </a:fld>
            <a:endParaRPr lang="en-US"/>
          </a:p>
        </p:txBody>
      </p:sp>
      <p:sp>
        <p:nvSpPr>
          <p:cNvPr id="5" name="Footer Placeholder 4">
            <a:extLst>
              <a:ext uri="{FF2B5EF4-FFF2-40B4-BE49-F238E27FC236}">
                <a16:creationId xmlns:a16="http://schemas.microsoft.com/office/drawing/2014/main" id="{C28FB6F2-8549-4C08-990E-F3014D0C3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9DA4E-5367-4605-B394-A47D73F8918F}"/>
              </a:ext>
            </a:extLst>
          </p:cNvPr>
          <p:cNvSpPr>
            <a:spLocks noGrp="1"/>
          </p:cNvSpPr>
          <p:nvPr>
            <p:ph type="sldNum" sz="quarter" idx="12"/>
          </p:nvPr>
        </p:nvSpPr>
        <p:spPr/>
        <p:txBody>
          <a:bodyPr/>
          <a:lstStyle/>
          <a:p>
            <a:fld id="{019D89AC-5FC5-4CAA-BD03-73C9EA6CB95F}" type="slidenum">
              <a:rPr lang="en-US" smtClean="0"/>
              <a:t>‹#›</a:t>
            </a:fld>
            <a:endParaRPr lang="en-US"/>
          </a:p>
        </p:txBody>
      </p:sp>
    </p:spTree>
    <p:extLst>
      <p:ext uri="{BB962C8B-B14F-4D97-AF65-F5344CB8AC3E}">
        <p14:creationId xmlns:p14="http://schemas.microsoft.com/office/powerpoint/2010/main" val="25329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FD25-7AEB-4AA4-A48C-C255D87FAA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EB1A19-813E-4B74-B1A7-B0242B9D81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F50ADB-1B81-429D-A97D-63486D19DF8C}"/>
              </a:ext>
            </a:extLst>
          </p:cNvPr>
          <p:cNvSpPr>
            <a:spLocks noGrp="1"/>
          </p:cNvSpPr>
          <p:nvPr>
            <p:ph type="dt" sz="half" idx="10"/>
          </p:nvPr>
        </p:nvSpPr>
        <p:spPr/>
        <p:txBody>
          <a:bodyPr/>
          <a:lstStyle/>
          <a:p>
            <a:fld id="{32933DE9-D5B8-4128-8395-592D116B0E93}" type="datetimeFigureOut">
              <a:rPr lang="en-US" smtClean="0"/>
              <a:t>6/8/2019</a:t>
            </a:fld>
            <a:endParaRPr lang="en-US"/>
          </a:p>
        </p:txBody>
      </p:sp>
      <p:sp>
        <p:nvSpPr>
          <p:cNvPr id="5" name="Footer Placeholder 4">
            <a:extLst>
              <a:ext uri="{FF2B5EF4-FFF2-40B4-BE49-F238E27FC236}">
                <a16:creationId xmlns:a16="http://schemas.microsoft.com/office/drawing/2014/main" id="{70B70FA7-9E7F-40D2-AD19-639ECFED0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3C150-4FBF-4748-AF4D-371592F59EC4}"/>
              </a:ext>
            </a:extLst>
          </p:cNvPr>
          <p:cNvSpPr>
            <a:spLocks noGrp="1"/>
          </p:cNvSpPr>
          <p:nvPr>
            <p:ph type="sldNum" sz="quarter" idx="12"/>
          </p:nvPr>
        </p:nvSpPr>
        <p:spPr/>
        <p:txBody>
          <a:bodyPr/>
          <a:lstStyle/>
          <a:p>
            <a:fld id="{019D89AC-5FC5-4CAA-BD03-73C9EA6CB95F}" type="slidenum">
              <a:rPr lang="en-US" smtClean="0"/>
              <a:t>‹#›</a:t>
            </a:fld>
            <a:endParaRPr lang="en-US"/>
          </a:p>
        </p:txBody>
      </p:sp>
    </p:spTree>
    <p:extLst>
      <p:ext uri="{BB962C8B-B14F-4D97-AF65-F5344CB8AC3E}">
        <p14:creationId xmlns:p14="http://schemas.microsoft.com/office/powerpoint/2010/main" val="154195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A38F-E21A-458F-B5B4-3C3ECB4F8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E4694-5BED-41BB-A2F0-69FAE6B888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3D77A9-A21A-4057-9C73-7C67756A0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2A0549-2BBB-4F17-BAFE-0088DA44C15A}"/>
              </a:ext>
            </a:extLst>
          </p:cNvPr>
          <p:cNvSpPr>
            <a:spLocks noGrp="1"/>
          </p:cNvSpPr>
          <p:nvPr>
            <p:ph type="dt" sz="half" idx="10"/>
          </p:nvPr>
        </p:nvSpPr>
        <p:spPr/>
        <p:txBody>
          <a:bodyPr/>
          <a:lstStyle/>
          <a:p>
            <a:fld id="{32933DE9-D5B8-4128-8395-592D116B0E93}" type="datetimeFigureOut">
              <a:rPr lang="en-US" smtClean="0"/>
              <a:t>6/8/2019</a:t>
            </a:fld>
            <a:endParaRPr lang="en-US"/>
          </a:p>
        </p:txBody>
      </p:sp>
      <p:sp>
        <p:nvSpPr>
          <p:cNvPr id="6" name="Footer Placeholder 5">
            <a:extLst>
              <a:ext uri="{FF2B5EF4-FFF2-40B4-BE49-F238E27FC236}">
                <a16:creationId xmlns:a16="http://schemas.microsoft.com/office/drawing/2014/main" id="{0F31BD83-5E8A-45FA-B073-AA53A7413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EFFE4-08E8-401D-A445-37D750F1924D}"/>
              </a:ext>
            </a:extLst>
          </p:cNvPr>
          <p:cNvSpPr>
            <a:spLocks noGrp="1"/>
          </p:cNvSpPr>
          <p:nvPr>
            <p:ph type="sldNum" sz="quarter" idx="12"/>
          </p:nvPr>
        </p:nvSpPr>
        <p:spPr/>
        <p:txBody>
          <a:bodyPr/>
          <a:lstStyle/>
          <a:p>
            <a:fld id="{019D89AC-5FC5-4CAA-BD03-73C9EA6CB95F}" type="slidenum">
              <a:rPr lang="en-US" smtClean="0"/>
              <a:t>‹#›</a:t>
            </a:fld>
            <a:endParaRPr lang="en-US"/>
          </a:p>
        </p:txBody>
      </p:sp>
    </p:spTree>
    <p:extLst>
      <p:ext uri="{BB962C8B-B14F-4D97-AF65-F5344CB8AC3E}">
        <p14:creationId xmlns:p14="http://schemas.microsoft.com/office/powerpoint/2010/main" val="205275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F027-9057-4C47-8E2D-E5E5BC4985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170EE1-5F4B-4A0E-9699-E96F74075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E754BD-7CA4-49E5-B2ED-0B72207AF3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7AA305-F259-42E6-ABB1-650AE429F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6ECBA0-E4FD-4BD9-81C9-7383581474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256CDD-C3B8-4F29-8F78-1ACF081FCB29}"/>
              </a:ext>
            </a:extLst>
          </p:cNvPr>
          <p:cNvSpPr>
            <a:spLocks noGrp="1"/>
          </p:cNvSpPr>
          <p:nvPr>
            <p:ph type="dt" sz="half" idx="10"/>
          </p:nvPr>
        </p:nvSpPr>
        <p:spPr/>
        <p:txBody>
          <a:bodyPr/>
          <a:lstStyle/>
          <a:p>
            <a:fld id="{32933DE9-D5B8-4128-8395-592D116B0E93}" type="datetimeFigureOut">
              <a:rPr lang="en-US" smtClean="0"/>
              <a:t>6/8/2019</a:t>
            </a:fld>
            <a:endParaRPr lang="en-US"/>
          </a:p>
        </p:txBody>
      </p:sp>
      <p:sp>
        <p:nvSpPr>
          <p:cNvPr id="8" name="Footer Placeholder 7">
            <a:extLst>
              <a:ext uri="{FF2B5EF4-FFF2-40B4-BE49-F238E27FC236}">
                <a16:creationId xmlns:a16="http://schemas.microsoft.com/office/drawing/2014/main" id="{789E5ABC-5313-4057-AA40-75F3EBA013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0EBAF4-3BDD-46BC-A77E-CD5F2D8E8CF2}"/>
              </a:ext>
            </a:extLst>
          </p:cNvPr>
          <p:cNvSpPr>
            <a:spLocks noGrp="1"/>
          </p:cNvSpPr>
          <p:nvPr>
            <p:ph type="sldNum" sz="quarter" idx="12"/>
          </p:nvPr>
        </p:nvSpPr>
        <p:spPr/>
        <p:txBody>
          <a:bodyPr/>
          <a:lstStyle/>
          <a:p>
            <a:fld id="{019D89AC-5FC5-4CAA-BD03-73C9EA6CB95F}" type="slidenum">
              <a:rPr lang="en-US" smtClean="0"/>
              <a:t>‹#›</a:t>
            </a:fld>
            <a:endParaRPr lang="en-US"/>
          </a:p>
        </p:txBody>
      </p:sp>
    </p:spTree>
    <p:extLst>
      <p:ext uri="{BB962C8B-B14F-4D97-AF65-F5344CB8AC3E}">
        <p14:creationId xmlns:p14="http://schemas.microsoft.com/office/powerpoint/2010/main" val="389940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FB55-345A-4DCA-8543-A5ED0C58A6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026FF0-C2B8-4932-8E94-1B8A87970D84}"/>
              </a:ext>
            </a:extLst>
          </p:cNvPr>
          <p:cNvSpPr>
            <a:spLocks noGrp="1"/>
          </p:cNvSpPr>
          <p:nvPr>
            <p:ph type="dt" sz="half" idx="10"/>
          </p:nvPr>
        </p:nvSpPr>
        <p:spPr/>
        <p:txBody>
          <a:bodyPr/>
          <a:lstStyle/>
          <a:p>
            <a:fld id="{32933DE9-D5B8-4128-8395-592D116B0E93}" type="datetimeFigureOut">
              <a:rPr lang="en-US" smtClean="0"/>
              <a:t>6/8/2019</a:t>
            </a:fld>
            <a:endParaRPr lang="en-US"/>
          </a:p>
        </p:txBody>
      </p:sp>
      <p:sp>
        <p:nvSpPr>
          <p:cNvPr id="4" name="Footer Placeholder 3">
            <a:extLst>
              <a:ext uri="{FF2B5EF4-FFF2-40B4-BE49-F238E27FC236}">
                <a16:creationId xmlns:a16="http://schemas.microsoft.com/office/drawing/2014/main" id="{6FAC5A51-748D-4628-9401-AA03A35E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605C99-B123-4BA7-95FF-2E95E99721E8}"/>
              </a:ext>
            </a:extLst>
          </p:cNvPr>
          <p:cNvSpPr>
            <a:spLocks noGrp="1"/>
          </p:cNvSpPr>
          <p:nvPr>
            <p:ph type="sldNum" sz="quarter" idx="12"/>
          </p:nvPr>
        </p:nvSpPr>
        <p:spPr/>
        <p:txBody>
          <a:bodyPr/>
          <a:lstStyle/>
          <a:p>
            <a:fld id="{019D89AC-5FC5-4CAA-BD03-73C9EA6CB95F}" type="slidenum">
              <a:rPr lang="en-US" smtClean="0"/>
              <a:t>‹#›</a:t>
            </a:fld>
            <a:endParaRPr lang="en-US"/>
          </a:p>
        </p:txBody>
      </p:sp>
    </p:spTree>
    <p:extLst>
      <p:ext uri="{BB962C8B-B14F-4D97-AF65-F5344CB8AC3E}">
        <p14:creationId xmlns:p14="http://schemas.microsoft.com/office/powerpoint/2010/main" val="323535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94F1D-5768-4D36-B11B-21491C54511C}"/>
              </a:ext>
            </a:extLst>
          </p:cNvPr>
          <p:cNvSpPr>
            <a:spLocks noGrp="1"/>
          </p:cNvSpPr>
          <p:nvPr>
            <p:ph type="dt" sz="half" idx="10"/>
          </p:nvPr>
        </p:nvSpPr>
        <p:spPr/>
        <p:txBody>
          <a:bodyPr/>
          <a:lstStyle/>
          <a:p>
            <a:fld id="{32933DE9-D5B8-4128-8395-592D116B0E93}" type="datetimeFigureOut">
              <a:rPr lang="en-US" smtClean="0"/>
              <a:t>6/8/2019</a:t>
            </a:fld>
            <a:endParaRPr lang="en-US"/>
          </a:p>
        </p:txBody>
      </p:sp>
      <p:sp>
        <p:nvSpPr>
          <p:cNvPr id="3" name="Footer Placeholder 2">
            <a:extLst>
              <a:ext uri="{FF2B5EF4-FFF2-40B4-BE49-F238E27FC236}">
                <a16:creationId xmlns:a16="http://schemas.microsoft.com/office/drawing/2014/main" id="{50803A46-3CF5-43C7-81D5-84C56A8CF5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55B1A4-B793-48C7-97D2-49C6E6ECF2EA}"/>
              </a:ext>
            </a:extLst>
          </p:cNvPr>
          <p:cNvSpPr>
            <a:spLocks noGrp="1"/>
          </p:cNvSpPr>
          <p:nvPr>
            <p:ph type="sldNum" sz="quarter" idx="12"/>
          </p:nvPr>
        </p:nvSpPr>
        <p:spPr/>
        <p:txBody>
          <a:bodyPr/>
          <a:lstStyle/>
          <a:p>
            <a:fld id="{019D89AC-5FC5-4CAA-BD03-73C9EA6CB95F}" type="slidenum">
              <a:rPr lang="en-US" smtClean="0"/>
              <a:t>‹#›</a:t>
            </a:fld>
            <a:endParaRPr lang="en-US"/>
          </a:p>
        </p:txBody>
      </p:sp>
    </p:spTree>
    <p:extLst>
      <p:ext uri="{BB962C8B-B14F-4D97-AF65-F5344CB8AC3E}">
        <p14:creationId xmlns:p14="http://schemas.microsoft.com/office/powerpoint/2010/main" val="159258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A492-F1AD-460E-BA2D-3352451D3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075B86-63DD-4F92-9932-C3610A069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AACD4A-95F6-4E91-87E2-EEF8C3B2D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841033-CE7E-4AEB-A0ED-2CFA1A6C80B9}"/>
              </a:ext>
            </a:extLst>
          </p:cNvPr>
          <p:cNvSpPr>
            <a:spLocks noGrp="1"/>
          </p:cNvSpPr>
          <p:nvPr>
            <p:ph type="dt" sz="half" idx="10"/>
          </p:nvPr>
        </p:nvSpPr>
        <p:spPr/>
        <p:txBody>
          <a:bodyPr/>
          <a:lstStyle/>
          <a:p>
            <a:fld id="{32933DE9-D5B8-4128-8395-592D116B0E93}" type="datetimeFigureOut">
              <a:rPr lang="en-US" smtClean="0"/>
              <a:t>6/8/2019</a:t>
            </a:fld>
            <a:endParaRPr lang="en-US"/>
          </a:p>
        </p:txBody>
      </p:sp>
      <p:sp>
        <p:nvSpPr>
          <p:cNvPr id="6" name="Footer Placeholder 5">
            <a:extLst>
              <a:ext uri="{FF2B5EF4-FFF2-40B4-BE49-F238E27FC236}">
                <a16:creationId xmlns:a16="http://schemas.microsoft.com/office/drawing/2014/main" id="{60016442-83C0-4A58-BE4E-646FC88BB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A364A-7E96-4259-BD41-58997902D8B5}"/>
              </a:ext>
            </a:extLst>
          </p:cNvPr>
          <p:cNvSpPr>
            <a:spLocks noGrp="1"/>
          </p:cNvSpPr>
          <p:nvPr>
            <p:ph type="sldNum" sz="quarter" idx="12"/>
          </p:nvPr>
        </p:nvSpPr>
        <p:spPr/>
        <p:txBody>
          <a:bodyPr/>
          <a:lstStyle/>
          <a:p>
            <a:fld id="{019D89AC-5FC5-4CAA-BD03-73C9EA6CB95F}" type="slidenum">
              <a:rPr lang="en-US" smtClean="0"/>
              <a:t>‹#›</a:t>
            </a:fld>
            <a:endParaRPr lang="en-US"/>
          </a:p>
        </p:txBody>
      </p:sp>
    </p:spTree>
    <p:extLst>
      <p:ext uri="{BB962C8B-B14F-4D97-AF65-F5344CB8AC3E}">
        <p14:creationId xmlns:p14="http://schemas.microsoft.com/office/powerpoint/2010/main" val="289588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94D0-2AF4-4445-B07A-F07D915B2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9AEB32-85C1-420F-A426-EA1D84ADDD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EBBE97-EFEB-4EC4-A8FB-64A35D16C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29C87-7049-4E34-979F-C51A5CE62CC2}"/>
              </a:ext>
            </a:extLst>
          </p:cNvPr>
          <p:cNvSpPr>
            <a:spLocks noGrp="1"/>
          </p:cNvSpPr>
          <p:nvPr>
            <p:ph type="dt" sz="half" idx="10"/>
          </p:nvPr>
        </p:nvSpPr>
        <p:spPr/>
        <p:txBody>
          <a:bodyPr/>
          <a:lstStyle/>
          <a:p>
            <a:fld id="{32933DE9-D5B8-4128-8395-592D116B0E93}" type="datetimeFigureOut">
              <a:rPr lang="en-US" smtClean="0"/>
              <a:t>6/8/2019</a:t>
            </a:fld>
            <a:endParaRPr lang="en-US"/>
          </a:p>
        </p:txBody>
      </p:sp>
      <p:sp>
        <p:nvSpPr>
          <p:cNvPr id="6" name="Footer Placeholder 5">
            <a:extLst>
              <a:ext uri="{FF2B5EF4-FFF2-40B4-BE49-F238E27FC236}">
                <a16:creationId xmlns:a16="http://schemas.microsoft.com/office/drawing/2014/main" id="{479CB29C-3EBC-4359-B63B-71B6E96DD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8A750-3A56-470B-ACE6-615260BAE381}"/>
              </a:ext>
            </a:extLst>
          </p:cNvPr>
          <p:cNvSpPr>
            <a:spLocks noGrp="1"/>
          </p:cNvSpPr>
          <p:nvPr>
            <p:ph type="sldNum" sz="quarter" idx="12"/>
          </p:nvPr>
        </p:nvSpPr>
        <p:spPr/>
        <p:txBody>
          <a:bodyPr/>
          <a:lstStyle/>
          <a:p>
            <a:fld id="{019D89AC-5FC5-4CAA-BD03-73C9EA6CB95F}" type="slidenum">
              <a:rPr lang="en-US" smtClean="0"/>
              <a:t>‹#›</a:t>
            </a:fld>
            <a:endParaRPr lang="en-US"/>
          </a:p>
        </p:txBody>
      </p:sp>
    </p:spTree>
    <p:extLst>
      <p:ext uri="{BB962C8B-B14F-4D97-AF65-F5344CB8AC3E}">
        <p14:creationId xmlns:p14="http://schemas.microsoft.com/office/powerpoint/2010/main" val="190594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AC11F-69F0-40C5-955E-7BF0AC82C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9889FA-AF1F-4907-93F5-FB01E7859F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9E22C-D599-4619-B3DA-096B88535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33DE9-D5B8-4128-8395-592D116B0E93}" type="datetimeFigureOut">
              <a:rPr lang="en-US" smtClean="0"/>
              <a:t>6/8/2019</a:t>
            </a:fld>
            <a:endParaRPr lang="en-US"/>
          </a:p>
        </p:txBody>
      </p:sp>
      <p:sp>
        <p:nvSpPr>
          <p:cNvPr id="5" name="Footer Placeholder 4">
            <a:extLst>
              <a:ext uri="{FF2B5EF4-FFF2-40B4-BE49-F238E27FC236}">
                <a16:creationId xmlns:a16="http://schemas.microsoft.com/office/drawing/2014/main" id="{27EE0266-306D-46D8-802C-523173BFF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B6FEB6-6A91-498F-AF45-BC946804F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D89AC-5FC5-4CAA-BD03-73C9EA6CB95F}" type="slidenum">
              <a:rPr lang="en-US" smtClean="0"/>
              <a:t>‹#›</a:t>
            </a:fld>
            <a:endParaRPr lang="en-US"/>
          </a:p>
        </p:txBody>
      </p:sp>
    </p:spTree>
    <p:extLst>
      <p:ext uri="{BB962C8B-B14F-4D97-AF65-F5344CB8AC3E}">
        <p14:creationId xmlns:p14="http://schemas.microsoft.com/office/powerpoint/2010/main" val="1564040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311009-1CEB-445E-93C6-3B215327CBF6}"/>
              </a:ext>
            </a:extLst>
          </p:cNvPr>
          <p:cNvSpPr txBox="1"/>
          <p:nvPr/>
        </p:nvSpPr>
        <p:spPr>
          <a:xfrm>
            <a:off x="167780" y="142613"/>
            <a:ext cx="11711031" cy="5632311"/>
          </a:xfrm>
          <a:prstGeom prst="rect">
            <a:avLst/>
          </a:prstGeom>
          <a:noFill/>
        </p:spPr>
        <p:txBody>
          <a:bodyPr wrap="square" rtlCol="0">
            <a:spAutoFit/>
          </a:bodyPr>
          <a:lstStyle/>
          <a:p>
            <a:r>
              <a:rPr lang="en-US" sz="1500" dirty="0">
                <a:latin typeface="Monaco" panose="020B0509030404040204" pitchFamily="49" charset="0"/>
              </a:rPr>
              <a:t>Theory of Computation : </a:t>
            </a:r>
          </a:p>
          <a:p>
            <a:endParaRPr lang="en-US" sz="1500" dirty="0">
              <a:latin typeface="Monaco" panose="020B0509030404040204" pitchFamily="49" charset="0"/>
            </a:endParaRPr>
          </a:p>
          <a:p>
            <a:pPr marL="342900" indent="-342900">
              <a:buFont typeface="+mj-lt"/>
              <a:buAutoNum type="arabicPeriod"/>
            </a:pPr>
            <a:r>
              <a:rPr lang="en-US" sz="1500" dirty="0">
                <a:latin typeface="Monaco" panose="020B0509030404040204" pitchFamily="49" charset="0"/>
              </a:rPr>
              <a:t>To follow a set of rules. A set of instructions to get to a final state. To compute something a value or expression. Abstract machine which moves from state to state in order to compute.</a:t>
            </a:r>
          </a:p>
          <a:p>
            <a:pPr marL="342900" indent="-342900">
              <a:buFont typeface="+mj-lt"/>
              <a:buAutoNum type="arabicPeriod"/>
            </a:pPr>
            <a:endParaRPr lang="en-US" sz="1500" dirty="0">
              <a:latin typeface="Monaco" panose="020B0509030404040204" pitchFamily="49" charset="0"/>
            </a:endParaRPr>
          </a:p>
          <a:p>
            <a:pPr marL="342900" indent="-342900">
              <a:buFont typeface="+mj-lt"/>
              <a:buAutoNum type="arabicPeriod"/>
            </a:pPr>
            <a:r>
              <a:rPr lang="en-US" sz="1500" dirty="0">
                <a:latin typeface="Monaco" panose="020B0509030404040204" pitchFamily="49" charset="0"/>
              </a:rPr>
              <a:t>Five layers of Computation : Five models. Each one more superior in-terms of capability and capacity of handling. By superiority we don’t mean higher speed or more difficult problem-solving capability. Each model accepts / enumerates a valid language, that any other machine of the same model can accept or understand. </a:t>
            </a:r>
          </a:p>
          <a:p>
            <a:pPr marL="342900" indent="-342900">
              <a:buFont typeface="+mj-lt"/>
              <a:buAutoNum type="arabicPeriod"/>
            </a:pPr>
            <a:endParaRPr lang="en-US" sz="1500" dirty="0">
              <a:latin typeface="Monaco" panose="020B0509030404040204" pitchFamily="49" charset="0"/>
            </a:endParaRPr>
          </a:p>
          <a:p>
            <a:pPr marL="342900" indent="-342900">
              <a:buFont typeface="+mj-lt"/>
              <a:buAutoNum type="arabicPeriod"/>
            </a:pPr>
            <a:r>
              <a:rPr lang="en-US" sz="1500" dirty="0">
                <a:latin typeface="Monaco" panose="020B0509030404040204" pitchFamily="49" charset="0"/>
              </a:rPr>
              <a:t>We are not interested in the physical construction of the machine, just the abstract idea of what the machine can or cannot do. </a:t>
            </a:r>
          </a:p>
          <a:p>
            <a:pPr marL="342900" indent="-342900">
              <a:buFont typeface="+mj-lt"/>
              <a:buAutoNum type="arabicPeriod"/>
            </a:pPr>
            <a:endParaRPr lang="en-US" sz="1500" dirty="0">
              <a:latin typeface="Monaco" panose="020B0509030404040204" pitchFamily="49" charset="0"/>
            </a:endParaRPr>
          </a:p>
          <a:p>
            <a:pPr marL="342900" indent="-342900">
              <a:buFont typeface="+mj-lt"/>
              <a:buAutoNum type="arabicPeriod"/>
            </a:pPr>
            <a:r>
              <a:rPr lang="en-US" sz="1500" dirty="0">
                <a:latin typeface="Monaco" panose="020B0509030404040204" pitchFamily="49" charset="0"/>
              </a:rPr>
              <a:t>We start by defining an alphabet, string &amp; language : </a:t>
            </a:r>
          </a:p>
          <a:p>
            <a:pPr marL="342900" indent="-342900">
              <a:buFont typeface="+mj-lt"/>
              <a:buAutoNum type="arabicPeriod"/>
            </a:pPr>
            <a:endParaRPr lang="en-US" sz="1500" dirty="0">
              <a:latin typeface="Monaco" panose="020B0509030404040204" pitchFamily="49" charset="0"/>
            </a:endParaRPr>
          </a:p>
          <a:p>
            <a:pPr marL="342900" indent="-342900">
              <a:buFont typeface="+mj-lt"/>
              <a:buAutoNum type="arabicPeriod"/>
            </a:pPr>
            <a:r>
              <a:rPr lang="en-US" sz="1500" dirty="0">
                <a:latin typeface="Monaco" panose="020B0509030404040204" pitchFamily="49" charset="0"/>
              </a:rPr>
              <a:t>Computationally, Alphabet is the smallest recognizable character that a machine can write or read. Modern machines consists of only two alphabets [0, 1]. Quantum Machine consist of 6 alphabets : [0x, 0y, 0z, 1x, 1y, 1z]. See Microsoft Q# programming language. Q# coding contests are also held. </a:t>
            </a:r>
          </a:p>
          <a:p>
            <a:pPr marL="342900" indent="-342900">
              <a:buFont typeface="+mj-lt"/>
              <a:buAutoNum type="arabicPeriod"/>
            </a:pPr>
            <a:endParaRPr lang="en-US" sz="1500" dirty="0">
              <a:latin typeface="Monaco" panose="020B0509030404040204" pitchFamily="49" charset="0"/>
            </a:endParaRPr>
          </a:p>
          <a:p>
            <a:r>
              <a:rPr lang="en-US" sz="1500" dirty="0">
                <a:latin typeface="Monaco" panose="020B0509030404040204" pitchFamily="49" charset="0"/>
              </a:rPr>
              <a:t>5. String is a valid stream of characters concatenated together. </a:t>
            </a:r>
          </a:p>
          <a:p>
            <a:r>
              <a:rPr lang="en-US" sz="1500" dirty="0">
                <a:latin typeface="Monaco" panose="020B0509030404040204" pitchFamily="49" charset="0"/>
              </a:rPr>
              <a:t>	string S = 011010001010010101 is a valid string. </a:t>
            </a:r>
          </a:p>
          <a:p>
            <a:r>
              <a:rPr lang="en-US" sz="1500" dirty="0">
                <a:latin typeface="Monaco" panose="020B0509030404040204" pitchFamily="49" charset="0"/>
              </a:rPr>
              <a:t>	string Z = 010010101003010010 is in-valid. (3) not recognizable. </a:t>
            </a:r>
          </a:p>
          <a:p>
            <a:endParaRPr lang="en-US" sz="1500" dirty="0">
              <a:latin typeface="Monaco" panose="020B0509030404040204" pitchFamily="49" charset="0"/>
            </a:endParaRPr>
          </a:p>
          <a:p>
            <a:r>
              <a:rPr lang="en-US" sz="1500" dirty="0">
                <a:latin typeface="Monaco" panose="020B0509030404040204" pitchFamily="49" charset="0"/>
              </a:rPr>
              <a:t>6. Language is a set of strings. Languages like strings can be finite or in-finite. </a:t>
            </a:r>
          </a:p>
          <a:p>
            <a:r>
              <a:rPr lang="en-US" sz="1500" dirty="0">
                <a:latin typeface="Monaco" panose="020B0509030404040204" pitchFamily="49" charset="0"/>
              </a:rPr>
              <a:t>	Language L = {0, 1, 01, 10, 110, 1101, 11010, 100101, 1010101 ...} is an infinite language. </a:t>
            </a:r>
          </a:p>
          <a:p>
            <a:r>
              <a:rPr lang="en-US" sz="1500" dirty="0">
                <a:latin typeface="Monaco" panose="020B0509030404040204" pitchFamily="49" charset="0"/>
              </a:rPr>
              <a:t>	Language X = {0, 1, 101, 1001, 10001, 1000001} is a finite Language.</a:t>
            </a:r>
          </a:p>
        </p:txBody>
      </p:sp>
    </p:spTree>
    <p:extLst>
      <p:ext uri="{BB962C8B-B14F-4D97-AF65-F5344CB8AC3E}">
        <p14:creationId xmlns:p14="http://schemas.microsoft.com/office/powerpoint/2010/main" val="240015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3" end="13"/>
                                            </p:txEl>
                                          </p:spTgt>
                                        </p:tgtEl>
                                        <p:attrNameLst>
                                          <p:attrName>style.visibility</p:attrName>
                                        </p:attrNameLst>
                                      </p:cBhvr>
                                      <p:to>
                                        <p:strVal val="visible"/>
                                      </p:to>
                                    </p:set>
                                    <p:animEffect transition="in" filter="fade">
                                      <p:cBhvr>
                                        <p:cTn id="42" dur="500"/>
                                        <p:tgtEl>
                                          <p:spTgt spid="4">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6" end="16"/>
                                            </p:txEl>
                                          </p:spTgt>
                                        </p:tgtEl>
                                        <p:attrNameLst>
                                          <p:attrName>style.visibility</p:attrName>
                                        </p:attrNameLst>
                                      </p:cBhvr>
                                      <p:to>
                                        <p:strVal val="visible"/>
                                      </p:to>
                                    </p:set>
                                    <p:animEffect transition="in" filter="fade">
                                      <p:cBhvr>
                                        <p:cTn id="52" dur="500"/>
                                        <p:tgtEl>
                                          <p:spTgt spid="4">
                                            <p:txEl>
                                              <p:pRg st="16" end="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8" end="18"/>
                                            </p:txEl>
                                          </p:spTgt>
                                        </p:tgtEl>
                                        <p:attrNameLst>
                                          <p:attrName>style.visibility</p:attrName>
                                        </p:attrNameLst>
                                      </p:cBhvr>
                                      <p:to>
                                        <p:strVal val="visible"/>
                                      </p:to>
                                    </p:set>
                                    <p:animEffect transition="in" filter="fade">
                                      <p:cBhvr>
                                        <p:cTn id="62"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4B327D-F180-4842-90B3-E895848A9BB8}"/>
              </a:ext>
            </a:extLst>
          </p:cNvPr>
          <p:cNvSpPr txBox="1"/>
          <p:nvPr/>
        </p:nvSpPr>
        <p:spPr>
          <a:xfrm>
            <a:off x="286096" y="197346"/>
            <a:ext cx="5321924" cy="6463308"/>
          </a:xfrm>
          <a:prstGeom prst="rect">
            <a:avLst/>
          </a:prstGeom>
          <a:noFill/>
        </p:spPr>
        <p:txBody>
          <a:bodyPr wrap="square" rtlCol="0">
            <a:spAutoFit/>
          </a:bodyPr>
          <a:lstStyle/>
          <a:p>
            <a:r>
              <a:rPr lang="en-US" dirty="0">
                <a:latin typeface="Monaco" panose="020B0509030404040204" pitchFamily="49" charset="0"/>
              </a:rPr>
              <a:t>Push Down Automata : </a:t>
            </a:r>
          </a:p>
          <a:p>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On a particular state, based on certain criteria push a symbol on to the stack.</a:t>
            </a:r>
          </a:p>
          <a:p>
            <a:pPr marL="342900" indent="-342900">
              <a:buAutoNum type="arabicPeriod"/>
            </a:pPr>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Fix when to push and when to pop.</a:t>
            </a:r>
          </a:p>
          <a:p>
            <a:pPr marL="342900" indent="-342900">
              <a:buAutoNum type="arabicPeriod"/>
            </a:pPr>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How we accept the given string?</a:t>
            </a:r>
          </a:p>
          <a:p>
            <a:pPr marL="342900" indent="-342900">
              <a:buAutoNum type="arabicPeriod"/>
            </a:pPr>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We accept by the empty stack. </a:t>
            </a:r>
          </a:p>
          <a:p>
            <a:pPr marL="342900" indent="-342900">
              <a:buAutoNum type="arabicPeriod"/>
            </a:pPr>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This is known as the stack-property of PDAs. </a:t>
            </a:r>
          </a:p>
          <a:p>
            <a:pPr marL="342900" indent="-342900">
              <a:buAutoNum type="arabicPeriod"/>
            </a:pPr>
            <a:endParaRPr lang="en-US" dirty="0">
              <a:latin typeface="Monaco" panose="020B0509030404040204" pitchFamily="49" charset="0"/>
            </a:endParaRPr>
          </a:p>
          <a:p>
            <a:pPr marL="342900" indent="-342900">
              <a:buAutoNum type="arabicPeriod"/>
            </a:pPr>
            <a:r>
              <a:rPr lang="en-US" b="1" dirty="0">
                <a:solidFill>
                  <a:srgbClr val="FF0000"/>
                </a:solidFill>
                <a:latin typeface="Monaco" panose="020B0509030404040204" pitchFamily="49" charset="0"/>
              </a:rPr>
              <a:t>PDAs </a:t>
            </a:r>
            <a:r>
              <a:rPr lang="en-US" b="1" dirty="0">
                <a:solidFill>
                  <a:srgbClr val="FF0000"/>
                </a:solidFill>
                <a:latin typeface="Monaco" panose="020B0509030404040204" pitchFamily="49" charset="0"/>
                <a:sym typeface="Wingdings" panose="05000000000000000000" pitchFamily="2" charset="2"/>
              </a:rPr>
              <a:t> FA + Stack Memory. </a:t>
            </a:r>
          </a:p>
          <a:p>
            <a:pPr marL="342900" indent="-342900">
              <a:buAutoNum type="arabicPeriod"/>
            </a:pPr>
            <a:endParaRPr lang="en-US" dirty="0">
              <a:latin typeface="Monaco" panose="020B0509030404040204" pitchFamily="49" charset="0"/>
              <a:sym typeface="Wingdings" panose="05000000000000000000" pitchFamily="2" charset="2"/>
            </a:endParaRPr>
          </a:p>
          <a:p>
            <a:pPr marL="342900" indent="-342900">
              <a:buAutoNum type="arabicPeriod"/>
            </a:pPr>
            <a:r>
              <a:rPr lang="en-US" dirty="0">
                <a:latin typeface="Monaco" panose="020B0509030404040204" pitchFamily="49" charset="0"/>
                <a:sym typeface="Wingdings" panose="05000000000000000000" pitchFamily="2" charset="2"/>
              </a:rPr>
              <a:t>Store the processing data in stacks and check accordingly. </a:t>
            </a:r>
          </a:p>
          <a:p>
            <a:pPr marL="342900" indent="-342900">
              <a:buAutoNum type="arabicPeriod"/>
            </a:pPr>
            <a:endParaRPr lang="en-US" dirty="0">
              <a:latin typeface="Monaco" panose="020B0509030404040204" pitchFamily="49" charset="0"/>
              <a:sym typeface="Wingdings" panose="05000000000000000000" pitchFamily="2" charset="2"/>
            </a:endParaRPr>
          </a:p>
          <a:p>
            <a:pPr marL="342900" indent="-342900">
              <a:buAutoNum type="arabicPeriod"/>
            </a:pPr>
            <a:r>
              <a:rPr lang="en-US" dirty="0">
                <a:latin typeface="Monaco" panose="020B0509030404040204" pitchFamily="49" charset="0"/>
                <a:sym typeface="Wingdings" panose="05000000000000000000" pitchFamily="2" charset="2"/>
              </a:rPr>
              <a:t>Infinite stack but only stack is there. It cannot by used like a queue, by definition. </a:t>
            </a:r>
            <a:endParaRPr lang="en-US" dirty="0">
              <a:latin typeface="Monaco" panose="020B0509030404040204" pitchFamily="49" charset="0"/>
            </a:endParaRPr>
          </a:p>
        </p:txBody>
      </p:sp>
      <p:sp>
        <p:nvSpPr>
          <p:cNvPr id="5" name="Oval 4">
            <a:extLst>
              <a:ext uri="{FF2B5EF4-FFF2-40B4-BE49-F238E27FC236}">
                <a16:creationId xmlns:a16="http://schemas.microsoft.com/office/drawing/2014/main" id="{8AD8ED66-C9FB-4605-80D7-C0E1EE9190AD}"/>
              </a:ext>
            </a:extLst>
          </p:cNvPr>
          <p:cNvSpPr/>
          <p:nvPr/>
        </p:nvSpPr>
        <p:spPr>
          <a:xfrm>
            <a:off x="6633263" y="801726"/>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1</a:t>
            </a:r>
            <a:endParaRPr lang="en-US" dirty="0">
              <a:solidFill>
                <a:srgbClr val="0070C0"/>
              </a:solidFill>
              <a:latin typeface="Ubuntu Mono" panose="020B0509030602030204" pitchFamily="49" charset="0"/>
            </a:endParaRPr>
          </a:p>
        </p:txBody>
      </p:sp>
      <p:cxnSp>
        <p:nvCxnSpPr>
          <p:cNvPr id="6" name="Straight Arrow Connector 5">
            <a:extLst>
              <a:ext uri="{FF2B5EF4-FFF2-40B4-BE49-F238E27FC236}">
                <a16:creationId xmlns:a16="http://schemas.microsoft.com/office/drawing/2014/main" id="{71BA4F2B-5609-4FB2-B518-AB6EDF9C392A}"/>
              </a:ext>
            </a:extLst>
          </p:cNvPr>
          <p:cNvCxnSpPr>
            <a:cxnSpLocks/>
          </p:cNvCxnSpPr>
          <p:nvPr/>
        </p:nvCxnSpPr>
        <p:spPr>
          <a:xfrm>
            <a:off x="5668528" y="1068654"/>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F007DFD-3BAD-4D00-AD46-5ACAD547805D}"/>
              </a:ext>
            </a:extLst>
          </p:cNvPr>
          <p:cNvSpPr/>
          <p:nvPr/>
        </p:nvSpPr>
        <p:spPr>
          <a:xfrm>
            <a:off x="9281787" y="812721"/>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2</a:t>
            </a:r>
            <a:endParaRPr lang="en-US" dirty="0">
              <a:solidFill>
                <a:srgbClr val="0070C0"/>
              </a:solidFill>
              <a:latin typeface="Ubuntu Mono" panose="020B0509030602030204" pitchFamily="49" charset="0"/>
            </a:endParaRPr>
          </a:p>
        </p:txBody>
      </p:sp>
      <p:cxnSp>
        <p:nvCxnSpPr>
          <p:cNvPr id="8" name="Straight Arrow Connector 7">
            <a:extLst>
              <a:ext uri="{FF2B5EF4-FFF2-40B4-BE49-F238E27FC236}">
                <a16:creationId xmlns:a16="http://schemas.microsoft.com/office/drawing/2014/main" id="{6E0E30B5-5C68-49C5-B1DA-98D760C5AC3F}"/>
              </a:ext>
            </a:extLst>
          </p:cNvPr>
          <p:cNvCxnSpPr>
            <a:cxnSpLocks/>
          </p:cNvCxnSpPr>
          <p:nvPr/>
        </p:nvCxnSpPr>
        <p:spPr>
          <a:xfrm>
            <a:off x="7178546" y="1068654"/>
            <a:ext cx="21041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27C7CF9-BF50-4EC6-96E4-1D37D2D5D43E}"/>
              </a:ext>
            </a:extLst>
          </p:cNvPr>
          <p:cNvCxnSpPr>
            <a:cxnSpLocks/>
            <a:endCxn id="10" idx="2"/>
          </p:cNvCxnSpPr>
          <p:nvPr/>
        </p:nvCxnSpPr>
        <p:spPr>
          <a:xfrm flipV="1">
            <a:off x="9846486" y="1078562"/>
            <a:ext cx="1696790" cy="101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BE540F42-7627-4EC8-830D-927E57DCDD1C}"/>
              </a:ext>
            </a:extLst>
          </p:cNvPr>
          <p:cNvSpPr/>
          <p:nvPr/>
        </p:nvSpPr>
        <p:spPr>
          <a:xfrm>
            <a:off x="11543276" y="801725"/>
            <a:ext cx="545284" cy="553673"/>
          </a:xfrm>
          <a:prstGeom prst="ellipse">
            <a:avLst/>
          </a:prstGeom>
          <a:solidFill>
            <a:srgbClr val="92D050"/>
          </a:solidFill>
          <a:ln w="38100" cmpd="tri"/>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10">
            <a:extLst>
              <a:ext uri="{FF2B5EF4-FFF2-40B4-BE49-F238E27FC236}">
                <a16:creationId xmlns:a16="http://schemas.microsoft.com/office/drawing/2014/main" id="{3624DB56-F20A-4360-967D-8B9DFCA1B1C1}"/>
              </a:ext>
            </a:extLst>
          </p:cNvPr>
          <p:cNvCxnSpPr>
            <a:cxnSpLocks/>
            <a:stCxn id="7" idx="0"/>
            <a:endCxn id="7" idx="4"/>
          </p:cNvCxnSpPr>
          <p:nvPr/>
        </p:nvCxnSpPr>
        <p:spPr>
          <a:xfrm rot="16200000" flipH="1">
            <a:off x="9277592" y="1089557"/>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18484A9C-4DF6-4EAB-A25A-6B257B7D786C}"/>
              </a:ext>
            </a:extLst>
          </p:cNvPr>
          <p:cNvCxnSpPr>
            <a:cxnSpLocks/>
          </p:cNvCxnSpPr>
          <p:nvPr/>
        </p:nvCxnSpPr>
        <p:spPr>
          <a:xfrm rot="16200000" flipH="1">
            <a:off x="6629068" y="1072213"/>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B3D963D-FEBE-4247-B84E-2365BFD70C8E}"/>
              </a:ext>
            </a:extLst>
          </p:cNvPr>
          <p:cNvSpPr txBox="1"/>
          <p:nvPr/>
        </p:nvSpPr>
        <p:spPr>
          <a:xfrm>
            <a:off x="5971754" y="617059"/>
            <a:ext cx="519882" cy="369332"/>
          </a:xfrm>
          <a:prstGeom prst="rect">
            <a:avLst/>
          </a:prstGeom>
          <a:noFill/>
        </p:spPr>
        <p:txBody>
          <a:bodyPr wrap="square" rtlCol="0">
            <a:spAutoFit/>
          </a:bodyPr>
          <a:lstStyle/>
          <a:p>
            <a:r>
              <a:rPr lang="en-US" dirty="0">
                <a:latin typeface="Ubuntu Mono" panose="020B0509030602030204" pitchFamily="49" charset="0"/>
              </a:rPr>
              <a:t>S</a:t>
            </a:r>
          </a:p>
        </p:txBody>
      </p:sp>
      <p:sp>
        <p:nvSpPr>
          <p:cNvPr id="14" name="TextBox 13">
            <a:extLst>
              <a:ext uri="{FF2B5EF4-FFF2-40B4-BE49-F238E27FC236}">
                <a16:creationId xmlns:a16="http://schemas.microsoft.com/office/drawing/2014/main" id="{BC10D9CD-8ADE-4143-82B0-5407F8990A19}"/>
              </a:ext>
            </a:extLst>
          </p:cNvPr>
          <p:cNvSpPr txBox="1"/>
          <p:nvPr/>
        </p:nvSpPr>
        <p:spPr>
          <a:xfrm>
            <a:off x="7283898" y="135013"/>
            <a:ext cx="1893422" cy="646331"/>
          </a:xfrm>
          <a:prstGeom prst="rect">
            <a:avLst/>
          </a:prstGeom>
          <a:noFill/>
        </p:spPr>
        <p:txBody>
          <a:bodyPr wrap="square" rtlCol="0">
            <a:spAutoFit/>
          </a:bodyPr>
          <a:lstStyle/>
          <a:p>
            <a:r>
              <a:rPr lang="en-US" dirty="0">
                <a:latin typeface="Ubuntu Mono" panose="020B0509030602030204" pitchFamily="49" charset="0"/>
              </a:rPr>
              <a:t>Z, a, Za;</a:t>
            </a:r>
          </a:p>
          <a:p>
            <a:r>
              <a:rPr lang="en-US" dirty="0">
                <a:latin typeface="Ubuntu Mono" panose="020B0509030602030204" pitchFamily="49" charset="0"/>
              </a:rPr>
              <a:t>a, a, aa;</a:t>
            </a:r>
          </a:p>
        </p:txBody>
      </p:sp>
      <p:sp>
        <p:nvSpPr>
          <p:cNvPr id="15" name="TextBox 14">
            <a:extLst>
              <a:ext uri="{FF2B5EF4-FFF2-40B4-BE49-F238E27FC236}">
                <a16:creationId xmlns:a16="http://schemas.microsoft.com/office/drawing/2014/main" id="{603E7F3A-00CA-4BEE-B58B-5E1FA26DEDF7}"/>
              </a:ext>
            </a:extLst>
          </p:cNvPr>
          <p:cNvSpPr txBox="1"/>
          <p:nvPr/>
        </p:nvSpPr>
        <p:spPr>
          <a:xfrm>
            <a:off x="10071752" y="1170732"/>
            <a:ext cx="1697201" cy="369332"/>
          </a:xfrm>
          <a:prstGeom prst="rect">
            <a:avLst/>
          </a:prstGeom>
          <a:noFill/>
        </p:spPr>
        <p:txBody>
          <a:bodyPr wrap="square" rtlCol="0">
            <a:spAutoFit/>
          </a:bodyPr>
          <a:lstStyle/>
          <a:p>
            <a:r>
              <a:rPr lang="en-US" dirty="0">
                <a:latin typeface="Ubuntu Mono" panose="020B0509030602030204" pitchFamily="49" charset="0"/>
              </a:rPr>
              <a:t>Z, </a:t>
            </a:r>
            <a:r>
              <a:rPr lang="el-GR" dirty="0"/>
              <a:t>ϕ</a:t>
            </a:r>
            <a:r>
              <a:rPr lang="en-US" dirty="0"/>
              <a:t>,  Move F.</a:t>
            </a:r>
            <a:r>
              <a:rPr lang="en-US" dirty="0">
                <a:latin typeface="Ubuntu Mono" panose="020B0509030602030204" pitchFamily="49" charset="0"/>
              </a:rPr>
              <a:t> </a:t>
            </a:r>
          </a:p>
        </p:txBody>
      </p:sp>
      <p:sp>
        <p:nvSpPr>
          <p:cNvPr id="18" name="TextBox 17">
            <a:extLst>
              <a:ext uri="{FF2B5EF4-FFF2-40B4-BE49-F238E27FC236}">
                <a16:creationId xmlns:a16="http://schemas.microsoft.com/office/drawing/2014/main" id="{AB340664-2CBD-4753-BB0D-D08271003D41}"/>
              </a:ext>
            </a:extLst>
          </p:cNvPr>
          <p:cNvSpPr txBox="1"/>
          <p:nvPr/>
        </p:nvSpPr>
        <p:spPr>
          <a:xfrm>
            <a:off x="11629186" y="883988"/>
            <a:ext cx="519882" cy="369332"/>
          </a:xfrm>
          <a:prstGeom prst="rect">
            <a:avLst/>
          </a:prstGeom>
          <a:noFill/>
        </p:spPr>
        <p:txBody>
          <a:bodyPr wrap="square" rtlCol="0">
            <a:spAutoFit/>
          </a:bodyPr>
          <a:lstStyle/>
          <a:p>
            <a:r>
              <a:rPr lang="en-US" dirty="0">
                <a:latin typeface="Ubuntu Mono" panose="020B0509030602030204" pitchFamily="49" charset="0"/>
              </a:rPr>
              <a:t>F</a:t>
            </a:r>
          </a:p>
        </p:txBody>
      </p:sp>
      <p:cxnSp>
        <p:nvCxnSpPr>
          <p:cNvPr id="19" name="Straight Arrow Connector 18">
            <a:extLst>
              <a:ext uri="{FF2B5EF4-FFF2-40B4-BE49-F238E27FC236}">
                <a16:creationId xmlns:a16="http://schemas.microsoft.com/office/drawing/2014/main" id="{DC77176F-EF9C-4037-A89A-0DDB5A285C58}"/>
              </a:ext>
            </a:extLst>
          </p:cNvPr>
          <p:cNvCxnSpPr>
            <a:cxnSpLocks/>
          </p:cNvCxnSpPr>
          <p:nvPr/>
        </p:nvCxnSpPr>
        <p:spPr>
          <a:xfrm>
            <a:off x="7103684" y="1279765"/>
            <a:ext cx="759617" cy="7740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F16A61-2622-43E7-B41F-A4CBD905BAD4}"/>
              </a:ext>
            </a:extLst>
          </p:cNvPr>
          <p:cNvCxnSpPr>
            <a:cxnSpLocks/>
            <a:stCxn id="7" idx="3"/>
          </p:cNvCxnSpPr>
          <p:nvPr/>
        </p:nvCxnSpPr>
        <p:spPr>
          <a:xfrm flipH="1">
            <a:off x="8378112" y="1285310"/>
            <a:ext cx="983530" cy="8166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54D7E3C-10FA-479A-8223-CB91A1F2E37D}"/>
              </a:ext>
            </a:extLst>
          </p:cNvPr>
          <p:cNvSpPr/>
          <p:nvPr/>
        </p:nvSpPr>
        <p:spPr>
          <a:xfrm>
            <a:off x="7870639" y="1776979"/>
            <a:ext cx="545284" cy="553673"/>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Ubuntu Mono" panose="020B0509030602030204" pitchFamily="49" charset="0"/>
              </a:rPr>
              <a:t>q</a:t>
            </a:r>
            <a:r>
              <a:rPr lang="en-US" baseline="-25000" dirty="0">
                <a:latin typeface="Ubuntu Mono" panose="020B0509030602030204" pitchFamily="49" charset="0"/>
              </a:rPr>
              <a:t>0</a:t>
            </a:r>
            <a:endParaRPr lang="en-US" dirty="0">
              <a:latin typeface="Ubuntu Mono" panose="020B0509030602030204" pitchFamily="49" charset="0"/>
            </a:endParaRPr>
          </a:p>
        </p:txBody>
      </p:sp>
      <p:sp>
        <p:nvSpPr>
          <p:cNvPr id="23" name="TextBox 22">
            <a:extLst>
              <a:ext uri="{FF2B5EF4-FFF2-40B4-BE49-F238E27FC236}">
                <a16:creationId xmlns:a16="http://schemas.microsoft.com/office/drawing/2014/main" id="{6A4A7C7C-4959-4BC8-9D27-CA07E1A08466}"/>
              </a:ext>
            </a:extLst>
          </p:cNvPr>
          <p:cNvSpPr txBox="1"/>
          <p:nvPr/>
        </p:nvSpPr>
        <p:spPr>
          <a:xfrm>
            <a:off x="9441637" y="193076"/>
            <a:ext cx="1648546" cy="369332"/>
          </a:xfrm>
          <a:prstGeom prst="rect">
            <a:avLst/>
          </a:prstGeom>
          <a:noFill/>
        </p:spPr>
        <p:txBody>
          <a:bodyPr wrap="square" rtlCol="0">
            <a:spAutoFit/>
          </a:bodyPr>
          <a:lstStyle/>
          <a:p>
            <a:r>
              <a:rPr lang="en-US" dirty="0">
                <a:latin typeface="Ubuntu Mono" panose="020B0509030602030204" pitchFamily="49" charset="0"/>
              </a:rPr>
              <a:t>a, b, pop;</a:t>
            </a:r>
          </a:p>
        </p:txBody>
      </p:sp>
      <p:sp>
        <p:nvSpPr>
          <p:cNvPr id="26" name="TextBox 25">
            <a:extLst>
              <a:ext uri="{FF2B5EF4-FFF2-40B4-BE49-F238E27FC236}">
                <a16:creationId xmlns:a16="http://schemas.microsoft.com/office/drawing/2014/main" id="{8420EE2A-6F46-4876-8DB5-706FDB8C495F}"/>
              </a:ext>
            </a:extLst>
          </p:cNvPr>
          <p:cNvSpPr txBox="1"/>
          <p:nvPr/>
        </p:nvSpPr>
        <p:spPr>
          <a:xfrm>
            <a:off x="7483492" y="1074717"/>
            <a:ext cx="1553613" cy="646331"/>
          </a:xfrm>
          <a:prstGeom prst="rect">
            <a:avLst/>
          </a:prstGeom>
          <a:noFill/>
        </p:spPr>
        <p:txBody>
          <a:bodyPr wrap="square" rtlCol="0">
            <a:spAutoFit/>
          </a:bodyPr>
          <a:lstStyle/>
          <a:p>
            <a:r>
              <a:rPr lang="en-US" dirty="0">
                <a:latin typeface="Ubuntu Mono" panose="020B0509030602030204" pitchFamily="49" charset="0"/>
              </a:rPr>
              <a:t>a, b, Move </a:t>
            </a: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2,</a:t>
            </a:r>
            <a:r>
              <a:rPr lang="en-US" dirty="0">
                <a:solidFill>
                  <a:srgbClr val="0070C0"/>
                </a:solidFill>
                <a:latin typeface="Ubuntu Mono" panose="020B0509030602030204" pitchFamily="49" charset="0"/>
              </a:rPr>
              <a:t> pop;</a:t>
            </a:r>
          </a:p>
        </p:txBody>
      </p:sp>
      <p:sp>
        <p:nvSpPr>
          <p:cNvPr id="32" name="TextBox 31">
            <a:extLst>
              <a:ext uri="{FF2B5EF4-FFF2-40B4-BE49-F238E27FC236}">
                <a16:creationId xmlns:a16="http://schemas.microsoft.com/office/drawing/2014/main" id="{183B2D45-3738-4B7C-84B3-A72B7DC4959A}"/>
              </a:ext>
            </a:extLst>
          </p:cNvPr>
          <p:cNvSpPr txBox="1"/>
          <p:nvPr/>
        </p:nvSpPr>
        <p:spPr>
          <a:xfrm>
            <a:off x="7504509" y="2312553"/>
            <a:ext cx="1697201" cy="369332"/>
          </a:xfrm>
          <a:prstGeom prst="rect">
            <a:avLst/>
          </a:prstGeom>
          <a:noFill/>
        </p:spPr>
        <p:txBody>
          <a:bodyPr wrap="square" rtlCol="0">
            <a:spAutoFit/>
          </a:bodyPr>
          <a:lstStyle/>
          <a:p>
            <a:r>
              <a:rPr lang="en-US" dirty="0">
                <a:latin typeface="Ubuntu Mono" panose="020B0509030602030204" pitchFamily="49" charset="0"/>
              </a:rPr>
              <a:t>Error Halt.</a:t>
            </a:r>
          </a:p>
        </p:txBody>
      </p:sp>
      <p:graphicFrame>
        <p:nvGraphicFramePr>
          <p:cNvPr id="33" name="Table 32">
            <a:extLst>
              <a:ext uri="{FF2B5EF4-FFF2-40B4-BE49-F238E27FC236}">
                <a16:creationId xmlns:a16="http://schemas.microsoft.com/office/drawing/2014/main" id="{007BBB6D-2402-4DA2-9482-40BFCCEB0DB1}"/>
              </a:ext>
            </a:extLst>
          </p:cNvPr>
          <p:cNvGraphicFramePr>
            <a:graphicFrameLocks noGrp="1"/>
          </p:cNvGraphicFramePr>
          <p:nvPr>
            <p:extLst>
              <p:ext uri="{D42A27DB-BD31-4B8C-83A1-F6EECF244321}">
                <p14:modId xmlns:p14="http://schemas.microsoft.com/office/powerpoint/2010/main" val="4235237071"/>
              </p:ext>
            </p:extLst>
          </p:nvPr>
        </p:nvGraphicFramePr>
        <p:xfrm>
          <a:off x="6614198" y="3117894"/>
          <a:ext cx="3865460" cy="370840"/>
        </p:xfrm>
        <a:graphic>
          <a:graphicData uri="http://schemas.openxmlformats.org/drawingml/2006/table">
            <a:tbl>
              <a:tblPr firstRow="1" bandRow="1">
                <a:tableStyleId>{5C22544A-7EE6-4342-B048-85BDC9FD1C3A}</a:tableStyleId>
              </a:tblPr>
              <a:tblGrid>
                <a:gridCol w="386546">
                  <a:extLst>
                    <a:ext uri="{9D8B030D-6E8A-4147-A177-3AD203B41FA5}">
                      <a16:colId xmlns:a16="http://schemas.microsoft.com/office/drawing/2014/main" val="4281523116"/>
                    </a:ext>
                  </a:extLst>
                </a:gridCol>
                <a:gridCol w="386546">
                  <a:extLst>
                    <a:ext uri="{9D8B030D-6E8A-4147-A177-3AD203B41FA5}">
                      <a16:colId xmlns:a16="http://schemas.microsoft.com/office/drawing/2014/main" val="717558636"/>
                    </a:ext>
                  </a:extLst>
                </a:gridCol>
                <a:gridCol w="386546">
                  <a:extLst>
                    <a:ext uri="{9D8B030D-6E8A-4147-A177-3AD203B41FA5}">
                      <a16:colId xmlns:a16="http://schemas.microsoft.com/office/drawing/2014/main" val="657287000"/>
                    </a:ext>
                  </a:extLst>
                </a:gridCol>
                <a:gridCol w="386546">
                  <a:extLst>
                    <a:ext uri="{9D8B030D-6E8A-4147-A177-3AD203B41FA5}">
                      <a16:colId xmlns:a16="http://schemas.microsoft.com/office/drawing/2014/main" val="4070512673"/>
                    </a:ext>
                  </a:extLst>
                </a:gridCol>
                <a:gridCol w="386546">
                  <a:extLst>
                    <a:ext uri="{9D8B030D-6E8A-4147-A177-3AD203B41FA5}">
                      <a16:colId xmlns:a16="http://schemas.microsoft.com/office/drawing/2014/main" val="3896614203"/>
                    </a:ext>
                  </a:extLst>
                </a:gridCol>
                <a:gridCol w="386546">
                  <a:extLst>
                    <a:ext uri="{9D8B030D-6E8A-4147-A177-3AD203B41FA5}">
                      <a16:colId xmlns:a16="http://schemas.microsoft.com/office/drawing/2014/main" val="732195079"/>
                    </a:ext>
                  </a:extLst>
                </a:gridCol>
                <a:gridCol w="386546">
                  <a:extLst>
                    <a:ext uri="{9D8B030D-6E8A-4147-A177-3AD203B41FA5}">
                      <a16:colId xmlns:a16="http://schemas.microsoft.com/office/drawing/2014/main" val="1524297468"/>
                    </a:ext>
                  </a:extLst>
                </a:gridCol>
                <a:gridCol w="386546">
                  <a:extLst>
                    <a:ext uri="{9D8B030D-6E8A-4147-A177-3AD203B41FA5}">
                      <a16:colId xmlns:a16="http://schemas.microsoft.com/office/drawing/2014/main" val="70737916"/>
                    </a:ext>
                  </a:extLst>
                </a:gridCol>
                <a:gridCol w="386546">
                  <a:extLst>
                    <a:ext uri="{9D8B030D-6E8A-4147-A177-3AD203B41FA5}">
                      <a16:colId xmlns:a16="http://schemas.microsoft.com/office/drawing/2014/main" val="686297291"/>
                    </a:ext>
                  </a:extLst>
                </a:gridCol>
                <a:gridCol w="386546">
                  <a:extLst>
                    <a:ext uri="{9D8B030D-6E8A-4147-A177-3AD203B41FA5}">
                      <a16:colId xmlns:a16="http://schemas.microsoft.com/office/drawing/2014/main" val="1292131185"/>
                    </a:ext>
                  </a:extLst>
                </a:gridCol>
              </a:tblGrid>
              <a:tr h="370840">
                <a:tc>
                  <a:txBody>
                    <a:bodyPr/>
                    <a:lstStyle/>
                    <a:p>
                      <a:r>
                        <a:rPr lang="en-US" dirty="0">
                          <a:solidFill>
                            <a:srgbClr val="002060"/>
                          </a:solidFill>
                          <a:latin typeface="Ubuntu Mono" panose="020B0509030602030204" pitchFamily="49" charset="0"/>
                        </a:rPr>
                        <a:t>a</a:t>
                      </a:r>
                    </a:p>
                  </a:txBody>
                  <a:tcPr>
                    <a:solidFill>
                      <a:schemeClr val="accent4">
                        <a:lumMod val="20000"/>
                        <a:lumOff val="80000"/>
                      </a:schemeClr>
                    </a:solidFill>
                  </a:tcPr>
                </a:tc>
                <a:tc>
                  <a:txBody>
                    <a:bodyPr/>
                    <a:lstStyle/>
                    <a:p>
                      <a:r>
                        <a:rPr lang="en-US" dirty="0">
                          <a:solidFill>
                            <a:srgbClr val="002060"/>
                          </a:solidFill>
                        </a:rPr>
                        <a:t>a</a:t>
                      </a:r>
                    </a:p>
                  </a:txBody>
                  <a:tcPr>
                    <a:solidFill>
                      <a:schemeClr val="accent4">
                        <a:lumMod val="20000"/>
                        <a:lumOff val="80000"/>
                      </a:schemeClr>
                    </a:solidFill>
                  </a:tcPr>
                </a:tc>
                <a:tc>
                  <a:txBody>
                    <a:bodyPr/>
                    <a:lstStyle/>
                    <a:p>
                      <a:r>
                        <a:rPr lang="en-US" dirty="0">
                          <a:solidFill>
                            <a:srgbClr val="002060"/>
                          </a:solidFill>
                        </a:rPr>
                        <a:t>a</a:t>
                      </a:r>
                    </a:p>
                  </a:txBody>
                  <a:tcPr>
                    <a:solidFill>
                      <a:schemeClr val="accent4">
                        <a:lumMod val="20000"/>
                        <a:lumOff val="80000"/>
                      </a:schemeClr>
                    </a:solidFill>
                  </a:tcPr>
                </a:tc>
                <a:tc>
                  <a:txBody>
                    <a:bodyPr/>
                    <a:lstStyle/>
                    <a:p>
                      <a:r>
                        <a:rPr lang="en-US" dirty="0">
                          <a:solidFill>
                            <a:srgbClr val="002060"/>
                          </a:solidFill>
                        </a:rPr>
                        <a:t>a</a:t>
                      </a:r>
                    </a:p>
                  </a:txBody>
                  <a:tcPr>
                    <a:solidFill>
                      <a:schemeClr val="accent4">
                        <a:lumMod val="20000"/>
                        <a:lumOff val="80000"/>
                      </a:schemeClr>
                    </a:solidFill>
                  </a:tcPr>
                </a:tc>
                <a:tc>
                  <a:txBody>
                    <a:bodyPr/>
                    <a:lstStyle/>
                    <a:p>
                      <a:r>
                        <a:rPr lang="en-US" dirty="0">
                          <a:solidFill>
                            <a:srgbClr val="002060"/>
                          </a:solidFill>
                        </a:rPr>
                        <a:t>a</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extLst>
                  <a:ext uri="{0D108BD9-81ED-4DB2-BD59-A6C34878D82A}">
                    <a16:rowId xmlns:a16="http://schemas.microsoft.com/office/drawing/2014/main" val="2206825168"/>
                  </a:ext>
                </a:extLst>
              </a:tr>
            </a:tbl>
          </a:graphicData>
        </a:graphic>
      </p:graphicFrame>
      <p:sp>
        <p:nvSpPr>
          <p:cNvPr id="34" name="Arrow: Right 33">
            <a:extLst>
              <a:ext uri="{FF2B5EF4-FFF2-40B4-BE49-F238E27FC236}">
                <a16:creationId xmlns:a16="http://schemas.microsoft.com/office/drawing/2014/main" id="{425092BF-7EF6-4979-83DD-7225812E3B6D}"/>
              </a:ext>
            </a:extLst>
          </p:cNvPr>
          <p:cNvSpPr/>
          <p:nvPr/>
        </p:nvSpPr>
        <p:spPr>
          <a:xfrm rot="16200000">
            <a:off x="6712678" y="3567052"/>
            <a:ext cx="209725"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38127B4C-BAFA-4FD5-8728-A39E56A4BF29}"/>
              </a:ext>
            </a:extLst>
          </p:cNvPr>
          <p:cNvSpPr/>
          <p:nvPr/>
        </p:nvSpPr>
        <p:spPr>
          <a:xfrm rot="16200000">
            <a:off x="7091581" y="3567051"/>
            <a:ext cx="209725"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CC3C36F9-07D2-4220-AE6A-E80B80E2A0BE}"/>
              </a:ext>
            </a:extLst>
          </p:cNvPr>
          <p:cNvSpPr/>
          <p:nvPr/>
        </p:nvSpPr>
        <p:spPr>
          <a:xfrm rot="16200000">
            <a:off x="7470483" y="3567051"/>
            <a:ext cx="209725"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70DAE970-2371-4A98-AD14-337BC1726348}"/>
              </a:ext>
            </a:extLst>
          </p:cNvPr>
          <p:cNvSpPr/>
          <p:nvPr/>
        </p:nvSpPr>
        <p:spPr>
          <a:xfrm rot="16200000">
            <a:off x="7849386" y="3567050"/>
            <a:ext cx="209725"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6512A382-D582-47DA-B067-7281E2DED588}"/>
              </a:ext>
            </a:extLst>
          </p:cNvPr>
          <p:cNvSpPr/>
          <p:nvPr/>
        </p:nvSpPr>
        <p:spPr>
          <a:xfrm rot="16200000">
            <a:off x="8291206" y="3567050"/>
            <a:ext cx="209725"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098D0736-F75A-4B7C-B167-566E93A23051}"/>
              </a:ext>
            </a:extLst>
          </p:cNvPr>
          <p:cNvSpPr/>
          <p:nvPr/>
        </p:nvSpPr>
        <p:spPr>
          <a:xfrm rot="16200000">
            <a:off x="8670109" y="3567049"/>
            <a:ext cx="209725"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4AAB207A-2C79-47C0-AF8B-B9DB14046BD5}"/>
              </a:ext>
            </a:extLst>
          </p:cNvPr>
          <p:cNvSpPr/>
          <p:nvPr/>
        </p:nvSpPr>
        <p:spPr>
          <a:xfrm rot="16200000">
            <a:off x="9049011" y="3567049"/>
            <a:ext cx="209725"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37BEBC3-F650-4AAC-8676-8514D4481DCB}"/>
              </a:ext>
            </a:extLst>
          </p:cNvPr>
          <p:cNvSpPr/>
          <p:nvPr/>
        </p:nvSpPr>
        <p:spPr>
          <a:xfrm rot="16200000">
            <a:off x="9427914" y="3567048"/>
            <a:ext cx="209725"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567F8B77-9A89-4E61-A84D-D89CE048AE49}"/>
              </a:ext>
            </a:extLst>
          </p:cNvPr>
          <p:cNvSpPr/>
          <p:nvPr/>
        </p:nvSpPr>
        <p:spPr>
          <a:xfrm rot="16200000">
            <a:off x="9801221" y="3567049"/>
            <a:ext cx="209725"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079976FE-7727-4302-A235-1476606EE6A2}"/>
              </a:ext>
            </a:extLst>
          </p:cNvPr>
          <p:cNvSpPr/>
          <p:nvPr/>
        </p:nvSpPr>
        <p:spPr>
          <a:xfrm rot="16200000">
            <a:off x="10180124" y="3567048"/>
            <a:ext cx="209725"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2DC3201-8D53-431F-A0AA-66A34E8AD4B2}"/>
              </a:ext>
            </a:extLst>
          </p:cNvPr>
          <p:cNvSpPr/>
          <p:nvPr/>
        </p:nvSpPr>
        <p:spPr>
          <a:xfrm>
            <a:off x="6491636" y="3942622"/>
            <a:ext cx="5037591" cy="101506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3810948-6183-4118-B472-FD12E3BC678A}"/>
              </a:ext>
            </a:extLst>
          </p:cNvPr>
          <p:cNvSpPr/>
          <p:nvPr/>
        </p:nvSpPr>
        <p:spPr>
          <a:xfrm>
            <a:off x="6636134" y="4118682"/>
            <a:ext cx="441819" cy="7214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Ubuntu Mono" panose="020B0509030602030204" pitchFamily="49" charset="0"/>
              </a:rPr>
              <a:t>Z</a:t>
            </a:r>
          </a:p>
        </p:txBody>
      </p:sp>
      <p:sp>
        <p:nvSpPr>
          <p:cNvPr id="46" name="Rectangle 45">
            <a:extLst>
              <a:ext uri="{FF2B5EF4-FFF2-40B4-BE49-F238E27FC236}">
                <a16:creationId xmlns:a16="http://schemas.microsoft.com/office/drawing/2014/main" id="{43825991-8B94-42CA-A31A-1884385FAE75}"/>
              </a:ext>
            </a:extLst>
          </p:cNvPr>
          <p:cNvSpPr/>
          <p:nvPr/>
        </p:nvSpPr>
        <p:spPr>
          <a:xfrm>
            <a:off x="8975258" y="4127770"/>
            <a:ext cx="441819" cy="72145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Ubuntu Mono" panose="020B0509030602030204" pitchFamily="49" charset="0"/>
              </a:rPr>
              <a:t>a</a:t>
            </a:r>
          </a:p>
        </p:txBody>
      </p:sp>
      <p:sp>
        <p:nvSpPr>
          <p:cNvPr id="47" name="Rectangle 46">
            <a:extLst>
              <a:ext uri="{FF2B5EF4-FFF2-40B4-BE49-F238E27FC236}">
                <a16:creationId xmlns:a16="http://schemas.microsoft.com/office/drawing/2014/main" id="{24DC89F1-8FD5-404F-83DF-6E404FC50FC7}"/>
              </a:ext>
            </a:extLst>
          </p:cNvPr>
          <p:cNvSpPr/>
          <p:nvPr/>
        </p:nvSpPr>
        <p:spPr>
          <a:xfrm>
            <a:off x="7191206" y="4118682"/>
            <a:ext cx="441819" cy="72145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Ubuntu Mono" panose="020B0509030602030204" pitchFamily="49" charset="0"/>
              </a:rPr>
              <a:t>a</a:t>
            </a:r>
          </a:p>
        </p:txBody>
      </p:sp>
      <p:sp>
        <p:nvSpPr>
          <p:cNvPr id="48" name="Rectangle 47">
            <a:extLst>
              <a:ext uri="{FF2B5EF4-FFF2-40B4-BE49-F238E27FC236}">
                <a16:creationId xmlns:a16="http://schemas.microsoft.com/office/drawing/2014/main" id="{684C1E58-FA44-4ABD-B0E0-F6B744DD7734}"/>
              </a:ext>
            </a:extLst>
          </p:cNvPr>
          <p:cNvSpPr/>
          <p:nvPr/>
        </p:nvSpPr>
        <p:spPr>
          <a:xfrm>
            <a:off x="7785425" y="4118683"/>
            <a:ext cx="441819" cy="72145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Ubuntu Mono" panose="020B0509030602030204" pitchFamily="49" charset="0"/>
              </a:rPr>
              <a:t>a</a:t>
            </a:r>
          </a:p>
        </p:txBody>
      </p:sp>
      <p:sp>
        <p:nvSpPr>
          <p:cNvPr id="49" name="Rectangle 48">
            <a:extLst>
              <a:ext uri="{FF2B5EF4-FFF2-40B4-BE49-F238E27FC236}">
                <a16:creationId xmlns:a16="http://schemas.microsoft.com/office/drawing/2014/main" id="{53DEB6B1-C5E8-4D1C-8F80-C2A6D8567D61}"/>
              </a:ext>
            </a:extLst>
          </p:cNvPr>
          <p:cNvSpPr/>
          <p:nvPr/>
        </p:nvSpPr>
        <p:spPr>
          <a:xfrm>
            <a:off x="8378948" y="4118682"/>
            <a:ext cx="441819" cy="72145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Ubuntu Mono" panose="020B0509030602030204" pitchFamily="49" charset="0"/>
              </a:rPr>
              <a:t>a</a:t>
            </a:r>
          </a:p>
        </p:txBody>
      </p:sp>
      <p:sp>
        <p:nvSpPr>
          <p:cNvPr id="50" name="Rectangle 49">
            <a:extLst>
              <a:ext uri="{FF2B5EF4-FFF2-40B4-BE49-F238E27FC236}">
                <a16:creationId xmlns:a16="http://schemas.microsoft.com/office/drawing/2014/main" id="{C068443E-DB0E-4D0F-8A92-D01A1BBD9FB3}"/>
              </a:ext>
            </a:extLst>
          </p:cNvPr>
          <p:cNvSpPr/>
          <p:nvPr/>
        </p:nvSpPr>
        <p:spPr>
          <a:xfrm>
            <a:off x="9555503" y="4131964"/>
            <a:ext cx="441819" cy="72145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Ubuntu Mono" panose="020B0509030602030204" pitchFamily="49" charset="0"/>
              </a:rPr>
              <a:t>a</a:t>
            </a:r>
          </a:p>
        </p:txBody>
      </p:sp>
    </p:spTree>
    <p:extLst>
      <p:ext uri="{BB962C8B-B14F-4D97-AF65-F5344CB8AC3E}">
        <p14:creationId xmlns:p14="http://schemas.microsoft.com/office/powerpoint/2010/main" val="135012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500"/>
                                        <p:tgtEl>
                                          <p:spTgt spid="4">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fade">
                                      <p:cBhvr>
                                        <p:cTn id="107" dur="500"/>
                                        <p:tgtEl>
                                          <p:spTgt spid="1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fade">
                                      <p:cBhvr>
                                        <p:cTn id="112" dur="500"/>
                                        <p:tgtEl>
                                          <p:spTgt spid="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animEffect transition="in" filter="fade">
                                      <p:cBhvr>
                                        <p:cTn id="117" dur="500"/>
                                        <p:tgtEl>
                                          <p:spTgt spid="15"/>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fade">
                                      <p:cBhvr>
                                        <p:cTn id="122" dur="500"/>
                                        <p:tgtEl>
                                          <p:spTgt spid="1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20"/>
                                        </p:tgtEl>
                                        <p:attrNameLst>
                                          <p:attrName>style.visibility</p:attrName>
                                        </p:attrNameLst>
                                      </p:cBhvr>
                                      <p:to>
                                        <p:strVal val="visible"/>
                                      </p:to>
                                    </p:set>
                                    <p:animEffect transition="in" filter="fade">
                                      <p:cBhvr>
                                        <p:cTn id="132" dur="500"/>
                                        <p:tgtEl>
                                          <p:spTgt spid="2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fade">
                                      <p:cBhvr>
                                        <p:cTn id="137" dur="500"/>
                                        <p:tgtEl>
                                          <p:spTgt spid="32"/>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fade">
                                      <p:cBhvr>
                                        <p:cTn id="142" dur="500"/>
                                        <p:tgtEl>
                                          <p:spTgt spid="33"/>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fade">
                                      <p:cBhvr>
                                        <p:cTn id="147" dur="500"/>
                                        <p:tgtEl>
                                          <p:spTgt spid="44"/>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5"/>
                                        </p:tgtEl>
                                        <p:attrNameLst>
                                          <p:attrName>style.visibility</p:attrName>
                                        </p:attrNameLst>
                                      </p:cBhvr>
                                      <p:to>
                                        <p:strVal val="visible"/>
                                      </p:to>
                                    </p:set>
                                    <p:animEffect transition="in" filter="fade">
                                      <p:cBhvr>
                                        <p:cTn id="152" dur="500"/>
                                        <p:tgtEl>
                                          <p:spTgt spid="45"/>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fade">
                                      <p:cBhvr>
                                        <p:cTn id="157" dur="500"/>
                                        <p:tgtEl>
                                          <p:spTgt spid="34"/>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34"/>
                                        </p:tgtEl>
                                      </p:cBhvr>
                                    </p:animEffect>
                                    <p:set>
                                      <p:cBhvr>
                                        <p:cTn id="167" dur="1" fill="hold">
                                          <p:stCondLst>
                                            <p:cond delay="499"/>
                                          </p:stCondLst>
                                        </p:cTn>
                                        <p:tgtEl>
                                          <p:spTgt spid="34"/>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35"/>
                                        </p:tgtEl>
                                        <p:attrNameLst>
                                          <p:attrName>style.visibility</p:attrName>
                                        </p:attrNameLst>
                                      </p:cBhvr>
                                      <p:to>
                                        <p:strVal val="visible"/>
                                      </p:to>
                                    </p:set>
                                    <p:animEffect transition="in" filter="fade">
                                      <p:cBhvr>
                                        <p:cTn id="172" dur="500"/>
                                        <p:tgtEl>
                                          <p:spTgt spid="3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8"/>
                                        </p:tgtEl>
                                        <p:attrNameLst>
                                          <p:attrName>style.visibility</p:attrName>
                                        </p:attrNameLst>
                                      </p:cBhvr>
                                      <p:to>
                                        <p:strVal val="visible"/>
                                      </p:to>
                                    </p:set>
                                    <p:animEffect transition="in" filter="fade">
                                      <p:cBhvr>
                                        <p:cTn id="177" dur="500"/>
                                        <p:tgtEl>
                                          <p:spTgt spid="4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xit" presetSubtype="0" fill="hold" grpId="1" nodeType="clickEffect">
                                  <p:stCondLst>
                                    <p:cond delay="0"/>
                                  </p:stCondLst>
                                  <p:childTnLst>
                                    <p:animEffect transition="out" filter="fade">
                                      <p:cBhvr>
                                        <p:cTn id="181" dur="500"/>
                                        <p:tgtEl>
                                          <p:spTgt spid="35"/>
                                        </p:tgtEl>
                                      </p:cBhvr>
                                    </p:animEffect>
                                    <p:set>
                                      <p:cBhvr>
                                        <p:cTn id="182" dur="1" fill="hold">
                                          <p:stCondLst>
                                            <p:cond delay="499"/>
                                          </p:stCondLst>
                                        </p:cTn>
                                        <p:tgtEl>
                                          <p:spTgt spid="3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36"/>
                                        </p:tgtEl>
                                        <p:attrNameLst>
                                          <p:attrName>style.visibility</p:attrName>
                                        </p:attrNameLst>
                                      </p:cBhvr>
                                      <p:to>
                                        <p:strVal val="visible"/>
                                      </p:to>
                                    </p:set>
                                    <p:animEffect transition="in" filter="fade">
                                      <p:cBhvr>
                                        <p:cTn id="187" dur="500"/>
                                        <p:tgtEl>
                                          <p:spTgt spid="36"/>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9"/>
                                        </p:tgtEl>
                                        <p:attrNameLst>
                                          <p:attrName>style.visibility</p:attrName>
                                        </p:attrNameLst>
                                      </p:cBhvr>
                                      <p:to>
                                        <p:strVal val="visible"/>
                                      </p:to>
                                    </p:set>
                                    <p:animEffect transition="in" filter="fade">
                                      <p:cBhvr>
                                        <p:cTn id="192" dur="500"/>
                                        <p:tgtEl>
                                          <p:spTgt spid="49"/>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grpId="1" nodeType="clickEffect">
                                  <p:stCondLst>
                                    <p:cond delay="0"/>
                                  </p:stCondLst>
                                  <p:childTnLst>
                                    <p:animEffect transition="out" filter="fade">
                                      <p:cBhvr>
                                        <p:cTn id="196" dur="500"/>
                                        <p:tgtEl>
                                          <p:spTgt spid="36"/>
                                        </p:tgtEl>
                                      </p:cBhvr>
                                    </p:animEffect>
                                    <p:set>
                                      <p:cBhvr>
                                        <p:cTn id="197" dur="1" fill="hold">
                                          <p:stCondLst>
                                            <p:cond delay="499"/>
                                          </p:stCondLst>
                                        </p:cTn>
                                        <p:tgtEl>
                                          <p:spTgt spid="36"/>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37"/>
                                        </p:tgtEl>
                                        <p:attrNameLst>
                                          <p:attrName>style.visibility</p:attrName>
                                        </p:attrNameLst>
                                      </p:cBhvr>
                                      <p:to>
                                        <p:strVal val="visible"/>
                                      </p:to>
                                    </p:set>
                                    <p:animEffect transition="in" filter="fade">
                                      <p:cBhvr>
                                        <p:cTn id="202" dur="500"/>
                                        <p:tgtEl>
                                          <p:spTgt spid="37"/>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46"/>
                                        </p:tgtEl>
                                        <p:attrNameLst>
                                          <p:attrName>style.visibility</p:attrName>
                                        </p:attrNameLst>
                                      </p:cBhvr>
                                      <p:to>
                                        <p:strVal val="visible"/>
                                      </p:to>
                                    </p:set>
                                    <p:animEffect transition="in" filter="fade">
                                      <p:cBhvr>
                                        <p:cTn id="207" dur="500"/>
                                        <p:tgtEl>
                                          <p:spTgt spid="46"/>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37"/>
                                        </p:tgtEl>
                                      </p:cBhvr>
                                    </p:animEffect>
                                    <p:set>
                                      <p:cBhvr>
                                        <p:cTn id="212" dur="1" fill="hold">
                                          <p:stCondLst>
                                            <p:cond delay="499"/>
                                          </p:stCondLst>
                                        </p:cTn>
                                        <p:tgtEl>
                                          <p:spTgt spid="37"/>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38"/>
                                        </p:tgtEl>
                                        <p:attrNameLst>
                                          <p:attrName>style.visibility</p:attrName>
                                        </p:attrNameLst>
                                      </p:cBhvr>
                                      <p:to>
                                        <p:strVal val="visible"/>
                                      </p:to>
                                    </p:set>
                                    <p:animEffect transition="in" filter="fade">
                                      <p:cBhvr>
                                        <p:cTn id="217" dur="500"/>
                                        <p:tgtEl>
                                          <p:spTgt spid="38"/>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50"/>
                                        </p:tgtEl>
                                        <p:attrNameLst>
                                          <p:attrName>style.visibility</p:attrName>
                                        </p:attrNameLst>
                                      </p:cBhvr>
                                      <p:to>
                                        <p:strVal val="visible"/>
                                      </p:to>
                                    </p:set>
                                    <p:animEffect transition="in" filter="fade">
                                      <p:cBhvr>
                                        <p:cTn id="222" dur="500"/>
                                        <p:tgtEl>
                                          <p:spTgt spid="50"/>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xit" presetSubtype="0" fill="hold" grpId="1" nodeType="clickEffect">
                                  <p:stCondLst>
                                    <p:cond delay="0"/>
                                  </p:stCondLst>
                                  <p:childTnLst>
                                    <p:animEffect transition="out" filter="fade">
                                      <p:cBhvr>
                                        <p:cTn id="226" dur="500"/>
                                        <p:tgtEl>
                                          <p:spTgt spid="38"/>
                                        </p:tgtEl>
                                      </p:cBhvr>
                                    </p:animEffect>
                                    <p:set>
                                      <p:cBhvr>
                                        <p:cTn id="227" dur="1" fill="hold">
                                          <p:stCondLst>
                                            <p:cond delay="499"/>
                                          </p:stCondLst>
                                        </p:cTn>
                                        <p:tgtEl>
                                          <p:spTgt spid="38"/>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39"/>
                                        </p:tgtEl>
                                        <p:attrNameLst>
                                          <p:attrName>style.visibility</p:attrName>
                                        </p:attrNameLst>
                                      </p:cBhvr>
                                      <p:to>
                                        <p:strVal val="visible"/>
                                      </p:to>
                                    </p:set>
                                    <p:animEffect transition="in" filter="fade">
                                      <p:cBhvr>
                                        <p:cTn id="232" dur="500"/>
                                        <p:tgtEl>
                                          <p:spTgt spid="39"/>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xit" presetSubtype="0" fill="hold" grpId="1" nodeType="clickEffect">
                                  <p:stCondLst>
                                    <p:cond delay="0"/>
                                  </p:stCondLst>
                                  <p:childTnLst>
                                    <p:animEffect transition="out" filter="fade">
                                      <p:cBhvr>
                                        <p:cTn id="236" dur="500"/>
                                        <p:tgtEl>
                                          <p:spTgt spid="39"/>
                                        </p:tgtEl>
                                      </p:cBhvr>
                                    </p:animEffect>
                                    <p:set>
                                      <p:cBhvr>
                                        <p:cTn id="237" dur="1" fill="hold">
                                          <p:stCondLst>
                                            <p:cond delay="499"/>
                                          </p:stCondLst>
                                        </p:cTn>
                                        <p:tgtEl>
                                          <p:spTgt spid="39"/>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40"/>
                                        </p:tgtEl>
                                        <p:attrNameLst>
                                          <p:attrName>style.visibility</p:attrName>
                                        </p:attrNameLst>
                                      </p:cBhvr>
                                      <p:to>
                                        <p:strVal val="visible"/>
                                      </p:to>
                                    </p:set>
                                    <p:animEffect transition="in" filter="fade">
                                      <p:cBhvr>
                                        <p:cTn id="242" dur="500"/>
                                        <p:tgtEl>
                                          <p:spTgt spid="40"/>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xit" presetSubtype="0" fill="hold" grpId="1" nodeType="clickEffect">
                                  <p:stCondLst>
                                    <p:cond delay="0"/>
                                  </p:stCondLst>
                                  <p:childTnLst>
                                    <p:animEffect transition="out" filter="fade">
                                      <p:cBhvr>
                                        <p:cTn id="246" dur="500"/>
                                        <p:tgtEl>
                                          <p:spTgt spid="50"/>
                                        </p:tgtEl>
                                      </p:cBhvr>
                                    </p:animEffect>
                                    <p:set>
                                      <p:cBhvr>
                                        <p:cTn id="247" dur="1" fill="hold">
                                          <p:stCondLst>
                                            <p:cond delay="499"/>
                                          </p:stCondLst>
                                        </p:cTn>
                                        <p:tgtEl>
                                          <p:spTgt spid="50"/>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10" presetClass="exit" presetSubtype="0" fill="hold" grpId="1" nodeType="clickEffect">
                                  <p:stCondLst>
                                    <p:cond delay="0"/>
                                  </p:stCondLst>
                                  <p:childTnLst>
                                    <p:animEffect transition="out" filter="fade">
                                      <p:cBhvr>
                                        <p:cTn id="251" dur="500"/>
                                        <p:tgtEl>
                                          <p:spTgt spid="40"/>
                                        </p:tgtEl>
                                      </p:cBhvr>
                                    </p:animEffect>
                                    <p:set>
                                      <p:cBhvr>
                                        <p:cTn id="252" dur="1" fill="hold">
                                          <p:stCondLst>
                                            <p:cond delay="499"/>
                                          </p:stCondLst>
                                        </p:cTn>
                                        <p:tgtEl>
                                          <p:spTgt spid="40"/>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0" presetClass="entr" presetSubtype="0" fill="hold" grpId="0" nodeType="clickEffect">
                                  <p:stCondLst>
                                    <p:cond delay="0"/>
                                  </p:stCondLst>
                                  <p:childTnLst>
                                    <p:set>
                                      <p:cBhvr>
                                        <p:cTn id="256" dur="1" fill="hold">
                                          <p:stCondLst>
                                            <p:cond delay="0"/>
                                          </p:stCondLst>
                                        </p:cTn>
                                        <p:tgtEl>
                                          <p:spTgt spid="41"/>
                                        </p:tgtEl>
                                        <p:attrNameLst>
                                          <p:attrName>style.visibility</p:attrName>
                                        </p:attrNameLst>
                                      </p:cBhvr>
                                      <p:to>
                                        <p:strVal val="visible"/>
                                      </p:to>
                                    </p:set>
                                    <p:animEffect transition="in" filter="fade">
                                      <p:cBhvr>
                                        <p:cTn id="257" dur="500"/>
                                        <p:tgtEl>
                                          <p:spTgt spid="41"/>
                                        </p:tgtEl>
                                      </p:cBhvr>
                                    </p:animEffect>
                                  </p:childTnLst>
                                </p:cTn>
                              </p:par>
                            </p:childTnLst>
                          </p:cTn>
                        </p:par>
                      </p:childTnLst>
                    </p:cTn>
                  </p:par>
                  <p:par>
                    <p:cTn id="258" fill="hold">
                      <p:stCondLst>
                        <p:cond delay="indefinite"/>
                      </p:stCondLst>
                      <p:childTnLst>
                        <p:par>
                          <p:cTn id="259" fill="hold">
                            <p:stCondLst>
                              <p:cond delay="0"/>
                            </p:stCondLst>
                            <p:childTnLst>
                              <p:par>
                                <p:cTn id="260" presetID="10" presetClass="exit" presetSubtype="0" fill="hold" grpId="1" nodeType="clickEffect">
                                  <p:stCondLst>
                                    <p:cond delay="0"/>
                                  </p:stCondLst>
                                  <p:childTnLst>
                                    <p:animEffect transition="out" filter="fade">
                                      <p:cBhvr>
                                        <p:cTn id="261" dur="500"/>
                                        <p:tgtEl>
                                          <p:spTgt spid="46"/>
                                        </p:tgtEl>
                                      </p:cBhvr>
                                    </p:animEffect>
                                    <p:set>
                                      <p:cBhvr>
                                        <p:cTn id="262" dur="1" fill="hold">
                                          <p:stCondLst>
                                            <p:cond delay="499"/>
                                          </p:stCondLst>
                                        </p:cTn>
                                        <p:tgtEl>
                                          <p:spTgt spid="46"/>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0" presetClass="exit" presetSubtype="0" fill="hold" grpId="1" nodeType="clickEffect">
                                  <p:stCondLst>
                                    <p:cond delay="0"/>
                                  </p:stCondLst>
                                  <p:childTnLst>
                                    <p:animEffect transition="out" filter="fade">
                                      <p:cBhvr>
                                        <p:cTn id="266" dur="500"/>
                                        <p:tgtEl>
                                          <p:spTgt spid="41"/>
                                        </p:tgtEl>
                                      </p:cBhvr>
                                    </p:animEffect>
                                    <p:set>
                                      <p:cBhvr>
                                        <p:cTn id="267" dur="1" fill="hold">
                                          <p:stCondLst>
                                            <p:cond delay="499"/>
                                          </p:stCondLst>
                                        </p:cTn>
                                        <p:tgtEl>
                                          <p:spTgt spid="41"/>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grpId="0" nodeType="clickEffect">
                                  <p:stCondLst>
                                    <p:cond delay="0"/>
                                  </p:stCondLst>
                                  <p:childTnLst>
                                    <p:set>
                                      <p:cBhvr>
                                        <p:cTn id="271" dur="1" fill="hold">
                                          <p:stCondLst>
                                            <p:cond delay="0"/>
                                          </p:stCondLst>
                                        </p:cTn>
                                        <p:tgtEl>
                                          <p:spTgt spid="42"/>
                                        </p:tgtEl>
                                        <p:attrNameLst>
                                          <p:attrName>style.visibility</p:attrName>
                                        </p:attrNameLst>
                                      </p:cBhvr>
                                      <p:to>
                                        <p:strVal val="visible"/>
                                      </p:to>
                                    </p:set>
                                    <p:animEffect transition="in" filter="fade">
                                      <p:cBhvr>
                                        <p:cTn id="272" dur="500"/>
                                        <p:tgtEl>
                                          <p:spTgt spid="42"/>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xit" presetSubtype="0" fill="hold" grpId="1" nodeType="clickEffect">
                                  <p:stCondLst>
                                    <p:cond delay="0"/>
                                  </p:stCondLst>
                                  <p:childTnLst>
                                    <p:animEffect transition="out" filter="fade">
                                      <p:cBhvr>
                                        <p:cTn id="276" dur="500"/>
                                        <p:tgtEl>
                                          <p:spTgt spid="49"/>
                                        </p:tgtEl>
                                      </p:cBhvr>
                                    </p:animEffect>
                                    <p:set>
                                      <p:cBhvr>
                                        <p:cTn id="277" dur="1" fill="hold">
                                          <p:stCondLst>
                                            <p:cond delay="499"/>
                                          </p:stCondLst>
                                        </p:cTn>
                                        <p:tgtEl>
                                          <p:spTgt spid="49"/>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10" presetClass="exit" presetSubtype="0" fill="hold" grpId="1" nodeType="clickEffect">
                                  <p:stCondLst>
                                    <p:cond delay="0"/>
                                  </p:stCondLst>
                                  <p:childTnLst>
                                    <p:animEffect transition="out" filter="fade">
                                      <p:cBhvr>
                                        <p:cTn id="281" dur="500"/>
                                        <p:tgtEl>
                                          <p:spTgt spid="42"/>
                                        </p:tgtEl>
                                      </p:cBhvr>
                                    </p:animEffect>
                                    <p:set>
                                      <p:cBhvr>
                                        <p:cTn id="282" dur="1" fill="hold">
                                          <p:stCondLst>
                                            <p:cond delay="499"/>
                                          </p:stCondLst>
                                        </p:cTn>
                                        <p:tgtEl>
                                          <p:spTgt spid="42"/>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10" presetClass="entr" presetSubtype="0" fill="hold" grpId="0" nodeType="clickEffect">
                                  <p:stCondLst>
                                    <p:cond delay="0"/>
                                  </p:stCondLst>
                                  <p:childTnLst>
                                    <p:set>
                                      <p:cBhvr>
                                        <p:cTn id="286" dur="1" fill="hold">
                                          <p:stCondLst>
                                            <p:cond delay="0"/>
                                          </p:stCondLst>
                                        </p:cTn>
                                        <p:tgtEl>
                                          <p:spTgt spid="43"/>
                                        </p:tgtEl>
                                        <p:attrNameLst>
                                          <p:attrName>style.visibility</p:attrName>
                                        </p:attrNameLst>
                                      </p:cBhvr>
                                      <p:to>
                                        <p:strVal val="visible"/>
                                      </p:to>
                                    </p:set>
                                    <p:animEffect transition="in" filter="fade">
                                      <p:cBhvr>
                                        <p:cTn id="287" dur="500"/>
                                        <p:tgtEl>
                                          <p:spTgt spid="43"/>
                                        </p:tgtEl>
                                      </p:cBhvr>
                                    </p:animEffect>
                                  </p:childTnLst>
                                </p:cTn>
                              </p:par>
                            </p:childTnLst>
                          </p:cTn>
                        </p:par>
                      </p:childTnLst>
                    </p:cTn>
                  </p:par>
                  <p:par>
                    <p:cTn id="288" fill="hold">
                      <p:stCondLst>
                        <p:cond delay="indefinite"/>
                      </p:stCondLst>
                      <p:childTnLst>
                        <p:par>
                          <p:cTn id="289" fill="hold">
                            <p:stCondLst>
                              <p:cond delay="0"/>
                            </p:stCondLst>
                            <p:childTnLst>
                              <p:par>
                                <p:cTn id="290" presetID="10" presetClass="exit" presetSubtype="0" fill="hold" grpId="1" nodeType="clickEffect">
                                  <p:stCondLst>
                                    <p:cond delay="0"/>
                                  </p:stCondLst>
                                  <p:childTnLst>
                                    <p:animEffect transition="out" filter="fade">
                                      <p:cBhvr>
                                        <p:cTn id="291" dur="500"/>
                                        <p:tgtEl>
                                          <p:spTgt spid="48"/>
                                        </p:tgtEl>
                                      </p:cBhvr>
                                    </p:animEffect>
                                    <p:set>
                                      <p:cBhvr>
                                        <p:cTn id="292" dur="1" fill="hold">
                                          <p:stCondLst>
                                            <p:cond delay="499"/>
                                          </p:stCondLst>
                                        </p:cTn>
                                        <p:tgtEl>
                                          <p:spTgt spid="48"/>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10" presetClass="exit" presetSubtype="0" fill="hold" grpId="1" nodeType="clickEffect">
                                  <p:stCondLst>
                                    <p:cond delay="0"/>
                                  </p:stCondLst>
                                  <p:childTnLst>
                                    <p:animEffect transition="out" filter="fade">
                                      <p:cBhvr>
                                        <p:cTn id="296" dur="500"/>
                                        <p:tgtEl>
                                          <p:spTgt spid="43"/>
                                        </p:tgtEl>
                                      </p:cBhvr>
                                    </p:animEffect>
                                    <p:set>
                                      <p:cBhvr>
                                        <p:cTn id="297" dur="1" fill="hold">
                                          <p:stCondLst>
                                            <p:cond delay="499"/>
                                          </p:stCondLst>
                                        </p:cTn>
                                        <p:tgtEl>
                                          <p:spTgt spid="43"/>
                                        </p:tgtEl>
                                        <p:attrNameLst>
                                          <p:attrName>style.visibility</p:attrName>
                                        </p:attrNameLst>
                                      </p:cBhvr>
                                      <p:to>
                                        <p:strVal val="hidden"/>
                                      </p:to>
                                    </p:set>
                                  </p:childTnLst>
                                </p:cTn>
                              </p:par>
                            </p:childTnLst>
                          </p:cTn>
                        </p:par>
                      </p:childTnLst>
                    </p:cTn>
                  </p:par>
                  <p:par>
                    <p:cTn id="298" fill="hold">
                      <p:stCondLst>
                        <p:cond delay="indefinite"/>
                      </p:stCondLst>
                      <p:childTnLst>
                        <p:par>
                          <p:cTn id="299" fill="hold">
                            <p:stCondLst>
                              <p:cond delay="0"/>
                            </p:stCondLst>
                            <p:childTnLst>
                              <p:par>
                                <p:cTn id="300" presetID="10" presetClass="exit" presetSubtype="0" fill="hold" grpId="1" nodeType="clickEffect">
                                  <p:stCondLst>
                                    <p:cond delay="0"/>
                                  </p:stCondLst>
                                  <p:childTnLst>
                                    <p:animEffect transition="out" filter="fade">
                                      <p:cBhvr>
                                        <p:cTn id="301" dur="500"/>
                                        <p:tgtEl>
                                          <p:spTgt spid="47"/>
                                        </p:tgtEl>
                                      </p:cBhvr>
                                    </p:animEffect>
                                    <p:set>
                                      <p:cBhvr>
                                        <p:cTn id="302"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7" grpId="0" animBg="1"/>
      <p:bldP spid="10" grpId="0" animBg="1"/>
      <p:bldP spid="13" grpId="0"/>
      <p:bldP spid="14" grpId="0"/>
      <p:bldP spid="15" grpId="0"/>
      <p:bldP spid="18" grpId="0"/>
      <p:bldP spid="21" grpId="0" animBg="1"/>
      <p:bldP spid="23" grpId="0"/>
      <p:bldP spid="26" grpId="0"/>
      <p:bldP spid="32" grpId="0"/>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5" grpId="0"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C4D5-F8E4-4DA9-8C6D-108BEE4783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DC4D40-DBD6-490F-B113-4467FE50F8F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04D42AD-59B8-425F-B081-BE48AA433FA9}"/>
              </a:ext>
            </a:extLst>
          </p:cNvPr>
          <p:cNvPicPr>
            <a:picLocks noChangeAspect="1"/>
          </p:cNvPicPr>
          <p:nvPr/>
        </p:nvPicPr>
        <p:blipFill>
          <a:blip r:embed="rId2"/>
          <a:stretch>
            <a:fillRect/>
          </a:stretch>
        </p:blipFill>
        <p:spPr>
          <a:xfrm>
            <a:off x="504825" y="110455"/>
            <a:ext cx="11182350" cy="6553200"/>
          </a:xfrm>
          <a:prstGeom prst="rect">
            <a:avLst/>
          </a:prstGeom>
        </p:spPr>
      </p:pic>
    </p:spTree>
    <p:extLst>
      <p:ext uri="{BB962C8B-B14F-4D97-AF65-F5344CB8AC3E}">
        <p14:creationId xmlns:p14="http://schemas.microsoft.com/office/powerpoint/2010/main" val="2077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04603E-8263-4890-B0A4-A52A7540BC9D}"/>
              </a:ext>
            </a:extLst>
          </p:cNvPr>
          <p:cNvPicPr>
            <a:picLocks noChangeAspect="1"/>
          </p:cNvPicPr>
          <p:nvPr/>
        </p:nvPicPr>
        <p:blipFill>
          <a:blip r:embed="rId2"/>
          <a:stretch>
            <a:fillRect/>
          </a:stretch>
        </p:blipFill>
        <p:spPr>
          <a:xfrm>
            <a:off x="480600" y="90221"/>
            <a:ext cx="9007349" cy="6593667"/>
          </a:xfrm>
          <a:prstGeom prst="rect">
            <a:avLst/>
          </a:prstGeom>
        </p:spPr>
      </p:pic>
    </p:spTree>
    <p:extLst>
      <p:ext uri="{BB962C8B-B14F-4D97-AF65-F5344CB8AC3E}">
        <p14:creationId xmlns:p14="http://schemas.microsoft.com/office/powerpoint/2010/main" val="79468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42048F-1712-467B-BF5F-54DCBB568C30}"/>
              </a:ext>
            </a:extLst>
          </p:cNvPr>
          <p:cNvSpPr txBox="1"/>
          <p:nvPr/>
        </p:nvSpPr>
        <p:spPr>
          <a:xfrm>
            <a:off x="186391" y="130234"/>
            <a:ext cx="11819218" cy="6463308"/>
          </a:xfrm>
          <a:prstGeom prst="rect">
            <a:avLst/>
          </a:prstGeom>
          <a:noFill/>
        </p:spPr>
        <p:txBody>
          <a:bodyPr wrap="square" rtlCol="0">
            <a:spAutoFit/>
          </a:bodyPr>
          <a:lstStyle/>
          <a:p>
            <a:r>
              <a:rPr lang="en-US" dirty="0">
                <a:latin typeface="Monaco" panose="020B0509030404040204" pitchFamily="49" charset="0"/>
                <a:sym typeface="Wingdings" panose="05000000000000000000" pitchFamily="2" charset="2"/>
              </a:rPr>
              <a:t>Interesting Problem : </a:t>
            </a:r>
          </a:p>
          <a:p>
            <a:endParaRPr lang="en-US" dirty="0">
              <a:latin typeface="Monaco" panose="020B0509030404040204" pitchFamily="49" charset="0"/>
              <a:sym typeface="Wingdings" panose="05000000000000000000" pitchFamily="2" charset="2"/>
            </a:endParaRPr>
          </a:p>
          <a:p>
            <a:r>
              <a:rPr lang="en-US" dirty="0">
                <a:latin typeface="Monaco" panose="020B0509030404040204" pitchFamily="49" charset="0"/>
                <a:sym typeface="Wingdings" panose="05000000000000000000" pitchFamily="2" charset="2"/>
              </a:rPr>
              <a:t>Numbers are represented as 1111... , 3  111, 4  1111 etc.</a:t>
            </a:r>
          </a:p>
          <a:p>
            <a:r>
              <a:rPr lang="en-US" dirty="0">
                <a:latin typeface="Monaco" panose="020B0509030404040204" pitchFamily="49" charset="0"/>
                <a:sym typeface="Wingdings" panose="05000000000000000000" pitchFamily="2" charset="2"/>
              </a:rPr>
              <a:t>Given two numbers add them to get the represent the number in above form. </a:t>
            </a:r>
          </a:p>
          <a:p>
            <a:endParaRPr lang="en-US" dirty="0">
              <a:latin typeface="Monaco" panose="020B0509030404040204" pitchFamily="49" charset="0"/>
              <a:sym typeface="Wingdings" panose="05000000000000000000" pitchFamily="2" charset="2"/>
            </a:endParaRPr>
          </a:p>
          <a:p>
            <a:r>
              <a:rPr lang="en-US" dirty="0" err="1">
                <a:latin typeface="Monaco" panose="020B0509030404040204" pitchFamily="49" charset="0"/>
                <a:sym typeface="Wingdings" panose="05000000000000000000" pitchFamily="2" charset="2"/>
              </a:rPr>
              <a:t>Eg</a:t>
            </a:r>
            <a:r>
              <a:rPr lang="en-US" dirty="0">
                <a:latin typeface="Monaco" panose="020B0509030404040204" pitchFamily="49" charset="0"/>
                <a:sym typeface="Wingdings" panose="05000000000000000000" pitchFamily="2" charset="2"/>
              </a:rPr>
              <a:t> : 3 + 5 = 8;  111 + 11111  11111111, ‘b’ is a blank, no input. Blank symbol.</a:t>
            </a:r>
          </a:p>
          <a:p>
            <a:endParaRPr lang="en-US" dirty="0">
              <a:latin typeface="Monaco" panose="020B0509030404040204" pitchFamily="49" charset="0"/>
              <a:sym typeface="Wingdings" panose="05000000000000000000" pitchFamily="2" charset="2"/>
            </a:endParaRPr>
          </a:p>
          <a:p>
            <a:r>
              <a:rPr lang="en-US" dirty="0">
                <a:latin typeface="Monaco" panose="020B0509030404040204" pitchFamily="49" charset="0"/>
                <a:sym typeface="Wingdings" panose="05000000000000000000" pitchFamily="2" charset="2"/>
              </a:rPr>
              <a:t>Input on tape :   ...bbbbbb</a:t>
            </a:r>
            <a:r>
              <a:rPr lang="en-US" dirty="0">
                <a:solidFill>
                  <a:srgbClr val="FF0000"/>
                </a:solidFill>
                <a:latin typeface="Monaco" panose="020B0509030404040204" pitchFamily="49" charset="0"/>
                <a:sym typeface="Wingdings" panose="05000000000000000000" pitchFamily="2" charset="2"/>
              </a:rPr>
              <a:t>111</a:t>
            </a:r>
            <a:r>
              <a:rPr lang="en-US" dirty="0">
                <a:solidFill>
                  <a:srgbClr val="00B0F0"/>
                </a:solidFill>
                <a:latin typeface="Monaco" panose="020B0509030404040204" pitchFamily="49" charset="0"/>
                <a:sym typeface="Wingdings" panose="05000000000000000000" pitchFamily="2" charset="2"/>
              </a:rPr>
              <a:t>0000</a:t>
            </a:r>
            <a:r>
              <a:rPr lang="en-US" dirty="0">
                <a:solidFill>
                  <a:srgbClr val="FF0000"/>
                </a:solidFill>
                <a:latin typeface="Monaco" panose="020B0509030404040204" pitchFamily="49" charset="0"/>
                <a:sym typeface="Wingdings" panose="05000000000000000000" pitchFamily="2" charset="2"/>
              </a:rPr>
              <a:t>11111</a:t>
            </a:r>
            <a:r>
              <a:rPr lang="en-US" dirty="0">
                <a:latin typeface="Monaco" panose="020B0509030404040204" pitchFamily="49" charset="0"/>
                <a:sym typeface="Wingdings" panose="05000000000000000000" pitchFamily="2" charset="2"/>
              </a:rPr>
              <a:t>bbbbb...  ...bbbbb</a:t>
            </a:r>
            <a:r>
              <a:rPr lang="en-US" dirty="0">
                <a:solidFill>
                  <a:srgbClr val="00B050"/>
                </a:solidFill>
                <a:latin typeface="Monaco" panose="020B0509030404040204" pitchFamily="49" charset="0"/>
                <a:sym typeface="Wingdings" panose="05000000000000000000" pitchFamily="2" charset="2"/>
              </a:rPr>
              <a:t>11111111</a:t>
            </a:r>
            <a:r>
              <a:rPr lang="en-US" dirty="0">
                <a:latin typeface="Monaco" panose="020B0509030404040204" pitchFamily="49" charset="0"/>
                <a:sym typeface="Wingdings" panose="05000000000000000000" pitchFamily="2" charset="2"/>
              </a:rPr>
              <a:t>bbbbbb... </a:t>
            </a:r>
          </a:p>
          <a:p>
            <a:endParaRPr lang="en-US" dirty="0">
              <a:latin typeface="Monaco" panose="020B0509030404040204" pitchFamily="49" charset="0"/>
              <a:sym typeface="Wingdings" panose="05000000000000000000" pitchFamily="2" charset="2"/>
            </a:endParaRPr>
          </a:p>
          <a:p>
            <a:pPr marL="342900" indent="-342900">
              <a:buAutoNum type="arabicPeriod"/>
            </a:pPr>
            <a:r>
              <a:rPr lang="en-US" dirty="0">
                <a:latin typeface="Monaco" panose="020B0509030404040204" pitchFamily="49" charset="0"/>
                <a:sym typeface="Wingdings" panose="05000000000000000000" pitchFamily="2" charset="2"/>
              </a:rPr>
              <a:t>Need to move left and right on the tape ??</a:t>
            </a:r>
          </a:p>
          <a:p>
            <a:pPr marL="342900" indent="-342900">
              <a:buAutoNum type="arabicPeriod"/>
            </a:pPr>
            <a:r>
              <a:rPr lang="en-US" dirty="0">
                <a:latin typeface="Monaco" panose="020B0509030404040204" pitchFamily="49" charset="0"/>
                <a:sym typeface="Wingdings" panose="05000000000000000000" pitchFamily="2" charset="2"/>
              </a:rPr>
              <a:t>Need to store count of the 1’s seen. </a:t>
            </a:r>
          </a:p>
          <a:p>
            <a:pPr marL="342900" indent="-342900">
              <a:buAutoNum type="arabicPeriod"/>
            </a:pPr>
            <a:r>
              <a:rPr lang="en-US" dirty="0">
                <a:latin typeface="Monaco" panose="020B0509030404040204" pitchFamily="49" charset="0"/>
                <a:sym typeface="Wingdings" panose="05000000000000000000" pitchFamily="2" charset="2"/>
              </a:rPr>
              <a:t>Need to output back the final result ??</a:t>
            </a:r>
          </a:p>
          <a:p>
            <a:pPr marL="342900" indent="-342900">
              <a:buAutoNum type="arabicPeriod"/>
            </a:pPr>
            <a:r>
              <a:rPr lang="en-US" dirty="0">
                <a:latin typeface="Monaco" panose="020B0509030404040204" pitchFamily="49" charset="0"/>
                <a:sym typeface="Wingdings" panose="05000000000000000000" pitchFamily="2" charset="2"/>
              </a:rPr>
              <a:t>Either modify the existing tape or have a separate output tape ??</a:t>
            </a:r>
          </a:p>
          <a:p>
            <a:pPr marL="342900" indent="-342900">
              <a:buAutoNum type="arabicPeriod"/>
            </a:pPr>
            <a:r>
              <a:rPr lang="en-US" dirty="0">
                <a:latin typeface="Monaco" panose="020B0509030404040204" pitchFamily="49" charset="0"/>
                <a:sym typeface="Wingdings" panose="05000000000000000000" pitchFamily="2" charset="2"/>
              </a:rPr>
              <a:t>How to generalize the gap zeros? </a:t>
            </a:r>
            <a:r>
              <a:rPr lang="en-US" dirty="0">
                <a:solidFill>
                  <a:srgbClr val="00B0F0"/>
                </a:solidFill>
                <a:latin typeface="Monaco" panose="020B0509030404040204" pitchFamily="49" charset="0"/>
                <a:sym typeface="Wingdings" panose="05000000000000000000" pitchFamily="2" charset="2"/>
              </a:rPr>
              <a:t>0000 or 0.  Let’s see!</a:t>
            </a:r>
          </a:p>
          <a:p>
            <a:pPr marL="342900" indent="-342900">
              <a:buAutoNum type="arabicPeriod"/>
            </a:pPr>
            <a:endParaRPr lang="en-US" dirty="0">
              <a:solidFill>
                <a:srgbClr val="00B0F0"/>
              </a:solidFill>
              <a:latin typeface="Monaco" panose="020B0509030404040204" pitchFamily="49" charset="0"/>
              <a:sym typeface="Wingdings" panose="05000000000000000000" pitchFamily="2" charset="2"/>
            </a:endParaRPr>
          </a:p>
          <a:p>
            <a:r>
              <a:rPr lang="en-US" b="1" dirty="0">
                <a:solidFill>
                  <a:srgbClr val="FF0000"/>
                </a:solidFill>
                <a:latin typeface="Monaco" panose="020B0509030404040204" pitchFamily="49" charset="0"/>
                <a:sym typeface="Wingdings" panose="05000000000000000000" pitchFamily="2" charset="2"/>
              </a:rPr>
              <a:t>Solution using a PDA  </a:t>
            </a:r>
          </a:p>
          <a:p>
            <a:pPr marL="342900" indent="-342900">
              <a:buAutoNum type="arabicPeriod"/>
            </a:pPr>
            <a:endParaRPr lang="en-US" dirty="0">
              <a:solidFill>
                <a:srgbClr val="00B0F0"/>
              </a:solidFill>
              <a:latin typeface="Monaco" panose="020B0509030404040204" pitchFamily="49" charset="0"/>
              <a:sym typeface="Wingdings" panose="05000000000000000000" pitchFamily="2" charset="2"/>
            </a:endParaRPr>
          </a:p>
          <a:p>
            <a:pPr marL="342900" indent="-342900">
              <a:buAutoNum type="arabicPeriod"/>
            </a:pPr>
            <a:r>
              <a:rPr lang="en-US" dirty="0">
                <a:solidFill>
                  <a:schemeClr val="tx1">
                    <a:lumMod val="95000"/>
                    <a:lumOff val="5000"/>
                  </a:schemeClr>
                </a:solidFill>
                <a:latin typeface="Monaco" panose="020B0509030404040204" pitchFamily="49" charset="0"/>
                <a:sym typeface="Wingdings" panose="05000000000000000000" pitchFamily="2" charset="2"/>
              </a:rPr>
              <a:t>Read the number 1, push on to stack. Keep pushing till we get 1. </a:t>
            </a:r>
          </a:p>
          <a:p>
            <a:pPr marL="342900" indent="-342900">
              <a:buAutoNum type="arabicPeriod"/>
            </a:pPr>
            <a:r>
              <a:rPr lang="en-US" dirty="0">
                <a:solidFill>
                  <a:schemeClr val="tx1">
                    <a:lumMod val="95000"/>
                    <a:lumOff val="5000"/>
                  </a:schemeClr>
                </a:solidFill>
                <a:latin typeface="Monaco" panose="020B0509030404040204" pitchFamily="49" charset="0"/>
                <a:sym typeface="Wingdings" panose="05000000000000000000" pitchFamily="2" charset="2"/>
              </a:rPr>
              <a:t>On seeing a 0, we do nothing just ignore. </a:t>
            </a:r>
          </a:p>
          <a:p>
            <a:pPr marL="342900" indent="-342900">
              <a:buAutoNum type="arabicPeriod"/>
            </a:pPr>
            <a:r>
              <a:rPr lang="en-US" dirty="0">
                <a:solidFill>
                  <a:schemeClr val="tx1">
                    <a:lumMod val="95000"/>
                    <a:lumOff val="5000"/>
                  </a:schemeClr>
                </a:solidFill>
                <a:latin typeface="Monaco" panose="020B0509030404040204" pitchFamily="49" charset="0"/>
                <a:sym typeface="Wingdings" panose="05000000000000000000" pitchFamily="2" charset="2"/>
              </a:rPr>
              <a:t>Next again when we see the 1, we push it on to the stack. We keep pushing. </a:t>
            </a:r>
          </a:p>
          <a:p>
            <a:pPr marL="342900" indent="-342900">
              <a:buAutoNum type="arabicPeriod"/>
            </a:pPr>
            <a:r>
              <a:rPr lang="en-US" dirty="0">
                <a:solidFill>
                  <a:schemeClr val="tx1">
                    <a:lumMod val="95000"/>
                    <a:lumOff val="5000"/>
                  </a:schemeClr>
                </a:solidFill>
                <a:latin typeface="Monaco" panose="020B0509030404040204" pitchFamily="49" charset="0"/>
                <a:sym typeface="Wingdings" panose="05000000000000000000" pitchFamily="2" charset="2"/>
              </a:rPr>
              <a:t>Finally what is left in the stack is </a:t>
            </a:r>
            <a:r>
              <a:rPr lang="en-US" dirty="0">
                <a:solidFill>
                  <a:srgbClr val="00B050"/>
                </a:solidFill>
                <a:latin typeface="Monaco" panose="020B0509030404040204" pitchFamily="49" charset="0"/>
                <a:sym typeface="Wingdings" panose="05000000000000000000" pitchFamily="2" charset="2"/>
              </a:rPr>
              <a:t>111</a:t>
            </a:r>
            <a:r>
              <a:rPr lang="en-US" dirty="0">
                <a:solidFill>
                  <a:srgbClr val="FFC000"/>
                </a:solidFill>
                <a:latin typeface="Monaco" panose="020B0509030404040204" pitchFamily="49" charset="0"/>
                <a:sym typeface="Wingdings" panose="05000000000000000000" pitchFamily="2" charset="2"/>
              </a:rPr>
              <a:t>11111</a:t>
            </a:r>
            <a:r>
              <a:rPr lang="en-US" dirty="0">
                <a:solidFill>
                  <a:schemeClr val="tx1">
                    <a:lumMod val="95000"/>
                    <a:lumOff val="5000"/>
                  </a:schemeClr>
                </a:solidFill>
                <a:latin typeface="Monaco" panose="020B0509030404040204" pitchFamily="49" charset="0"/>
                <a:sym typeface="Wingdings" panose="05000000000000000000" pitchFamily="2" charset="2"/>
              </a:rPr>
              <a:t>.  8.</a:t>
            </a:r>
          </a:p>
          <a:p>
            <a:pPr marL="342900" indent="-342900">
              <a:buAutoNum type="arabicPeriod"/>
            </a:pPr>
            <a:r>
              <a:rPr lang="en-US" dirty="0">
                <a:solidFill>
                  <a:schemeClr val="tx1">
                    <a:lumMod val="95000"/>
                    <a:lumOff val="5000"/>
                  </a:schemeClr>
                </a:solidFill>
                <a:latin typeface="Monaco" panose="020B0509030404040204" pitchFamily="49" charset="0"/>
                <a:sym typeface="Wingdings" panose="05000000000000000000" pitchFamily="2" charset="2"/>
              </a:rPr>
              <a:t>We pop the 1’s onto a separate output tape ??  Huge Error :&gt;&gt; We don’t have a write head ?? We are stuck with the output on the stack. </a:t>
            </a:r>
            <a:endParaRPr lang="en-US" dirty="0">
              <a:solidFill>
                <a:srgbClr val="00B0F0"/>
              </a:solidFill>
              <a:latin typeface="Monaco" panose="020B0509030404040204" pitchFamily="49" charset="0"/>
              <a:sym typeface="Wingdings" panose="05000000000000000000" pitchFamily="2" charset="2"/>
            </a:endParaRPr>
          </a:p>
        </p:txBody>
      </p:sp>
    </p:spTree>
    <p:extLst>
      <p:ext uri="{BB962C8B-B14F-4D97-AF65-F5344CB8AC3E}">
        <p14:creationId xmlns:p14="http://schemas.microsoft.com/office/powerpoint/2010/main" val="362709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fade">
                                      <p:cBhvr>
                                        <p:cTn id="52" dur="500"/>
                                        <p:tgtEl>
                                          <p:spTgt spid="4">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animEffect transition="in" filter="fade">
                                      <p:cBhvr>
                                        <p:cTn id="57" dur="500"/>
                                        <p:tgtEl>
                                          <p:spTgt spid="4">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7" end="17"/>
                                            </p:txEl>
                                          </p:spTgt>
                                        </p:tgtEl>
                                        <p:attrNameLst>
                                          <p:attrName>style.visibility</p:attrName>
                                        </p:attrNameLst>
                                      </p:cBhvr>
                                      <p:to>
                                        <p:strVal val="visible"/>
                                      </p:to>
                                    </p:set>
                                    <p:animEffect transition="in" filter="fade">
                                      <p:cBhvr>
                                        <p:cTn id="62" dur="500"/>
                                        <p:tgtEl>
                                          <p:spTgt spid="4">
                                            <p:txEl>
                                              <p:pRg st="17" end="1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animEffect transition="in" filter="fade">
                                      <p:cBhvr>
                                        <p:cTn id="67" dur="500"/>
                                        <p:tgtEl>
                                          <p:spTgt spid="4">
                                            <p:txEl>
                                              <p:pRg st="18" end="1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9" end="19"/>
                                            </p:txEl>
                                          </p:spTgt>
                                        </p:tgtEl>
                                        <p:attrNameLst>
                                          <p:attrName>style.visibility</p:attrName>
                                        </p:attrNameLst>
                                      </p:cBhvr>
                                      <p:to>
                                        <p:strVal val="visible"/>
                                      </p:to>
                                    </p:set>
                                    <p:animEffect transition="in" filter="fade">
                                      <p:cBhvr>
                                        <p:cTn id="72" dur="500"/>
                                        <p:tgtEl>
                                          <p:spTgt spid="4">
                                            <p:txEl>
                                              <p:pRg st="19" end="1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20" end="20"/>
                                            </p:txEl>
                                          </p:spTgt>
                                        </p:tgtEl>
                                        <p:attrNameLst>
                                          <p:attrName>style.visibility</p:attrName>
                                        </p:attrNameLst>
                                      </p:cBhvr>
                                      <p:to>
                                        <p:strVal val="visible"/>
                                      </p:to>
                                    </p:set>
                                    <p:animEffect transition="in" filter="fade">
                                      <p:cBhvr>
                                        <p:cTn id="77" dur="500"/>
                                        <p:tgtEl>
                                          <p:spTgt spid="4">
                                            <p:txEl>
                                              <p:pRg st="20" end="2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21" end="21"/>
                                            </p:txEl>
                                          </p:spTgt>
                                        </p:tgtEl>
                                        <p:attrNameLst>
                                          <p:attrName>style.visibility</p:attrName>
                                        </p:attrNameLst>
                                      </p:cBhvr>
                                      <p:to>
                                        <p:strVal val="visible"/>
                                      </p:to>
                                    </p:set>
                                    <p:animEffect transition="in" filter="fade">
                                      <p:cBhvr>
                                        <p:cTn id="82" dur="500"/>
                                        <p:tgtEl>
                                          <p:spTgt spid="4">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5CDF35-A8A6-4809-9BEF-94924187A81A}"/>
              </a:ext>
            </a:extLst>
          </p:cNvPr>
          <p:cNvSpPr txBox="1"/>
          <p:nvPr/>
        </p:nvSpPr>
        <p:spPr>
          <a:xfrm>
            <a:off x="286096" y="197346"/>
            <a:ext cx="11819218" cy="6186309"/>
          </a:xfrm>
          <a:prstGeom prst="rect">
            <a:avLst/>
          </a:prstGeom>
          <a:noFill/>
        </p:spPr>
        <p:txBody>
          <a:bodyPr wrap="square" rtlCol="0">
            <a:spAutoFit/>
          </a:bodyPr>
          <a:lstStyle/>
          <a:p>
            <a:r>
              <a:rPr lang="en-US" dirty="0">
                <a:latin typeface="Monaco" panose="020B0509030404040204" pitchFamily="49" charset="0"/>
              </a:rPr>
              <a:t>Turing Machine : </a:t>
            </a:r>
          </a:p>
          <a:p>
            <a:pPr marL="342900" indent="-342900">
              <a:buAutoNum type="arabicPeriod"/>
            </a:pPr>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The input tape is now modifiable. It extends in both directions infinitely to left and right. Turing machine can be configured to read from any point. </a:t>
            </a:r>
          </a:p>
          <a:p>
            <a:pPr marL="342900" indent="-342900">
              <a:buAutoNum type="arabicPeriod"/>
            </a:pPr>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The input tape symbol can be deleted and modified. The read/write head of the Turing Machine can move left or right on the tape as desired. </a:t>
            </a:r>
          </a:p>
          <a:p>
            <a:pPr marL="342900" indent="-342900">
              <a:buAutoNum type="arabicPeriod"/>
            </a:pPr>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It was not possible with a PDA or FA. </a:t>
            </a:r>
          </a:p>
          <a:p>
            <a:pPr marL="342900" indent="-342900">
              <a:buAutoNum type="arabicPeriod"/>
            </a:pPr>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We need to decide when to move right and left and what to write on the tape on each move either to the left or right.  </a:t>
            </a:r>
          </a:p>
          <a:p>
            <a:pPr marL="342900" indent="-342900">
              <a:buAutoNum type="arabicPeriod"/>
            </a:pPr>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Tape can be blank initially or be filled with data. </a:t>
            </a:r>
          </a:p>
          <a:p>
            <a:pPr marL="342900" indent="-342900">
              <a:buAutoNum type="arabicPeriod"/>
            </a:pPr>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We decide based on certain criteria as to when to halt. </a:t>
            </a:r>
          </a:p>
          <a:p>
            <a:pPr marL="342900" indent="-342900">
              <a:buAutoNum type="arabicPeriod"/>
            </a:pPr>
            <a:endParaRPr lang="en-US" dirty="0">
              <a:latin typeface="Monaco" panose="020B0509030404040204" pitchFamily="49" charset="0"/>
            </a:endParaRPr>
          </a:p>
          <a:p>
            <a:pPr marL="342900" indent="-342900">
              <a:buAutoNum type="arabicPeriod"/>
            </a:pPr>
            <a:r>
              <a:rPr lang="en-US" dirty="0">
                <a:latin typeface="Monaco" panose="020B0509030404040204" pitchFamily="49" charset="0"/>
              </a:rPr>
              <a:t>???? What did I write above ????</a:t>
            </a:r>
          </a:p>
          <a:p>
            <a:pPr marL="342900" indent="-342900">
              <a:buAutoNum type="arabicPeriod"/>
            </a:pPr>
            <a:endParaRPr lang="en-US" dirty="0">
              <a:latin typeface="Monaco" panose="020B0509030404040204" pitchFamily="49" charset="0"/>
              <a:sym typeface="Wingdings" panose="05000000000000000000" pitchFamily="2" charset="2"/>
            </a:endParaRPr>
          </a:p>
          <a:p>
            <a:pPr marL="342900" indent="-342900">
              <a:buAutoNum type="arabicPeriod"/>
            </a:pPr>
            <a:r>
              <a:rPr lang="en-US" dirty="0">
                <a:latin typeface="Monaco" panose="020B0509030404040204" pitchFamily="49" charset="0"/>
                <a:sym typeface="Wingdings" panose="05000000000000000000" pitchFamily="2" charset="2"/>
              </a:rPr>
              <a:t>Turing Machine  FA + Vector (C++)</a:t>
            </a:r>
          </a:p>
          <a:p>
            <a:pPr marL="342900" indent="-342900">
              <a:buAutoNum type="arabicPeriod"/>
            </a:pPr>
            <a:endParaRPr lang="en-US" dirty="0">
              <a:latin typeface="Monaco" panose="020B0509030404040204" pitchFamily="49" charset="0"/>
              <a:sym typeface="Wingdings" panose="05000000000000000000" pitchFamily="2" charset="2"/>
            </a:endParaRPr>
          </a:p>
          <a:p>
            <a:pPr marL="342900" indent="-342900">
              <a:buAutoNum type="arabicPeriod"/>
            </a:pPr>
            <a:r>
              <a:rPr lang="en-US" dirty="0">
                <a:latin typeface="Monaco" panose="020B0509030404040204" pitchFamily="49" charset="0"/>
                <a:sym typeface="Wingdings" panose="05000000000000000000" pitchFamily="2" charset="2"/>
              </a:rPr>
              <a:t>By definition, Turing Machine  FA + R/W Head </a:t>
            </a:r>
            <a:r>
              <a:rPr lang="en-US">
                <a:latin typeface="Monaco" panose="020B0509030404040204" pitchFamily="49" charset="0"/>
                <a:sym typeface="Wingdings" panose="05000000000000000000" pitchFamily="2" charset="2"/>
              </a:rPr>
              <a:t>+ Tape </a:t>
            </a:r>
            <a:r>
              <a:rPr lang="en-US" dirty="0">
                <a:latin typeface="Monaco" panose="020B0509030404040204" pitchFamily="49" charset="0"/>
                <a:sym typeface="Wingdings" panose="05000000000000000000" pitchFamily="2" charset="2"/>
              </a:rPr>
              <a:t>(STACK, QUEUE, </a:t>
            </a:r>
            <a:r>
              <a:rPr lang="en-US">
                <a:latin typeface="Monaco" panose="020B0509030404040204" pitchFamily="49" charset="0"/>
                <a:sym typeface="Wingdings" panose="05000000000000000000" pitchFamily="2" charset="2"/>
              </a:rPr>
              <a:t>ARRAY) ANY.</a:t>
            </a:r>
            <a:endParaRPr lang="en-US" dirty="0">
              <a:latin typeface="Monaco" panose="020B0509030404040204" pitchFamily="49" charset="0"/>
              <a:sym typeface="Wingdings" panose="05000000000000000000" pitchFamily="2" charset="2"/>
            </a:endParaRPr>
          </a:p>
        </p:txBody>
      </p:sp>
    </p:spTree>
    <p:extLst>
      <p:ext uri="{BB962C8B-B14F-4D97-AF65-F5344CB8AC3E}">
        <p14:creationId xmlns:p14="http://schemas.microsoft.com/office/powerpoint/2010/main" val="124235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500"/>
                                        <p:tgtEl>
                                          <p:spTgt spid="4">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8" end="18"/>
                                            </p:txEl>
                                          </p:spTgt>
                                        </p:tgtEl>
                                        <p:attrNameLst>
                                          <p:attrName>style.visibility</p:attrName>
                                        </p:attrNameLst>
                                      </p:cBhvr>
                                      <p:to>
                                        <p:strVal val="visible"/>
                                      </p:to>
                                    </p:set>
                                    <p:animEffect transition="in" filter="fade">
                                      <p:cBhvr>
                                        <p:cTn id="52"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3C8BB2-4EEC-4BAF-8171-DE17A4C79D15}"/>
              </a:ext>
            </a:extLst>
          </p:cNvPr>
          <p:cNvSpPr/>
          <p:nvPr/>
        </p:nvSpPr>
        <p:spPr>
          <a:xfrm>
            <a:off x="120242" y="1058921"/>
            <a:ext cx="7413072" cy="369332"/>
          </a:xfrm>
          <a:prstGeom prst="rect">
            <a:avLst/>
          </a:prstGeom>
        </p:spPr>
        <p:txBody>
          <a:bodyPr wrap="square">
            <a:spAutoFit/>
          </a:bodyPr>
          <a:lstStyle/>
          <a:p>
            <a:r>
              <a:rPr lang="en-US" dirty="0">
                <a:latin typeface="Monaco" panose="020B0509030404040204" pitchFamily="49" charset="0"/>
                <a:sym typeface="Wingdings" panose="05000000000000000000" pitchFamily="2" charset="2"/>
              </a:rPr>
              <a:t>Input on tape :   ...</a:t>
            </a:r>
            <a:r>
              <a:rPr lang="en-US" dirty="0">
                <a:solidFill>
                  <a:schemeClr val="tx1">
                    <a:lumMod val="95000"/>
                    <a:lumOff val="5000"/>
                  </a:schemeClr>
                </a:solidFill>
                <a:latin typeface="Monaco" panose="020B0509030404040204" pitchFamily="49" charset="0"/>
                <a:sym typeface="Wingdings" panose="05000000000000000000" pitchFamily="2" charset="2"/>
              </a:rPr>
              <a:t>bbbbbb</a:t>
            </a:r>
            <a:r>
              <a:rPr lang="en-US" dirty="0">
                <a:solidFill>
                  <a:srgbClr val="FF0000"/>
                </a:solidFill>
                <a:latin typeface="Monaco" panose="020B0509030404040204" pitchFamily="49" charset="0"/>
                <a:sym typeface="Wingdings" panose="05000000000000000000" pitchFamily="2" charset="2"/>
              </a:rPr>
              <a:t>111</a:t>
            </a:r>
            <a:r>
              <a:rPr lang="en-US" dirty="0">
                <a:solidFill>
                  <a:srgbClr val="00B0F0"/>
                </a:solidFill>
                <a:latin typeface="Monaco" panose="020B0509030404040204" pitchFamily="49" charset="0"/>
                <a:sym typeface="Wingdings" panose="05000000000000000000" pitchFamily="2" charset="2"/>
              </a:rPr>
              <a:t>0</a:t>
            </a:r>
            <a:r>
              <a:rPr lang="en-US" dirty="0">
                <a:solidFill>
                  <a:srgbClr val="FF0000"/>
                </a:solidFill>
                <a:latin typeface="Monaco" panose="020B0509030404040204" pitchFamily="49" charset="0"/>
                <a:sym typeface="Wingdings" panose="05000000000000000000" pitchFamily="2" charset="2"/>
              </a:rPr>
              <a:t>11111</a:t>
            </a:r>
            <a:r>
              <a:rPr lang="en-US" dirty="0">
                <a:solidFill>
                  <a:schemeClr val="tx1">
                    <a:lumMod val="95000"/>
                    <a:lumOff val="5000"/>
                  </a:schemeClr>
                </a:solidFill>
                <a:latin typeface="Monaco" panose="020B0509030404040204" pitchFamily="49" charset="0"/>
                <a:sym typeface="Wingdings" panose="05000000000000000000" pitchFamily="2" charset="2"/>
              </a:rPr>
              <a:t>bbbbb</a:t>
            </a:r>
            <a:r>
              <a:rPr lang="en-US" dirty="0">
                <a:latin typeface="Monaco" panose="020B0509030404040204" pitchFamily="49" charset="0"/>
                <a:sym typeface="Wingdings" panose="05000000000000000000" pitchFamily="2" charset="2"/>
              </a:rPr>
              <a:t>...</a:t>
            </a:r>
            <a:endParaRPr lang="en-US" dirty="0"/>
          </a:p>
        </p:txBody>
      </p:sp>
      <p:sp>
        <p:nvSpPr>
          <p:cNvPr id="5" name="Rectangle 4">
            <a:extLst>
              <a:ext uri="{FF2B5EF4-FFF2-40B4-BE49-F238E27FC236}">
                <a16:creationId xmlns:a16="http://schemas.microsoft.com/office/drawing/2014/main" id="{FD82C9AF-B4F3-4A21-A13C-E99D18D16EA6}"/>
              </a:ext>
            </a:extLst>
          </p:cNvPr>
          <p:cNvSpPr/>
          <p:nvPr/>
        </p:nvSpPr>
        <p:spPr>
          <a:xfrm>
            <a:off x="120242" y="75501"/>
            <a:ext cx="11976682" cy="923330"/>
          </a:xfrm>
          <a:prstGeom prst="rect">
            <a:avLst/>
          </a:prstGeom>
        </p:spPr>
        <p:txBody>
          <a:bodyPr wrap="square">
            <a:spAutoFit/>
          </a:bodyPr>
          <a:lstStyle/>
          <a:p>
            <a:r>
              <a:rPr lang="en-US" dirty="0">
                <a:latin typeface="Monaco" panose="020B0509030404040204" pitchFamily="49" charset="0"/>
                <a:sym typeface="Wingdings" panose="05000000000000000000" pitchFamily="2" charset="2"/>
              </a:rPr>
              <a:t>Given two numbers add them to get the represent the number in above form. </a:t>
            </a:r>
          </a:p>
          <a:p>
            <a:endParaRPr lang="en-US" dirty="0">
              <a:latin typeface="Monaco" panose="020B0509030404040204" pitchFamily="49" charset="0"/>
              <a:sym typeface="Wingdings" panose="05000000000000000000" pitchFamily="2" charset="2"/>
            </a:endParaRPr>
          </a:p>
          <a:p>
            <a:r>
              <a:rPr lang="en-US" dirty="0" err="1">
                <a:latin typeface="Monaco" panose="020B0509030404040204" pitchFamily="49" charset="0"/>
                <a:sym typeface="Wingdings" panose="05000000000000000000" pitchFamily="2" charset="2"/>
              </a:rPr>
              <a:t>Eg</a:t>
            </a:r>
            <a:r>
              <a:rPr lang="en-US" dirty="0">
                <a:latin typeface="Monaco" panose="020B0509030404040204" pitchFamily="49" charset="0"/>
                <a:sym typeface="Wingdings" panose="05000000000000000000" pitchFamily="2" charset="2"/>
              </a:rPr>
              <a:t> : 3 + 5 = 8;  111 + 11111  11111111</a:t>
            </a:r>
          </a:p>
        </p:txBody>
      </p:sp>
      <p:sp>
        <p:nvSpPr>
          <p:cNvPr id="6" name="Oval 5">
            <a:extLst>
              <a:ext uri="{FF2B5EF4-FFF2-40B4-BE49-F238E27FC236}">
                <a16:creationId xmlns:a16="http://schemas.microsoft.com/office/drawing/2014/main" id="{9FF52688-7028-48FE-8D51-3359B6A07218}"/>
              </a:ext>
            </a:extLst>
          </p:cNvPr>
          <p:cNvSpPr/>
          <p:nvPr/>
        </p:nvSpPr>
        <p:spPr>
          <a:xfrm>
            <a:off x="1084977" y="2231942"/>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1</a:t>
            </a:r>
            <a:endParaRPr lang="en-US" dirty="0">
              <a:solidFill>
                <a:srgbClr val="0070C0"/>
              </a:solidFill>
              <a:latin typeface="Ubuntu Mono" panose="020B0509030602030204" pitchFamily="49" charset="0"/>
            </a:endParaRPr>
          </a:p>
        </p:txBody>
      </p:sp>
      <p:cxnSp>
        <p:nvCxnSpPr>
          <p:cNvPr id="7" name="Straight Arrow Connector 6">
            <a:extLst>
              <a:ext uri="{FF2B5EF4-FFF2-40B4-BE49-F238E27FC236}">
                <a16:creationId xmlns:a16="http://schemas.microsoft.com/office/drawing/2014/main" id="{6E574254-A1A2-404F-9DBD-D28AFBA134B6}"/>
              </a:ext>
            </a:extLst>
          </p:cNvPr>
          <p:cNvCxnSpPr>
            <a:cxnSpLocks/>
          </p:cNvCxnSpPr>
          <p:nvPr/>
        </p:nvCxnSpPr>
        <p:spPr>
          <a:xfrm>
            <a:off x="120242" y="2501786"/>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F999C298-5A11-477F-99E7-AAC8284BD7A1}"/>
              </a:ext>
            </a:extLst>
          </p:cNvPr>
          <p:cNvCxnSpPr>
            <a:cxnSpLocks/>
          </p:cNvCxnSpPr>
          <p:nvPr/>
        </p:nvCxnSpPr>
        <p:spPr>
          <a:xfrm rot="16200000" flipH="1">
            <a:off x="1021769" y="2502429"/>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52D6E20-F5CD-4F05-BD85-A1E36DD6D1CC}"/>
              </a:ext>
            </a:extLst>
          </p:cNvPr>
          <p:cNvSpPr txBox="1"/>
          <p:nvPr/>
        </p:nvSpPr>
        <p:spPr>
          <a:xfrm>
            <a:off x="547499" y="2148534"/>
            <a:ext cx="519882" cy="369332"/>
          </a:xfrm>
          <a:prstGeom prst="rect">
            <a:avLst/>
          </a:prstGeom>
          <a:noFill/>
        </p:spPr>
        <p:txBody>
          <a:bodyPr wrap="square" rtlCol="0">
            <a:spAutoFit/>
          </a:bodyPr>
          <a:lstStyle/>
          <a:p>
            <a:r>
              <a:rPr lang="en-US" dirty="0">
                <a:latin typeface="Ubuntu Mono" panose="020B0509030602030204" pitchFamily="49" charset="0"/>
              </a:rPr>
              <a:t>S</a:t>
            </a:r>
          </a:p>
        </p:txBody>
      </p:sp>
      <p:sp>
        <p:nvSpPr>
          <p:cNvPr id="10" name="TextBox 9">
            <a:extLst>
              <a:ext uri="{FF2B5EF4-FFF2-40B4-BE49-F238E27FC236}">
                <a16:creationId xmlns:a16="http://schemas.microsoft.com/office/drawing/2014/main" id="{67076F63-8DE2-4301-8C0F-048C783D90FB}"/>
              </a:ext>
            </a:extLst>
          </p:cNvPr>
          <p:cNvSpPr txBox="1"/>
          <p:nvPr/>
        </p:nvSpPr>
        <p:spPr>
          <a:xfrm>
            <a:off x="1084977" y="1617854"/>
            <a:ext cx="1050022" cy="369332"/>
          </a:xfrm>
          <a:prstGeom prst="rect">
            <a:avLst/>
          </a:prstGeom>
          <a:noFill/>
        </p:spPr>
        <p:txBody>
          <a:bodyPr wrap="square" rtlCol="0">
            <a:spAutoFit/>
          </a:bodyPr>
          <a:lstStyle/>
          <a:p>
            <a:r>
              <a:rPr lang="en-US" dirty="0">
                <a:latin typeface="Ubuntu Mono" panose="020B0509030602030204" pitchFamily="49" charset="0"/>
              </a:rPr>
              <a:t>1, R, 1</a:t>
            </a:r>
          </a:p>
        </p:txBody>
      </p:sp>
      <p:cxnSp>
        <p:nvCxnSpPr>
          <p:cNvPr id="11" name="Straight Arrow Connector 10">
            <a:extLst>
              <a:ext uri="{FF2B5EF4-FFF2-40B4-BE49-F238E27FC236}">
                <a16:creationId xmlns:a16="http://schemas.microsoft.com/office/drawing/2014/main" id="{2F31CF47-E1EC-4BC0-AEC7-ABAB5B735885}"/>
              </a:ext>
            </a:extLst>
          </p:cNvPr>
          <p:cNvCxnSpPr>
            <a:cxnSpLocks/>
          </p:cNvCxnSpPr>
          <p:nvPr/>
        </p:nvCxnSpPr>
        <p:spPr>
          <a:xfrm>
            <a:off x="1647857" y="2508778"/>
            <a:ext cx="18699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1AA0DFC-61F5-4DD4-B8DC-EC98349EE685}"/>
              </a:ext>
            </a:extLst>
          </p:cNvPr>
          <p:cNvSpPr/>
          <p:nvPr/>
        </p:nvSpPr>
        <p:spPr>
          <a:xfrm>
            <a:off x="2086939" y="2148534"/>
            <a:ext cx="992579" cy="369332"/>
          </a:xfrm>
          <a:prstGeom prst="rect">
            <a:avLst/>
          </a:prstGeom>
        </p:spPr>
        <p:txBody>
          <a:bodyPr wrap="none">
            <a:spAutoFit/>
          </a:bodyPr>
          <a:lstStyle/>
          <a:p>
            <a:r>
              <a:rPr lang="en-US" dirty="0">
                <a:latin typeface="Ubuntu Mono" panose="020B0509030602030204" pitchFamily="49" charset="0"/>
              </a:rPr>
              <a:t>0, R, 0</a:t>
            </a:r>
          </a:p>
        </p:txBody>
      </p:sp>
      <p:sp>
        <p:nvSpPr>
          <p:cNvPr id="14" name="Oval 13">
            <a:extLst>
              <a:ext uri="{FF2B5EF4-FFF2-40B4-BE49-F238E27FC236}">
                <a16:creationId xmlns:a16="http://schemas.microsoft.com/office/drawing/2014/main" id="{B433DD96-C9FA-40A8-AC87-4ACC80DEC4D4}"/>
              </a:ext>
            </a:extLst>
          </p:cNvPr>
          <p:cNvSpPr/>
          <p:nvPr/>
        </p:nvSpPr>
        <p:spPr>
          <a:xfrm>
            <a:off x="3536197" y="2224949"/>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2</a:t>
            </a:r>
            <a:endParaRPr lang="en-US" dirty="0">
              <a:solidFill>
                <a:srgbClr val="0070C0"/>
              </a:solidFill>
              <a:latin typeface="Ubuntu Mono" panose="020B0509030602030204" pitchFamily="49" charset="0"/>
            </a:endParaRPr>
          </a:p>
        </p:txBody>
      </p:sp>
      <p:cxnSp>
        <p:nvCxnSpPr>
          <p:cNvPr id="15" name="Connector: Curved 14">
            <a:extLst>
              <a:ext uri="{FF2B5EF4-FFF2-40B4-BE49-F238E27FC236}">
                <a16:creationId xmlns:a16="http://schemas.microsoft.com/office/drawing/2014/main" id="{2712E467-C407-46B6-B014-012BD0FE95A9}"/>
              </a:ext>
            </a:extLst>
          </p:cNvPr>
          <p:cNvCxnSpPr>
            <a:cxnSpLocks/>
          </p:cNvCxnSpPr>
          <p:nvPr/>
        </p:nvCxnSpPr>
        <p:spPr>
          <a:xfrm rot="16200000" flipH="1">
            <a:off x="3523210" y="2511518"/>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38CEF28-6F7E-4DFE-A6DD-CA0C5AD83F09}"/>
              </a:ext>
            </a:extLst>
          </p:cNvPr>
          <p:cNvSpPr/>
          <p:nvPr/>
        </p:nvSpPr>
        <p:spPr>
          <a:xfrm>
            <a:off x="3585190" y="1594862"/>
            <a:ext cx="992579" cy="369332"/>
          </a:xfrm>
          <a:prstGeom prst="rect">
            <a:avLst/>
          </a:prstGeom>
        </p:spPr>
        <p:txBody>
          <a:bodyPr wrap="none">
            <a:spAutoFit/>
          </a:bodyPr>
          <a:lstStyle/>
          <a:p>
            <a:r>
              <a:rPr lang="en-US" dirty="0">
                <a:latin typeface="Ubuntu Mono" panose="020B0509030602030204" pitchFamily="49" charset="0"/>
              </a:rPr>
              <a:t>1, L, 1</a:t>
            </a:r>
          </a:p>
        </p:txBody>
      </p:sp>
      <p:cxnSp>
        <p:nvCxnSpPr>
          <p:cNvPr id="17" name="Straight Arrow Connector 16">
            <a:extLst>
              <a:ext uri="{FF2B5EF4-FFF2-40B4-BE49-F238E27FC236}">
                <a16:creationId xmlns:a16="http://schemas.microsoft.com/office/drawing/2014/main" id="{9345346A-7F9E-4C87-B29C-EF40524A3A22}"/>
              </a:ext>
            </a:extLst>
          </p:cNvPr>
          <p:cNvCxnSpPr>
            <a:cxnSpLocks/>
          </p:cNvCxnSpPr>
          <p:nvPr/>
        </p:nvCxnSpPr>
        <p:spPr>
          <a:xfrm>
            <a:off x="4081480" y="2517866"/>
            <a:ext cx="18699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E8D851-9DD0-4380-B3F8-07EAAFD93472}"/>
              </a:ext>
            </a:extLst>
          </p:cNvPr>
          <p:cNvSpPr txBox="1"/>
          <p:nvPr/>
        </p:nvSpPr>
        <p:spPr>
          <a:xfrm>
            <a:off x="4566182" y="2160336"/>
            <a:ext cx="1050022" cy="369332"/>
          </a:xfrm>
          <a:prstGeom prst="rect">
            <a:avLst/>
          </a:prstGeom>
          <a:noFill/>
        </p:spPr>
        <p:txBody>
          <a:bodyPr wrap="square" rtlCol="0">
            <a:spAutoFit/>
          </a:bodyPr>
          <a:lstStyle/>
          <a:p>
            <a:r>
              <a:rPr lang="en-US" dirty="0">
                <a:latin typeface="Ubuntu Mono" panose="020B0509030602030204" pitchFamily="49" charset="0"/>
              </a:rPr>
              <a:t>0, R, 1</a:t>
            </a:r>
          </a:p>
        </p:txBody>
      </p:sp>
      <p:sp>
        <p:nvSpPr>
          <p:cNvPr id="19" name="Oval 18">
            <a:extLst>
              <a:ext uri="{FF2B5EF4-FFF2-40B4-BE49-F238E27FC236}">
                <a16:creationId xmlns:a16="http://schemas.microsoft.com/office/drawing/2014/main" id="{0EED37C4-D332-4224-BD8E-BFE84AC0AF16}"/>
              </a:ext>
            </a:extLst>
          </p:cNvPr>
          <p:cNvSpPr/>
          <p:nvPr/>
        </p:nvSpPr>
        <p:spPr>
          <a:xfrm>
            <a:off x="5943150" y="2224948"/>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3</a:t>
            </a:r>
            <a:endParaRPr lang="en-US" dirty="0">
              <a:solidFill>
                <a:srgbClr val="0070C0"/>
              </a:solidFill>
              <a:latin typeface="Ubuntu Mono" panose="020B0509030602030204" pitchFamily="49" charset="0"/>
            </a:endParaRPr>
          </a:p>
        </p:txBody>
      </p:sp>
      <p:cxnSp>
        <p:nvCxnSpPr>
          <p:cNvPr id="20" name="Connector: Curved 19">
            <a:extLst>
              <a:ext uri="{FF2B5EF4-FFF2-40B4-BE49-F238E27FC236}">
                <a16:creationId xmlns:a16="http://schemas.microsoft.com/office/drawing/2014/main" id="{CEDA97DD-D690-4007-9212-8A3DFA79158D}"/>
              </a:ext>
            </a:extLst>
          </p:cNvPr>
          <p:cNvCxnSpPr>
            <a:cxnSpLocks/>
          </p:cNvCxnSpPr>
          <p:nvPr/>
        </p:nvCxnSpPr>
        <p:spPr>
          <a:xfrm rot="16200000" flipH="1">
            <a:off x="5959399" y="2495437"/>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EB0AD67-7BD8-485D-92D4-77D6FBC7F5C5}"/>
              </a:ext>
            </a:extLst>
          </p:cNvPr>
          <p:cNvSpPr/>
          <p:nvPr/>
        </p:nvSpPr>
        <p:spPr>
          <a:xfrm>
            <a:off x="5998246" y="1349963"/>
            <a:ext cx="992579" cy="646331"/>
          </a:xfrm>
          <a:prstGeom prst="rect">
            <a:avLst/>
          </a:prstGeom>
        </p:spPr>
        <p:txBody>
          <a:bodyPr wrap="none">
            <a:spAutoFit/>
          </a:bodyPr>
          <a:lstStyle/>
          <a:p>
            <a:r>
              <a:rPr lang="en-US" dirty="0">
                <a:latin typeface="Ubuntu Mono" panose="020B0509030602030204" pitchFamily="49" charset="0"/>
              </a:rPr>
              <a:t>1, R, 0</a:t>
            </a:r>
          </a:p>
          <a:p>
            <a:r>
              <a:rPr lang="en-US" dirty="0">
                <a:latin typeface="Ubuntu Mono" panose="020B0509030602030204" pitchFamily="49" charset="0"/>
              </a:rPr>
              <a:t>0, N, b</a:t>
            </a:r>
          </a:p>
        </p:txBody>
      </p:sp>
      <p:cxnSp>
        <p:nvCxnSpPr>
          <p:cNvPr id="22" name="Connector: Curved 21">
            <a:extLst>
              <a:ext uri="{FF2B5EF4-FFF2-40B4-BE49-F238E27FC236}">
                <a16:creationId xmlns:a16="http://schemas.microsoft.com/office/drawing/2014/main" id="{F0C450FA-263E-41A2-B266-83A0A0B558B9}"/>
              </a:ext>
            </a:extLst>
          </p:cNvPr>
          <p:cNvCxnSpPr>
            <a:cxnSpLocks/>
          </p:cNvCxnSpPr>
          <p:nvPr/>
        </p:nvCxnSpPr>
        <p:spPr>
          <a:xfrm rot="5400000">
            <a:off x="5010689" y="1715121"/>
            <a:ext cx="1" cy="2021379"/>
          </a:xfrm>
          <a:prstGeom prst="curvedConnector3">
            <a:avLst>
              <a:gd name="adj1" fmla="val 3096850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5994D8E-AB64-4CA7-A7BB-6135E7CE09DA}"/>
              </a:ext>
            </a:extLst>
          </p:cNvPr>
          <p:cNvSpPr/>
          <p:nvPr/>
        </p:nvSpPr>
        <p:spPr>
          <a:xfrm>
            <a:off x="4577769" y="3026419"/>
            <a:ext cx="992579" cy="369332"/>
          </a:xfrm>
          <a:prstGeom prst="rect">
            <a:avLst/>
          </a:prstGeom>
        </p:spPr>
        <p:txBody>
          <a:bodyPr wrap="none">
            <a:spAutoFit/>
          </a:bodyPr>
          <a:lstStyle/>
          <a:p>
            <a:r>
              <a:rPr lang="en-US" dirty="0">
                <a:latin typeface="Ubuntu Mono" panose="020B0509030602030204" pitchFamily="49" charset="0"/>
              </a:rPr>
              <a:t>1, L, 1</a:t>
            </a:r>
          </a:p>
        </p:txBody>
      </p:sp>
      <p:cxnSp>
        <p:nvCxnSpPr>
          <p:cNvPr id="31" name="Straight Arrow Connector 30">
            <a:extLst>
              <a:ext uri="{FF2B5EF4-FFF2-40B4-BE49-F238E27FC236}">
                <a16:creationId xmlns:a16="http://schemas.microsoft.com/office/drawing/2014/main" id="{E1E9362B-9929-4DE0-94E0-293F61C073F1}"/>
              </a:ext>
            </a:extLst>
          </p:cNvPr>
          <p:cNvCxnSpPr>
            <a:cxnSpLocks/>
          </p:cNvCxnSpPr>
          <p:nvPr/>
        </p:nvCxnSpPr>
        <p:spPr>
          <a:xfrm>
            <a:off x="6488434" y="2501784"/>
            <a:ext cx="18699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1D13E2C-E45A-4D7B-AE75-9DD2AA54996F}"/>
              </a:ext>
            </a:extLst>
          </p:cNvPr>
          <p:cNvSpPr/>
          <p:nvPr/>
        </p:nvSpPr>
        <p:spPr>
          <a:xfrm>
            <a:off x="7047112" y="2132452"/>
            <a:ext cx="1107996" cy="369332"/>
          </a:xfrm>
          <a:prstGeom prst="rect">
            <a:avLst/>
          </a:prstGeom>
        </p:spPr>
        <p:txBody>
          <a:bodyPr wrap="none">
            <a:spAutoFit/>
          </a:bodyPr>
          <a:lstStyle/>
          <a:p>
            <a:r>
              <a:rPr lang="en-US" dirty="0">
                <a:latin typeface="Ubuntu Mono" panose="020B0509030602030204" pitchFamily="49" charset="0"/>
              </a:rPr>
              <a:t>b, H, *F</a:t>
            </a:r>
          </a:p>
        </p:txBody>
      </p:sp>
      <p:sp>
        <p:nvSpPr>
          <p:cNvPr id="35" name="Oval 34">
            <a:extLst>
              <a:ext uri="{FF2B5EF4-FFF2-40B4-BE49-F238E27FC236}">
                <a16:creationId xmlns:a16="http://schemas.microsoft.com/office/drawing/2014/main" id="{C112ABEC-01CE-4E9B-9FD8-7B946A672488}"/>
              </a:ext>
            </a:extLst>
          </p:cNvPr>
          <p:cNvSpPr/>
          <p:nvPr/>
        </p:nvSpPr>
        <p:spPr>
          <a:xfrm>
            <a:off x="8350103" y="2205691"/>
            <a:ext cx="545284" cy="553673"/>
          </a:xfrm>
          <a:prstGeom prst="ellipse">
            <a:avLst/>
          </a:prstGeom>
          <a:solidFill>
            <a:srgbClr val="92D050"/>
          </a:solidFill>
          <a:ln w="38100" cmpd="tri"/>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F</a:t>
            </a:r>
          </a:p>
        </p:txBody>
      </p:sp>
      <p:sp>
        <p:nvSpPr>
          <p:cNvPr id="36" name="Rectangle 35">
            <a:extLst>
              <a:ext uri="{FF2B5EF4-FFF2-40B4-BE49-F238E27FC236}">
                <a16:creationId xmlns:a16="http://schemas.microsoft.com/office/drawing/2014/main" id="{92E2C80E-BDD9-4A56-82AB-A9C1992B8AC8}"/>
              </a:ext>
            </a:extLst>
          </p:cNvPr>
          <p:cNvSpPr/>
          <p:nvPr/>
        </p:nvSpPr>
        <p:spPr>
          <a:xfrm>
            <a:off x="288260" y="3728690"/>
            <a:ext cx="3768980" cy="369332"/>
          </a:xfrm>
          <a:prstGeom prst="rect">
            <a:avLst/>
          </a:prstGeom>
        </p:spPr>
        <p:txBody>
          <a:bodyPr wrap="none">
            <a:spAutoFit/>
          </a:bodyPr>
          <a:lstStyle/>
          <a:p>
            <a:r>
              <a:rPr lang="en-US" dirty="0">
                <a:latin typeface="Monaco" panose="020B0509030404040204" pitchFamily="49" charset="0"/>
                <a:sym typeface="Wingdings" panose="05000000000000000000" pitchFamily="2" charset="2"/>
              </a:rPr>
              <a:t>...</a:t>
            </a:r>
            <a:r>
              <a:rPr lang="en-US" dirty="0">
                <a:solidFill>
                  <a:schemeClr val="tx1">
                    <a:lumMod val="95000"/>
                    <a:lumOff val="5000"/>
                  </a:schemeClr>
                </a:solidFill>
                <a:latin typeface="Monaco" panose="020B0509030404040204" pitchFamily="49" charset="0"/>
                <a:sym typeface="Wingdings" panose="05000000000000000000" pitchFamily="2" charset="2"/>
              </a:rPr>
              <a:t>bbbbbb</a:t>
            </a:r>
            <a:r>
              <a:rPr lang="en-US" dirty="0">
                <a:solidFill>
                  <a:srgbClr val="FF0000"/>
                </a:solidFill>
                <a:latin typeface="Monaco" panose="020B0509030404040204" pitchFamily="49" charset="0"/>
                <a:sym typeface="Wingdings" panose="05000000000000000000" pitchFamily="2" charset="2"/>
              </a:rPr>
              <a:t>111</a:t>
            </a:r>
            <a:r>
              <a:rPr lang="en-US" dirty="0">
                <a:solidFill>
                  <a:srgbClr val="00B0F0"/>
                </a:solidFill>
                <a:latin typeface="Monaco" panose="020B0509030404040204" pitchFamily="49" charset="0"/>
                <a:sym typeface="Wingdings" panose="05000000000000000000" pitchFamily="2" charset="2"/>
              </a:rPr>
              <a:t>0</a:t>
            </a:r>
            <a:r>
              <a:rPr lang="en-US" dirty="0">
                <a:solidFill>
                  <a:srgbClr val="92D050"/>
                </a:solidFill>
                <a:latin typeface="Monaco" panose="020B0509030404040204" pitchFamily="49" charset="0"/>
                <a:sym typeface="Wingdings" panose="05000000000000000000" pitchFamily="2" charset="2"/>
              </a:rPr>
              <a:t>1</a:t>
            </a:r>
            <a:r>
              <a:rPr lang="en-US" dirty="0">
                <a:solidFill>
                  <a:srgbClr val="FF0000"/>
                </a:solidFill>
                <a:latin typeface="Monaco" panose="020B0509030404040204" pitchFamily="49" charset="0"/>
                <a:sym typeface="Wingdings" panose="05000000000000000000" pitchFamily="2" charset="2"/>
              </a:rPr>
              <a:t>1111</a:t>
            </a:r>
            <a:r>
              <a:rPr lang="en-US" dirty="0">
                <a:solidFill>
                  <a:schemeClr val="tx1">
                    <a:lumMod val="95000"/>
                    <a:lumOff val="5000"/>
                  </a:schemeClr>
                </a:solidFill>
                <a:latin typeface="Monaco" panose="020B0509030404040204" pitchFamily="49" charset="0"/>
                <a:sym typeface="Wingdings" panose="05000000000000000000" pitchFamily="2" charset="2"/>
              </a:rPr>
              <a:t>bbbbb</a:t>
            </a:r>
            <a:r>
              <a:rPr lang="en-US" dirty="0">
                <a:latin typeface="Monaco" panose="020B0509030404040204" pitchFamily="49" charset="0"/>
                <a:sym typeface="Wingdings" panose="05000000000000000000" pitchFamily="2" charset="2"/>
              </a:rPr>
              <a:t>...</a:t>
            </a:r>
            <a:endParaRPr lang="en-US" dirty="0"/>
          </a:p>
        </p:txBody>
      </p:sp>
      <p:sp>
        <p:nvSpPr>
          <p:cNvPr id="37" name="Rectangle 36">
            <a:extLst>
              <a:ext uri="{FF2B5EF4-FFF2-40B4-BE49-F238E27FC236}">
                <a16:creationId xmlns:a16="http://schemas.microsoft.com/office/drawing/2014/main" id="{89562132-BCDE-4FFC-A830-E39927988AD0}"/>
              </a:ext>
            </a:extLst>
          </p:cNvPr>
          <p:cNvSpPr/>
          <p:nvPr/>
        </p:nvSpPr>
        <p:spPr>
          <a:xfrm>
            <a:off x="305856" y="4117969"/>
            <a:ext cx="3768980" cy="369332"/>
          </a:xfrm>
          <a:prstGeom prst="rect">
            <a:avLst/>
          </a:prstGeom>
        </p:spPr>
        <p:txBody>
          <a:bodyPr wrap="none">
            <a:spAutoFit/>
          </a:bodyPr>
          <a:lstStyle/>
          <a:p>
            <a:r>
              <a:rPr lang="en-US" dirty="0">
                <a:latin typeface="Monaco" panose="020B0509030404040204" pitchFamily="49" charset="0"/>
                <a:sym typeface="Wingdings" panose="05000000000000000000" pitchFamily="2" charset="2"/>
              </a:rPr>
              <a:t>...</a:t>
            </a:r>
            <a:r>
              <a:rPr lang="en-US" dirty="0">
                <a:solidFill>
                  <a:schemeClr val="tx1">
                    <a:lumMod val="95000"/>
                    <a:lumOff val="5000"/>
                  </a:schemeClr>
                </a:solidFill>
                <a:latin typeface="Monaco" panose="020B0509030404040204" pitchFamily="49" charset="0"/>
                <a:sym typeface="Wingdings" panose="05000000000000000000" pitchFamily="2" charset="2"/>
              </a:rPr>
              <a:t>bbbbbb</a:t>
            </a:r>
            <a:r>
              <a:rPr lang="en-US" dirty="0">
                <a:solidFill>
                  <a:srgbClr val="FF0000"/>
                </a:solidFill>
                <a:latin typeface="Monaco" panose="020B0509030404040204" pitchFamily="49" charset="0"/>
                <a:sym typeface="Wingdings" panose="05000000000000000000" pitchFamily="2" charset="2"/>
              </a:rPr>
              <a:t>1111</a:t>
            </a:r>
            <a:r>
              <a:rPr lang="en-US" dirty="0">
                <a:solidFill>
                  <a:srgbClr val="00B0F0"/>
                </a:solidFill>
                <a:latin typeface="Monaco" panose="020B0509030404040204" pitchFamily="49" charset="0"/>
                <a:sym typeface="Wingdings" panose="05000000000000000000" pitchFamily="2" charset="2"/>
              </a:rPr>
              <a:t>0</a:t>
            </a:r>
            <a:r>
              <a:rPr lang="en-US" dirty="0">
                <a:solidFill>
                  <a:srgbClr val="92D050"/>
                </a:solidFill>
                <a:latin typeface="Monaco" panose="020B0509030404040204" pitchFamily="49" charset="0"/>
                <a:sym typeface="Wingdings" panose="05000000000000000000" pitchFamily="2" charset="2"/>
              </a:rPr>
              <a:t>1</a:t>
            </a:r>
            <a:r>
              <a:rPr lang="en-US" dirty="0">
                <a:solidFill>
                  <a:srgbClr val="FF0000"/>
                </a:solidFill>
                <a:latin typeface="Monaco" panose="020B0509030404040204" pitchFamily="49" charset="0"/>
                <a:sym typeface="Wingdings" panose="05000000000000000000" pitchFamily="2" charset="2"/>
              </a:rPr>
              <a:t>111</a:t>
            </a:r>
            <a:r>
              <a:rPr lang="en-US" dirty="0">
                <a:solidFill>
                  <a:schemeClr val="tx1">
                    <a:lumMod val="95000"/>
                    <a:lumOff val="5000"/>
                  </a:schemeClr>
                </a:solidFill>
                <a:latin typeface="Monaco" panose="020B0509030404040204" pitchFamily="49" charset="0"/>
                <a:sym typeface="Wingdings" panose="05000000000000000000" pitchFamily="2" charset="2"/>
              </a:rPr>
              <a:t>bbbbb</a:t>
            </a:r>
            <a:r>
              <a:rPr lang="en-US" dirty="0">
                <a:latin typeface="Monaco" panose="020B0509030404040204" pitchFamily="49" charset="0"/>
                <a:sym typeface="Wingdings" panose="05000000000000000000" pitchFamily="2" charset="2"/>
              </a:rPr>
              <a:t>...</a:t>
            </a:r>
            <a:endParaRPr lang="en-US" dirty="0"/>
          </a:p>
        </p:txBody>
      </p:sp>
      <p:sp>
        <p:nvSpPr>
          <p:cNvPr id="38" name="Rectangle 37">
            <a:extLst>
              <a:ext uri="{FF2B5EF4-FFF2-40B4-BE49-F238E27FC236}">
                <a16:creationId xmlns:a16="http://schemas.microsoft.com/office/drawing/2014/main" id="{5598CE52-39A7-4F8D-9F02-5C870EB4E47A}"/>
              </a:ext>
            </a:extLst>
          </p:cNvPr>
          <p:cNvSpPr/>
          <p:nvPr/>
        </p:nvSpPr>
        <p:spPr>
          <a:xfrm>
            <a:off x="305856" y="4527119"/>
            <a:ext cx="3768980" cy="369332"/>
          </a:xfrm>
          <a:prstGeom prst="rect">
            <a:avLst/>
          </a:prstGeom>
        </p:spPr>
        <p:txBody>
          <a:bodyPr wrap="none">
            <a:spAutoFit/>
          </a:bodyPr>
          <a:lstStyle/>
          <a:p>
            <a:r>
              <a:rPr lang="en-US" dirty="0">
                <a:latin typeface="Monaco" panose="020B0509030404040204" pitchFamily="49" charset="0"/>
                <a:sym typeface="Wingdings" panose="05000000000000000000" pitchFamily="2" charset="2"/>
              </a:rPr>
              <a:t>...</a:t>
            </a:r>
            <a:r>
              <a:rPr lang="en-US" dirty="0">
                <a:solidFill>
                  <a:schemeClr val="tx1">
                    <a:lumMod val="95000"/>
                    <a:lumOff val="5000"/>
                  </a:schemeClr>
                </a:solidFill>
                <a:latin typeface="Monaco" panose="020B0509030404040204" pitchFamily="49" charset="0"/>
                <a:sym typeface="Wingdings" panose="05000000000000000000" pitchFamily="2" charset="2"/>
              </a:rPr>
              <a:t>bbbbbb</a:t>
            </a:r>
            <a:r>
              <a:rPr lang="en-US" dirty="0">
                <a:solidFill>
                  <a:srgbClr val="FF0000"/>
                </a:solidFill>
                <a:latin typeface="Monaco" panose="020B0509030404040204" pitchFamily="49" charset="0"/>
                <a:sym typeface="Wingdings" panose="05000000000000000000" pitchFamily="2" charset="2"/>
              </a:rPr>
              <a:t>11111</a:t>
            </a:r>
            <a:r>
              <a:rPr lang="en-US" dirty="0">
                <a:solidFill>
                  <a:srgbClr val="00B0F0"/>
                </a:solidFill>
                <a:latin typeface="Monaco" panose="020B0509030404040204" pitchFamily="49" charset="0"/>
                <a:sym typeface="Wingdings" panose="05000000000000000000" pitchFamily="2" charset="2"/>
              </a:rPr>
              <a:t>0</a:t>
            </a:r>
            <a:r>
              <a:rPr lang="en-US" dirty="0">
                <a:solidFill>
                  <a:srgbClr val="92D050"/>
                </a:solidFill>
                <a:latin typeface="Monaco" panose="020B0509030404040204" pitchFamily="49" charset="0"/>
                <a:sym typeface="Wingdings" panose="05000000000000000000" pitchFamily="2" charset="2"/>
              </a:rPr>
              <a:t>1</a:t>
            </a:r>
            <a:r>
              <a:rPr lang="en-US" dirty="0">
                <a:solidFill>
                  <a:srgbClr val="FF0000"/>
                </a:solidFill>
                <a:latin typeface="Monaco" panose="020B0509030404040204" pitchFamily="49" charset="0"/>
                <a:sym typeface="Wingdings" panose="05000000000000000000" pitchFamily="2" charset="2"/>
              </a:rPr>
              <a:t>11</a:t>
            </a:r>
            <a:r>
              <a:rPr lang="en-US" dirty="0">
                <a:solidFill>
                  <a:schemeClr val="tx1">
                    <a:lumMod val="95000"/>
                    <a:lumOff val="5000"/>
                  </a:schemeClr>
                </a:solidFill>
                <a:latin typeface="Monaco" panose="020B0509030404040204" pitchFamily="49" charset="0"/>
                <a:sym typeface="Wingdings" panose="05000000000000000000" pitchFamily="2" charset="2"/>
              </a:rPr>
              <a:t>bbbbb</a:t>
            </a:r>
            <a:r>
              <a:rPr lang="en-US" dirty="0">
                <a:latin typeface="Monaco" panose="020B0509030404040204" pitchFamily="49" charset="0"/>
                <a:sym typeface="Wingdings" panose="05000000000000000000" pitchFamily="2" charset="2"/>
              </a:rPr>
              <a:t>...</a:t>
            </a:r>
            <a:endParaRPr lang="en-US" dirty="0"/>
          </a:p>
        </p:txBody>
      </p:sp>
      <p:sp>
        <p:nvSpPr>
          <p:cNvPr id="39" name="Rectangle 38">
            <a:extLst>
              <a:ext uri="{FF2B5EF4-FFF2-40B4-BE49-F238E27FC236}">
                <a16:creationId xmlns:a16="http://schemas.microsoft.com/office/drawing/2014/main" id="{AE70385E-0D76-4A7F-BCD2-0E9AFF0164F7}"/>
              </a:ext>
            </a:extLst>
          </p:cNvPr>
          <p:cNvSpPr/>
          <p:nvPr/>
        </p:nvSpPr>
        <p:spPr>
          <a:xfrm>
            <a:off x="305856" y="4994511"/>
            <a:ext cx="3768980" cy="369332"/>
          </a:xfrm>
          <a:prstGeom prst="rect">
            <a:avLst/>
          </a:prstGeom>
        </p:spPr>
        <p:txBody>
          <a:bodyPr wrap="none">
            <a:spAutoFit/>
          </a:bodyPr>
          <a:lstStyle/>
          <a:p>
            <a:r>
              <a:rPr lang="en-US" dirty="0">
                <a:latin typeface="Monaco" panose="020B0509030404040204" pitchFamily="49" charset="0"/>
                <a:sym typeface="Wingdings" panose="05000000000000000000" pitchFamily="2" charset="2"/>
              </a:rPr>
              <a:t>...</a:t>
            </a:r>
            <a:r>
              <a:rPr lang="en-US" dirty="0">
                <a:solidFill>
                  <a:schemeClr val="tx1">
                    <a:lumMod val="95000"/>
                    <a:lumOff val="5000"/>
                  </a:schemeClr>
                </a:solidFill>
                <a:latin typeface="Monaco" panose="020B0509030404040204" pitchFamily="49" charset="0"/>
                <a:sym typeface="Wingdings" panose="05000000000000000000" pitchFamily="2" charset="2"/>
              </a:rPr>
              <a:t>bbbbbb</a:t>
            </a:r>
            <a:r>
              <a:rPr lang="en-US" dirty="0">
                <a:solidFill>
                  <a:srgbClr val="FF0000"/>
                </a:solidFill>
                <a:latin typeface="Monaco" panose="020B0509030404040204" pitchFamily="49" charset="0"/>
                <a:sym typeface="Wingdings" panose="05000000000000000000" pitchFamily="2" charset="2"/>
              </a:rPr>
              <a:t>111111</a:t>
            </a:r>
            <a:r>
              <a:rPr lang="en-US" dirty="0">
                <a:solidFill>
                  <a:srgbClr val="00B0F0"/>
                </a:solidFill>
                <a:latin typeface="Monaco" panose="020B0509030404040204" pitchFamily="49" charset="0"/>
                <a:sym typeface="Wingdings" panose="05000000000000000000" pitchFamily="2" charset="2"/>
              </a:rPr>
              <a:t>0</a:t>
            </a:r>
            <a:r>
              <a:rPr lang="en-US" dirty="0">
                <a:solidFill>
                  <a:srgbClr val="92D050"/>
                </a:solidFill>
                <a:latin typeface="Monaco" panose="020B0509030404040204" pitchFamily="49" charset="0"/>
                <a:sym typeface="Wingdings" panose="05000000000000000000" pitchFamily="2" charset="2"/>
              </a:rPr>
              <a:t>1</a:t>
            </a:r>
            <a:r>
              <a:rPr lang="en-US" dirty="0">
                <a:solidFill>
                  <a:srgbClr val="FF0000"/>
                </a:solidFill>
                <a:latin typeface="Monaco" panose="020B0509030404040204" pitchFamily="49" charset="0"/>
                <a:sym typeface="Wingdings" panose="05000000000000000000" pitchFamily="2" charset="2"/>
              </a:rPr>
              <a:t>1</a:t>
            </a:r>
            <a:r>
              <a:rPr lang="en-US" dirty="0">
                <a:solidFill>
                  <a:schemeClr val="tx1">
                    <a:lumMod val="95000"/>
                    <a:lumOff val="5000"/>
                  </a:schemeClr>
                </a:solidFill>
                <a:latin typeface="Monaco" panose="020B0509030404040204" pitchFamily="49" charset="0"/>
                <a:sym typeface="Wingdings" panose="05000000000000000000" pitchFamily="2" charset="2"/>
              </a:rPr>
              <a:t>bbbbb</a:t>
            </a:r>
            <a:r>
              <a:rPr lang="en-US" dirty="0">
                <a:latin typeface="Monaco" panose="020B0509030404040204" pitchFamily="49" charset="0"/>
                <a:sym typeface="Wingdings" panose="05000000000000000000" pitchFamily="2" charset="2"/>
              </a:rPr>
              <a:t>...</a:t>
            </a:r>
            <a:endParaRPr lang="en-US" dirty="0"/>
          </a:p>
        </p:txBody>
      </p:sp>
      <p:sp>
        <p:nvSpPr>
          <p:cNvPr id="40" name="Rectangle 39">
            <a:extLst>
              <a:ext uri="{FF2B5EF4-FFF2-40B4-BE49-F238E27FC236}">
                <a16:creationId xmlns:a16="http://schemas.microsoft.com/office/drawing/2014/main" id="{3AD35C84-0A4B-4E4F-968A-D22E424A8029}"/>
              </a:ext>
            </a:extLst>
          </p:cNvPr>
          <p:cNvSpPr/>
          <p:nvPr/>
        </p:nvSpPr>
        <p:spPr>
          <a:xfrm>
            <a:off x="267987" y="5468967"/>
            <a:ext cx="3768980" cy="369332"/>
          </a:xfrm>
          <a:prstGeom prst="rect">
            <a:avLst/>
          </a:prstGeom>
        </p:spPr>
        <p:txBody>
          <a:bodyPr wrap="none">
            <a:spAutoFit/>
          </a:bodyPr>
          <a:lstStyle/>
          <a:p>
            <a:r>
              <a:rPr lang="en-US" dirty="0">
                <a:latin typeface="Monaco" panose="020B0509030404040204" pitchFamily="49" charset="0"/>
                <a:sym typeface="Wingdings" panose="05000000000000000000" pitchFamily="2" charset="2"/>
              </a:rPr>
              <a:t>...</a:t>
            </a:r>
            <a:r>
              <a:rPr lang="en-US" dirty="0">
                <a:solidFill>
                  <a:schemeClr val="tx1">
                    <a:lumMod val="95000"/>
                    <a:lumOff val="5000"/>
                  </a:schemeClr>
                </a:solidFill>
                <a:latin typeface="Monaco" panose="020B0509030404040204" pitchFamily="49" charset="0"/>
                <a:sym typeface="Wingdings" panose="05000000000000000000" pitchFamily="2" charset="2"/>
              </a:rPr>
              <a:t>bbbbbb</a:t>
            </a:r>
            <a:r>
              <a:rPr lang="en-US" dirty="0">
                <a:solidFill>
                  <a:srgbClr val="FF0000"/>
                </a:solidFill>
                <a:latin typeface="Monaco" panose="020B0509030404040204" pitchFamily="49" charset="0"/>
                <a:sym typeface="Wingdings" panose="05000000000000000000" pitchFamily="2" charset="2"/>
              </a:rPr>
              <a:t>1111111</a:t>
            </a:r>
            <a:r>
              <a:rPr lang="en-US" dirty="0">
                <a:solidFill>
                  <a:srgbClr val="00B0F0"/>
                </a:solidFill>
                <a:latin typeface="Monaco" panose="020B0509030404040204" pitchFamily="49" charset="0"/>
                <a:sym typeface="Wingdings" panose="05000000000000000000" pitchFamily="2" charset="2"/>
              </a:rPr>
              <a:t>0</a:t>
            </a:r>
            <a:r>
              <a:rPr lang="en-US" dirty="0">
                <a:solidFill>
                  <a:srgbClr val="92D050"/>
                </a:solidFill>
                <a:latin typeface="Monaco" panose="020B0509030404040204" pitchFamily="49" charset="0"/>
                <a:sym typeface="Wingdings" panose="05000000000000000000" pitchFamily="2" charset="2"/>
              </a:rPr>
              <a:t>1</a:t>
            </a:r>
            <a:r>
              <a:rPr lang="en-US" dirty="0">
                <a:solidFill>
                  <a:schemeClr val="tx1">
                    <a:lumMod val="95000"/>
                    <a:lumOff val="5000"/>
                  </a:schemeClr>
                </a:solidFill>
                <a:latin typeface="Monaco" panose="020B0509030404040204" pitchFamily="49" charset="0"/>
                <a:sym typeface="Wingdings" panose="05000000000000000000" pitchFamily="2" charset="2"/>
              </a:rPr>
              <a:t>bbbbb</a:t>
            </a:r>
            <a:r>
              <a:rPr lang="en-US" dirty="0">
                <a:latin typeface="Monaco" panose="020B0509030404040204" pitchFamily="49" charset="0"/>
                <a:sym typeface="Wingdings" panose="05000000000000000000" pitchFamily="2" charset="2"/>
              </a:rPr>
              <a:t>...</a:t>
            </a:r>
            <a:endParaRPr lang="en-US" dirty="0"/>
          </a:p>
        </p:txBody>
      </p:sp>
      <p:sp>
        <p:nvSpPr>
          <p:cNvPr id="41" name="Rectangle 40">
            <a:extLst>
              <a:ext uri="{FF2B5EF4-FFF2-40B4-BE49-F238E27FC236}">
                <a16:creationId xmlns:a16="http://schemas.microsoft.com/office/drawing/2014/main" id="{A7A3F2FE-07F9-41EB-9571-35C9E3665B21}"/>
              </a:ext>
            </a:extLst>
          </p:cNvPr>
          <p:cNvSpPr/>
          <p:nvPr/>
        </p:nvSpPr>
        <p:spPr>
          <a:xfrm>
            <a:off x="267987" y="5898064"/>
            <a:ext cx="3768980" cy="369332"/>
          </a:xfrm>
          <a:prstGeom prst="rect">
            <a:avLst/>
          </a:prstGeom>
        </p:spPr>
        <p:txBody>
          <a:bodyPr wrap="none">
            <a:spAutoFit/>
          </a:bodyPr>
          <a:lstStyle/>
          <a:p>
            <a:r>
              <a:rPr lang="en-US" dirty="0">
                <a:latin typeface="Monaco" panose="020B0509030404040204" pitchFamily="49" charset="0"/>
                <a:sym typeface="Wingdings" panose="05000000000000000000" pitchFamily="2" charset="2"/>
              </a:rPr>
              <a:t>...</a:t>
            </a:r>
            <a:r>
              <a:rPr lang="en-US" dirty="0">
                <a:solidFill>
                  <a:schemeClr val="tx1">
                    <a:lumMod val="95000"/>
                    <a:lumOff val="5000"/>
                  </a:schemeClr>
                </a:solidFill>
                <a:latin typeface="Monaco" panose="020B0509030404040204" pitchFamily="49" charset="0"/>
                <a:sym typeface="Wingdings" panose="05000000000000000000" pitchFamily="2" charset="2"/>
              </a:rPr>
              <a:t>bbbbbb</a:t>
            </a:r>
            <a:r>
              <a:rPr lang="en-US" dirty="0">
                <a:solidFill>
                  <a:srgbClr val="FF0000"/>
                </a:solidFill>
                <a:latin typeface="Monaco" panose="020B0509030404040204" pitchFamily="49" charset="0"/>
                <a:sym typeface="Wingdings" panose="05000000000000000000" pitchFamily="2" charset="2"/>
              </a:rPr>
              <a:t>11111111</a:t>
            </a:r>
            <a:r>
              <a:rPr lang="en-US" dirty="0">
                <a:solidFill>
                  <a:srgbClr val="00B0F0"/>
                </a:solidFill>
                <a:latin typeface="Monaco" panose="020B0509030404040204" pitchFamily="49" charset="0"/>
                <a:sym typeface="Wingdings" panose="05000000000000000000" pitchFamily="2" charset="2"/>
              </a:rPr>
              <a:t>0</a:t>
            </a:r>
            <a:r>
              <a:rPr lang="en-US" dirty="0">
                <a:solidFill>
                  <a:schemeClr val="tx1">
                    <a:lumMod val="95000"/>
                    <a:lumOff val="5000"/>
                  </a:schemeClr>
                </a:solidFill>
                <a:latin typeface="Monaco" panose="020B0509030404040204" pitchFamily="49" charset="0"/>
                <a:sym typeface="Wingdings" panose="05000000000000000000" pitchFamily="2" charset="2"/>
              </a:rPr>
              <a:t>bbbbb</a:t>
            </a:r>
            <a:r>
              <a:rPr lang="en-US" dirty="0">
                <a:latin typeface="Monaco" panose="020B0509030404040204" pitchFamily="49" charset="0"/>
                <a:sym typeface="Wingdings" panose="05000000000000000000" pitchFamily="2" charset="2"/>
              </a:rPr>
              <a:t>...</a:t>
            </a:r>
            <a:endParaRPr lang="en-US" dirty="0"/>
          </a:p>
        </p:txBody>
      </p:sp>
      <p:sp>
        <p:nvSpPr>
          <p:cNvPr id="42" name="Rectangle 41">
            <a:extLst>
              <a:ext uri="{FF2B5EF4-FFF2-40B4-BE49-F238E27FC236}">
                <a16:creationId xmlns:a16="http://schemas.microsoft.com/office/drawing/2014/main" id="{2C94D00A-7B5C-4B2D-9B3C-C2A8CB73C8D2}"/>
              </a:ext>
            </a:extLst>
          </p:cNvPr>
          <p:cNvSpPr/>
          <p:nvPr/>
        </p:nvSpPr>
        <p:spPr>
          <a:xfrm>
            <a:off x="267987" y="6327161"/>
            <a:ext cx="3768980" cy="369332"/>
          </a:xfrm>
          <a:prstGeom prst="rect">
            <a:avLst/>
          </a:prstGeom>
        </p:spPr>
        <p:txBody>
          <a:bodyPr wrap="none">
            <a:spAutoFit/>
          </a:bodyPr>
          <a:lstStyle/>
          <a:p>
            <a:r>
              <a:rPr lang="en-US" dirty="0">
                <a:latin typeface="Monaco" panose="020B0509030404040204" pitchFamily="49" charset="0"/>
                <a:sym typeface="Wingdings" panose="05000000000000000000" pitchFamily="2" charset="2"/>
              </a:rPr>
              <a:t>...</a:t>
            </a:r>
            <a:r>
              <a:rPr lang="en-US" dirty="0">
                <a:solidFill>
                  <a:schemeClr val="tx1">
                    <a:lumMod val="95000"/>
                    <a:lumOff val="5000"/>
                  </a:schemeClr>
                </a:solidFill>
                <a:latin typeface="Monaco" panose="020B0509030404040204" pitchFamily="49" charset="0"/>
                <a:sym typeface="Wingdings" panose="05000000000000000000" pitchFamily="2" charset="2"/>
              </a:rPr>
              <a:t>bbbbbb</a:t>
            </a:r>
            <a:r>
              <a:rPr lang="en-US" dirty="0">
                <a:solidFill>
                  <a:srgbClr val="00B050"/>
                </a:solidFill>
                <a:latin typeface="Monaco" panose="020B0509030404040204" pitchFamily="49" charset="0"/>
                <a:sym typeface="Wingdings" panose="05000000000000000000" pitchFamily="2" charset="2"/>
              </a:rPr>
              <a:t>11111111</a:t>
            </a:r>
            <a:r>
              <a:rPr lang="en-US" dirty="0">
                <a:solidFill>
                  <a:srgbClr val="FF0000"/>
                </a:solidFill>
                <a:latin typeface="Monaco" panose="020B0509030404040204" pitchFamily="49" charset="0"/>
                <a:sym typeface="Wingdings" panose="05000000000000000000" pitchFamily="2" charset="2"/>
              </a:rPr>
              <a:t>b</a:t>
            </a:r>
            <a:r>
              <a:rPr lang="en-US" dirty="0">
                <a:solidFill>
                  <a:schemeClr val="tx1">
                    <a:lumMod val="95000"/>
                    <a:lumOff val="5000"/>
                  </a:schemeClr>
                </a:solidFill>
                <a:latin typeface="Monaco" panose="020B0509030404040204" pitchFamily="49" charset="0"/>
                <a:sym typeface="Wingdings" panose="05000000000000000000" pitchFamily="2" charset="2"/>
              </a:rPr>
              <a:t>bbbbb</a:t>
            </a:r>
            <a:r>
              <a:rPr lang="en-US" dirty="0">
                <a:latin typeface="Monaco" panose="020B0509030404040204" pitchFamily="49" charset="0"/>
                <a:sym typeface="Wingdings" panose="05000000000000000000" pitchFamily="2" charset="2"/>
              </a:rPr>
              <a:t>...</a:t>
            </a:r>
            <a:endParaRPr lang="en-US" dirty="0"/>
          </a:p>
        </p:txBody>
      </p:sp>
      <p:graphicFrame>
        <p:nvGraphicFramePr>
          <p:cNvPr id="43" name="Table 42">
            <a:extLst>
              <a:ext uri="{FF2B5EF4-FFF2-40B4-BE49-F238E27FC236}">
                <a16:creationId xmlns:a16="http://schemas.microsoft.com/office/drawing/2014/main" id="{72DBC248-3240-4E0C-B2B3-F83ABF77EC0F}"/>
              </a:ext>
            </a:extLst>
          </p:cNvPr>
          <p:cNvGraphicFramePr>
            <a:graphicFrameLocks noGrp="1"/>
          </p:cNvGraphicFramePr>
          <p:nvPr>
            <p:extLst>
              <p:ext uri="{D42A27DB-BD31-4B8C-83A1-F6EECF244321}">
                <p14:modId xmlns:p14="http://schemas.microsoft.com/office/powerpoint/2010/main" val="6932788"/>
              </p:ext>
            </p:extLst>
          </p:nvPr>
        </p:nvGraphicFramePr>
        <p:xfrm>
          <a:off x="4356035" y="3840445"/>
          <a:ext cx="7575128" cy="2926080"/>
        </p:xfrm>
        <a:graphic>
          <a:graphicData uri="http://schemas.openxmlformats.org/drawingml/2006/table">
            <a:tbl>
              <a:tblPr firstRow="1" bandRow="1">
                <a:tableStyleId>{5C22544A-7EE6-4342-B048-85BDC9FD1C3A}</a:tableStyleId>
              </a:tblPr>
              <a:tblGrid>
                <a:gridCol w="1893782">
                  <a:extLst>
                    <a:ext uri="{9D8B030D-6E8A-4147-A177-3AD203B41FA5}">
                      <a16:colId xmlns:a16="http://schemas.microsoft.com/office/drawing/2014/main" val="3934158266"/>
                    </a:ext>
                  </a:extLst>
                </a:gridCol>
                <a:gridCol w="1893782">
                  <a:extLst>
                    <a:ext uri="{9D8B030D-6E8A-4147-A177-3AD203B41FA5}">
                      <a16:colId xmlns:a16="http://schemas.microsoft.com/office/drawing/2014/main" val="3753211999"/>
                    </a:ext>
                  </a:extLst>
                </a:gridCol>
                <a:gridCol w="1893782">
                  <a:extLst>
                    <a:ext uri="{9D8B030D-6E8A-4147-A177-3AD203B41FA5}">
                      <a16:colId xmlns:a16="http://schemas.microsoft.com/office/drawing/2014/main" val="3697371386"/>
                    </a:ext>
                  </a:extLst>
                </a:gridCol>
                <a:gridCol w="1893782">
                  <a:extLst>
                    <a:ext uri="{9D8B030D-6E8A-4147-A177-3AD203B41FA5}">
                      <a16:colId xmlns:a16="http://schemas.microsoft.com/office/drawing/2014/main" val="1189421001"/>
                    </a:ext>
                  </a:extLst>
                </a:gridCol>
              </a:tblGrid>
              <a:tr h="211468">
                <a:tc>
                  <a:txBody>
                    <a:bodyPr/>
                    <a:lstStyle/>
                    <a:p>
                      <a:pPr algn="ctr"/>
                      <a:r>
                        <a:rPr lang="en-US" sz="1800" dirty="0">
                          <a:latin typeface="Ubuntu Mono" panose="020B0509030602030204" pitchFamily="49" charset="0"/>
                        </a:rPr>
                        <a:t>Input Symbol</a:t>
                      </a:r>
                    </a:p>
                  </a:txBody>
                  <a:tcPr/>
                </a:tc>
                <a:tc>
                  <a:txBody>
                    <a:bodyPr/>
                    <a:lstStyle/>
                    <a:p>
                      <a:pPr algn="ctr"/>
                      <a:r>
                        <a:rPr lang="en-US" sz="1800" dirty="0">
                          <a:latin typeface="Ubuntu Mono" panose="020B0509030602030204" pitchFamily="49" charset="0"/>
                        </a:rPr>
                        <a:t>Current State</a:t>
                      </a:r>
                    </a:p>
                  </a:txBody>
                  <a:tcPr/>
                </a:tc>
                <a:tc>
                  <a:txBody>
                    <a:bodyPr/>
                    <a:lstStyle/>
                    <a:p>
                      <a:pPr algn="ctr"/>
                      <a:r>
                        <a:rPr lang="en-US" sz="1800" dirty="0">
                          <a:latin typeface="Ubuntu Mono" panose="020B0509030602030204" pitchFamily="49" charset="0"/>
                        </a:rPr>
                        <a:t>Next State</a:t>
                      </a:r>
                    </a:p>
                  </a:txBody>
                  <a:tcPr/>
                </a:tc>
                <a:tc>
                  <a:txBody>
                    <a:bodyPr/>
                    <a:lstStyle/>
                    <a:p>
                      <a:pPr algn="ctr"/>
                      <a:r>
                        <a:rPr lang="en-US" sz="1800" dirty="0">
                          <a:latin typeface="Ubuntu Mono" panose="020B0509030602030204" pitchFamily="49" charset="0"/>
                        </a:rPr>
                        <a:t>Movement</a:t>
                      </a:r>
                    </a:p>
                  </a:txBody>
                  <a:tcPr/>
                </a:tc>
                <a:extLst>
                  <a:ext uri="{0D108BD9-81ED-4DB2-BD59-A6C34878D82A}">
                    <a16:rowId xmlns:a16="http://schemas.microsoft.com/office/drawing/2014/main" val="4152538296"/>
                  </a:ext>
                </a:extLst>
              </a:tr>
              <a:tr h="211468">
                <a:tc>
                  <a:txBody>
                    <a:bodyPr/>
                    <a:lstStyle/>
                    <a:p>
                      <a:pPr algn="ctr"/>
                      <a:r>
                        <a:rPr lang="en-US" sz="1800" dirty="0">
                          <a:latin typeface="Ubuntu Mono" panose="020B0509030602030204" pitchFamily="49" charset="0"/>
                        </a:rPr>
                        <a:t>1</a:t>
                      </a:r>
                    </a:p>
                  </a:txBody>
                  <a:tcPr/>
                </a:tc>
                <a:tc>
                  <a:txBody>
                    <a:bodyPr/>
                    <a:lstStyle/>
                    <a:p>
                      <a:pPr algn="ctr"/>
                      <a:r>
                        <a:rPr lang="en-US" sz="1800" dirty="0">
                          <a:latin typeface="Ubuntu Mono" panose="020B0509030602030204" pitchFamily="49" charset="0"/>
                        </a:rPr>
                        <a:t>q1</a:t>
                      </a:r>
                    </a:p>
                  </a:txBody>
                  <a:tcPr/>
                </a:tc>
                <a:tc>
                  <a:txBody>
                    <a:bodyPr/>
                    <a:lstStyle/>
                    <a:p>
                      <a:pPr algn="ctr"/>
                      <a:r>
                        <a:rPr lang="en-US" sz="1800" dirty="0">
                          <a:latin typeface="Ubuntu Mono" panose="020B0509030602030204" pitchFamily="49" charset="0"/>
                        </a:rPr>
                        <a:t>q1</a:t>
                      </a:r>
                    </a:p>
                  </a:txBody>
                  <a:tcPr/>
                </a:tc>
                <a:tc>
                  <a:txBody>
                    <a:bodyPr/>
                    <a:lstStyle/>
                    <a:p>
                      <a:pPr algn="ctr"/>
                      <a:r>
                        <a:rPr lang="en-US" sz="1800" dirty="0">
                          <a:latin typeface="Ubuntu Mono" panose="020B0509030602030204" pitchFamily="49" charset="0"/>
                        </a:rPr>
                        <a:t>R</a:t>
                      </a:r>
                    </a:p>
                  </a:txBody>
                  <a:tcPr/>
                </a:tc>
                <a:extLst>
                  <a:ext uri="{0D108BD9-81ED-4DB2-BD59-A6C34878D82A}">
                    <a16:rowId xmlns:a16="http://schemas.microsoft.com/office/drawing/2014/main" val="3906504404"/>
                  </a:ext>
                </a:extLst>
              </a:tr>
              <a:tr h="211468">
                <a:tc>
                  <a:txBody>
                    <a:bodyPr/>
                    <a:lstStyle/>
                    <a:p>
                      <a:pPr algn="ctr"/>
                      <a:r>
                        <a:rPr lang="en-US" sz="1800" dirty="0">
                          <a:latin typeface="Ubuntu Mono" panose="020B0509030602030204" pitchFamily="49" charset="0"/>
                        </a:rPr>
                        <a:t>0</a:t>
                      </a:r>
                    </a:p>
                  </a:txBody>
                  <a:tcPr/>
                </a:tc>
                <a:tc>
                  <a:txBody>
                    <a:bodyPr/>
                    <a:lstStyle/>
                    <a:p>
                      <a:pPr algn="ctr"/>
                      <a:r>
                        <a:rPr lang="en-US" sz="1800" dirty="0">
                          <a:latin typeface="Ubuntu Mono" panose="020B0509030602030204" pitchFamily="49" charset="0"/>
                        </a:rPr>
                        <a:t>q1</a:t>
                      </a:r>
                    </a:p>
                  </a:txBody>
                  <a:tcPr/>
                </a:tc>
                <a:tc>
                  <a:txBody>
                    <a:bodyPr/>
                    <a:lstStyle/>
                    <a:p>
                      <a:pPr algn="ctr"/>
                      <a:r>
                        <a:rPr lang="en-US" sz="1800" dirty="0">
                          <a:latin typeface="Ubuntu Mono" panose="020B0509030602030204" pitchFamily="49" charset="0"/>
                        </a:rPr>
                        <a:t>q2</a:t>
                      </a:r>
                    </a:p>
                  </a:txBody>
                  <a:tcPr/>
                </a:tc>
                <a:tc>
                  <a:txBody>
                    <a:bodyPr/>
                    <a:lstStyle/>
                    <a:p>
                      <a:pPr algn="ctr"/>
                      <a:r>
                        <a:rPr lang="en-US" sz="1800" dirty="0">
                          <a:latin typeface="Ubuntu Mono" panose="020B0509030602030204" pitchFamily="49" charset="0"/>
                        </a:rPr>
                        <a:t>R</a:t>
                      </a:r>
                    </a:p>
                  </a:txBody>
                  <a:tcPr/>
                </a:tc>
                <a:extLst>
                  <a:ext uri="{0D108BD9-81ED-4DB2-BD59-A6C34878D82A}">
                    <a16:rowId xmlns:a16="http://schemas.microsoft.com/office/drawing/2014/main" val="3110664558"/>
                  </a:ext>
                </a:extLst>
              </a:tr>
              <a:tr h="211468">
                <a:tc>
                  <a:txBody>
                    <a:bodyPr/>
                    <a:lstStyle/>
                    <a:p>
                      <a:pPr algn="ctr"/>
                      <a:r>
                        <a:rPr lang="en-US" sz="1800" dirty="0">
                          <a:latin typeface="Ubuntu Mono" panose="020B0509030602030204" pitchFamily="49" charset="0"/>
                        </a:rPr>
                        <a:t>1</a:t>
                      </a:r>
                    </a:p>
                  </a:txBody>
                  <a:tcPr/>
                </a:tc>
                <a:tc>
                  <a:txBody>
                    <a:bodyPr/>
                    <a:lstStyle/>
                    <a:p>
                      <a:pPr algn="ctr"/>
                      <a:r>
                        <a:rPr lang="en-US" sz="1800" dirty="0">
                          <a:latin typeface="Ubuntu Mono" panose="020B0509030602030204" pitchFamily="49" charset="0"/>
                        </a:rPr>
                        <a:t>q2</a:t>
                      </a:r>
                    </a:p>
                  </a:txBody>
                  <a:tcPr/>
                </a:tc>
                <a:tc>
                  <a:txBody>
                    <a:bodyPr/>
                    <a:lstStyle/>
                    <a:p>
                      <a:pPr algn="ctr"/>
                      <a:r>
                        <a:rPr lang="en-US" sz="1800" dirty="0">
                          <a:latin typeface="Ubuntu Mono" panose="020B0509030602030204" pitchFamily="49" charset="0"/>
                        </a:rPr>
                        <a:t>q2</a:t>
                      </a:r>
                    </a:p>
                  </a:txBody>
                  <a:tcPr/>
                </a:tc>
                <a:tc>
                  <a:txBody>
                    <a:bodyPr/>
                    <a:lstStyle/>
                    <a:p>
                      <a:pPr algn="ctr"/>
                      <a:r>
                        <a:rPr lang="en-US" sz="1800" dirty="0">
                          <a:latin typeface="Ubuntu Mono" panose="020B0509030602030204" pitchFamily="49" charset="0"/>
                        </a:rPr>
                        <a:t>L</a:t>
                      </a:r>
                    </a:p>
                  </a:txBody>
                  <a:tcPr/>
                </a:tc>
                <a:extLst>
                  <a:ext uri="{0D108BD9-81ED-4DB2-BD59-A6C34878D82A}">
                    <a16:rowId xmlns:a16="http://schemas.microsoft.com/office/drawing/2014/main" val="3535036978"/>
                  </a:ext>
                </a:extLst>
              </a:tr>
              <a:tr h="211468">
                <a:tc>
                  <a:txBody>
                    <a:bodyPr/>
                    <a:lstStyle/>
                    <a:p>
                      <a:pPr algn="ctr"/>
                      <a:r>
                        <a:rPr lang="en-US" sz="1800" dirty="0">
                          <a:latin typeface="Ubuntu Mono" panose="020B0509030602030204" pitchFamily="49" charset="0"/>
                        </a:rPr>
                        <a:t>0</a:t>
                      </a:r>
                    </a:p>
                  </a:txBody>
                  <a:tcPr/>
                </a:tc>
                <a:tc>
                  <a:txBody>
                    <a:bodyPr/>
                    <a:lstStyle/>
                    <a:p>
                      <a:pPr algn="ctr"/>
                      <a:r>
                        <a:rPr lang="en-US" sz="1800" dirty="0">
                          <a:latin typeface="Ubuntu Mono" panose="020B0509030602030204" pitchFamily="49" charset="0"/>
                        </a:rPr>
                        <a:t>q2</a:t>
                      </a:r>
                    </a:p>
                  </a:txBody>
                  <a:tcPr/>
                </a:tc>
                <a:tc>
                  <a:txBody>
                    <a:bodyPr/>
                    <a:lstStyle/>
                    <a:p>
                      <a:pPr algn="ctr"/>
                      <a:r>
                        <a:rPr lang="en-US" sz="1800" dirty="0">
                          <a:latin typeface="Ubuntu Mono" panose="020B0509030602030204" pitchFamily="49" charset="0"/>
                        </a:rPr>
                        <a:t>q3</a:t>
                      </a:r>
                    </a:p>
                  </a:txBody>
                  <a:tcPr/>
                </a:tc>
                <a:tc>
                  <a:txBody>
                    <a:bodyPr/>
                    <a:lstStyle/>
                    <a:p>
                      <a:pPr algn="ctr"/>
                      <a:r>
                        <a:rPr lang="en-US" sz="1800" dirty="0">
                          <a:latin typeface="Ubuntu Mono" panose="020B0509030602030204" pitchFamily="49" charset="0"/>
                        </a:rPr>
                        <a:t>R (0 </a:t>
                      </a:r>
                      <a:r>
                        <a:rPr lang="en-US" sz="1800" dirty="0">
                          <a:latin typeface="Ubuntu Mono" panose="020B0509030602030204" pitchFamily="49" charset="0"/>
                          <a:sym typeface="Wingdings" panose="05000000000000000000" pitchFamily="2" charset="2"/>
                        </a:rPr>
                        <a:t> 1)</a:t>
                      </a:r>
                    </a:p>
                  </a:txBody>
                  <a:tcPr/>
                </a:tc>
                <a:extLst>
                  <a:ext uri="{0D108BD9-81ED-4DB2-BD59-A6C34878D82A}">
                    <a16:rowId xmlns:a16="http://schemas.microsoft.com/office/drawing/2014/main" val="1562634874"/>
                  </a:ext>
                </a:extLst>
              </a:tr>
              <a:tr h="211468">
                <a:tc>
                  <a:txBody>
                    <a:bodyPr/>
                    <a:lstStyle/>
                    <a:p>
                      <a:pPr algn="ctr"/>
                      <a:r>
                        <a:rPr lang="en-US" sz="1800" dirty="0">
                          <a:latin typeface="Ubuntu Mono" panose="020B0509030602030204" pitchFamily="49" charset="0"/>
                        </a:rPr>
                        <a:t>1</a:t>
                      </a:r>
                    </a:p>
                  </a:txBody>
                  <a:tcPr/>
                </a:tc>
                <a:tc>
                  <a:txBody>
                    <a:bodyPr/>
                    <a:lstStyle/>
                    <a:p>
                      <a:pPr algn="ctr"/>
                      <a:r>
                        <a:rPr lang="en-US" sz="1800" dirty="0">
                          <a:latin typeface="Ubuntu Mono" panose="020B0509030602030204" pitchFamily="49" charset="0"/>
                        </a:rPr>
                        <a:t>q3</a:t>
                      </a:r>
                    </a:p>
                  </a:txBody>
                  <a:tcPr/>
                </a:tc>
                <a:tc>
                  <a:txBody>
                    <a:bodyPr/>
                    <a:lstStyle/>
                    <a:p>
                      <a:pPr algn="ctr"/>
                      <a:r>
                        <a:rPr lang="en-US" sz="1800" dirty="0">
                          <a:latin typeface="Ubuntu Mono" panose="020B0509030602030204" pitchFamily="49" charset="0"/>
                        </a:rPr>
                        <a:t>q2</a:t>
                      </a:r>
                    </a:p>
                  </a:txBody>
                  <a:tcPr/>
                </a:tc>
                <a:tc>
                  <a:txBody>
                    <a:bodyPr/>
                    <a:lstStyle/>
                    <a:p>
                      <a:pPr algn="ctr"/>
                      <a:r>
                        <a:rPr lang="en-US" sz="1800" dirty="0">
                          <a:latin typeface="Ubuntu Mono" panose="020B0509030602030204" pitchFamily="49" charset="0"/>
                        </a:rPr>
                        <a:t>L</a:t>
                      </a:r>
                    </a:p>
                  </a:txBody>
                  <a:tcPr/>
                </a:tc>
                <a:extLst>
                  <a:ext uri="{0D108BD9-81ED-4DB2-BD59-A6C34878D82A}">
                    <a16:rowId xmlns:a16="http://schemas.microsoft.com/office/drawing/2014/main" val="2312768837"/>
                  </a:ext>
                </a:extLst>
              </a:tr>
              <a:tr h="211468">
                <a:tc>
                  <a:txBody>
                    <a:bodyPr/>
                    <a:lstStyle/>
                    <a:p>
                      <a:pPr algn="ctr"/>
                      <a:r>
                        <a:rPr lang="en-US" sz="1800" dirty="0">
                          <a:latin typeface="Ubuntu Mono" panose="020B0509030602030204" pitchFamily="49" charset="0"/>
                        </a:rPr>
                        <a:t>1</a:t>
                      </a:r>
                    </a:p>
                  </a:txBody>
                  <a:tcPr/>
                </a:tc>
                <a:tc>
                  <a:txBody>
                    <a:bodyPr/>
                    <a:lstStyle/>
                    <a:p>
                      <a:pPr algn="ctr"/>
                      <a:r>
                        <a:rPr lang="en-US" sz="1800" dirty="0">
                          <a:latin typeface="Ubuntu Mono" panose="020B0509030602030204" pitchFamily="49" charset="0"/>
                        </a:rPr>
                        <a:t>q3</a:t>
                      </a:r>
                    </a:p>
                  </a:txBody>
                  <a:tcPr/>
                </a:tc>
                <a:tc>
                  <a:txBody>
                    <a:bodyPr/>
                    <a:lstStyle/>
                    <a:p>
                      <a:pPr algn="ctr"/>
                      <a:r>
                        <a:rPr lang="en-US" sz="1800" dirty="0">
                          <a:latin typeface="Ubuntu Mono" panose="020B0509030602030204" pitchFamily="49" charset="0"/>
                        </a:rPr>
                        <a:t>q3</a:t>
                      </a:r>
                    </a:p>
                  </a:txBody>
                  <a:tcPr/>
                </a:tc>
                <a:tc>
                  <a:txBody>
                    <a:bodyPr/>
                    <a:lstStyle/>
                    <a:p>
                      <a:pPr algn="ctr"/>
                      <a:r>
                        <a:rPr lang="en-US" sz="1800" dirty="0">
                          <a:latin typeface="Ubuntu Mono" panose="020B0509030602030204" pitchFamily="49" charset="0"/>
                        </a:rPr>
                        <a:t>R (1 </a:t>
                      </a:r>
                      <a:r>
                        <a:rPr lang="en-US" sz="1800" dirty="0">
                          <a:latin typeface="Ubuntu Mono" panose="020B0509030602030204" pitchFamily="49" charset="0"/>
                          <a:sym typeface="Wingdings" panose="05000000000000000000" pitchFamily="2" charset="2"/>
                        </a:rPr>
                        <a:t> 0)</a:t>
                      </a:r>
                      <a:endParaRPr lang="en-US" sz="1800" dirty="0">
                        <a:latin typeface="Ubuntu Mono" panose="020B0509030602030204" pitchFamily="49" charset="0"/>
                      </a:endParaRPr>
                    </a:p>
                  </a:txBody>
                  <a:tcPr/>
                </a:tc>
                <a:extLst>
                  <a:ext uri="{0D108BD9-81ED-4DB2-BD59-A6C34878D82A}">
                    <a16:rowId xmlns:a16="http://schemas.microsoft.com/office/drawing/2014/main" val="3706101967"/>
                  </a:ext>
                </a:extLst>
              </a:tr>
              <a:tr h="211468">
                <a:tc>
                  <a:txBody>
                    <a:bodyPr/>
                    <a:lstStyle/>
                    <a:p>
                      <a:pPr algn="ctr"/>
                      <a:r>
                        <a:rPr lang="en-US" sz="1800" dirty="0">
                          <a:latin typeface="Ubuntu Mono" panose="020B0509030602030204" pitchFamily="49" charset="0"/>
                        </a:rPr>
                        <a:t>0</a:t>
                      </a:r>
                    </a:p>
                  </a:txBody>
                  <a:tcPr/>
                </a:tc>
                <a:tc>
                  <a:txBody>
                    <a:bodyPr/>
                    <a:lstStyle/>
                    <a:p>
                      <a:pPr algn="ctr"/>
                      <a:r>
                        <a:rPr lang="en-US" sz="1800" dirty="0">
                          <a:latin typeface="Ubuntu Mono" panose="020B0509030602030204" pitchFamily="49" charset="0"/>
                        </a:rPr>
                        <a:t>q3</a:t>
                      </a:r>
                    </a:p>
                  </a:txBody>
                  <a:tcPr/>
                </a:tc>
                <a:tc>
                  <a:txBody>
                    <a:bodyPr/>
                    <a:lstStyle/>
                    <a:p>
                      <a:pPr algn="ctr"/>
                      <a:r>
                        <a:rPr lang="en-US" sz="1800" dirty="0">
                          <a:latin typeface="Ubuntu Mono" panose="020B0509030602030204" pitchFamily="49" charset="0"/>
                        </a:rPr>
                        <a:t>q3</a:t>
                      </a:r>
                    </a:p>
                  </a:txBody>
                  <a:tcPr/>
                </a:tc>
                <a:tc>
                  <a:txBody>
                    <a:bodyPr/>
                    <a:lstStyle/>
                    <a:p>
                      <a:pPr algn="ctr"/>
                      <a:r>
                        <a:rPr lang="en-US" sz="1800" dirty="0">
                          <a:latin typeface="Ubuntu Mono" panose="020B0509030602030204" pitchFamily="49" charset="0"/>
                        </a:rPr>
                        <a:t>No Moves</a:t>
                      </a:r>
                    </a:p>
                  </a:txBody>
                  <a:tcPr/>
                </a:tc>
                <a:extLst>
                  <a:ext uri="{0D108BD9-81ED-4DB2-BD59-A6C34878D82A}">
                    <a16:rowId xmlns:a16="http://schemas.microsoft.com/office/drawing/2014/main" val="930991609"/>
                  </a:ext>
                </a:extLst>
              </a:tr>
            </a:tbl>
          </a:graphicData>
        </a:graphic>
      </p:graphicFrame>
      <p:sp>
        <p:nvSpPr>
          <p:cNvPr id="44" name="TextBox 43">
            <a:extLst>
              <a:ext uri="{FF2B5EF4-FFF2-40B4-BE49-F238E27FC236}">
                <a16:creationId xmlns:a16="http://schemas.microsoft.com/office/drawing/2014/main" id="{171BDAE1-0435-4352-A87B-81624BF30D70}"/>
              </a:ext>
            </a:extLst>
          </p:cNvPr>
          <p:cNvSpPr txBox="1"/>
          <p:nvPr/>
        </p:nvSpPr>
        <p:spPr>
          <a:xfrm>
            <a:off x="6990825" y="3428999"/>
            <a:ext cx="3768980" cy="369332"/>
          </a:xfrm>
          <a:prstGeom prst="rect">
            <a:avLst/>
          </a:prstGeom>
          <a:noFill/>
        </p:spPr>
        <p:txBody>
          <a:bodyPr wrap="square" rtlCol="0">
            <a:spAutoFit/>
          </a:bodyPr>
          <a:lstStyle/>
          <a:p>
            <a:r>
              <a:rPr lang="en-US" dirty="0">
                <a:latin typeface="Monaco" panose="020B0509030404040204" pitchFamily="49" charset="0"/>
              </a:rPr>
              <a:t>Transition Table </a:t>
            </a:r>
            <a:r>
              <a:rPr lang="en-US" dirty="0">
                <a:latin typeface="Monaco" panose="020B0509030404040204" pitchFamily="49" charset="0"/>
                <a:sym typeface="Wingdings" panose="05000000000000000000" pitchFamily="2" charset="2"/>
              </a:rPr>
              <a:t></a:t>
            </a:r>
            <a:endParaRPr lang="en-US" dirty="0">
              <a:latin typeface="Monaco" panose="020B0509030404040204" pitchFamily="49" charset="0"/>
            </a:endParaRPr>
          </a:p>
        </p:txBody>
      </p:sp>
    </p:spTree>
    <p:extLst>
      <p:ext uri="{BB962C8B-B14F-4D97-AF65-F5344CB8AC3E}">
        <p14:creationId xmlns:p14="http://schemas.microsoft.com/office/powerpoint/2010/main" val="189066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fade">
                                      <p:cBhvr>
                                        <p:cTn id="97" dur="500"/>
                                        <p:tgtEl>
                                          <p:spTgt spid="3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500"/>
                                        <p:tgtEl>
                                          <p:spTgt spid="3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500"/>
                                        <p:tgtEl>
                                          <p:spTgt spid="3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500"/>
                                        <p:tgtEl>
                                          <p:spTgt spid="3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fad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9"/>
                                        </p:tgtEl>
                                        <p:attrNameLst>
                                          <p:attrName>style.visibility</p:attrName>
                                        </p:attrNameLst>
                                      </p:cBhvr>
                                      <p:to>
                                        <p:strVal val="visible"/>
                                      </p:to>
                                    </p:set>
                                    <p:animEffect transition="in" filter="fade">
                                      <p:cBhvr>
                                        <p:cTn id="132" dur="500"/>
                                        <p:tgtEl>
                                          <p:spTgt spid="39"/>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0"/>
                                        </p:tgtEl>
                                        <p:attrNameLst>
                                          <p:attrName>style.visibility</p:attrName>
                                        </p:attrNameLst>
                                      </p:cBhvr>
                                      <p:to>
                                        <p:strVal val="visible"/>
                                      </p:to>
                                    </p:set>
                                    <p:animEffect transition="in" filter="fade">
                                      <p:cBhvr>
                                        <p:cTn id="137" dur="500"/>
                                        <p:tgtEl>
                                          <p:spTgt spid="4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1"/>
                                        </p:tgtEl>
                                        <p:attrNameLst>
                                          <p:attrName>style.visibility</p:attrName>
                                        </p:attrNameLst>
                                      </p:cBhvr>
                                      <p:to>
                                        <p:strVal val="visible"/>
                                      </p:to>
                                    </p:set>
                                    <p:animEffect transition="in" filter="fade">
                                      <p:cBhvr>
                                        <p:cTn id="142" dur="500"/>
                                        <p:tgtEl>
                                          <p:spTgt spid="4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2"/>
                                        </p:tgtEl>
                                        <p:attrNameLst>
                                          <p:attrName>style.visibility</p:attrName>
                                        </p:attrNameLst>
                                      </p:cBhvr>
                                      <p:to>
                                        <p:strVal val="visible"/>
                                      </p:to>
                                    </p:set>
                                    <p:animEffect transition="in" filter="fade">
                                      <p:cBhvr>
                                        <p:cTn id="147" dur="500"/>
                                        <p:tgtEl>
                                          <p:spTgt spid="42"/>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4"/>
                                        </p:tgtEl>
                                        <p:attrNameLst>
                                          <p:attrName>style.visibility</p:attrName>
                                        </p:attrNameLst>
                                      </p:cBhvr>
                                      <p:to>
                                        <p:strVal val="visible"/>
                                      </p:to>
                                    </p:set>
                                    <p:animEffect transition="in" filter="fade">
                                      <p:cBhvr>
                                        <p:cTn id="152" dur="500"/>
                                        <p:tgtEl>
                                          <p:spTgt spid="44"/>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fade">
                                      <p:cBhvr>
                                        <p:cTn id="1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p:bldP spid="13" grpId="0"/>
      <p:bldP spid="14" grpId="0" animBg="1"/>
      <p:bldP spid="16" grpId="0"/>
      <p:bldP spid="18" grpId="0"/>
      <p:bldP spid="19" grpId="0" animBg="1"/>
      <p:bldP spid="21" grpId="0"/>
      <p:bldP spid="30" grpId="0"/>
      <p:bldP spid="34" grpId="0"/>
      <p:bldP spid="35" grpId="0" animBg="1"/>
      <p:bldP spid="36" grpId="0"/>
      <p:bldP spid="37" grpId="0"/>
      <p:bldP spid="38" grpId="0"/>
      <p:bldP spid="39" grpId="0"/>
      <p:bldP spid="40" grpId="0"/>
      <p:bldP spid="41" grpId="0"/>
      <p:bldP spid="42"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A4177-B7BD-434A-858E-1C0893CD4BCB}"/>
              </a:ext>
            </a:extLst>
          </p:cNvPr>
          <p:cNvPicPr>
            <a:picLocks noChangeAspect="1"/>
          </p:cNvPicPr>
          <p:nvPr/>
        </p:nvPicPr>
        <p:blipFill>
          <a:blip r:embed="rId2"/>
          <a:stretch>
            <a:fillRect/>
          </a:stretch>
        </p:blipFill>
        <p:spPr>
          <a:xfrm>
            <a:off x="482625" y="176510"/>
            <a:ext cx="8359371" cy="6421090"/>
          </a:xfrm>
          <a:prstGeom prst="rect">
            <a:avLst/>
          </a:prstGeom>
        </p:spPr>
      </p:pic>
    </p:spTree>
    <p:extLst>
      <p:ext uri="{BB962C8B-B14F-4D97-AF65-F5344CB8AC3E}">
        <p14:creationId xmlns:p14="http://schemas.microsoft.com/office/powerpoint/2010/main" val="154073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DBB6-9B83-45B7-A2EA-FADDA9C5C6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2C86EB-05A9-43BB-8557-742DE6A83EB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1BE1A8F-7507-4A35-BB74-01113EA10104}"/>
              </a:ext>
            </a:extLst>
          </p:cNvPr>
          <p:cNvPicPr>
            <a:picLocks noChangeAspect="1"/>
          </p:cNvPicPr>
          <p:nvPr/>
        </p:nvPicPr>
        <p:blipFill>
          <a:blip r:embed="rId2"/>
          <a:stretch>
            <a:fillRect/>
          </a:stretch>
        </p:blipFill>
        <p:spPr>
          <a:xfrm>
            <a:off x="576262" y="-219"/>
            <a:ext cx="11039475" cy="6791325"/>
          </a:xfrm>
          <a:prstGeom prst="rect">
            <a:avLst/>
          </a:prstGeom>
        </p:spPr>
      </p:pic>
    </p:spTree>
    <p:extLst>
      <p:ext uri="{BB962C8B-B14F-4D97-AF65-F5344CB8AC3E}">
        <p14:creationId xmlns:p14="http://schemas.microsoft.com/office/powerpoint/2010/main" val="181060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8EEB3D-BA8C-4846-889A-5DCA91778615}"/>
              </a:ext>
            </a:extLst>
          </p:cNvPr>
          <p:cNvPicPr>
            <a:picLocks noChangeAspect="1"/>
          </p:cNvPicPr>
          <p:nvPr/>
        </p:nvPicPr>
        <p:blipFill>
          <a:blip r:embed="rId2"/>
          <a:stretch>
            <a:fillRect/>
          </a:stretch>
        </p:blipFill>
        <p:spPr>
          <a:xfrm>
            <a:off x="716178" y="112074"/>
            <a:ext cx="9090553" cy="6549962"/>
          </a:xfrm>
          <a:prstGeom prst="rect">
            <a:avLst/>
          </a:prstGeom>
        </p:spPr>
      </p:pic>
    </p:spTree>
    <p:extLst>
      <p:ext uri="{BB962C8B-B14F-4D97-AF65-F5344CB8AC3E}">
        <p14:creationId xmlns:p14="http://schemas.microsoft.com/office/powerpoint/2010/main" val="327714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311009-1CEB-445E-93C6-3B215327CBF6}"/>
              </a:ext>
            </a:extLst>
          </p:cNvPr>
          <p:cNvSpPr txBox="1"/>
          <p:nvPr/>
        </p:nvSpPr>
        <p:spPr>
          <a:xfrm>
            <a:off x="176169" y="343949"/>
            <a:ext cx="11811699" cy="6247864"/>
          </a:xfrm>
          <a:prstGeom prst="rect">
            <a:avLst/>
          </a:prstGeom>
          <a:noFill/>
        </p:spPr>
        <p:txBody>
          <a:bodyPr wrap="square" rtlCol="0">
            <a:spAutoFit/>
          </a:bodyPr>
          <a:lstStyle/>
          <a:p>
            <a:r>
              <a:rPr lang="en-US" sz="1600" dirty="0">
                <a:latin typeface="Monaco" panose="020B0509030404040204" pitchFamily="49" charset="0"/>
              </a:rPr>
              <a:t>Theory of Computation.</a:t>
            </a:r>
          </a:p>
          <a:p>
            <a:endParaRPr lang="en-US" sz="1600" dirty="0">
              <a:latin typeface="Monaco" panose="020B0509030404040204" pitchFamily="49" charset="0"/>
            </a:endParaRPr>
          </a:p>
          <a:p>
            <a:pPr marL="342900" indent="-342900">
              <a:buAutoNum type="arabicPeriod"/>
            </a:pPr>
            <a:r>
              <a:rPr lang="en-US" sz="1600" dirty="0">
                <a:latin typeface="Monaco" panose="020B0509030404040204" pitchFamily="49" charset="0"/>
              </a:rPr>
              <a:t>Alphabet : alphabet-set : {a, b} , </a:t>
            </a:r>
            <a:r>
              <a:rPr lang="el-GR" sz="1600" dirty="0"/>
              <a:t>ϕ</a:t>
            </a:r>
            <a:r>
              <a:rPr lang="en-US" sz="1600" dirty="0">
                <a:latin typeface="Monaco" panose="020B0509030404040204" pitchFamily="49" charset="0"/>
              </a:rPr>
              <a:t> is a null character. Alphabet is always a finite set.</a:t>
            </a:r>
          </a:p>
          <a:p>
            <a:pPr marL="342900" indent="-342900">
              <a:buAutoNum type="arabicPeriod"/>
            </a:pPr>
            <a:endParaRPr lang="en-US" sz="1600" dirty="0">
              <a:latin typeface="Monaco" panose="020B0509030404040204" pitchFamily="49" charset="0"/>
            </a:endParaRPr>
          </a:p>
          <a:p>
            <a:pPr marL="342900" indent="-342900">
              <a:buAutoNum type="arabicPeriod"/>
            </a:pPr>
            <a:r>
              <a:rPr lang="en-US" sz="1600" dirty="0">
                <a:latin typeface="Monaco" panose="020B0509030404040204" pitchFamily="49" charset="0"/>
              </a:rPr>
              <a:t>Strings : string-set : {</a:t>
            </a:r>
            <a:r>
              <a:rPr lang="el-GR" sz="1600" dirty="0"/>
              <a:t>ϕ</a:t>
            </a:r>
            <a:r>
              <a:rPr lang="en-US" sz="1600" dirty="0">
                <a:latin typeface="Monaco" panose="020B0509030404040204" pitchFamily="49" charset="0"/>
              </a:rPr>
              <a:t>, a, b, ab, </a:t>
            </a:r>
            <a:r>
              <a:rPr lang="en-US" sz="1600" dirty="0" err="1">
                <a:latin typeface="Monaco" panose="020B0509030404040204" pitchFamily="49" charset="0"/>
              </a:rPr>
              <a:t>aab</a:t>
            </a:r>
            <a:r>
              <a:rPr lang="en-US" sz="1600" dirty="0">
                <a:latin typeface="Monaco" panose="020B0509030404040204" pitchFamily="49" charset="0"/>
              </a:rPr>
              <a:t>, aba, </a:t>
            </a:r>
            <a:r>
              <a:rPr lang="en-US" sz="1600" dirty="0" err="1">
                <a:latin typeface="Monaco" panose="020B0509030404040204" pitchFamily="49" charset="0"/>
              </a:rPr>
              <a:t>bab</a:t>
            </a:r>
            <a:r>
              <a:rPr lang="en-US" sz="1600" dirty="0">
                <a:latin typeface="Monaco" panose="020B0509030404040204" pitchFamily="49" charset="0"/>
              </a:rPr>
              <a:t>, </a:t>
            </a:r>
            <a:r>
              <a:rPr lang="en-US" sz="1600" dirty="0" err="1">
                <a:latin typeface="Monaco" panose="020B0509030404040204" pitchFamily="49" charset="0"/>
              </a:rPr>
              <a:t>bba</a:t>
            </a:r>
            <a:r>
              <a:rPr lang="en-US" sz="1600" dirty="0">
                <a:latin typeface="Monaco" panose="020B0509030404040204" pitchFamily="49" charset="0"/>
              </a:rPr>
              <a:t>, </a:t>
            </a:r>
            <a:r>
              <a:rPr lang="en-US" sz="1600" dirty="0" err="1">
                <a:latin typeface="Monaco" panose="020B0509030404040204" pitchFamily="49" charset="0"/>
              </a:rPr>
              <a:t>bababb</a:t>
            </a:r>
            <a:r>
              <a:rPr lang="en-US" sz="1600" dirty="0">
                <a:latin typeface="Monaco" panose="020B0509030404040204" pitchFamily="49" charset="0"/>
              </a:rPr>
              <a:t>}; </a:t>
            </a:r>
          </a:p>
          <a:p>
            <a:pPr marL="342900" indent="-342900">
              <a:buAutoNum type="arabicPeriod"/>
            </a:pPr>
            <a:endParaRPr lang="en-US" sz="1600" dirty="0">
              <a:latin typeface="Monaco" panose="020B0509030404040204" pitchFamily="49" charset="0"/>
            </a:endParaRPr>
          </a:p>
          <a:p>
            <a:pPr marL="342900" indent="-342900">
              <a:buAutoNum type="arabicPeriod"/>
            </a:pPr>
            <a:r>
              <a:rPr lang="en-US" sz="1600" dirty="0">
                <a:latin typeface="Monaco" panose="020B0509030404040204" pitchFamily="49" charset="0"/>
              </a:rPr>
              <a:t>Language : language-set : {a, b, </a:t>
            </a:r>
            <a:r>
              <a:rPr lang="en-US" sz="1600" dirty="0" err="1">
                <a:latin typeface="Monaco" panose="020B0509030404040204" pitchFamily="49" charset="0"/>
              </a:rPr>
              <a:t>aab</a:t>
            </a:r>
            <a:r>
              <a:rPr lang="en-US" sz="1600" dirty="0">
                <a:latin typeface="Monaco" panose="020B0509030404040204" pitchFamily="49" charset="0"/>
              </a:rPr>
              <a:t>, aba, </a:t>
            </a:r>
            <a:r>
              <a:rPr lang="en-US" sz="1600" dirty="0" err="1">
                <a:latin typeface="Monaco" panose="020B0509030404040204" pitchFamily="49" charset="0"/>
              </a:rPr>
              <a:t>bab</a:t>
            </a:r>
            <a:r>
              <a:rPr lang="en-US" sz="1600" dirty="0">
                <a:latin typeface="Monaco" panose="020B0509030404040204" pitchFamily="49" charset="0"/>
              </a:rPr>
              <a:t>} (Subset of the set of all possible strings).</a:t>
            </a:r>
          </a:p>
          <a:p>
            <a:pPr marL="342900" indent="-342900">
              <a:buAutoNum type="arabicPeriod"/>
            </a:pPr>
            <a:endParaRPr lang="en-US" sz="1600" dirty="0">
              <a:latin typeface="Monaco" panose="020B0509030404040204" pitchFamily="49" charset="0"/>
            </a:endParaRPr>
          </a:p>
          <a:p>
            <a:pPr marL="342900" indent="-342900">
              <a:buAutoNum type="arabicPeriod"/>
            </a:pPr>
            <a:r>
              <a:rPr lang="en-US" sz="1600" dirty="0">
                <a:latin typeface="Monaco" panose="020B0509030404040204" pitchFamily="49" charset="0"/>
              </a:rPr>
              <a:t>Universal Language : Set of all possible strings.</a:t>
            </a:r>
          </a:p>
          <a:p>
            <a:pPr marL="342900" indent="-342900">
              <a:buAutoNum type="arabicPeriod"/>
            </a:pPr>
            <a:endParaRPr lang="en-US" sz="1600" dirty="0">
              <a:latin typeface="Monaco" panose="020B0509030404040204" pitchFamily="49" charset="0"/>
            </a:endParaRPr>
          </a:p>
          <a:p>
            <a:pPr marL="342900" indent="-342900">
              <a:buAutoNum type="arabicPeriod"/>
            </a:pPr>
            <a:r>
              <a:rPr lang="en-US" sz="1600" dirty="0">
                <a:latin typeface="Monaco" panose="020B0509030404040204" pitchFamily="49" charset="0"/>
              </a:rPr>
              <a:t>How many strings can be formed with 2 alphabets?</a:t>
            </a:r>
          </a:p>
          <a:p>
            <a:pPr marL="342900" indent="-342900">
              <a:buAutoNum type="arabicPeriod"/>
            </a:pPr>
            <a:endParaRPr lang="en-US" sz="1600" dirty="0">
              <a:latin typeface="Monaco" panose="020B0509030404040204" pitchFamily="49" charset="0"/>
            </a:endParaRPr>
          </a:p>
          <a:p>
            <a:pPr marL="342900" indent="-342900">
              <a:buAutoNum type="arabicPeriod"/>
            </a:pPr>
            <a:r>
              <a:rPr lang="en-US" sz="1600" dirty="0">
                <a:latin typeface="Monaco" panose="020B0509030404040204" pitchFamily="49" charset="0"/>
              </a:rPr>
              <a:t>How many languages can be formed with sub-setting a set of all alphabets. </a:t>
            </a:r>
          </a:p>
          <a:p>
            <a:pPr marL="342900" indent="-342900">
              <a:buAutoNum type="arabicPeriod"/>
            </a:pPr>
            <a:endParaRPr lang="en-US" sz="1600" dirty="0">
              <a:latin typeface="Monaco" panose="020B0509030404040204" pitchFamily="49" charset="0"/>
            </a:endParaRPr>
          </a:p>
          <a:p>
            <a:pPr marL="342900" indent="-342900">
              <a:buAutoNum type="arabicPeriod"/>
            </a:pPr>
            <a:r>
              <a:rPr lang="en-US" sz="1600" dirty="0">
                <a:latin typeface="Monaco" panose="020B0509030404040204" pitchFamily="49" charset="0"/>
              </a:rPr>
              <a:t>S* = {</a:t>
            </a:r>
            <a:r>
              <a:rPr lang="el-GR" dirty="0"/>
              <a:t>ϕ</a:t>
            </a:r>
            <a:r>
              <a:rPr lang="en-US" dirty="0">
                <a:latin typeface="Monaco" panose="020B0509030404040204" pitchFamily="49" charset="0"/>
              </a:rPr>
              <a:t>,</a:t>
            </a:r>
            <a:r>
              <a:rPr lang="en-US" sz="1600" dirty="0"/>
              <a:t>  </a:t>
            </a:r>
            <a:r>
              <a:rPr lang="en-US" sz="1600" dirty="0">
                <a:latin typeface="Monaco" panose="020B0509030404040204" pitchFamily="49" charset="0"/>
              </a:rPr>
              <a:t>a, b, ab, </a:t>
            </a:r>
            <a:r>
              <a:rPr lang="en-US" sz="1600" dirty="0" err="1">
                <a:latin typeface="Monaco" panose="020B0509030404040204" pitchFamily="49" charset="0"/>
              </a:rPr>
              <a:t>ba</a:t>
            </a:r>
            <a:r>
              <a:rPr lang="en-US" sz="1600" dirty="0">
                <a:latin typeface="Monaco" panose="020B0509030404040204" pitchFamily="49" charset="0"/>
              </a:rPr>
              <a:t>, </a:t>
            </a:r>
            <a:r>
              <a:rPr lang="en-US" sz="1600" dirty="0" err="1">
                <a:latin typeface="Monaco" panose="020B0509030404040204" pitchFamily="49" charset="0"/>
              </a:rPr>
              <a:t>aab</a:t>
            </a:r>
            <a:r>
              <a:rPr lang="en-US" sz="1600" dirty="0">
                <a:latin typeface="Monaco" panose="020B0509030404040204" pitchFamily="49" charset="0"/>
              </a:rPr>
              <a:t>, </a:t>
            </a:r>
            <a:r>
              <a:rPr lang="en-US" sz="1600" dirty="0" err="1">
                <a:latin typeface="Monaco" panose="020B0509030404040204" pitchFamily="49" charset="0"/>
              </a:rPr>
              <a:t>bab</a:t>
            </a:r>
            <a:r>
              <a:rPr lang="en-US" sz="1600" dirty="0">
                <a:latin typeface="Monaco" panose="020B0509030404040204" pitchFamily="49" charset="0"/>
              </a:rPr>
              <a:t>, aba, </a:t>
            </a:r>
            <a:r>
              <a:rPr lang="en-US" sz="1600" dirty="0" err="1">
                <a:latin typeface="Monaco" panose="020B0509030404040204" pitchFamily="49" charset="0"/>
              </a:rPr>
              <a:t>aaa</a:t>
            </a:r>
            <a:r>
              <a:rPr lang="en-US" sz="1600" dirty="0">
                <a:latin typeface="Monaco" panose="020B0509030404040204" pitchFamily="49" charset="0"/>
              </a:rPr>
              <a:t>, </a:t>
            </a:r>
            <a:r>
              <a:rPr lang="en-US" sz="1600" dirty="0" err="1">
                <a:latin typeface="Monaco" panose="020B0509030404040204" pitchFamily="49" charset="0"/>
              </a:rPr>
              <a:t>bbb</a:t>
            </a:r>
            <a:r>
              <a:rPr lang="en-US" sz="1600" dirty="0">
                <a:latin typeface="Monaco" panose="020B0509030404040204" pitchFamily="49" charset="0"/>
              </a:rPr>
              <a:t>, </a:t>
            </a:r>
            <a:r>
              <a:rPr lang="en-US" sz="1600" dirty="0" err="1">
                <a:latin typeface="Monaco" panose="020B0509030404040204" pitchFamily="49" charset="0"/>
              </a:rPr>
              <a:t>bba</a:t>
            </a:r>
            <a:r>
              <a:rPr lang="en-US" sz="1600" dirty="0">
                <a:latin typeface="Monaco" panose="020B0509030404040204" pitchFamily="49" charset="0"/>
              </a:rPr>
              <a:t>, </a:t>
            </a:r>
            <a:r>
              <a:rPr lang="en-US" sz="1600" dirty="0" err="1">
                <a:latin typeface="Monaco" panose="020B0509030404040204" pitchFamily="49" charset="0"/>
              </a:rPr>
              <a:t>abb</a:t>
            </a:r>
            <a:r>
              <a:rPr lang="en-US" sz="1600" dirty="0">
                <a:latin typeface="Monaco" panose="020B0509030404040204" pitchFamily="49" charset="0"/>
              </a:rPr>
              <a:t>, baa ... }. </a:t>
            </a:r>
            <a:r>
              <a:rPr lang="en-US" sz="1600" dirty="0" err="1">
                <a:latin typeface="Monaco" panose="020B0509030404040204" pitchFamily="49" charset="0"/>
              </a:rPr>
              <a:t>Kleen</a:t>
            </a:r>
            <a:r>
              <a:rPr lang="en-US" sz="1600" dirty="0">
                <a:latin typeface="Monaco" panose="020B0509030404040204" pitchFamily="49" charset="0"/>
              </a:rPr>
              <a:t> Closure. </a:t>
            </a:r>
          </a:p>
          <a:p>
            <a:pPr marL="342900" indent="-342900">
              <a:buAutoNum type="arabicPeriod"/>
            </a:pPr>
            <a:endParaRPr lang="en-US" sz="1600" dirty="0">
              <a:latin typeface="Monaco" panose="020B0509030404040204" pitchFamily="49" charset="0"/>
            </a:endParaRPr>
          </a:p>
          <a:p>
            <a:pPr marL="342900" indent="-342900">
              <a:buAutoNum type="arabicPeriod"/>
            </a:pPr>
            <a:r>
              <a:rPr lang="en-US" sz="1600" dirty="0">
                <a:latin typeface="Monaco" panose="020B0509030404040204" pitchFamily="49" charset="0"/>
              </a:rPr>
              <a:t>Modern systems : </a:t>
            </a:r>
          </a:p>
          <a:p>
            <a:r>
              <a:rPr lang="en-US" sz="1600" dirty="0">
                <a:latin typeface="Monaco" panose="020B0509030404040204" pitchFamily="49" charset="0"/>
              </a:rPr>
              <a:t>	alphabet-set : {a, b, c, d, e, f, g, h ...   A, B, C, D, E ... 1, 2, 3, 4, ... </a:t>
            </a:r>
            <a:r>
              <a:rPr lang="el-GR" sz="1600" dirty="0">
                <a:latin typeface="Ubuntu Mono" panose="020B0509030602030204" pitchFamily="49" charset="0"/>
              </a:rPr>
              <a:t>Μ μ</a:t>
            </a:r>
            <a:r>
              <a:rPr lang="en-US" sz="1600" dirty="0">
                <a:latin typeface="Monaco" panose="020B0509030404040204" pitchFamily="49" charset="0"/>
              </a:rPr>
              <a:t> }</a:t>
            </a:r>
          </a:p>
          <a:p>
            <a:r>
              <a:rPr lang="en-US" sz="1600" dirty="0">
                <a:latin typeface="Monaco" panose="020B0509030404040204" pitchFamily="49" charset="0"/>
              </a:rPr>
              <a:t>	strings-set  : {is, am, are, was, def, main, int, char, float, etc...}</a:t>
            </a:r>
          </a:p>
          <a:p>
            <a:r>
              <a:rPr lang="en-US" sz="1600" dirty="0">
                <a:latin typeface="Monaco" panose="020B0509030404040204" pitchFamily="49" charset="0"/>
              </a:rPr>
              <a:t>	C Language : {void, main, int, char, float ...} Subset of above.  </a:t>
            </a:r>
          </a:p>
          <a:p>
            <a:pPr lvl="1"/>
            <a:endParaRPr lang="en-US" sz="1600" dirty="0">
              <a:latin typeface="Monaco" panose="020B0509030404040204" pitchFamily="49" charset="0"/>
            </a:endParaRPr>
          </a:p>
          <a:p>
            <a:pPr lvl="1"/>
            <a:r>
              <a:rPr lang="en-US" sz="1600" dirty="0">
                <a:latin typeface="Monaco" panose="020B0509030404040204" pitchFamily="49" charset="0"/>
              </a:rPr>
              <a:t>Note that in modern systems everything is a homomorphic mapping to the alphabet-set {0, 1} and related strings. </a:t>
            </a:r>
          </a:p>
          <a:p>
            <a:pPr lvl="1"/>
            <a:endParaRPr lang="en-US" sz="1600" dirty="0">
              <a:latin typeface="Monaco" panose="020B0509030404040204" pitchFamily="49" charset="0"/>
            </a:endParaRPr>
          </a:p>
        </p:txBody>
      </p:sp>
    </p:spTree>
    <p:extLst>
      <p:ext uri="{BB962C8B-B14F-4D97-AF65-F5344CB8AC3E}">
        <p14:creationId xmlns:p14="http://schemas.microsoft.com/office/powerpoint/2010/main" val="324715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500"/>
                                        <p:tgtEl>
                                          <p:spTgt spid="4">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7" end="17"/>
                                            </p:txEl>
                                          </p:spTgt>
                                        </p:tgtEl>
                                        <p:attrNameLst>
                                          <p:attrName>style.visibility</p:attrName>
                                        </p:attrNameLst>
                                      </p:cBhvr>
                                      <p:to>
                                        <p:strVal val="visible"/>
                                      </p:to>
                                    </p:set>
                                    <p:animEffect transition="in" filter="fade">
                                      <p:cBhvr>
                                        <p:cTn id="52" dur="500"/>
                                        <p:tgtEl>
                                          <p:spTgt spid="4">
                                            <p:txEl>
                                              <p:pRg st="17" end="1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animEffect transition="in" filter="fade">
                                      <p:cBhvr>
                                        <p:cTn id="57" dur="500"/>
                                        <p:tgtEl>
                                          <p:spTgt spid="4">
                                            <p:txEl>
                                              <p:pRg st="18" end="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9" end="19"/>
                                            </p:txEl>
                                          </p:spTgt>
                                        </p:tgtEl>
                                        <p:attrNameLst>
                                          <p:attrName>style.visibility</p:attrName>
                                        </p:attrNameLst>
                                      </p:cBhvr>
                                      <p:to>
                                        <p:strVal val="visible"/>
                                      </p:to>
                                    </p:set>
                                    <p:animEffect transition="in" filter="fade">
                                      <p:cBhvr>
                                        <p:cTn id="62" dur="500"/>
                                        <p:tgtEl>
                                          <p:spTgt spid="4">
                                            <p:txEl>
                                              <p:pRg st="19" end="19"/>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21" end="21"/>
                                            </p:txEl>
                                          </p:spTgt>
                                        </p:tgtEl>
                                        <p:attrNameLst>
                                          <p:attrName>style.visibility</p:attrName>
                                        </p:attrNameLst>
                                      </p:cBhvr>
                                      <p:to>
                                        <p:strVal val="visible"/>
                                      </p:to>
                                    </p:set>
                                    <p:animEffect transition="in" filter="fade">
                                      <p:cBhvr>
                                        <p:cTn id="65" dur="500"/>
                                        <p:tgtEl>
                                          <p:spTgt spid="4">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631D619E-8D4B-4809-8953-E90176856FB3}"/>
              </a:ext>
            </a:extLst>
          </p:cNvPr>
          <p:cNvSpPr/>
          <p:nvPr/>
        </p:nvSpPr>
        <p:spPr>
          <a:xfrm>
            <a:off x="553674" y="123738"/>
            <a:ext cx="9232784" cy="652663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EB89BBE-40DF-4189-AF95-3EF4D9BF5D46}"/>
              </a:ext>
            </a:extLst>
          </p:cNvPr>
          <p:cNvSpPr/>
          <p:nvPr/>
        </p:nvSpPr>
        <p:spPr>
          <a:xfrm>
            <a:off x="3150765" y="597138"/>
            <a:ext cx="5328408" cy="509211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6E6AB3-B35F-4EFF-8EBE-B5D28523CB59}"/>
              </a:ext>
            </a:extLst>
          </p:cNvPr>
          <p:cNvSpPr/>
          <p:nvPr/>
        </p:nvSpPr>
        <p:spPr>
          <a:xfrm>
            <a:off x="3340217" y="1417741"/>
            <a:ext cx="4369266" cy="3808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F41288-238A-432C-B116-819A76524098}"/>
              </a:ext>
            </a:extLst>
          </p:cNvPr>
          <p:cNvSpPr/>
          <p:nvPr/>
        </p:nvSpPr>
        <p:spPr>
          <a:xfrm>
            <a:off x="3475840" y="1912690"/>
            <a:ext cx="3596080" cy="310882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12AEEA1-A087-4303-AF46-B4F1E57DA449}"/>
              </a:ext>
            </a:extLst>
          </p:cNvPr>
          <p:cNvSpPr/>
          <p:nvPr/>
        </p:nvSpPr>
        <p:spPr>
          <a:xfrm>
            <a:off x="3645018" y="2478248"/>
            <a:ext cx="2588002" cy="19777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897C725-AB22-42BC-84B2-4A0587C62EB5}"/>
              </a:ext>
            </a:extLst>
          </p:cNvPr>
          <p:cNvSpPr/>
          <p:nvPr/>
        </p:nvSpPr>
        <p:spPr>
          <a:xfrm>
            <a:off x="3830275" y="2700731"/>
            <a:ext cx="1619074" cy="14565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latin typeface="Ubuntu Mono" panose="020B0509030602030204" pitchFamily="49" charset="0"/>
              </a:rPr>
              <a:t>Simplex Machine</a:t>
            </a:r>
          </a:p>
          <a:p>
            <a:pPr algn="ctr"/>
            <a:endParaRPr lang="en-US" sz="1600" dirty="0">
              <a:solidFill>
                <a:srgbClr val="002060"/>
              </a:solidFill>
              <a:latin typeface="Ubuntu Mono" panose="020B0509030602030204" pitchFamily="49" charset="0"/>
            </a:endParaRPr>
          </a:p>
          <a:p>
            <a:pPr algn="ctr"/>
            <a:r>
              <a:rPr lang="en-US" sz="1600" dirty="0">
                <a:solidFill>
                  <a:srgbClr val="002060"/>
                </a:solidFill>
                <a:latin typeface="Ubuntu Mono" panose="020B0509030602030204" pitchFamily="49" charset="0"/>
              </a:rPr>
              <a:t>0/1 check</a:t>
            </a:r>
          </a:p>
        </p:txBody>
      </p:sp>
      <p:sp>
        <p:nvSpPr>
          <p:cNvPr id="10" name="TextBox 9">
            <a:extLst>
              <a:ext uri="{FF2B5EF4-FFF2-40B4-BE49-F238E27FC236}">
                <a16:creationId xmlns:a16="http://schemas.microsoft.com/office/drawing/2014/main" id="{3377574E-D8D0-4470-A4F5-2689DAC89A17}"/>
              </a:ext>
            </a:extLst>
          </p:cNvPr>
          <p:cNvSpPr txBox="1"/>
          <p:nvPr/>
        </p:nvSpPr>
        <p:spPr>
          <a:xfrm>
            <a:off x="5533938" y="3298195"/>
            <a:ext cx="562062" cy="830997"/>
          </a:xfrm>
          <a:prstGeom prst="rect">
            <a:avLst/>
          </a:prstGeom>
          <a:noFill/>
        </p:spPr>
        <p:txBody>
          <a:bodyPr wrap="square" rtlCol="0">
            <a:spAutoFit/>
          </a:bodyPr>
          <a:lstStyle/>
          <a:p>
            <a:r>
              <a:rPr lang="en-US" sz="1600" dirty="0">
                <a:solidFill>
                  <a:srgbClr val="002060"/>
                </a:solidFill>
                <a:latin typeface="Ubuntu Mono" panose="020B0509030602030204" pitchFamily="49" charset="0"/>
              </a:rPr>
              <a:t>FSM</a:t>
            </a:r>
          </a:p>
          <a:p>
            <a:endParaRPr lang="en-US" sz="1600" dirty="0">
              <a:solidFill>
                <a:srgbClr val="002060"/>
              </a:solidFill>
              <a:latin typeface="Ubuntu Mono" panose="020B0509030602030204" pitchFamily="49" charset="0"/>
            </a:endParaRPr>
          </a:p>
          <a:p>
            <a:r>
              <a:rPr lang="en-US" sz="1600" dirty="0">
                <a:solidFill>
                  <a:srgbClr val="002060"/>
                </a:solidFill>
                <a:latin typeface="Ubuntu Mono" panose="020B0509030602030204" pitchFamily="49" charset="0"/>
              </a:rPr>
              <a:t>RL</a:t>
            </a:r>
          </a:p>
        </p:txBody>
      </p:sp>
      <p:sp>
        <p:nvSpPr>
          <p:cNvPr id="11" name="TextBox 10">
            <a:extLst>
              <a:ext uri="{FF2B5EF4-FFF2-40B4-BE49-F238E27FC236}">
                <a16:creationId xmlns:a16="http://schemas.microsoft.com/office/drawing/2014/main" id="{B545590D-83D2-4495-80BC-2F893DD26D7F}"/>
              </a:ext>
            </a:extLst>
          </p:cNvPr>
          <p:cNvSpPr txBox="1"/>
          <p:nvPr/>
        </p:nvSpPr>
        <p:spPr>
          <a:xfrm>
            <a:off x="6342077" y="2804643"/>
            <a:ext cx="562062" cy="830997"/>
          </a:xfrm>
          <a:prstGeom prst="rect">
            <a:avLst/>
          </a:prstGeom>
          <a:noFill/>
        </p:spPr>
        <p:txBody>
          <a:bodyPr wrap="square" rtlCol="0">
            <a:spAutoFit/>
          </a:bodyPr>
          <a:lstStyle/>
          <a:p>
            <a:r>
              <a:rPr lang="en-US" sz="1600" dirty="0">
                <a:solidFill>
                  <a:srgbClr val="002060"/>
                </a:solidFill>
                <a:latin typeface="Ubuntu Mono" panose="020B0509030602030204" pitchFamily="49" charset="0"/>
              </a:rPr>
              <a:t>PDA</a:t>
            </a:r>
          </a:p>
          <a:p>
            <a:endParaRPr lang="en-US" sz="1600" dirty="0">
              <a:solidFill>
                <a:srgbClr val="002060"/>
              </a:solidFill>
              <a:latin typeface="Ubuntu Mono" panose="020B0509030602030204" pitchFamily="49" charset="0"/>
            </a:endParaRPr>
          </a:p>
          <a:p>
            <a:r>
              <a:rPr lang="en-US" sz="1600" dirty="0">
                <a:solidFill>
                  <a:srgbClr val="002060"/>
                </a:solidFill>
                <a:latin typeface="Ubuntu Mono" panose="020B0509030602030204" pitchFamily="49" charset="0"/>
              </a:rPr>
              <a:t>CFL</a:t>
            </a:r>
          </a:p>
        </p:txBody>
      </p:sp>
      <p:sp>
        <p:nvSpPr>
          <p:cNvPr id="12" name="TextBox 11">
            <a:extLst>
              <a:ext uri="{FF2B5EF4-FFF2-40B4-BE49-F238E27FC236}">
                <a16:creationId xmlns:a16="http://schemas.microsoft.com/office/drawing/2014/main" id="{C53E0801-D4AE-4AA5-8EF7-BA5622FE01C8}"/>
              </a:ext>
            </a:extLst>
          </p:cNvPr>
          <p:cNvSpPr txBox="1"/>
          <p:nvPr/>
        </p:nvSpPr>
        <p:spPr>
          <a:xfrm>
            <a:off x="7093591" y="2598003"/>
            <a:ext cx="562062" cy="830997"/>
          </a:xfrm>
          <a:prstGeom prst="rect">
            <a:avLst/>
          </a:prstGeom>
          <a:noFill/>
        </p:spPr>
        <p:txBody>
          <a:bodyPr wrap="square" rtlCol="0">
            <a:spAutoFit/>
          </a:bodyPr>
          <a:lstStyle/>
          <a:p>
            <a:r>
              <a:rPr lang="en-US" sz="1600" dirty="0">
                <a:solidFill>
                  <a:srgbClr val="002060"/>
                </a:solidFill>
                <a:latin typeface="Ubuntu Mono" panose="020B0509030602030204" pitchFamily="49" charset="0"/>
              </a:rPr>
              <a:t>LBA</a:t>
            </a:r>
          </a:p>
          <a:p>
            <a:endParaRPr lang="en-US" sz="1600" dirty="0">
              <a:solidFill>
                <a:srgbClr val="002060"/>
              </a:solidFill>
              <a:latin typeface="Ubuntu Mono" panose="020B0509030602030204" pitchFamily="49" charset="0"/>
            </a:endParaRPr>
          </a:p>
          <a:p>
            <a:r>
              <a:rPr lang="en-US" sz="1600" dirty="0">
                <a:solidFill>
                  <a:srgbClr val="002060"/>
                </a:solidFill>
                <a:latin typeface="Ubuntu Mono" panose="020B0509030602030204" pitchFamily="49" charset="0"/>
              </a:rPr>
              <a:t>CSL</a:t>
            </a:r>
          </a:p>
        </p:txBody>
      </p:sp>
      <p:sp>
        <p:nvSpPr>
          <p:cNvPr id="13" name="TextBox 12">
            <a:extLst>
              <a:ext uri="{FF2B5EF4-FFF2-40B4-BE49-F238E27FC236}">
                <a16:creationId xmlns:a16="http://schemas.microsoft.com/office/drawing/2014/main" id="{2AAF685D-8FDB-4C71-A471-0C24ABCD0D06}"/>
              </a:ext>
            </a:extLst>
          </p:cNvPr>
          <p:cNvSpPr txBox="1"/>
          <p:nvPr/>
        </p:nvSpPr>
        <p:spPr>
          <a:xfrm>
            <a:off x="5814269" y="1064033"/>
            <a:ext cx="3120705" cy="584775"/>
          </a:xfrm>
          <a:prstGeom prst="rect">
            <a:avLst/>
          </a:prstGeom>
          <a:noFill/>
        </p:spPr>
        <p:txBody>
          <a:bodyPr wrap="square" rtlCol="0">
            <a:spAutoFit/>
          </a:bodyPr>
          <a:lstStyle/>
          <a:p>
            <a:r>
              <a:rPr lang="en-US" sz="1600" dirty="0">
                <a:solidFill>
                  <a:srgbClr val="FFFF00"/>
                </a:solidFill>
                <a:latin typeface="Ubuntu Mono" panose="020B0509030602030204" pitchFamily="49" charset="0"/>
              </a:rPr>
              <a:t>Turing Machines</a:t>
            </a:r>
          </a:p>
          <a:p>
            <a:r>
              <a:rPr lang="en-US" sz="1600" dirty="0">
                <a:solidFill>
                  <a:srgbClr val="FFFF00"/>
                </a:solidFill>
                <a:latin typeface="Ubuntu Mono" panose="020B0509030602030204" pitchFamily="49" charset="0"/>
              </a:rPr>
              <a:t>	RE / REC</a:t>
            </a:r>
          </a:p>
        </p:txBody>
      </p:sp>
      <p:sp>
        <p:nvSpPr>
          <p:cNvPr id="14" name="TextBox 13">
            <a:extLst>
              <a:ext uri="{FF2B5EF4-FFF2-40B4-BE49-F238E27FC236}">
                <a16:creationId xmlns:a16="http://schemas.microsoft.com/office/drawing/2014/main" id="{0BD43F9B-C1FB-4C64-BE93-BB546C50DCCA}"/>
              </a:ext>
            </a:extLst>
          </p:cNvPr>
          <p:cNvSpPr txBox="1"/>
          <p:nvPr/>
        </p:nvSpPr>
        <p:spPr>
          <a:xfrm>
            <a:off x="766541" y="2662775"/>
            <a:ext cx="2341929" cy="1815882"/>
          </a:xfrm>
          <a:prstGeom prst="rect">
            <a:avLst/>
          </a:prstGeom>
          <a:noFill/>
        </p:spPr>
        <p:txBody>
          <a:bodyPr wrap="square" rtlCol="0">
            <a:spAutoFit/>
          </a:bodyPr>
          <a:lstStyle/>
          <a:p>
            <a:r>
              <a:rPr lang="en-US" sz="1400" dirty="0">
                <a:latin typeface="Ubuntu Mono" panose="020B0509030602030204" pitchFamily="49" charset="0"/>
              </a:rPr>
              <a:t>Undecidable Problems : </a:t>
            </a:r>
          </a:p>
          <a:p>
            <a:endParaRPr lang="en-US" sz="1400" dirty="0">
              <a:latin typeface="Ubuntu Mono" panose="020B0509030602030204" pitchFamily="49" charset="0"/>
            </a:endParaRPr>
          </a:p>
          <a:p>
            <a:r>
              <a:rPr lang="en-US" sz="1400" dirty="0">
                <a:latin typeface="Ubuntu Mono" panose="020B0509030602030204" pitchFamily="49" charset="0"/>
              </a:rPr>
              <a:t>We recognize as problems and have a formal definition. But we don’t have a halting </a:t>
            </a:r>
            <a:r>
              <a:rPr lang="en-US" sz="1400" dirty="0" err="1">
                <a:latin typeface="Ubuntu Mono" panose="020B0509030602030204" pitchFamily="49" charset="0"/>
              </a:rPr>
              <a:t>turing</a:t>
            </a:r>
            <a:r>
              <a:rPr lang="en-US" sz="1400" dirty="0">
                <a:latin typeface="Ubuntu Mono" panose="020B0509030602030204" pitchFamily="49" charset="0"/>
              </a:rPr>
              <a:t> machine for it. So it is undecidable.</a:t>
            </a:r>
          </a:p>
        </p:txBody>
      </p:sp>
      <p:sp>
        <p:nvSpPr>
          <p:cNvPr id="15" name="TextBox 14">
            <a:extLst>
              <a:ext uri="{FF2B5EF4-FFF2-40B4-BE49-F238E27FC236}">
                <a16:creationId xmlns:a16="http://schemas.microsoft.com/office/drawing/2014/main" id="{BC302A0D-51A7-4ACF-8B99-43CD47247834}"/>
              </a:ext>
            </a:extLst>
          </p:cNvPr>
          <p:cNvSpPr txBox="1"/>
          <p:nvPr/>
        </p:nvSpPr>
        <p:spPr>
          <a:xfrm>
            <a:off x="8713366" y="165683"/>
            <a:ext cx="3391949" cy="954107"/>
          </a:xfrm>
          <a:prstGeom prst="rect">
            <a:avLst/>
          </a:prstGeom>
          <a:noFill/>
        </p:spPr>
        <p:txBody>
          <a:bodyPr wrap="square" rtlCol="0">
            <a:spAutoFit/>
          </a:bodyPr>
          <a:lstStyle/>
          <a:p>
            <a:r>
              <a:rPr lang="en-US" sz="1400" dirty="0">
                <a:latin typeface="Ubuntu Mono" panose="020B0509030602030204" pitchFamily="49" charset="0"/>
              </a:rPr>
              <a:t>A </a:t>
            </a:r>
            <a:r>
              <a:rPr lang="en-US" sz="1400" dirty="0">
                <a:solidFill>
                  <a:srgbClr val="FF0000"/>
                </a:solidFill>
                <a:latin typeface="Ubuntu Mono" panose="020B0509030602030204" pitchFamily="49" charset="0"/>
              </a:rPr>
              <a:t>Simplex Machine </a:t>
            </a:r>
            <a:r>
              <a:rPr lang="en-US" sz="1400" dirty="0">
                <a:latin typeface="Ubuntu Mono" panose="020B0509030602030204" pitchFamily="49" charset="0"/>
              </a:rPr>
              <a:t>is one which has at max 2-3 states and can only check for correctness of few strings. States don’t have self loops.</a:t>
            </a:r>
          </a:p>
        </p:txBody>
      </p:sp>
    </p:spTree>
    <p:extLst>
      <p:ext uri="{BB962C8B-B14F-4D97-AF65-F5344CB8AC3E}">
        <p14:creationId xmlns:p14="http://schemas.microsoft.com/office/powerpoint/2010/main" val="400948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7" grpId="0" animBg="1"/>
      <p:bldP spid="8" grpId="0" animBg="1"/>
      <p:bldP spid="10" grpId="0"/>
      <p:bldP spid="11"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311009-1CEB-445E-93C6-3B215327CBF6}"/>
              </a:ext>
            </a:extLst>
          </p:cNvPr>
          <p:cNvSpPr txBox="1"/>
          <p:nvPr/>
        </p:nvSpPr>
        <p:spPr>
          <a:xfrm>
            <a:off x="83890" y="151125"/>
            <a:ext cx="11811699" cy="6247864"/>
          </a:xfrm>
          <a:prstGeom prst="rect">
            <a:avLst/>
          </a:prstGeom>
          <a:noFill/>
        </p:spPr>
        <p:txBody>
          <a:bodyPr wrap="square" rtlCol="0">
            <a:spAutoFit/>
          </a:bodyPr>
          <a:lstStyle/>
          <a:p>
            <a:r>
              <a:rPr lang="en-US" sz="1600" dirty="0">
                <a:latin typeface="Monaco" panose="020B0509030404040204" pitchFamily="49" charset="0"/>
              </a:rPr>
              <a:t>Theory of Computation.</a:t>
            </a:r>
          </a:p>
          <a:p>
            <a:endParaRPr lang="en-US" sz="1600" dirty="0">
              <a:latin typeface="Monaco" panose="020B0509030404040204" pitchFamily="49" charset="0"/>
            </a:endParaRPr>
          </a:p>
          <a:p>
            <a:r>
              <a:rPr lang="en-US" sz="1600" dirty="0">
                <a:latin typeface="Monaco" panose="020B0509030404040204" pitchFamily="49" charset="0"/>
              </a:rPr>
              <a:t>Alphabet set : {a, b, c}</a:t>
            </a:r>
          </a:p>
          <a:p>
            <a:endParaRPr lang="en-US" sz="1600" dirty="0">
              <a:latin typeface="Monaco" panose="020B0509030404040204" pitchFamily="49" charset="0"/>
            </a:endParaRPr>
          </a:p>
          <a:p>
            <a:r>
              <a:rPr lang="en-US" sz="1600" dirty="0">
                <a:latin typeface="Monaco" panose="020B0509030404040204" pitchFamily="49" charset="0"/>
              </a:rPr>
              <a:t>Form a string that start with </a:t>
            </a:r>
            <a:r>
              <a:rPr lang="en-US" sz="1600" dirty="0">
                <a:solidFill>
                  <a:srgbClr val="FF0000"/>
                </a:solidFill>
                <a:latin typeface="Monaco" panose="020B0509030404040204" pitchFamily="49" charset="0"/>
              </a:rPr>
              <a:t>a </a:t>
            </a:r>
            <a:r>
              <a:rPr lang="en-US" sz="1600" dirty="0">
                <a:solidFill>
                  <a:schemeClr val="tx1">
                    <a:lumMod val="95000"/>
                    <a:lumOff val="5000"/>
                  </a:schemeClr>
                </a:solidFill>
                <a:latin typeface="Monaco" panose="020B0509030404040204" pitchFamily="49" charset="0"/>
              </a:rPr>
              <a:t>and end with </a:t>
            </a:r>
            <a:r>
              <a:rPr lang="en-US" sz="1600" dirty="0">
                <a:solidFill>
                  <a:srgbClr val="FF0000"/>
                </a:solidFill>
                <a:latin typeface="Monaco" panose="020B0509030404040204" pitchFamily="49" charset="0"/>
              </a:rPr>
              <a:t>b. </a:t>
            </a:r>
            <a:r>
              <a:rPr lang="en-US" sz="1600" dirty="0">
                <a:solidFill>
                  <a:srgbClr val="FF0000"/>
                </a:solidFill>
                <a:latin typeface="Monaco" panose="020B0509030404040204" pitchFamily="49" charset="0"/>
                <a:sym typeface="Wingdings" panose="05000000000000000000" pitchFamily="2" charset="2"/>
              </a:rPr>
              <a:t> ab, </a:t>
            </a:r>
            <a:r>
              <a:rPr lang="en-US" sz="1600" dirty="0" err="1">
                <a:solidFill>
                  <a:srgbClr val="FF0000"/>
                </a:solidFill>
                <a:latin typeface="Monaco" panose="020B0509030404040204" pitchFamily="49" charset="0"/>
                <a:sym typeface="Wingdings" panose="05000000000000000000" pitchFamily="2" charset="2"/>
              </a:rPr>
              <a:t>aaaab</a:t>
            </a:r>
            <a:r>
              <a:rPr lang="en-US" sz="1600" dirty="0">
                <a:solidFill>
                  <a:srgbClr val="FF0000"/>
                </a:solidFill>
                <a:latin typeface="Monaco" panose="020B0509030404040204" pitchFamily="49" charset="0"/>
                <a:sym typeface="Wingdings" panose="05000000000000000000" pitchFamily="2" charset="2"/>
              </a:rPr>
              <a:t>, </a:t>
            </a:r>
            <a:r>
              <a:rPr lang="en-US" sz="1600" dirty="0" err="1">
                <a:solidFill>
                  <a:srgbClr val="FF0000"/>
                </a:solidFill>
                <a:latin typeface="Monaco" panose="020B0509030404040204" pitchFamily="49" charset="0"/>
                <a:sym typeface="Wingdings" panose="05000000000000000000" pitchFamily="2" charset="2"/>
              </a:rPr>
              <a:t>aaabbbb</a:t>
            </a:r>
            <a:r>
              <a:rPr lang="en-US" sz="1600" dirty="0">
                <a:solidFill>
                  <a:srgbClr val="FF0000"/>
                </a:solidFill>
                <a:latin typeface="Monaco" panose="020B0509030404040204" pitchFamily="49" charset="0"/>
                <a:sym typeface="Wingdings" panose="05000000000000000000" pitchFamily="2" charset="2"/>
              </a:rPr>
              <a:t>, </a:t>
            </a:r>
            <a:r>
              <a:rPr lang="en-US" sz="1600" dirty="0" err="1">
                <a:solidFill>
                  <a:srgbClr val="FF0000"/>
                </a:solidFill>
                <a:latin typeface="Monaco" panose="020B0509030404040204" pitchFamily="49" charset="0"/>
                <a:sym typeface="Wingdings" panose="05000000000000000000" pitchFamily="2" charset="2"/>
              </a:rPr>
              <a:t>abbbb</a:t>
            </a:r>
            <a:r>
              <a:rPr lang="en-US" sz="1600" dirty="0">
                <a:solidFill>
                  <a:srgbClr val="FF0000"/>
                </a:solidFill>
                <a:latin typeface="Monaco" panose="020B0509030404040204" pitchFamily="49" charset="0"/>
                <a:sym typeface="Wingdings" panose="05000000000000000000" pitchFamily="2" charset="2"/>
              </a:rPr>
              <a:t> </a:t>
            </a:r>
            <a:r>
              <a:rPr lang="en-US" sz="1600" dirty="0">
                <a:solidFill>
                  <a:schemeClr val="tx1">
                    <a:lumMod val="95000"/>
                    <a:lumOff val="5000"/>
                  </a:schemeClr>
                </a:solidFill>
                <a:latin typeface="Monaco" panose="020B0509030404040204" pitchFamily="49" charset="0"/>
                <a:sym typeface="Wingdings" panose="05000000000000000000" pitchFamily="2" charset="2"/>
              </a:rPr>
              <a:t>are valid. </a:t>
            </a:r>
          </a:p>
          <a:p>
            <a:endParaRPr lang="en-US" sz="1600" dirty="0">
              <a:solidFill>
                <a:schemeClr val="tx1">
                  <a:lumMod val="95000"/>
                  <a:lumOff val="5000"/>
                </a:schemeClr>
              </a:solidFill>
              <a:latin typeface="Monaco" panose="020B0509030404040204" pitchFamily="49" charset="0"/>
              <a:sym typeface="Wingdings" panose="05000000000000000000" pitchFamily="2" charset="2"/>
            </a:endParaRPr>
          </a:p>
          <a:p>
            <a:r>
              <a:rPr lang="en-US" sz="1600" dirty="0">
                <a:solidFill>
                  <a:schemeClr val="tx1">
                    <a:lumMod val="95000"/>
                    <a:lumOff val="5000"/>
                  </a:schemeClr>
                </a:solidFill>
                <a:latin typeface="Monaco" panose="020B0509030404040204" pitchFamily="49" charset="0"/>
                <a:sym typeface="Wingdings" panose="05000000000000000000" pitchFamily="2" charset="2"/>
              </a:rPr>
              <a:t>Is </a:t>
            </a:r>
            <a:r>
              <a:rPr lang="en-US" sz="1600" dirty="0" err="1">
                <a:solidFill>
                  <a:schemeClr val="tx1">
                    <a:lumMod val="95000"/>
                    <a:lumOff val="5000"/>
                  </a:schemeClr>
                </a:solidFill>
                <a:latin typeface="Monaco" panose="020B0509030404040204" pitchFamily="49" charset="0"/>
                <a:sym typeface="Wingdings" panose="05000000000000000000" pitchFamily="2" charset="2"/>
              </a:rPr>
              <a:t>aaa</a:t>
            </a:r>
            <a:r>
              <a:rPr lang="en-US" sz="1600" dirty="0">
                <a:solidFill>
                  <a:schemeClr val="tx1">
                    <a:lumMod val="95000"/>
                    <a:lumOff val="5000"/>
                  </a:schemeClr>
                </a:solidFill>
                <a:latin typeface="Monaco" panose="020B0509030404040204" pitchFamily="49" charset="0"/>
                <a:sym typeface="Wingdings" panose="05000000000000000000" pitchFamily="2" charset="2"/>
              </a:rPr>
              <a:t> valid? Is </a:t>
            </a:r>
            <a:r>
              <a:rPr lang="en-US" sz="1600" dirty="0" err="1">
                <a:solidFill>
                  <a:schemeClr val="tx1">
                    <a:lumMod val="95000"/>
                    <a:lumOff val="5000"/>
                  </a:schemeClr>
                </a:solidFill>
                <a:latin typeface="Monaco" panose="020B0509030404040204" pitchFamily="49" charset="0"/>
                <a:sym typeface="Wingdings" panose="05000000000000000000" pitchFamily="2" charset="2"/>
              </a:rPr>
              <a:t>abaaa</a:t>
            </a:r>
            <a:r>
              <a:rPr lang="en-US" sz="1600" dirty="0">
                <a:solidFill>
                  <a:schemeClr val="tx1">
                    <a:lumMod val="95000"/>
                    <a:lumOff val="5000"/>
                  </a:schemeClr>
                </a:solidFill>
                <a:latin typeface="Monaco" panose="020B0509030404040204" pitchFamily="49" charset="0"/>
                <a:sym typeface="Wingdings" panose="05000000000000000000" pitchFamily="2" charset="2"/>
              </a:rPr>
              <a:t> valid? Is </a:t>
            </a:r>
            <a:r>
              <a:rPr lang="en-US" sz="1600" dirty="0" err="1">
                <a:solidFill>
                  <a:schemeClr val="tx1">
                    <a:lumMod val="95000"/>
                    <a:lumOff val="5000"/>
                  </a:schemeClr>
                </a:solidFill>
                <a:latin typeface="Monaco" panose="020B0509030404040204" pitchFamily="49" charset="0"/>
                <a:sym typeface="Wingdings" panose="05000000000000000000" pitchFamily="2" charset="2"/>
              </a:rPr>
              <a:t>bbbb</a:t>
            </a:r>
            <a:r>
              <a:rPr lang="en-US" sz="1600" dirty="0">
                <a:solidFill>
                  <a:schemeClr val="tx1">
                    <a:lumMod val="95000"/>
                    <a:lumOff val="5000"/>
                  </a:schemeClr>
                </a:solidFill>
                <a:latin typeface="Monaco" panose="020B0509030404040204" pitchFamily="49" charset="0"/>
                <a:sym typeface="Wingdings" panose="05000000000000000000" pitchFamily="2" charset="2"/>
              </a:rPr>
              <a:t> valid ? Is </a:t>
            </a:r>
            <a:r>
              <a:rPr lang="en-US" sz="1600" dirty="0" err="1">
                <a:solidFill>
                  <a:schemeClr val="tx1">
                    <a:lumMod val="95000"/>
                    <a:lumOff val="5000"/>
                  </a:schemeClr>
                </a:solidFill>
                <a:latin typeface="Monaco" panose="020B0509030404040204" pitchFamily="49" charset="0"/>
                <a:sym typeface="Wingdings" panose="05000000000000000000" pitchFamily="2" charset="2"/>
              </a:rPr>
              <a:t>abaaabaaababab</a:t>
            </a:r>
            <a:r>
              <a:rPr lang="en-US" sz="1600" dirty="0">
                <a:solidFill>
                  <a:schemeClr val="tx1">
                    <a:lumMod val="95000"/>
                    <a:lumOff val="5000"/>
                  </a:schemeClr>
                </a:solidFill>
                <a:latin typeface="Monaco" panose="020B0509030404040204" pitchFamily="49" charset="0"/>
                <a:sym typeface="Wingdings" panose="05000000000000000000" pitchFamily="2" charset="2"/>
              </a:rPr>
              <a:t> valid?</a:t>
            </a:r>
            <a:r>
              <a:rPr lang="en-US" sz="1600" dirty="0">
                <a:solidFill>
                  <a:srgbClr val="FF0000"/>
                </a:solidFill>
                <a:latin typeface="Monaco" panose="020B0509030404040204" pitchFamily="49" charset="0"/>
              </a:rPr>
              <a:t> </a:t>
            </a:r>
          </a:p>
          <a:p>
            <a:endParaRPr lang="en-US" sz="1600" dirty="0">
              <a:solidFill>
                <a:srgbClr val="FF0000"/>
              </a:solidFill>
              <a:latin typeface="Monaco" panose="020B0509030404040204" pitchFamily="49" charset="0"/>
            </a:endParaRPr>
          </a:p>
          <a:p>
            <a:r>
              <a:rPr lang="en-US" sz="1600" dirty="0">
                <a:solidFill>
                  <a:srgbClr val="FF0000"/>
                </a:solidFill>
                <a:latin typeface="Monaco" panose="020B0509030404040204" pitchFamily="49" charset="0"/>
              </a:rPr>
              <a:t>Language : Set of all strings that start with ‘a’ and end with ‘bb’ </a:t>
            </a:r>
            <a:r>
              <a:rPr lang="en-US" sz="1600" dirty="0">
                <a:solidFill>
                  <a:srgbClr val="FF0000"/>
                </a:solidFill>
                <a:latin typeface="Monaco" panose="020B0509030404040204" pitchFamily="49" charset="0"/>
                <a:sym typeface="Wingdings" panose="05000000000000000000" pitchFamily="2" charset="2"/>
              </a:rPr>
              <a:t> </a:t>
            </a:r>
          </a:p>
          <a:p>
            <a:r>
              <a:rPr lang="en-US" sz="1600" dirty="0">
                <a:solidFill>
                  <a:srgbClr val="FF0000"/>
                </a:solidFill>
                <a:latin typeface="Monaco" panose="020B0509030404040204" pitchFamily="49" charset="0"/>
                <a:sym typeface="Wingdings" panose="05000000000000000000" pitchFamily="2" charset="2"/>
              </a:rPr>
              <a:t>	</a:t>
            </a:r>
            <a:r>
              <a:rPr lang="en-US" sz="1600" dirty="0">
                <a:solidFill>
                  <a:schemeClr val="tx1">
                    <a:lumMod val="95000"/>
                    <a:lumOff val="5000"/>
                  </a:schemeClr>
                </a:solidFill>
                <a:latin typeface="Monaco" panose="020B0509030404040204" pitchFamily="49" charset="0"/>
                <a:sym typeface="Wingdings" panose="05000000000000000000" pitchFamily="2" charset="2"/>
              </a:rPr>
              <a:t>L = {</a:t>
            </a:r>
            <a:r>
              <a:rPr lang="en-US" sz="1600" dirty="0" err="1">
                <a:solidFill>
                  <a:schemeClr val="tx1">
                    <a:lumMod val="95000"/>
                    <a:lumOff val="5000"/>
                  </a:schemeClr>
                </a:solidFill>
                <a:latin typeface="Monaco" panose="020B0509030404040204" pitchFamily="49" charset="0"/>
                <a:sym typeface="Wingdings" panose="05000000000000000000" pitchFamily="2" charset="2"/>
              </a:rPr>
              <a:t>abb</a:t>
            </a:r>
            <a:r>
              <a:rPr lang="en-US" sz="1600" dirty="0">
                <a:solidFill>
                  <a:schemeClr val="tx1">
                    <a:lumMod val="95000"/>
                    <a:lumOff val="5000"/>
                  </a:schemeClr>
                </a:solidFill>
                <a:latin typeface="Monaco" panose="020B0509030404040204" pitchFamily="49" charset="0"/>
                <a:sym typeface="Wingdings" panose="05000000000000000000" pitchFamily="2" charset="2"/>
              </a:rPr>
              <a:t>, </a:t>
            </a:r>
            <a:r>
              <a:rPr lang="en-US" sz="1600" dirty="0" err="1">
                <a:solidFill>
                  <a:schemeClr val="tx1">
                    <a:lumMod val="95000"/>
                    <a:lumOff val="5000"/>
                  </a:schemeClr>
                </a:solidFill>
                <a:latin typeface="Monaco" panose="020B0509030404040204" pitchFamily="49" charset="0"/>
                <a:sym typeface="Wingdings" panose="05000000000000000000" pitchFamily="2" charset="2"/>
              </a:rPr>
              <a:t>aabbb</a:t>
            </a:r>
            <a:r>
              <a:rPr lang="en-US" sz="1600" dirty="0">
                <a:solidFill>
                  <a:schemeClr val="tx1">
                    <a:lumMod val="95000"/>
                    <a:lumOff val="5000"/>
                  </a:schemeClr>
                </a:solidFill>
                <a:latin typeface="Monaco" panose="020B0509030404040204" pitchFamily="49" charset="0"/>
                <a:sym typeface="Wingdings" panose="05000000000000000000" pitchFamily="2" charset="2"/>
              </a:rPr>
              <a:t>, </a:t>
            </a:r>
            <a:r>
              <a:rPr lang="en-US" sz="1600" dirty="0" err="1">
                <a:solidFill>
                  <a:schemeClr val="tx1">
                    <a:lumMod val="95000"/>
                    <a:lumOff val="5000"/>
                  </a:schemeClr>
                </a:solidFill>
                <a:latin typeface="Monaco" panose="020B0509030404040204" pitchFamily="49" charset="0"/>
                <a:sym typeface="Wingdings" panose="05000000000000000000" pitchFamily="2" charset="2"/>
              </a:rPr>
              <a:t>abbb</a:t>
            </a:r>
            <a:r>
              <a:rPr lang="en-US" sz="1600" dirty="0">
                <a:solidFill>
                  <a:schemeClr val="tx1">
                    <a:lumMod val="95000"/>
                    <a:lumOff val="5000"/>
                  </a:schemeClr>
                </a:solidFill>
                <a:latin typeface="Monaco" panose="020B0509030404040204" pitchFamily="49" charset="0"/>
                <a:sym typeface="Wingdings" panose="05000000000000000000" pitchFamily="2" charset="2"/>
              </a:rPr>
              <a:t>, </a:t>
            </a:r>
            <a:r>
              <a:rPr lang="en-US" sz="1600" dirty="0" err="1">
                <a:solidFill>
                  <a:schemeClr val="tx1">
                    <a:lumMod val="95000"/>
                    <a:lumOff val="5000"/>
                  </a:schemeClr>
                </a:solidFill>
                <a:latin typeface="Monaco" panose="020B0509030404040204" pitchFamily="49" charset="0"/>
                <a:sym typeface="Wingdings" panose="05000000000000000000" pitchFamily="2" charset="2"/>
              </a:rPr>
              <a:t>abbabbabb</a:t>
            </a:r>
            <a:r>
              <a:rPr lang="en-US" sz="1600" dirty="0">
                <a:solidFill>
                  <a:schemeClr val="tx1">
                    <a:lumMod val="95000"/>
                    <a:lumOff val="5000"/>
                  </a:schemeClr>
                </a:solidFill>
                <a:latin typeface="Monaco" panose="020B0509030404040204" pitchFamily="49" charset="0"/>
                <a:sym typeface="Wingdings" panose="05000000000000000000" pitchFamily="2" charset="2"/>
              </a:rPr>
              <a:t> ...}. </a:t>
            </a:r>
          </a:p>
          <a:p>
            <a:endParaRPr lang="en-US" sz="1600" dirty="0">
              <a:latin typeface="Monaco" panose="020B0509030404040204" pitchFamily="49" charset="0"/>
              <a:sym typeface="Wingdings" panose="05000000000000000000" pitchFamily="2" charset="2"/>
            </a:endParaRPr>
          </a:p>
          <a:p>
            <a:r>
              <a:rPr lang="en-US" sz="1600" dirty="0">
                <a:solidFill>
                  <a:schemeClr val="tx1">
                    <a:lumMod val="95000"/>
                    <a:lumOff val="5000"/>
                  </a:schemeClr>
                </a:solidFill>
                <a:latin typeface="Monaco" panose="020B0509030404040204" pitchFamily="49" charset="0"/>
                <a:sym typeface="Wingdings" panose="05000000000000000000" pitchFamily="2" charset="2"/>
              </a:rPr>
              <a:t>What will the </a:t>
            </a:r>
            <a:r>
              <a:rPr lang="en-US" sz="1600" dirty="0" err="1">
                <a:solidFill>
                  <a:schemeClr val="tx1">
                    <a:lumMod val="95000"/>
                    <a:lumOff val="5000"/>
                  </a:schemeClr>
                </a:solidFill>
                <a:latin typeface="Monaco" panose="020B0509030404040204" pitchFamily="49" charset="0"/>
                <a:sym typeface="Wingdings" panose="05000000000000000000" pitchFamily="2" charset="2"/>
              </a:rPr>
              <a:t>Kleen</a:t>
            </a:r>
            <a:r>
              <a:rPr lang="en-US" sz="1600" dirty="0">
                <a:solidFill>
                  <a:schemeClr val="tx1">
                    <a:lumMod val="95000"/>
                    <a:lumOff val="5000"/>
                  </a:schemeClr>
                </a:solidFill>
                <a:latin typeface="Monaco" panose="020B0509030404040204" pitchFamily="49" charset="0"/>
                <a:sym typeface="Wingdings" panose="05000000000000000000" pitchFamily="2" charset="2"/>
              </a:rPr>
              <a:t> closure of L? </a:t>
            </a:r>
            <a:r>
              <a:rPr lang="en-US" sz="1600" dirty="0" err="1">
                <a:solidFill>
                  <a:schemeClr val="tx1">
                    <a:lumMod val="95000"/>
                    <a:lumOff val="5000"/>
                  </a:schemeClr>
                </a:solidFill>
                <a:latin typeface="Monaco" panose="020B0509030404040204" pitchFamily="49" charset="0"/>
                <a:sym typeface="Wingdings" panose="05000000000000000000" pitchFamily="2" charset="2"/>
              </a:rPr>
              <a:t>i.e</a:t>
            </a:r>
            <a:r>
              <a:rPr lang="en-US" sz="1600" dirty="0">
                <a:solidFill>
                  <a:schemeClr val="tx1">
                    <a:lumMod val="95000"/>
                    <a:lumOff val="5000"/>
                  </a:schemeClr>
                </a:solidFill>
                <a:latin typeface="Monaco" panose="020B0509030404040204" pitchFamily="49" charset="0"/>
                <a:sym typeface="Wingdings" panose="05000000000000000000" pitchFamily="2" charset="2"/>
              </a:rPr>
              <a:t> what is L* ?</a:t>
            </a:r>
          </a:p>
          <a:p>
            <a:r>
              <a:rPr lang="en-US" sz="1600" dirty="0">
                <a:solidFill>
                  <a:schemeClr val="tx1">
                    <a:lumMod val="95000"/>
                    <a:lumOff val="5000"/>
                  </a:schemeClr>
                </a:solidFill>
                <a:latin typeface="Monaco" panose="020B0509030404040204" pitchFamily="49" charset="0"/>
                <a:sym typeface="Wingdings" panose="05000000000000000000" pitchFamily="2" charset="2"/>
              </a:rPr>
              <a:t>	L* = {</a:t>
            </a:r>
            <a:r>
              <a:rPr lang="en-US" sz="1600" dirty="0" err="1">
                <a:solidFill>
                  <a:schemeClr val="tx1">
                    <a:lumMod val="95000"/>
                    <a:lumOff val="5000"/>
                  </a:schemeClr>
                </a:solidFill>
                <a:latin typeface="Monaco" panose="020B0509030404040204" pitchFamily="49" charset="0"/>
                <a:sym typeface="Wingdings" panose="05000000000000000000" pitchFamily="2" charset="2"/>
              </a:rPr>
              <a:t>abb</a:t>
            </a:r>
            <a:r>
              <a:rPr lang="en-US" sz="1600" dirty="0">
                <a:solidFill>
                  <a:schemeClr val="tx1">
                    <a:lumMod val="95000"/>
                    <a:lumOff val="5000"/>
                  </a:schemeClr>
                </a:solidFill>
                <a:latin typeface="Monaco" panose="020B0509030404040204" pitchFamily="49" charset="0"/>
                <a:sym typeface="Wingdings" panose="05000000000000000000" pitchFamily="2" charset="2"/>
              </a:rPr>
              <a:t>, </a:t>
            </a:r>
            <a:r>
              <a:rPr lang="en-US" sz="1600" dirty="0" err="1">
                <a:solidFill>
                  <a:schemeClr val="tx1">
                    <a:lumMod val="95000"/>
                    <a:lumOff val="5000"/>
                  </a:schemeClr>
                </a:solidFill>
                <a:latin typeface="Monaco" panose="020B0509030404040204" pitchFamily="49" charset="0"/>
                <a:sym typeface="Wingdings" panose="05000000000000000000" pitchFamily="2" charset="2"/>
              </a:rPr>
              <a:t>abbaabbb</a:t>
            </a:r>
            <a:r>
              <a:rPr lang="en-US" sz="1600" dirty="0">
                <a:solidFill>
                  <a:schemeClr val="tx1">
                    <a:lumMod val="95000"/>
                    <a:lumOff val="5000"/>
                  </a:schemeClr>
                </a:solidFill>
                <a:latin typeface="Monaco" panose="020B0509030404040204" pitchFamily="49" charset="0"/>
                <a:sym typeface="Wingdings" panose="05000000000000000000" pitchFamily="2" charset="2"/>
              </a:rPr>
              <a:t>, </a:t>
            </a:r>
            <a:r>
              <a:rPr lang="en-US" sz="1600" dirty="0" err="1">
                <a:solidFill>
                  <a:schemeClr val="tx1">
                    <a:lumMod val="95000"/>
                    <a:lumOff val="5000"/>
                  </a:schemeClr>
                </a:solidFill>
                <a:latin typeface="Monaco" panose="020B0509030404040204" pitchFamily="49" charset="0"/>
                <a:sym typeface="Wingdings" panose="05000000000000000000" pitchFamily="2" charset="2"/>
              </a:rPr>
              <a:t>abbabbb</a:t>
            </a:r>
            <a:r>
              <a:rPr lang="en-US" sz="1600" dirty="0">
                <a:solidFill>
                  <a:schemeClr val="tx1">
                    <a:lumMod val="95000"/>
                    <a:lumOff val="5000"/>
                  </a:schemeClr>
                </a:solidFill>
                <a:latin typeface="Monaco" panose="020B0509030404040204" pitchFamily="49" charset="0"/>
                <a:sym typeface="Wingdings" panose="05000000000000000000" pitchFamily="2" charset="2"/>
              </a:rPr>
              <a:t> ...} </a:t>
            </a:r>
          </a:p>
          <a:p>
            <a:endParaRPr lang="en-US" sz="1600" dirty="0">
              <a:solidFill>
                <a:schemeClr val="tx1">
                  <a:lumMod val="95000"/>
                  <a:lumOff val="5000"/>
                </a:schemeClr>
              </a:solidFill>
              <a:latin typeface="Monaco" panose="020B0509030404040204" pitchFamily="49" charset="0"/>
              <a:sym typeface="Wingdings" panose="05000000000000000000" pitchFamily="2" charset="2"/>
            </a:endParaRPr>
          </a:p>
          <a:p>
            <a:r>
              <a:rPr lang="en-US" sz="1600" dirty="0">
                <a:solidFill>
                  <a:schemeClr val="tx1">
                    <a:lumMod val="95000"/>
                    <a:lumOff val="5000"/>
                  </a:schemeClr>
                </a:solidFill>
                <a:latin typeface="Monaco" panose="020B0509030404040204" pitchFamily="49" charset="0"/>
                <a:sym typeface="Wingdings" panose="05000000000000000000" pitchFamily="2" charset="2"/>
              </a:rPr>
              <a:t>Which one is bigger ? L or L* </a:t>
            </a:r>
            <a:r>
              <a:rPr lang="en-US" sz="1600" dirty="0" err="1">
                <a:solidFill>
                  <a:schemeClr val="tx1">
                    <a:lumMod val="95000"/>
                    <a:lumOff val="5000"/>
                  </a:schemeClr>
                </a:solidFill>
                <a:latin typeface="Monaco" panose="020B0509030404040204" pitchFamily="49" charset="0"/>
                <a:sym typeface="Wingdings" panose="05000000000000000000" pitchFamily="2" charset="2"/>
              </a:rPr>
              <a:t>i.e</a:t>
            </a:r>
            <a:r>
              <a:rPr lang="en-US" sz="1600" dirty="0">
                <a:solidFill>
                  <a:schemeClr val="tx1">
                    <a:lumMod val="95000"/>
                    <a:lumOff val="5000"/>
                  </a:schemeClr>
                </a:solidFill>
                <a:latin typeface="Monaco" panose="020B0509030404040204" pitchFamily="49" charset="0"/>
                <a:sym typeface="Wingdings" panose="05000000000000000000" pitchFamily="2" charset="2"/>
              </a:rPr>
              <a:t> n(L) compare n(L*). </a:t>
            </a:r>
          </a:p>
          <a:p>
            <a:endParaRPr lang="en-US" sz="1600" dirty="0">
              <a:solidFill>
                <a:schemeClr val="tx1">
                  <a:lumMod val="95000"/>
                  <a:lumOff val="5000"/>
                </a:schemeClr>
              </a:solidFill>
              <a:latin typeface="Monaco" panose="020B0509030404040204" pitchFamily="49" charset="0"/>
              <a:sym typeface="Wingdings" panose="05000000000000000000" pitchFamily="2" charset="2"/>
            </a:endParaRPr>
          </a:p>
          <a:p>
            <a:r>
              <a:rPr lang="en-US" sz="1600" dirty="0">
                <a:solidFill>
                  <a:schemeClr val="tx1">
                    <a:lumMod val="95000"/>
                    <a:lumOff val="5000"/>
                  </a:schemeClr>
                </a:solidFill>
                <a:latin typeface="Monaco" panose="020B0509030404040204" pitchFamily="49" charset="0"/>
                <a:sym typeface="Wingdings" panose="05000000000000000000" pitchFamily="2" charset="2"/>
              </a:rPr>
              <a:t>Is L countable ? </a:t>
            </a:r>
          </a:p>
          <a:p>
            <a:r>
              <a:rPr lang="en-US" sz="1600" dirty="0">
                <a:solidFill>
                  <a:schemeClr val="tx1">
                    <a:lumMod val="95000"/>
                    <a:lumOff val="5000"/>
                  </a:schemeClr>
                </a:solidFill>
                <a:latin typeface="Monaco" panose="020B0509030404040204" pitchFamily="49" charset="0"/>
                <a:sym typeface="Wingdings" panose="05000000000000000000" pitchFamily="2" charset="2"/>
              </a:rPr>
              <a:t>	</a:t>
            </a:r>
          </a:p>
          <a:p>
            <a:r>
              <a:rPr lang="en-US" sz="1600" dirty="0">
                <a:solidFill>
                  <a:schemeClr val="tx1">
                    <a:lumMod val="95000"/>
                    <a:lumOff val="5000"/>
                  </a:schemeClr>
                </a:solidFill>
                <a:latin typeface="Monaco" panose="020B0509030404040204" pitchFamily="49" charset="0"/>
                <a:sym typeface="Wingdings" panose="05000000000000000000" pitchFamily="2" charset="2"/>
              </a:rPr>
              <a:t>Let’s move on to FSM : </a:t>
            </a:r>
          </a:p>
          <a:p>
            <a:endParaRPr lang="en-US" sz="1600" dirty="0">
              <a:solidFill>
                <a:schemeClr val="tx1">
                  <a:lumMod val="95000"/>
                  <a:lumOff val="5000"/>
                </a:schemeClr>
              </a:solidFill>
              <a:latin typeface="Monaco" panose="020B0509030404040204" pitchFamily="49" charset="0"/>
              <a:sym typeface="Wingdings" panose="05000000000000000000" pitchFamily="2" charset="2"/>
            </a:endParaRPr>
          </a:p>
          <a:p>
            <a:r>
              <a:rPr lang="en-US" sz="1600" dirty="0">
                <a:solidFill>
                  <a:schemeClr val="tx1">
                    <a:lumMod val="95000"/>
                    <a:lumOff val="5000"/>
                  </a:schemeClr>
                </a:solidFill>
                <a:latin typeface="Monaco" panose="020B0509030404040204" pitchFamily="49" charset="0"/>
                <a:sym typeface="Wingdings" panose="05000000000000000000" pitchFamily="2" charset="2"/>
              </a:rPr>
              <a:t>A FSM is a finite state machine with a set of 5-tuples . It has a finite number or states that it can hold. It has no memory since it does not store any intermediate computation state or data anywhere. FSMs are not concerned as to how you reached that state.</a:t>
            </a:r>
          </a:p>
          <a:p>
            <a:endParaRPr lang="en-US" sz="1600" dirty="0">
              <a:solidFill>
                <a:schemeClr val="tx1">
                  <a:lumMod val="95000"/>
                  <a:lumOff val="5000"/>
                </a:schemeClr>
              </a:solidFill>
              <a:latin typeface="Monaco" panose="020B0509030404040204" pitchFamily="49" charset="0"/>
              <a:sym typeface="Wingdings" panose="05000000000000000000" pitchFamily="2" charset="2"/>
            </a:endParaRPr>
          </a:p>
          <a:p>
            <a:r>
              <a:rPr lang="en-US" sz="1600" dirty="0">
                <a:solidFill>
                  <a:schemeClr val="tx1">
                    <a:lumMod val="95000"/>
                    <a:lumOff val="5000"/>
                  </a:schemeClr>
                </a:solidFill>
                <a:latin typeface="Monaco" panose="020B0509030404040204" pitchFamily="49" charset="0"/>
                <a:sym typeface="Wingdings" panose="05000000000000000000" pitchFamily="2" charset="2"/>
              </a:rPr>
              <a:t>They are known as Finite Automaton (FA). It is either an acceptor or rejects strings never an enumerator. At a given state, which state to go next when seeing a particular input on tape?</a:t>
            </a:r>
          </a:p>
        </p:txBody>
      </p:sp>
    </p:spTree>
    <p:extLst>
      <p:ext uri="{BB962C8B-B14F-4D97-AF65-F5344CB8AC3E}">
        <p14:creationId xmlns:p14="http://schemas.microsoft.com/office/powerpoint/2010/main" val="208025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fade">
                                      <p:cBhvr>
                                        <p:cTn id="37" dur="500"/>
                                        <p:tgtEl>
                                          <p:spTgt spid="4">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2" end="12"/>
                                            </p:txEl>
                                          </p:spTgt>
                                        </p:tgtEl>
                                        <p:attrNameLst>
                                          <p:attrName>style.visibility</p:attrName>
                                        </p:attrNameLst>
                                      </p:cBhvr>
                                      <p:to>
                                        <p:strVal val="visible"/>
                                      </p:to>
                                    </p:set>
                                    <p:animEffect transition="in" filter="fade">
                                      <p:cBhvr>
                                        <p:cTn id="42" dur="500"/>
                                        <p:tgtEl>
                                          <p:spTgt spid="4">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6" end="16"/>
                                            </p:txEl>
                                          </p:spTgt>
                                        </p:tgtEl>
                                        <p:attrNameLst>
                                          <p:attrName>style.visibility</p:attrName>
                                        </p:attrNameLst>
                                      </p:cBhvr>
                                      <p:to>
                                        <p:strVal val="visible"/>
                                      </p:to>
                                    </p:set>
                                    <p:animEffect transition="in" filter="fade">
                                      <p:cBhvr>
                                        <p:cTn id="52" dur="500"/>
                                        <p:tgtEl>
                                          <p:spTgt spid="4">
                                            <p:txEl>
                                              <p:pRg st="16" end="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8" end="18"/>
                                            </p:txEl>
                                          </p:spTgt>
                                        </p:tgtEl>
                                        <p:attrNameLst>
                                          <p:attrName>style.visibility</p:attrName>
                                        </p:attrNameLst>
                                      </p:cBhvr>
                                      <p:to>
                                        <p:strVal val="visible"/>
                                      </p:to>
                                    </p:set>
                                    <p:animEffect transition="in" filter="fade">
                                      <p:cBhvr>
                                        <p:cTn id="62" dur="500"/>
                                        <p:tgtEl>
                                          <p:spTgt spid="4">
                                            <p:txEl>
                                              <p:pRg st="18" end="1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20" end="20"/>
                                            </p:txEl>
                                          </p:spTgt>
                                        </p:tgtEl>
                                        <p:attrNameLst>
                                          <p:attrName>style.visibility</p:attrName>
                                        </p:attrNameLst>
                                      </p:cBhvr>
                                      <p:to>
                                        <p:strVal val="visible"/>
                                      </p:to>
                                    </p:set>
                                    <p:animEffect transition="in" filter="fade">
                                      <p:cBhvr>
                                        <p:cTn id="67" dur="500"/>
                                        <p:tgtEl>
                                          <p:spTgt spid="4">
                                            <p:txEl>
                                              <p:pRg st="20" end="2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311009-1CEB-445E-93C6-3B215327CBF6}"/>
              </a:ext>
            </a:extLst>
          </p:cNvPr>
          <p:cNvSpPr txBox="1"/>
          <p:nvPr/>
        </p:nvSpPr>
        <p:spPr>
          <a:xfrm>
            <a:off x="190150" y="220235"/>
            <a:ext cx="11811699" cy="338554"/>
          </a:xfrm>
          <a:prstGeom prst="rect">
            <a:avLst/>
          </a:prstGeom>
          <a:noFill/>
        </p:spPr>
        <p:txBody>
          <a:bodyPr wrap="square" rtlCol="0">
            <a:spAutoFit/>
          </a:bodyPr>
          <a:lstStyle/>
          <a:p>
            <a:r>
              <a:rPr lang="en-US" sz="1600" dirty="0">
                <a:solidFill>
                  <a:schemeClr val="tx1">
                    <a:lumMod val="95000"/>
                    <a:lumOff val="5000"/>
                  </a:schemeClr>
                </a:solidFill>
                <a:latin typeface="Monaco" panose="020B0509030404040204" pitchFamily="49" charset="0"/>
                <a:sym typeface="Wingdings" panose="05000000000000000000" pitchFamily="2" charset="2"/>
              </a:rPr>
              <a:t>FSM that accepts strings which  Starts with ‘a’</a:t>
            </a:r>
          </a:p>
        </p:txBody>
      </p:sp>
      <p:sp>
        <p:nvSpPr>
          <p:cNvPr id="3" name="Oval 2">
            <a:extLst>
              <a:ext uri="{FF2B5EF4-FFF2-40B4-BE49-F238E27FC236}">
                <a16:creationId xmlns:a16="http://schemas.microsoft.com/office/drawing/2014/main" id="{7A2A02AF-92CE-4839-B9C6-AF8ED7BBA818}"/>
              </a:ext>
            </a:extLst>
          </p:cNvPr>
          <p:cNvSpPr/>
          <p:nvPr/>
        </p:nvSpPr>
        <p:spPr>
          <a:xfrm>
            <a:off x="1477862" y="1211959"/>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1</a:t>
            </a:r>
            <a:endParaRPr lang="en-US" dirty="0">
              <a:solidFill>
                <a:srgbClr val="0070C0"/>
              </a:solidFill>
              <a:latin typeface="Ubuntu Mono" panose="020B0509030602030204" pitchFamily="49" charset="0"/>
            </a:endParaRPr>
          </a:p>
        </p:txBody>
      </p:sp>
      <p:cxnSp>
        <p:nvCxnSpPr>
          <p:cNvPr id="5" name="Straight Arrow Connector 4">
            <a:extLst>
              <a:ext uri="{FF2B5EF4-FFF2-40B4-BE49-F238E27FC236}">
                <a16:creationId xmlns:a16="http://schemas.microsoft.com/office/drawing/2014/main" id="{5DB4FB5D-4725-4C0F-9ED9-6A7CAC4B2886}"/>
              </a:ext>
            </a:extLst>
          </p:cNvPr>
          <p:cNvCxnSpPr>
            <a:cxnSpLocks/>
          </p:cNvCxnSpPr>
          <p:nvPr/>
        </p:nvCxnSpPr>
        <p:spPr>
          <a:xfrm>
            <a:off x="2023146" y="1488794"/>
            <a:ext cx="1284914"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036A1EAF-2792-4CC4-8609-6F7ACFAE311C}"/>
              </a:ext>
            </a:extLst>
          </p:cNvPr>
          <p:cNvSpPr/>
          <p:nvPr/>
        </p:nvSpPr>
        <p:spPr>
          <a:xfrm>
            <a:off x="3308060" y="1211959"/>
            <a:ext cx="545284" cy="553673"/>
          </a:xfrm>
          <a:prstGeom prst="ellipse">
            <a:avLst/>
          </a:prstGeom>
          <a:solidFill>
            <a:srgbClr val="92D050"/>
          </a:solidFill>
          <a:ln w="38100" cmpd="tri"/>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A8E83FF-1EC2-423B-AE52-45B975212A2F}"/>
              </a:ext>
            </a:extLst>
          </p:cNvPr>
          <p:cNvSpPr txBox="1"/>
          <p:nvPr/>
        </p:nvSpPr>
        <p:spPr>
          <a:xfrm>
            <a:off x="735554" y="1521649"/>
            <a:ext cx="519882" cy="369332"/>
          </a:xfrm>
          <a:prstGeom prst="rect">
            <a:avLst/>
          </a:prstGeom>
          <a:noFill/>
        </p:spPr>
        <p:txBody>
          <a:bodyPr wrap="square" rtlCol="0">
            <a:spAutoFit/>
          </a:bodyPr>
          <a:lstStyle/>
          <a:p>
            <a:r>
              <a:rPr lang="en-US" dirty="0">
                <a:latin typeface="Ubuntu Mono" panose="020B0509030602030204" pitchFamily="49" charset="0"/>
              </a:rPr>
              <a:t>S</a:t>
            </a:r>
          </a:p>
        </p:txBody>
      </p:sp>
      <p:sp>
        <p:nvSpPr>
          <p:cNvPr id="8" name="TextBox 7">
            <a:extLst>
              <a:ext uri="{FF2B5EF4-FFF2-40B4-BE49-F238E27FC236}">
                <a16:creationId xmlns:a16="http://schemas.microsoft.com/office/drawing/2014/main" id="{0BE5B438-9D5B-4478-940F-611ACAC0701C}"/>
              </a:ext>
            </a:extLst>
          </p:cNvPr>
          <p:cNvSpPr txBox="1"/>
          <p:nvPr/>
        </p:nvSpPr>
        <p:spPr>
          <a:xfrm>
            <a:off x="2144969" y="1119463"/>
            <a:ext cx="519882" cy="369332"/>
          </a:xfrm>
          <a:prstGeom prst="rect">
            <a:avLst/>
          </a:prstGeom>
          <a:noFill/>
        </p:spPr>
        <p:txBody>
          <a:bodyPr wrap="square" rtlCol="0">
            <a:spAutoFit/>
          </a:bodyPr>
          <a:lstStyle/>
          <a:p>
            <a:r>
              <a:rPr lang="en-US" dirty="0">
                <a:latin typeface="Ubuntu Mono" panose="020B0509030602030204" pitchFamily="49" charset="0"/>
              </a:rPr>
              <a:t>a</a:t>
            </a:r>
          </a:p>
        </p:txBody>
      </p:sp>
      <p:cxnSp>
        <p:nvCxnSpPr>
          <p:cNvPr id="9" name="Connector: Curved 8">
            <a:extLst>
              <a:ext uri="{FF2B5EF4-FFF2-40B4-BE49-F238E27FC236}">
                <a16:creationId xmlns:a16="http://schemas.microsoft.com/office/drawing/2014/main" id="{ED277735-324D-468C-BAC6-CEB9CA925C62}"/>
              </a:ext>
            </a:extLst>
          </p:cNvPr>
          <p:cNvCxnSpPr>
            <a:cxnSpLocks/>
          </p:cNvCxnSpPr>
          <p:nvPr/>
        </p:nvCxnSpPr>
        <p:spPr>
          <a:xfrm rot="16200000" flipH="1">
            <a:off x="3291166" y="1482446"/>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ECEE2B7-BC69-48F1-A91E-98A7B44E71C0}"/>
              </a:ext>
            </a:extLst>
          </p:cNvPr>
          <p:cNvSpPr txBox="1"/>
          <p:nvPr/>
        </p:nvSpPr>
        <p:spPr>
          <a:xfrm>
            <a:off x="4106936" y="1027293"/>
            <a:ext cx="697160" cy="369332"/>
          </a:xfrm>
          <a:prstGeom prst="rect">
            <a:avLst/>
          </a:prstGeom>
          <a:noFill/>
        </p:spPr>
        <p:txBody>
          <a:bodyPr wrap="square" rtlCol="0">
            <a:spAutoFit/>
          </a:bodyPr>
          <a:lstStyle/>
          <a:p>
            <a:r>
              <a:rPr lang="en-US" dirty="0">
                <a:latin typeface="Ubuntu Mono" panose="020B0509030602030204" pitchFamily="49" charset="0"/>
              </a:rPr>
              <a:t>a, b</a:t>
            </a:r>
          </a:p>
        </p:txBody>
      </p:sp>
      <p:cxnSp>
        <p:nvCxnSpPr>
          <p:cNvPr id="11" name="Straight Arrow Connector 10">
            <a:extLst>
              <a:ext uri="{FF2B5EF4-FFF2-40B4-BE49-F238E27FC236}">
                <a16:creationId xmlns:a16="http://schemas.microsoft.com/office/drawing/2014/main" id="{9DAD43C5-4BD8-435D-969A-44EC701FF078}"/>
              </a:ext>
            </a:extLst>
          </p:cNvPr>
          <p:cNvCxnSpPr>
            <a:cxnSpLocks/>
          </p:cNvCxnSpPr>
          <p:nvPr/>
        </p:nvCxnSpPr>
        <p:spPr>
          <a:xfrm>
            <a:off x="513127" y="1521649"/>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31C7EB2-1EC8-4F73-819F-3E53DD8879C8}"/>
              </a:ext>
            </a:extLst>
          </p:cNvPr>
          <p:cNvSpPr/>
          <p:nvPr/>
        </p:nvSpPr>
        <p:spPr>
          <a:xfrm>
            <a:off x="1517194" y="2669176"/>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1</a:t>
            </a:r>
            <a:endParaRPr lang="en-US" dirty="0">
              <a:solidFill>
                <a:srgbClr val="0070C0"/>
              </a:solidFill>
              <a:latin typeface="Ubuntu Mono" panose="020B0509030602030204" pitchFamily="49" charset="0"/>
            </a:endParaRPr>
          </a:p>
        </p:txBody>
      </p:sp>
      <p:cxnSp>
        <p:nvCxnSpPr>
          <p:cNvPr id="13" name="Straight Arrow Connector 12">
            <a:extLst>
              <a:ext uri="{FF2B5EF4-FFF2-40B4-BE49-F238E27FC236}">
                <a16:creationId xmlns:a16="http://schemas.microsoft.com/office/drawing/2014/main" id="{41483DF9-BE24-4916-BF56-031FD2FFF006}"/>
              </a:ext>
            </a:extLst>
          </p:cNvPr>
          <p:cNvCxnSpPr>
            <a:cxnSpLocks/>
          </p:cNvCxnSpPr>
          <p:nvPr/>
        </p:nvCxnSpPr>
        <p:spPr>
          <a:xfrm>
            <a:off x="2062478" y="2946011"/>
            <a:ext cx="1284914"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6B4FEA6B-BE77-4CBB-93B3-3C3F24F470D0}"/>
              </a:ext>
            </a:extLst>
          </p:cNvPr>
          <p:cNvSpPr/>
          <p:nvPr/>
        </p:nvSpPr>
        <p:spPr>
          <a:xfrm>
            <a:off x="3347392" y="2669176"/>
            <a:ext cx="545284" cy="553673"/>
          </a:xfrm>
          <a:prstGeom prst="ellipse">
            <a:avLst/>
          </a:prstGeom>
          <a:solidFill>
            <a:srgbClr val="92D050"/>
          </a:solidFill>
          <a:ln w="38100" cmpd="tri"/>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05CC006-DDF9-42B5-90C2-6006411AD2F4}"/>
              </a:ext>
            </a:extLst>
          </p:cNvPr>
          <p:cNvSpPr txBox="1"/>
          <p:nvPr/>
        </p:nvSpPr>
        <p:spPr>
          <a:xfrm>
            <a:off x="774886" y="2978866"/>
            <a:ext cx="519882" cy="369332"/>
          </a:xfrm>
          <a:prstGeom prst="rect">
            <a:avLst/>
          </a:prstGeom>
          <a:noFill/>
        </p:spPr>
        <p:txBody>
          <a:bodyPr wrap="square" rtlCol="0">
            <a:spAutoFit/>
          </a:bodyPr>
          <a:lstStyle/>
          <a:p>
            <a:r>
              <a:rPr lang="en-US" dirty="0">
                <a:latin typeface="Ubuntu Mono" panose="020B0509030602030204" pitchFamily="49" charset="0"/>
              </a:rPr>
              <a:t>S</a:t>
            </a:r>
          </a:p>
        </p:txBody>
      </p:sp>
      <p:sp>
        <p:nvSpPr>
          <p:cNvPr id="16" name="TextBox 15">
            <a:extLst>
              <a:ext uri="{FF2B5EF4-FFF2-40B4-BE49-F238E27FC236}">
                <a16:creationId xmlns:a16="http://schemas.microsoft.com/office/drawing/2014/main" id="{ECD2EBFF-2346-460D-8603-E167A7C3981D}"/>
              </a:ext>
            </a:extLst>
          </p:cNvPr>
          <p:cNvSpPr txBox="1"/>
          <p:nvPr/>
        </p:nvSpPr>
        <p:spPr>
          <a:xfrm>
            <a:off x="2184301" y="2576680"/>
            <a:ext cx="519882" cy="369332"/>
          </a:xfrm>
          <a:prstGeom prst="rect">
            <a:avLst/>
          </a:prstGeom>
          <a:noFill/>
        </p:spPr>
        <p:txBody>
          <a:bodyPr wrap="square" rtlCol="0">
            <a:spAutoFit/>
          </a:bodyPr>
          <a:lstStyle/>
          <a:p>
            <a:r>
              <a:rPr lang="en-US" dirty="0">
                <a:latin typeface="Ubuntu Mono" panose="020B0509030602030204" pitchFamily="49" charset="0"/>
              </a:rPr>
              <a:t>b</a:t>
            </a:r>
          </a:p>
        </p:txBody>
      </p:sp>
      <p:cxnSp>
        <p:nvCxnSpPr>
          <p:cNvPr id="17" name="Connector: Curved 16">
            <a:extLst>
              <a:ext uri="{FF2B5EF4-FFF2-40B4-BE49-F238E27FC236}">
                <a16:creationId xmlns:a16="http://schemas.microsoft.com/office/drawing/2014/main" id="{13257B32-6DF9-4CD7-B95D-C924B18D5C04}"/>
              </a:ext>
            </a:extLst>
          </p:cNvPr>
          <p:cNvCxnSpPr>
            <a:cxnSpLocks/>
          </p:cNvCxnSpPr>
          <p:nvPr/>
        </p:nvCxnSpPr>
        <p:spPr>
          <a:xfrm rot="16200000" flipH="1">
            <a:off x="3330498" y="2939663"/>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8F1082-F81D-43A5-8B00-340888E06CAC}"/>
              </a:ext>
            </a:extLst>
          </p:cNvPr>
          <p:cNvSpPr txBox="1"/>
          <p:nvPr/>
        </p:nvSpPr>
        <p:spPr>
          <a:xfrm>
            <a:off x="4146268" y="2484510"/>
            <a:ext cx="697160" cy="369332"/>
          </a:xfrm>
          <a:prstGeom prst="rect">
            <a:avLst/>
          </a:prstGeom>
          <a:noFill/>
        </p:spPr>
        <p:txBody>
          <a:bodyPr wrap="square" rtlCol="0">
            <a:spAutoFit/>
          </a:bodyPr>
          <a:lstStyle/>
          <a:p>
            <a:r>
              <a:rPr lang="en-US" dirty="0">
                <a:latin typeface="Ubuntu Mono" panose="020B0509030602030204" pitchFamily="49" charset="0"/>
              </a:rPr>
              <a:t>a, b</a:t>
            </a:r>
          </a:p>
        </p:txBody>
      </p:sp>
      <p:cxnSp>
        <p:nvCxnSpPr>
          <p:cNvPr id="19" name="Straight Arrow Connector 18">
            <a:extLst>
              <a:ext uri="{FF2B5EF4-FFF2-40B4-BE49-F238E27FC236}">
                <a16:creationId xmlns:a16="http://schemas.microsoft.com/office/drawing/2014/main" id="{7AD41E3C-B673-4D5C-9C06-947933B0CEBA}"/>
              </a:ext>
            </a:extLst>
          </p:cNvPr>
          <p:cNvCxnSpPr>
            <a:cxnSpLocks/>
          </p:cNvCxnSpPr>
          <p:nvPr/>
        </p:nvCxnSpPr>
        <p:spPr>
          <a:xfrm>
            <a:off x="552459" y="2978866"/>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A5DC8AD-825B-477D-898F-1964A006905B}"/>
              </a:ext>
            </a:extLst>
          </p:cNvPr>
          <p:cNvSpPr txBox="1"/>
          <p:nvPr/>
        </p:nvSpPr>
        <p:spPr>
          <a:xfrm>
            <a:off x="190150" y="3548252"/>
            <a:ext cx="11811699" cy="338554"/>
          </a:xfrm>
          <a:prstGeom prst="rect">
            <a:avLst/>
          </a:prstGeom>
          <a:noFill/>
        </p:spPr>
        <p:txBody>
          <a:bodyPr wrap="square" rtlCol="0">
            <a:spAutoFit/>
          </a:bodyPr>
          <a:lstStyle/>
          <a:p>
            <a:r>
              <a:rPr lang="en-US" sz="1600" dirty="0">
                <a:solidFill>
                  <a:schemeClr val="tx1">
                    <a:lumMod val="95000"/>
                    <a:lumOff val="5000"/>
                  </a:schemeClr>
                </a:solidFill>
                <a:latin typeface="Monaco" panose="020B0509030404040204" pitchFamily="49" charset="0"/>
                <a:sym typeface="Wingdings" panose="05000000000000000000" pitchFamily="2" charset="2"/>
              </a:rPr>
              <a:t>FSM that accepts strings which  Starts with ‘b’</a:t>
            </a:r>
          </a:p>
        </p:txBody>
      </p:sp>
      <p:sp>
        <p:nvSpPr>
          <p:cNvPr id="21" name="Oval 20">
            <a:extLst>
              <a:ext uri="{FF2B5EF4-FFF2-40B4-BE49-F238E27FC236}">
                <a16:creationId xmlns:a16="http://schemas.microsoft.com/office/drawing/2014/main" id="{9E606C6F-AF79-47C2-A223-4B85E74D81D5}"/>
              </a:ext>
            </a:extLst>
          </p:cNvPr>
          <p:cNvSpPr/>
          <p:nvPr/>
        </p:nvSpPr>
        <p:spPr>
          <a:xfrm>
            <a:off x="1539748" y="4621755"/>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1</a:t>
            </a:r>
            <a:endParaRPr lang="en-US" dirty="0">
              <a:solidFill>
                <a:srgbClr val="0070C0"/>
              </a:solidFill>
              <a:latin typeface="Ubuntu Mono" panose="020B0509030602030204" pitchFamily="49" charset="0"/>
            </a:endParaRPr>
          </a:p>
        </p:txBody>
      </p:sp>
      <p:cxnSp>
        <p:nvCxnSpPr>
          <p:cNvPr id="22" name="Straight Arrow Connector 21">
            <a:extLst>
              <a:ext uri="{FF2B5EF4-FFF2-40B4-BE49-F238E27FC236}">
                <a16:creationId xmlns:a16="http://schemas.microsoft.com/office/drawing/2014/main" id="{BB143E97-02F5-47D6-BB1C-1B399D7AEE7C}"/>
              </a:ext>
            </a:extLst>
          </p:cNvPr>
          <p:cNvCxnSpPr>
            <a:cxnSpLocks/>
          </p:cNvCxnSpPr>
          <p:nvPr/>
        </p:nvCxnSpPr>
        <p:spPr>
          <a:xfrm>
            <a:off x="2085032" y="4898590"/>
            <a:ext cx="1284914"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20DC497-EF8B-437D-9FF1-8FB64070ECF8}"/>
              </a:ext>
            </a:extLst>
          </p:cNvPr>
          <p:cNvSpPr/>
          <p:nvPr/>
        </p:nvSpPr>
        <p:spPr>
          <a:xfrm>
            <a:off x="3369946" y="4621755"/>
            <a:ext cx="545284" cy="553673"/>
          </a:xfrm>
          <a:prstGeom prst="ellipse">
            <a:avLst/>
          </a:prstGeom>
          <a:solidFill>
            <a:srgbClr val="92D050"/>
          </a:solidFill>
          <a:ln w="38100" cmpd="tri"/>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CF82469-D381-464F-9C29-8560173ED69B}"/>
              </a:ext>
            </a:extLst>
          </p:cNvPr>
          <p:cNvSpPr txBox="1"/>
          <p:nvPr/>
        </p:nvSpPr>
        <p:spPr>
          <a:xfrm>
            <a:off x="797440" y="4931445"/>
            <a:ext cx="519882" cy="369332"/>
          </a:xfrm>
          <a:prstGeom prst="rect">
            <a:avLst/>
          </a:prstGeom>
          <a:noFill/>
        </p:spPr>
        <p:txBody>
          <a:bodyPr wrap="square" rtlCol="0">
            <a:spAutoFit/>
          </a:bodyPr>
          <a:lstStyle/>
          <a:p>
            <a:r>
              <a:rPr lang="en-US" dirty="0">
                <a:latin typeface="Ubuntu Mono" panose="020B0509030602030204" pitchFamily="49" charset="0"/>
              </a:rPr>
              <a:t>S</a:t>
            </a:r>
          </a:p>
        </p:txBody>
      </p:sp>
      <p:sp>
        <p:nvSpPr>
          <p:cNvPr id="25" name="TextBox 24">
            <a:extLst>
              <a:ext uri="{FF2B5EF4-FFF2-40B4-BE49-F238E27FC236}">
                <a16:creationId xmlns:a16="http://schemas.microsoft.com/office/drawing/2014/main" id="{4B37D2E2-DE87-4F53-BD3F-7AFBF3F208E3}"/>
              </a:ext>
            </a:extLst>
          </p:cNvPr>
          <p:cNvSpPr txBox="1"/>
          <p:nvPr/>
        </p:nvSpPr>
        <p:spPr>
          <a:xfrm>
            <a:off x="2206854" y="4529259"/>
            <a:ext cx="909499" cy="369332"/>
          </a:xfrm>
          <a:prstGeom prst="rect">
            <a:avLst/>
          </a:prstGeom>
          <a:noFill/>
        </p:spPr>
        <p:txBody>
          <a:bodyPr wrap="square" rtlCol="0">
            <a:spAutoFit/>
          </a:bodyPr>
          <a:lstStyle/>
          <a:p>
            <a:r>
              <a:rPr lang="en-US" dirty="0">
                <a:latin typeface="Ubuntu Mono" panose="020B0509030602030204" pitchFamily="49" charset="0"/>
              </a:rPr>
              <a:t>a, b</a:t>
            </a:r>
          </a:p>
        </p:txBody>
      </p:sp>
      <p:cxnSp>
        <p:nvCxnSpPr>
          <p:cNvPr id="26" name="Connector: Curved 25">
            <a:extLst>
              <a:ext uri="{FF2B5EF4-FFF2-40B4-BE49-F238E27FC236}">
                <a16:creationId xmlns:a16="http://schemas.microsoft.com/office/drawing/2014/main" id="{AFB0401A-AECD-4046-B5AB-ADC8842BCA71}"/>
              </a:ext>
            </a:extLst>
          </p:cNvPr>
          <p:cNvCxnSpPr>
            <a:cxnSpLocks/>
          </p:cNvCxnSpPr>
          <p:nvPr/>
        </p:nvCxnSpPr>
        <p:spPr>
          <a:xfrm rot="16200000" flipH="1">
            <a:off x="3353053" y="4892243"/>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C1E32C5-744B-4F2A-B9AD-83E58A7BC20B}"/>
              </a:ext>
            </a:extLst>
          </p:cNvPr>
          <p:cNvSpPr txBox="1"/>
          <p:nvPr/>
        </p:nvSpPr>
        <p:spPr>
          <a:xfrm>
            <a:off x="4168822" y="4437089"/>
            <a:ext cx="697160" cy="369332"/>
          </a:xfrm>
          <a:prstGeom prst="rect">
            <a:avLst/>
          </a:prstGeom>
          <a:noFill/>
        </p:spPr>
        <p:txBody>
          <a:bodyPr wrap="square" rtlCol="0">
            <a:spAutoFit/>
          </a:bodyPr>
          <a:lstStyle/>
          <a:p>
            <a:r>
              <a:rPr lang="en-US" dirty="0">
                <a:latin typeface="Ubuntu Mono" panose="020B0509030602030204" pitchFamily="49" charset="0"/>
              </a:rPr>
              <a:t>b</a:t>
            </a:r>
          </a:p>
        </p:txBody>
      </p:sp>
      <p:cxnSp>
        <p:nvCxnSpPr>
          <p:cNvPr id="28" name="Straight Arrow Connector 27">
            <a:extLst>
              <a:ext uri="{FF2B5EF4-FFF2-40B4-BE49-F238E27FC236}">
                <a16:creationId xmlns:a16="http://schemas.microsoft.com/office/drawing/2014/main" id="{C3F87E69-5374-47E9-82F3-D612587CB26E}"/>
              </a:ext>
            </a:extLst>
          </p:cNvPr>
          <p:cNvCxnSpPr>
            <a:cxnSpLocks/>
          </p:cNvCxnSpPr>
          <p:nvPr/>
        </p:nvCxnSpPr>
        <p:spPr>
          <a:xfrm>
            <a:off x="575013" y="4931445"/>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B7B61557-94C3-47F4-A354-FD32D29B366D}"/>
              </a:ext>
            </a:extLst>
          </p:cNvPr>
          <p:cNvCxnSpPr>
            <a:cxnSpLocks/>
            <a:stCxn id="23" idx="3"/>
            <a:endCxn id="21" idx="4"/>
          </p:cNvCxnSpPr>
          <p:nvPr/>
        </p:nvCxnSpPr>
        <p:spPr>
          <a:xfrm rot="5400000">
            <a:off x="2590554" y="4316181"/>
            <a:ext cx="81084" cy="1637411"/>
          </a:xfrm>
          <a:prstGeom prst="curvedConnector3">
            <a:avLst>
              <a:gd name="adj1" fmla="val 80611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F49486D-3E15-4853-BED0-28D2A3738386}"/>
              </a:ext>
            </a:extLst>
          </p:cNvPr>
          <p:cNvSpPr txBox="1"/>
          <p:nvPr/>
        </p:nvSpPr>
        <p:spPr>
          <a:xfrm>
            <a:off x="2272739" y="5700370"/>
            <a:ext cx="909499" cy="369332"/>
          </a:xfrm>
          <a:prstGeom prst="rect">
            <a:avLst/>
          </a:prstGeom>
          <a:noFill/>
        </p:spPr>
        <p:txBody>
          <a:bodyPr wrap="square" rtlCol="0">
            <a:spAutoFit/>
          </a:bodyPr>
          <a:lstStyle/>
          <a:p>
            <a:r>
              <a:rPr lang="en-US" dirty="0">
                <a:latin typeface="Ubuntu Mono" panose="020B0509030602030204" pitchFamily="49" charset="0"/>
              </a:rPr>
              <a:t>a</a:t>
            </a:r>
          </a:p>
        </p:txBody>
      </p:sp>
      <p:sp>
        <p:nvSpPr>
          <p:cNvPr id="37" name="TextBox 36">
            <a:extLst>
              <a:ext uri="{FF2B5EF4-FFF2-40B4-BE49-F238E27FC236}">
                <a16:creationId xmlns:a16="http://schemas.microsoft.com/office/drawing/2014/main" id="{D5D31995-F5FB-4619-8B3E-9B83444CBCE5}"/>
              </a:ext>
            </a:extLst>
          </p:cNvPr>
          <p:cNvSpPr txBox="1"/>
          <p:nvPr/>
        </p:nvSpPr>
        <p:spPr>
          <a:xfrm>
            <a:off x="190150" y="4027268"/>
            <a:ext cx="11811699" cy="338554"/>
          </a:xfrm>
          <a:prstGeom prst="rect">
            <a:avLst/>
          </a:prstGeom>
          <a:noFill/>
        </p:spPr>
        <p:txBody>
          <a:bodyPr wrap="square" rtlCol="0">
            <a:spAutoFit/>
          </a:bodyPr>
          <a:lstStyle/>
          <a:p>
            <a:r>
              <a:rPr lang="en-US" sz="1600" dirty="0">
                <a:solidFill>
                  <a:schemeClr val="tx1">
                    <a:lumMod val="95000"/>
                    <a:lumOff val="5000"/>
                  </a:schemeClr>
                </a:solidFill>
                <a:latin typeface="Monaco" panose="020B0509030404040204" pitchFamily="49" charset="0"/>
                <a:sym typeface="Wingdings" panose="05000000000000000000" pitchFamily="2" charset="2"/>
              </a:rPr>
              <a:t>FSM that accepts strings which  Ends with ‘b’</a:t>
            </a:r>
          </a:p>
        </p:txBody>
      </p:sp>
      <p:sp>
        <p:nvSpPr>
          <p:cNvPr id="38" name="Oval 37">
            <a:extLst>
              <a:ext uri="{FF2B5EF4-FFF2-40B4-BE49-F238E27FC236}">
                <a16:creationId xmlns:a16="http://schemas.microsoft.com/office/drawing/2014/main" id="{831ABD7A-5A7A-4B24-9021-809AF64FDA58}"/>
              </a:ext>
            </a:extLst>
          </p:cNvPr>
          <p:cNvSpPr/>
          <p:nvPr/>
        </p:nvSpPr>
        <p:spPr>
          <a:xfrm>
            <a:off x="1477863" y="1211960"/>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1</a:t>
            </a:r>
            <a:endParaRPr lang="en-US" dirty="0">
              <a:solidFill>
                <a:srgbClr val="0070C0"/>
              </a:solidFill>
              <a:latin typeface="Ubuntu Mono" panose="020B0509030602030204" pitchFamily="49" charset="0"/>
            </a:endParaRPr>
          </a:p>
        </p:txBody>
      </p:sp>
      <p:cxnSp>
        <p:nvCxnSpPr>
          <p:cNvPr id="39" name="Straight Arrow Connector 38">
            <a:extLst>
              <a:ext uri="{FF2B5EF4-FFF2-40B4-BE49-F238E27FC236}">
                <a16:creationId xmlns:a16="http://schemas.microsoft.com/office/drawing/2014/main" id="{9EA22DD8-86D8-455E-9CE8-C47178EBADAB}"/>
              </a:ext>
            </a:extLst>
          </p:cNvPr>
          <p:cNvCxnSpPr>
            <a:cxnSpLocks/>
          </p:cNvCxnSpPr>
          <p:nvPr/>
        </p:nvCxnSpPr>
        <p:spPr>
          <a:xfrm>
            <a:off x="2023147" y="1488795"/>
            <a:ext cx="1284914"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71A98DBF-99A0-4F48-8032-43FC09CD52E7}"/>
              </a:ext>
            </a:extLst>
          </p:cNvPr>
          <p:cNvSpPr/>
          <p:nvPr/>
        </p:nvSpPr>
        <p:spPr>
          <a:xfrm>
            <a:off x="3308061" y="1211960"/>
            <a:ext cx="545284" cy="553673"/>
          </a:xfrm>
          <a:prstGeom prst="ellipse">
            <a:avLst/>
          </a:prstGeom>
          <a:solidFill>
            <a:srgbClr val="92D050"/>
          </a:solidFill>
          <a:ln w="38100" cmpd="tri"/>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C56B34D-27F6-4E36-A21C-727286C7F9F6}"/>
              </a:ext>
            </a:extLst>
          </p:cNvPr>
          <p:cNvSpPr txBox="1"/>
          <p:nvPr/>
        </p:nvSpPr>
        <p:spPr>
          <a:xfrm>
            <a:off x="735555" y="1521650"/>
            <a:ext cx="519882" cy="369332"/>
          </a:xfrm>
          <a:prstGeom prst="rect">
            <a:avLst/>
          </a:prstGeom>
          <a:noFill/>
        </p:spPr>
        <p:txBody>
          <a:bodyPr wrap="square" rtlCol="0">
            <a:spAutoFit/>
          </a:bodyPr>
          <a:lstStyle/>
          <a:p>
            <a:r>
              <a:rPr lang="en-US" dirty="0">
                <a:latin typeface="Ubuntu Mono" panose="020B0509030602030204" pitchFamily="49" charset="0"/>
              </a:rPr>
              <a:t>S</a:t>
            </a:r>
          </a:p>
        </p:txBody>
      </p:sp>
      <p:sp>
        <p:nvSpPr>
          <p:cNvPr id="42" name="TextBox 41">
            <a:extLst>
              <a:ext uri="{FF2B5EF4-FFF2-40B4-BE49-F238E27FC236}">
                <a16:creationId xmlns:a16="http://schemas.microsoft.com/office/drawing/2014/main" id="{27698D45-5724-4DF7-9D14-1D52E0BFE005}"/>
              </a:ext>
            </a:extLst>
          </p:cNvPr>
          <p:cNvSpPr txBox="1"/>
          <p:nvPr/>
        </p:nvSpPr>
        <p:spPr>
          <a:xfrm>
            <a:off x="2144970" y="1119464"/>
            <a:ext cx="519882" cy="369332"/>
          </a:xfrm>
          <a:prstGeom prst="rect">
            <a:avLst/>
          </a:prstGeom>
          <a:noFill/>
        </p:spPr>
        <p:txBody>
          <a:bodyPr wrap="square" rtlCol="0">
            <a:spAutoFit/>
          </a:bodyPr>
          <a:lstStyle/>
          <a:p>
            <a:r>
              <a:rPr lang="en-US" dirty="0">
                <a:latin typeface="Ubuntu Mono" panose="020B0509030602030204" pitchFamily="49" charset="0"/>
              </a:rPr>
              <a:t>a</a:t>
            </a:r>
          </a:p>
        </p:txBody>
      </p:sp>
      <p:cxnSp>
        <p:nvCxnSpPr>
          <p:cNvPr id="43" name="Connector: Curved 42">
            <a:extLst>
              <a:ext uri="{FF2B5EF4-FFF2-40B4-BE49-F238E27FC236}">
                <a16:creationId xmlns:a16="http://schemas.microsoft.com/office/drawing/2014/main" id="{750EAE94-3DB5-49AA-BC42-2B49A064108F}"/>
              </a:ext>
            </a:extLst>
          </p:cNvPr>
          <p:cNvCxnSpPr>
            <a:cxnSpLocks/>
          </p:cNvCxnSpPr>
          <p:nvPr/>
        </p:nvCxnSpPr>
        <p:spPr>
          <a:xfrm rot="16200000" flipH="1">
            <a:off x="3291167" y="1482447"/>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A72A9AF-BBC0-40D7-943E-5023C3570528}"/>
              </a:ext>
            </a:extLst>
          </p:cNvPr>
          <p:cNvSpPr txBox="1"/>
          <p:nvPr/>
        </p:nvSpPr>
        <p:spPr>
          <a:xfrm>
            <a:off x="4106937" y="1027294"/>
            <a:ext cx="697160" cy="369332"/>
          </a:xfrm>
          <a:prstGeom prst="rect">
            <a:avLst/>
          </a:prstGeom>
          <a:noFill/>
        </p:spPr>
        <p:txBody>
          <a:bodyPr wrap="square" rtlCol="0">
            <a:spAutoFit/>
          </a:bodyPr>
          <a:lstStyle/>
          <a:p>
            <a:r>
              <a:rPr lang="en-US" dirty="0">
                <a:latin typeface="Ubuntu Mono" panose="020B0509030602030204" pitchFamily="49" charset="0"/>
              </a:rPr>
              <a:t>a, b</a:t>
            </a:r>
          </a:p>
        </p:txBody>
      </p:sp>
      <p:cxnSp>
        <p:nvCxnSpPr>
          <p:cNvPr id="45" name="Straight Arrow Connector 44">
            <a:extLst>
              <a:ext uri="{FF2B5EF4-FFF2-40B4-BE49-F238E27FC236}">
                <a16:creationId xmlns:a16="http://schemas.microsoft.com/office/drawing/2014/main" id="{29A21C0B-4F94-499D-B721-408890E14D5C}"/>
              </a:ext>
            </a:extLst>
          </p:cNvPr>
          <p:cNvCxnSpPr>
            <a:cxnSpLocks/>
          </p:cNvCxnSpPr>
          <p:nvPr/>
        </p:nvCxnSpPr>
        <p:spPr>
          <a:xfrm>
            <a:off x="513128" y="1521650"/>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4D5653E6-FBAE-4513-B8F4-0E76A97EF19D}"/>
              </a:ext>
            </a:extLst>
          </p:cNvPr>
          <p:cNvSpPr/>
          <p:nvPr/>
        </p:nvSpPr>
        <p:spPr>
          <a:xfrm>
            <a:off x="1477864" y="1211961"/>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1</a:t>
            </a:r>
            <a:endParaRPr lang="en-US" dirty="0">
              <a:solidFill>
                <a:srgbClr val="0070C0"/>
              </a:solidFill>
              <a:latin typeface="Ubuntu Mono" panose="020B0509030602030204" pitchFamily="49" charset="0"/>
            </a:endParaRPr>
          </a:p>
        </p:txBody>
      </p:sp>
      <p:cxnSp>
        <p:nvCxnSpPr>
          <p:cNvPr id="47" name="Straight Arrow Connector 46">
            <a:extLst>
              <a:ext uri="{FF2B5EF4-FFF2-40B4-BE49-F238E27FC236}">
                <a16:creationId xmlns:a16="http://schemas.microsoft.com/office/drawing/2014/main" id="{609F73D4-B11C-418C-9196-6A5D62F753A1}"/>
              </a:ext>
            </a:extLst>
          </p:cNvPr>
          <p:cNvCxnSpPr>
            <a:cxnSpLocks/>
          </p:cNvCxnSpPr>
          <p:nvPr/>
        </p:nvCxnSpPr>
        <p:spPr>
          <a:xfrm>
            <a:off x="2023148" y="1488796"/>
            <a:ext cx="1284914"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76AABDAE-A486-4E7E-BDB4-E44A97BAE667}"/>
              </a:ext>
            </a:extLst>
          </p:cNvPr>
          <p:cNvSpPr/>
          <p:nvPr/>
        </p:nvSpPr>
        <p:spPr>
          <a:xfrm>
            <a:off x="3308062" y="1211961"/>
            <a:ext cx="545284" cy="553673"/>
          </a:xfrm>
          <a:prstGeom prst="ellipse">
            <a:avLst/>
          </a:prstGeom>
          <a:solidFill>
            <a:srgbClr val="92D050"/>
          </a:solidFill>
          <a:ln w="38100" cmpd="tri"/>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BF65946-6CBE-47E0-BB07-B9863174E6CA}"/>
              </a:ext>
            </a:extLst>
          </p:cNvPr>
          <p:cNvSpPr txBox="1"/>
          <p:nvPr/>
        </p:nvSpPr>
        <p:spPr>
          <a:xfrm>
            <a:off x="735556" y="1521651"/>
            <a:ext cx="519882" cy="369332"/>
          </a:xfrm>
          <a:prstGeom prst="rect">
            <a:avLst/>
          </a:prstGeom>
          <a:noFill/>
        </p:spPr>
        <p:txBody>
          <a:bodyPr wrap="square" rtlCol="0">
            <a:spAutoFit/>
          </a:bodyPr>
          <a:lstStyle/>
          <a:p>
            <a:r>
              <a:rPr lang="en-US" dirty="0">
                <a:latin typeface="Ubuntu Mono" panose="020B0509030602030204" pitchFamily="49" charset="0"/>
              </a:rPr>
              <a:t>S</a:t>
            </a:r>
          </a:p>
        </p:txBody>
      </p:sp>
      <p:sp>
        <p:nvSpPr>
          <p:cNvPr id="50" name="TextBox 49">
            <a:extLst>
              <a:ext uri="{FF2B5EF4-FFF2-40B4-BE49-F238E27FC236}">
                <a16:creationId xmlns:a16="http://schemas.microsoft.com/office/drawing/2014/main" id="{BD4A8BF6-A0A8-43AA-8849-A4A86000A39E}"/>
              </a:ext>
            </a:extLst>
          </p:cNvPr>
          <p:cNvSpPr txBox="1"/>
          <p:nvPr/>
        </p:nvSpPr>
        <p:spPr>
          <a:xfrm>
            <a:off x="2144971" y="1119465"/>
            <a:ext cx="519882" cy="369332"/>
          </a:xfrm>
          <a:prstGeom prst="rect">
            <a:avLst/>
          </a:prstGeom>
          <a:noFill/>
        </p:spPr>
        <p:txBody>
          <a:bodyPr wrap="square" rtlCol="0">
            <a:spAutoFit/>
          </a:bodyPr>
          <a:lstStyle/>
          <a:p>
            <a:r>
              <a:rPr lang="en-US" dirty="0">
                <a:latin typeface="Ubuntu Mono" panose="020B0509030602030204" pitchFamily="49" charset="0"/>
              </a:rPr>
              <a:t>a</a:t>
            </a:r>
          </a:p>
        </p:txBody>
      </p:sp>
      <p:cxnSp>
        <p:nvCxnSpPr>
          <p:cNvPr id="51" name="Connector: Curved 50">
            <a:extLst>
              <a:ext uri="{FF2B5EF4-FFF2-40B4-BE49-F238E27FC236}">
                <a16:creationId xmlns:a16="http://schemas.microsoft.com/office/drawing/2014/main" id="{5ACB36D5-271A-42A9-A4DE-81B7E2CC59C5}"/>
              </a:ext>
            </a:extLst>
          </p:cNvPr>
          <p:cNvCxnSpPr>
            <a:cxnSpLocks/>
          </p:cNvCxnSpPr>
          <p:nvPr/>
        </p:nvCxnSpPr>
        <p:spPr>
          <a:xfrm rot="16200000" flipH="1">
            <a:off x="3291168" y="1482448"/>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E000FAB-6693-410A-B1BC-8D69F11D1DFC}"/>
              </a:ext>
            </a:extLst>
          </p:cNvPr>
          <p:cNvSpPr txBox="1"/>
          <p:nvPr/>
        </p:nvSpPr>
        <p:spPr>
          <a:xfrm>
            <a:off x="4106938" y="1027295"/>
            <a:ext cx="697160" cy="369332"/>
          </a:xfrm>
          <a:prstGeom prst="rect">
            <a:avLst/>
          </a:prstGeom>
          <a:noFill/>
        </p:spPr>
        <p:txBody>
          <a:bodyPr wrap="square" rtlCol="0">
            <a:spAutoFit/>
          </a:bodyPr>
          <a:lstStyle/>
          <a:p>
            <a:r>
              <a:rPr lang="en-US" dirty="0">
                <a:latin typeface="Ubuntu Mono" panose="020B0509030602030204" pitchFamily="49" charset="0"/>
              </a:rPr>
              <a:t>a, b</a:t>
            </a:r>
          </a:p>
        </p:txBody>
      </p:sp>
      <p:cxnSp>
        <p:nvCxnSpPr>
          <p:cNvPr id="53" name="Straight Arrow Connector 52">
            <a:extLst>
              <a:ext uri="{FF2B5EF4-FFF2-40B4-BE49-F238E27FC236}">
                <a16:creationId xmlns:a16="http://schemas.microsoft.com/office/drawing/2014/main" id="{C91531F1-9358-41B7-87B6-66B7C3B9A959}"/>
              </a:ext>
            </a:extLst>
          </p:cNvPr>
          <p:cNvCxnSpPr>
            <a:cxnSpLocks/>
          </p:cNvCxnSpPr>
          <p:nvPr/>
        </p:nvCxnSpPr>
        <p:spPr>
          <a:xfrm>
            <a:off x="513129" y="1521651"/>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80D401-5F9B-47CA-AEE2-0CCC994E294B}"/>
              </a:ext>
            </a:extLst>
          </p:cNvPr>
          <p:cNvSpPr txBox="1"/>
          <p:nvPr/>
        </p:nvSpPr>
        <p:spPr>
          <a:xfrm>
            <a:off x="7013628" y="97440"/>
            <a:ext cx="4988221" cy="4801314"/>
          </a:xfrm>
          <a:prstGeom prst="rect">
            <a:avLst/>
          </a:prstGeom>
          <a:noFill/>
        </p:spPr>
        <p:txBody>
          <a:bodyPr wrap="square" rtlCol="0">
            <a:spAutoFit/>
          </a:bodyPr>
          <a:lstStyle/>
          <a:p>
            <a:pPr marL="342900" indent="-342900">
              <a:buAutoNum type="arabicPeriod"/>
            </a:pPr>
            <a:r>
              <a:rPr lang="en-US" dirty="0">
                <a:latin typeface="Ubuntu Mono" panose="020B0509030602030204" pitchFamily="49" charset="0"/>
              </a:rPr>
              <a:t>Input tape is static. Can’t jump around in input tape. Only move forward.</a:t>
            </a:r>
          </a:p>
          <a:p>
            <a:pPr marL="342900" indent="-342900">
              <a:buAutoNum type="arabicPeriod"/>
            </a:pPr>
            <a:endParaRPr lang="en-US" dirty="0">
              <a:latin typeface="Ubuntu Mono" panose="020B0509030602030204" pitchFamily="49" charset="0"/>
            </a:endParaRPr>
          </a:p>
          <a:p>
            <a:pPr marL="342900" indent="-342900">
              <a:buAutoNum type="arabicPeriod"/>
            </a:pPr>
            <a:r>
              <a:rPr lang="en-US" dirty="0">
                <a:latin typeface="Ubuntu Mono" panose="020B0509030602030204" pitchFamily="49" charset="0"/>
              </a:rPr>
              <a:t>Can only change state on seeing an input symbol. </a:t>
            </a:r>
          </a:p>
          <a:p>
            <a:pPr marL="342900" indent="-342900">
              <a:buAutoNum type="arabicPeriod"/>
            </a:pPr>
            <a:endParaRPr lang="en-US" dirty="0">
              <a:latin typeface="Ubuntu Mono" panose="020B0509030602030204" pitchFamily="49" charset="0"/>
            </a:endParaRPr>
          </a:p>
          <a:p>
            <a:pPr marL="342900" indent="-342900">
              <a:buAutoNum type="arabicPeriod"/>
            </a:pPr>
            <a:r>
              <a:rPr lang="en-US" dirty="0">
                <a:latin typeface="Ubuntu Mono" panose="020B0509030602030204" pitchFamily="49" charset="0"/>
              </a:rPr>
              <a:t>Cannot modify input tape. No output tape.</a:t>
            </a:r>
          </a:p>
          <a:p>
            <a:pPr marL="342900" indent="-342900">
              <a:buAutoNum type="arabicPeriod"/>
            </a:pPr>
            <a:endParaRPr lang="en-US" dirty="0">
              <a:latin typeface="Ubuntu Mono" panose="020B0509030602030204" pitchFamily="49" charset="0"/>
            </a:endParaRPr>
          </a:p>
          <a:p>
            <a:pPr marL="342900" indent="-342900">
              <a:buAutoNum type="arabicPeriod"/>
            </a:pPr>
            <a:r>
              <a:rPr lang="en-US" dirty="0">
                <a:latin typeface="Ubuntu Mono" panose="020B0509030602030204" pitchFamily="49" charset="0"/>
              </a:rPr>
              <a:t>FA which writes an output symbol on a output tape on reaching a particular state is called a Moore Machine. </a:t>
            </a:r>
          </a:p>
          <a:p>
            <a:pPr marL="342900" indent="-342900">
              <a:buAutoNum type="arabicPeriod"/>
            </a:pPr>
            <a:endParaRPr lang="en-US" dirty="0">
              <a:latin typeface="Ubuntu Mono" panose="020B0509030602030204" pitchFamily="49" charset="0"/>
            </a:endParaRPr>
          </a:p>
          <a:p>
            <a:pPr marL="342900" indent="-342900">
              <a:buAutoNum type="arabicPeriod"/>
            </a:pPr>
            <a:r>
              <a:rPr lang="en-US" dirty="0">
                <a:latin typeface="Ubuntu Mono" panose="020B0509030602030204" pitchFamily="49" charset="0"/>
              </a:rPr>
              <a:t>FA which writes an output symbol on output on taking a transition from one state to another is called a Mealy Machine. </a:t>
            </a:r>
          </a:p>
        </p:txBody>
      </p:sp>
      <p:graphicFrame>
        <p:nvGraphicFramePr>
          <p:cNvPr id="55" name="Table 54">
            <a:extLst>
              <a:ext uri="{FF2B5EF4-FFF2-40B4-BE49-F238E27FC236}">
                <a16:creationId xmlns:a16="http://schemas.microsoft.com/office/drawing/2014/main" id="{57455138-5D2C-41AD-B6D3-F3B9F1C17274}"/>
              </a:ext>
            </a:extLst>
          </p:cNvPr>
          <p:cNvGraphicFramePr>
            <a:graphicFrameLocks noGrp="1"/>
          </p:cNvGraphicFramePr>
          <p:nvPr>
            <p:extLst>
              <p:ext uri="{D42A27DB-BD31-4B8C-83A1-F6EECF244321}">
                <p14:modId xmlns:p14="http://schemas.microsoft.com/office/powerpoint/2010/main" val="2528006845"/>
              </p:ext>
            </p:extLst>
          </p:nvPr>
        </p:nvGraphicFramePr>
        <p:xfrm>
          <a:off x="4519657" y="5590914"/>
          <a:ext cx="3865460" cy="370840"/>
        </p:xfrm>
        <a:graphic>
          <a:graphicData uri="http://schemas.openxmlformats.org/drawingml/2006/table">
            <a:tbl>
              <a:tblPr firstRow="1" bandRow="1">
                <a:tableStyleId>{5C22544A-7EE6-4342-B048-85BDC9FD1C3A}</a:tableStyleId>
              </a:tblPr>
              <a:tblGrid>
                <a:gridCol w="386546">
                  <a:extLst>
                    <a:ext uri="{9D8B030D-6E8A-4147-A177-3AD203B41FA5}">
                      <a16:colId xmlns:a16="http://schemas.microsoft.com/office/drawing/2014/main" val="4281523116"/>
                    </a:ext>
                  </a:extLst>
                </a:gridCol>
                <a:gridCol w="386546">
                  <a:extLst>
                    <a:ext uri="{9D8B030D-6E8A-4147-A177-3AD203B41FA5}">
                      <a16:colId xmlns:a16="http://schemas.microsoft.com/office/drawing/2014/main" val="717558636"/>
                    </a:ext>
                  </a:extLst>
                </a:gridCol>
                <a:gridCol w="386546">
                  <a:extLst>
                    <a:ext uri="{9D8B030D-6E8A-4147-A177-3AD203B41FA5}">
                      <a16:colId xmlns:a16="http://schemas.microsoft.com/office/drawing/2014/main" val="657287000"/>
                    </a:ext>
                  </a:extLst>
                </a:gridCol>
                <a:gridCol w="386546">
                  <a:extLst>
                    <a:ext uri="{9D8B030D-6E8A-4147-A177-3AD203B41FA5}">
                      <a16:colId xmlns:a16="http://schemas.microsoft.com/office/drawing/2014/main" val="4070512673"/>
                    </a:ext>
                  </a:extLst>
                </a:gridCol>
                <a:gridCol w="386546">
                  <a:extLst>
                    <a:ext uri="{9D8B030D-6E8A-4147-A177-3AD203B41FA5}">
                      <a16:colId xmlns:a16="http://schemas.microsoft.com/office/drawing/2014/main" val="3896614203"/>
                    </a:ext>
                  </a:extLst>
                </a:gridCol>
                <a:gridCol w="386546">
                  <a:extLst>
                    <a:ext uri="{9D8B030D-6E8A-4147-A177-3AD203B41FA5}">
                      <a16:colId xmlns:a16="http://schemas.microsoft.com/office/drawing/2014/main" val="732195079"/>
                    </a:ext>
                  </a:extLst>
                </a:gridCol>
                <a:gridCol w="386546">
                  <a:extLst>
                    <a:ext uri="{9D8B030D-6E8A-4147-A177-3AD203B41FA5}">
                      <a16:colId xmlns:a16="http://schemas.microsoft.com/office/drawing/2014/main" val="1524297468"/>
                    </a:ext>
                  </a:extLst>
                </a:gridCol>
                <a:gridCol w="386546">
                  <a:extLst>
                    <a:ext uri="{9D8B030D-6E8A-4147-A177-3AD203B41FA5}">
                      <a16:colId xmlns:a16="http://schemas.microsoft.com/office/drawing/2014/main" val="70737916"/>
                    </a:ext>
                  </a:extLst>
                </a:gridCol>
                <a:gridCol w="386546">
                  <a:extLst>
                    <a:ext uri="{9D8B030D-6E8A-4147-A177-3AD203B41FA5}">
                      <a16:colId xmlns:a16="http://schemas.microsoft.com/office/drawing/2014/main" val="686297291"/>
                    </a:ext>
                  </a:extLst>
                </a:gridCol>
                <a:gridCol w="386546">
                  <a:extLst>
                    <a:ext uri="{9D8B030D-6E8A-4147-A177-3AD203B41FA5}">
                      <a16:colId xmlns:a16="http://schemas.microsoft.com/office/drawing/2014/main" val="1292131185"/>
                    </a:ext>
                  </a:extLst>
                </a:gridCol>
              </a:tblGrid>
              <a:tr h="370840">
                <a:tc>
                  <a:txBody>
                    <a:bodyPr/>
                    <a:lstStyle/>
                    <a:p>
                      <a:r>
                        <a:rPr lang="en-US" dirty="0">
                          <a:solidFill>
                            <a:srgbClr val="002060"/>
                          </a:solidFill>
                          <a:latin typeface="Ubuntu Mono" panose="020B0509030602030204" pitchFamily="49" charset="0"/>
                        </a:rPr>
                        <a:t>a</a:t>
                      </a:r>
                    </a:p>
                  </a:txBody>
                  <a:tcPr>
                    <a:solidFill>
                      <a:schemeClr val="accent4">
                        <a:lumMod val="20000"/>
                        <a:lumOff val="80000"/>
                      </a:schemeClr>
                    </a:solidFill>
                  </a:tcPr>
                </a:tc>
                <a:tc>
                  <a:txBody>
                    <a:bodyPr/>
                    <a:lstStyle/>
                    <a:p>
                      <a:r>
                        <a:rPr lang="en-US" dirty="0">
                          <a:solidFill>
                            <a:srgbClr val="002060"/>
                          </a:solidFill>
                        </a:rPr>
                        <a:t>a</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tc>
                  <a:txBody>
                    <a:bodyPr/>
                    <a:lstStyle/>
                    <a:p>
                      <a:r>
                        <a:rPr lang="en-US" dirty="0">
                          <a:solidFill>
                            <a:srgbClr val="002060"/>
                          </a:solidFill>
                        </a:rPr>
                        <a:t>a</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tc>
                  <a:txBody>
                    <a:bodyPr/>
                    <a:lstStyle/>
                    <a:p>
                      <a:r>
                        <a:rPr lang="en-US" dirty="0">
                          <a:solidFill>
                            <a:srgbClr val="002060"/>
                          </a:solidFill>
                        </a:rPr>
                        <a:t>a</a:t>
                      </a:r>
                    </a:p>
                  </a:txBody>
                  <a:tcPr>
                    <a:solidFill>
                      <a:schemeClr val="accent4">
                        <a:lumMod val="20000"/>
                        <a:lumOff val="80000"/>
                      </a:schemeClr>
                    </a:solidFill>
                  </a:tcPr>
                </a:tc>
                <a:tc>
                  <a:txBody>
                    <a:bodyPr/>
                    <a:lstStyle/>
                    <a:p>
                      <a:r>
                        <a:rPr lang="en-US" dirty="0">
                          <a:solidFill>
                            <a:srgbClr val="002060"/>
                          </a:solidFill>
                        </a:rPr>
                        <a:t>a</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extLst>
                  <a:ext uri="{0D108BD9-81ED-4DB2-BD59-A6C34878D82A}">
                    <a16:rowId xmlns:a16="http://schemas.microsoft.com/office/drawing/2014/main" val="2206825168"/>
                  </a:ext>
                </a:extLst>
              </a:tr>
            </a:tbl>
          </a:graphicData>
        </a:graphic>
      </p:graphicFrame>
      <p:sp>
        <p:nvSpPr>
          <p:cNvPr id="56" name="TextBox 55">
            <a:extLst>
              <a:ext uri="{FF2B5EF4-FFF2-40B4-BE49-F238E27FC236}">
                <a16:creationId xmlns:a16="http://schemas.microsoft.com/office/drawing/2014/main" id="{CB573BAB-4AF7-44D2-B619-2A5F3CDF1B28}"/>
              </a:ext>
            </a:extLst>
          </p:cNvPr>
          <p:cNvSpPr txBox="1"/>
          <p:nvPr/>
        </p:nvSpPr>
        <p:spPr>
          <a:xfrm>
            <a:off x="4511267" y="5213138"/>
            <a:ext cx="1584733" cy="369332"/>
          </a:xfrm>
          <a:prstGeom prst="rect">
            <a:avLst/>
          </a:prstGeom>
          <a:noFill/>
        </p:spPr>
        <p:txBody>
          <a:bodyPr wrap="square" rtlCol="0">
            <a:spAutoFit/>
          </a:bodyPr>
          <a:lstStyle/>
          <a:p>
            <a:r>
              <a:rPr lang="en-US" dirty="0">
                <a:latin typeface="Ubuntu Mono" panose="020B0509030602030204" pitchFamily="49" charset="0"/>
              </a:rPr>
              <a:t>Input tape : </a:t>
            </a:r>
          </a:p>
        </p:txBody>
      </p:sp>
      <p:graphicFrame>
        <p:nvGraphicFramePr>
          <p:cNvPr id="57" name="Table 56">
            <a:extLst>
              <a:ext uri="{FF2B5EF4-FFF2-40B4-BE49-F238E27FC236}">
                <a16:creationId xmlns:a16="http://schemas.microsoft.com/office/drawing/2014/main" id="{97810B0C-2953-45F8-ABCF-E2E073A7E0A6}"/>
              </a:ext>
            </a:extLst>
          </p:cNvPr>
          <p:cNvGraphicFramePr>
            <a:graphicFrameLocks noGrp="1"/>
          </p:cNvGraphicFramePr>
          <p:nvPr>
            <p:extLst>
              <p:ext uri="{D42A27DB-BD31-4B8C-83A1-F6EECF244321}">
                <p14:modId xmlns:p14="http://schemas.microsoft.com/office/powerpoint/2010/main" val="2459746236"/>
              </p:ext>
            </p:extLst>
          </p:nvPr>
        </p:nvGraphicFramePr>
        <p:xfrm>
          <a:off x="4528047" y="6385456"/>
          <a:ext cx="3865460" cy="370840"/>
        </p:xfrm>
        <a:graphic>
          <a:graphicData uri="http://schemas.openxmlformats.org/drawingml/2006/table">
            <a:tbl>
              <a:tblPr firstRow="1" bandRow="1">
                <a:tableStyleId>{5C22544A-7EE6-4342-B048-85BDC9FD1C3A}</a:tableStyleId>
              </a:tblPr>
              <a:tblGrid>
                <a:gridCol w="386546">
                  <a:extLst>
                    <a:ext uri="{9D8B030D-6E8A-4147-A177-3AD203B41FA5}">
                      <a16:colId xmlns:a16="http://schemas.microsoft.com/office/drawing/2014/main" val="4281523116"/>
                    </a:ext>
                  </a:extLst>
                </a:gridCol>
                <a:gridCol w="386546">
                  <a:extLst>
                    <a:ext uri="{9D8B030D-6E8A-4147-A177-3AD203B41FA5}">
                      <a16:colId xmlns:a16="http://schemas.microsoft.com/office/drawing/2014/main" val="717558636"/>
                    </a:ext>
                  </a:extLst>
                </a:gridCol>
                <a:gridCol w="386546">
                  <a:extLst>
                    <a:ext uri="{9D8B030D-6E8A-4147-A177-3AD203B41FA5}">
                      <a16:colId xmlns:a16="http://schemas.microsoft.com/office/drawing/2014/main" val="657287000"/>
                    </a:ext>
                  </a:extLst>
                </a:gridCol>
                <a:gridCol w="386546">
                  <a:extLst>
                    <a:ext uri="{9D8B030D-6E8A-4147-A177-3AD203B41FA5}">
                      <a16:colId xmlns:a16="http://schemas.microsoft.com/office/drawing/2014/main" val="4070512673"/>
                    </a:ext>
                  </a:extLst>
                </a:gridCol>
                <a:gridCol w="386546">
                  <a:extLst>
                    <a:ext uri="{9D8B030D-6E8A-4147-A177-3AD203B41FA5}">
                      <a16:colId xmlns:a16="http://schemas.microsoft.com/office/drawing/2014/main" val="3896614203"/>
                    </a:ext>
                  </a:extLst>
                </a:gridCol>
                <a:gridCol w="386546">
                  <a:extLst>
                    <a:ext uri="{9D8B030D-6E8A-4147-A177-3AD203B41FA5}">
                      <a16:colId xmlns:a16="http://schemas.microsoft.com/office/drawing/2014/main" val="732195079"/>
                    </a:ext>
                  </a:extLst>
                </a:gridCol>
                <a:gridCol w="386546">
                  <a:extLst>
                    <a:ext uri="{9D8B030D-6E8A-4147-A177-3AD203B41FA5}">
                      <a16:colId xmlns:a16="http://schemas.microsoft.com/office/drawing/2014/main" val="1524297468"/>
                    </a:ext>
                  </a:extLst>
                </a:gridCol>
                <a:gridCol w="386546">
                  <a:extLst>
                    <a:ext uri="{9D8B030D-6E8A-4147-A177-3AD203B41FA5}">
                      <a16:colId xmlns:a16="http://schemas.microsoft.com/office/drawing/2014/main" val="70737916"/>
                    </a:ext>
                  </a:extLst>
                </a:gridCol>
                <a:gridCol w="386546">
                  <a:extLst>
                    <a:ext uri="{9D8B030D-6E8A-4147-A177-3AD203B41FA5}">
                      <a16:colId xmlns:a16="http://schemas.microsoft.com/office/drawing/2014/main" val="686297291"/>
                    </a:ext>
                  </a:extLst>
                </a:gridCol>
                <a:gridCol w="386546">
                  <a:extLst>
                    <a:ext uri="{9D8B030D-6E8A-4147-A177-3AD203B41FA5}">
                      <a16:colId xmlns:a16="http://schemas.microsoft.com/office/drawing/2014/main" val="1292131185"/>
                    </a:ext>
                  </a:extLst>
                </a:gridCol>
              </a:tblGrid>
              <a:tr h="370840">
                <a:tc>
                  <a:txBody>
                    <a:bodyPr/>
                    <a:lstStyle/>
                    <a:p>
                      <a:r>
                        <a:rPr lang="en-US" dirty="0">
                          <a:solidFill>
                            <a:srgbClr val="002060"/>
                          </a:solidFill>
                          <a:latin typeface="Ubuntu Mono" panose="020B0509030602030204" pitchFamily="49" charset="0"/>
                        </a:rPr>
                        <a:t>0</a:t>
                      </a:r>
                    </a:p>
                  </a:txBody>
                  <a:tcPr>
                    <a:solidFill>
                      <a:schemeClr val="accent4">
                        <a:lumMod val="20000"/>
                        <a:lumOff val="80000"/>
                      </a:schemeClr>
                    </a:solidFill>
                  </a:tcPr>
                </a:tc>
                <a:tc>
                  <a:txBody>
                    <a:bodyPr/>
                    <a:lstStyle/>
                    <a:p>
                      <a:r>
                        <a:rPr lang="en-US" dirty="0">
                          <a:solidFill>
                            <a:srgbClr val="002060"/>
                          </a:solidFill>
                          <a:latin typeface="Ubuntu Mono" panose="020B0509030602030204" pitchFamily="49" charset="0"/>
                        </a:rPr>
                        <a:t>0</a:t>
                      </a:r>
                    </a:p>
                  </a:txBody>
                  <a:tcPr>
                    <a:solidFill>
                      <a:schemeClr val="accent4">
                        <a:lumMod val="20000"/>
                        <a:lumOff val="80000"/>
                      </a:schemeClr>
                    </a:solidFill>
                  </a:tcPr>
                </a:tc>
                <a:tc>
                  <a:txBody>
                    <a:bodyPr/>
                    <a:lstStyle/>
                    <a:p>
                      <a:r>
                        <a:rPr lang="en-US" dirty="0">
                          <a:solidFill>
                            <a:srgbClr val="002060"/>
                          </a:solidFill>
                        </a:rPr>
                        <a:t>1</a:t>
                      </a:r>
                    </a:p>
                  </a:txBody>
                  <a:tcPr>
                    <a:solidFill>
                      <a:schemeClr val="accent4">
                        <a:lumMod val="20000"/>
                        <a:lumOff val="80000"/>
                      </a:schemeClr>
                    </a:solidFill>
                  </a:tcPr>
                </a:tc>
                <a:tc>
                  <a:txBody>
                    <a:bodyPr/>
                    <a:lstStyle/>
                    <a:p>
                      <a:r>
                        <a:rPr lang="en-US" dirty="0">
                          <a:solidFill>
                            <a:srgbClr val="002060"/>
                          </a:solidFill>
                        </a:rPr>
                        <a:t>1</a:t>
                      </a:r>
                    </a:p>
                  </a:txBody>
                  <a:tcPr>
                    <a:solidFill>
                      <a:schemeClr val="accent4">
                        <a:lumMod val="20000"/>
                        <a:lumOff val="80000"/>
                      </a:schemeClr>
                    </a:solidFill>
                  </a:tcPr>
                </a:tc>
                <a:tc>
                  <a:txBody>
                    <a:bodyPr/>
                    <a:lstStyle/>
                    <a:p>
                      <a:r>
                        <a:rPr lang="en-US" dirty="0">
                          <a:solidFill>
                            <a:srgbClr val="002060"/>
                          </a:solidFill>
                        </a:rPr>
                        <a:t>1</a:t>
                      </a:r>
                    </a:p>
                  </a:txBody>
                  <a:tcPr>
                    <a:solidFill>
                      <a:schemeClr val="accent4">
                        <a:lumMod val="20000"/>
                        <a:lumOff val="80000"/>
                      </a:schemeClr>
                    </a:solidFill>
                  </a:tcPr>
                </a:tc>
                <a:tc>
                  <a:txBody>
                    <a:bodyPr/>
                    <a:lstStyle/>
                    <a:p>
                      <a:r>
                        <a:rPr lang="en-US" dirty="0">
                          <a:solidFill>
                            <a:srgbClr val="002060"/>
                          </a:solidFill>
                        </a:rPr>
                        <a:t>0</a:t>
                      </a:r>
                    </a:p>
                  </a:txBody>
                  <a:tcPr>
                    <a:solidFill>
                      <a:schemeClr val="accent4">
                        <a:lumMod val="20000"/>
                        <a:lumOff val="80000"/>
                      </a:schemeClr>
                    </a:solidFill>
                  </a:tcPr>
                </a:tc>
                <a:tc>
                  <a:txBody>
                    <a:bodyPr/>
                    <a:lstStyle/>
                    <a:p>
                      <a:r>
                        <a:rPr lang="en-US" dirty="0">
                          <a:solidFill>
                            <a:srgbClr val="002060"/>
                          </a:solidFill>
                        </a:rPr>
                        <a:t>1</a:t>
                      </a:r>
                    </a:p>
                  </a:txBody>
                  <a:tcPr>
                    <a:solidFill>
                      <a:schemeClr val="accent4">
                        <a:lumMod val="20000"/>
                        <a:lumOff val="80000"/>
                      </a:schemeClr>
                    </a:solidFill>
                  </a:tcPr>
                </a:tc>
                <a:tc>
                  <a:txBody>
                    <a:bodyPr/>
                    <a:lstStyle/>
                    <a:p>
                      <a:r>
                        <a:rPr lang="en-US" dirty="0">
                          <a:solidFill>
                            <a:srgbClr val="002060"/>
                          </a:solidFill>
                        </a:rPr>
                        <a:t>0</a:t>
                      </a:r>
                    </a:p>
                  </a:txBody>
                  <a:tcPr>
                    <a:solidFill>
                      <a:schemeClr val="accent4">
                        <a:lumMod val="20000"/>
                        <a:lumOff val="80000"/>
                      </a:schemeClr>
                    </a:solidFill>
                  </a:tcPr>
                </a:tc>
                <a:tc>
                  <a:txBody>
                    <a:bodyPr/>
                    <a:lstStyle/>
                    <a:p>
                      <a:r>
                        <a:rPr lang="en-US" dirty="0">
                          <a:solidFill>
                            <a:srgbClr val="002060"/>
                          </a:solidFill>
                        </a:rPr>
                        <a:t>0</a:t>
                      </a:r>
                    </a:p>
                  </a:txBody>
                  <a:tcPr>
                    <a:solidFill>
                      <a:schemeClr val="accent4">
                        <a:lumMod val="20000"/>
                        <a:lumOff val="80000"/>
                      </a:schemeClr>
                    </a:solidFill>
                  </a:tcPr>
                </a:tc>
                <a:tc>
                  <a:txBody>
                    <a:bodyPr/>
                    <a:lstStyle/>
                    <a:p>
                      <a:r>
                        <a:rPr lang="en-US" dirty="0">
                          <a:solidFill>
                            <a:srgbClr val="002060"/>
                          </a:solidFill>
                        </a:rPr>
                        <a:t>1</a:t>
                      </a:r>
                    </a:p>
                  </a:txBody>
                  <a:tcPr>
                    <a:solidFill>
                      <a:schemeClr val="accent4">
                        <a:lumMod val="20000"/>
                        <a:lumOff val="80000"/>
                      </a:schemeClr>
                    </a:solidFill>
                  </a:tcPr>
                </a:tc>
                <a:extLst>
                  <a:ext uri="{0D108BD9-81ED-4DB2-BD59-A6C34878D82A}">
                    <a16:rowId xmlns:a16="http://schemas.microsoft.com/office/drawing/2014/main" val="2206825168"/>
                  </a:ext>
                </a:extLst>
              </a:tr>
            </a:tbl>
          </a:graphicData>
        </a:graphic>
      </p:graphicFrame>
      <p:sp>
        <p:nvSpPr>
          <p:cNvPr id="58" name="TextBox 57">
            <a:extLst>
              <a:ext uri="{FF2B5EF4-FFF2-40B4-BE49-F238E27FC236}">
                <a16:creationId xmlns:a16="http://schemas.microsoft.com/office/drawing/2014/main" id="{A3C8A5DF-60B5-4950-8779-5902A8FCBFEB}"/>
              </a:ext>
            </a:extLst>
          </p:cNvPr>
          <p:cNvSpPr txBox="1"/>
          <p:nvPr/>
        </p:nvSpPr>
        <p:spPr>
          <a:xfrm>
            <a:off x="4519657" y="6007680"/>
            <a:ext cx="1966601" cy="369332"/>
          </a:xfrm>
          <a:prstGeom prst="rect">
            <a:avLst/>
          </a:prstGeom>
          <a:noFill/>
        </p:spPr>
        <p:txBody>
          <a:bodyPr wrap="square" rtlCol="0">
            <a:spAutoFit/>
          </a:bodyPr>
          <a:lstStyle/>
          <a:p>
            <a:r>
              <a:rPr lang="en-US" dirty="0">
                <a:latin typeface="Ubuntu Mono" panose="020B0509030602030204" pitchFamily="49" charset="0"/>
              </a:rPr>
              <a:t>Output tape : </a:t>
            </a:r>
          </a:p>
        </p:txBody>
      </p:sp>
      <p:sp>
        <p:nvSpPr>
          <p:cNvPr id="59" name="Oval 58">
            <a:extLst>
              <a:ext uri="{FF2B5EF4-FFF2-40B4-BE49-F238E27FC236}">
                <a16:creationId xmlns:a16="http://schemas.microsoft.com/office/drawing/2014/main" id="{24384867-6B1D-4C06-BA11-EBBEC6B8AD20}"/>
              </a:ext>
            </a:extLst>
          </p:cNvPr>
          <p:cNvSpPr/>
          <p:nvPr/>
        </p:nvSpPr>
        <p:spPr>
          <a:xfrm>
            <a:off x="3308063" y="1211962"/>
            <a:ext cx="545284" cy="553673"/>
          </a:xfrm>
          <a:prstGeom prst="ellipse">
            <a:avLst/>
          </a:prstGeom>
          <a:solidFill>
            <a:srgbClr val="92D050"/>
          </a:solidFill>
          <a:ln w="38100" cmpd="tri"/>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21D84EC-3099-4620-8D10-8F91E590B5F2}"/>
              </a:ext>
            </a:extLst>
          </p:cNvPr>
          <p:cNvSpPr txBox="1"/>
          <p:nvPr/>
        </p:nvSpPr>
        <p:spPr>
          <a:xfrm>
            <a:off x="735557" y="1521652"/>
            <a:ext cx="519882" cy="369332"/>
          </a:xfrm>
          <a:prstGeom prst="rect">
            <a:avLst/>
          </a:prstGeom>
          <a:noFill/>
        </p:spPr>
        <p:txBody>
          <a:bodyPr wrap="square" rtlCol="0">
            <a:spAutoFit/>
          </a:bodyPr>
          <a:lstStyle/>
          <a:p>
            <a:r>
              <a:rPr lang="en-US" dirty="0">
                <a:latin typeface="Ubuntu Mono" panose="020B0509030602030204" pitchFamily="49" charset="0"/>
              </a:rPr>
              <a:t>S</a:t>
            </a:r>
          </a:p>
        </p:txBody>
      </p:sp>
      <p:cxnSp>
        <p:nvCxnSpPr>
          <p:cNvPr id="61" name="Connector: Curved 60">
            <a:extLst>
              <a:ext uri="{FF2B5EF4-FFF2-40B4-BE49-F238E27FC236}">
                <a16:creationId xmlns:a16="http://schemas.microsoft.com/office/drawing/2014/main" id="{484AAA60-9596-4B89-9FBE-A6B1CD55AC63}"/>
              </a:ext>
            </a:extLst>
          </p:cNvPr>
          <p:cNvCxnSpPr>
            <a:cxnSpLocks/>
          </p:cNvCxnSpPr>
          <p:nvPr/>
        </p:nvCxnSpPr>
        <p:spPr>
          <a:xfrm rot="16200000" flipH="1">
            <a:off x="3291169" y="1482449"/>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915701A-826A-4998-B901-25E38F34BD0B}"/>
              </a:ext>
            </a:extLst>
          </p:cNvPr>
          <p:cNvCxnSpPr>
            <a:cxnSpLocks/>
          </p:cNvCxnSpPr>
          <p:nvPr/>
        </p:nvCxnSpPr>
        <p:spPr>
          <a:xfrm>
            <a:off x="513130" y="1521652"/>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298CFD7-5E9F-4850-8398-B0DBC4D807CD}"/>
              </a:ext>
            </a:extLst>
          </p:cNvPr>
          <p:cNvSpPr txBox="1"/>
          <p:nvPr/>
        </p:nvSpPr>
        <p:spPr>
          <a:xfrm>
            <a:off x="8697999" y="5269016"/>
            <a:ext cx="3473178" cy="1477328"/>
          </a:xfrm>
          <a:prstGeom prst="rect">
            <a:avLst/>
          </a:prstGeom>
          <a:noFill/>
        </p:spPr>
        <p:txBody>
          <a:bodyPr wrap="square" rtlCol="0">
            <a:spAutoFit/>
          </a:bodyPr>
          <a:lstStyle/>
          <a:p>
            <a:r>
              <a:rPr lang="en-US" dirty="0">
                <a:latin typeface="Monaco" panose="020B0509030404040204" pitchFamily="49" charset="0"/>
              </a:rPr>
              <a:t>Grammar generates the string of a language. </a:t>
            </a:r>
          </a:p>
          <a:p>
            <a:endParaRPr lang="en-US" dirty="0"/>
          </a:p>
          <a:p>
            <a:r>
              <a:rPr lang="en-US" dirty="0">
                <a:latin typeface="Monaco" panose="020B0509030404040204" pitchFamily="49" charset="0"/>
              </a:rPr>
              <a:t>S </a:t>
            </a:r>
            <a:r>
              <a:rPr lang="en-US" dirty="0">
                <a:latin typeface="Monaco" panose="020B0509030404040204" pitchFamily="49" charset="0"/>
                <a:sym typeface="Wingdings" panose="05000000000000000000" pitchFamily="2" charset="2"/>
              </a:rPr>
              <a:t> </a:t>
            </a:r>
            <a:r>
              <a:rPr lang="en-US" dirty="0" err="1">
                <a:latin typeface="Monaco" panose="020B0509030404040204" pitchFamily="49" charset="0"/>
                <a:sym typeface="Wingdings" panose="05000000000000000000" pitchFamily="2" charset="2"/>
              </a:rPr>
              <a:t>aB</a:t>
            </a:r>
            <a:r>
              <a:rPr lang="en-US" dirty="0">
                <a:latin typeface="Monaco" panose="020B0509030404040204" pitchFamily="49" charset="0"/>
                <a:sym typeface="Wingdings" panose="05000000000000000000" pitchFamily="2" charset="2"/>
              </a:rPr>
              <a:t>;</a:t>
            </a:r>
          </a:p>
          <a:p>
            <a:r>
              <a:rPr lang="en-US" dirty="0">
                <a:latin typeface="Monaco" panose="020B0509030404040204" pitchFamily="49" charset="0"/>
                <a:sym typeface="Wingdings" panose="05000000000000000000" pitchFamily="2" charset="2"/>
              </a:rPr>
              <a:t>B  a/b;</a:t>
            </a:r>
            <a:endParaRPr lang="en-US" dirty="0">
              <a:latin typeface="Monaco" panose="020B0509030404040204" pitchFamily="49" charset="0"/>
            </a:endParaRPr>
          </a:p>
        </p:txBody>
      </p:sp>
      <p:sp>
        <p:nvSpPr>
          <p:cNvPr id="29" name="TextBox 28">
            <a:extLst>
              <a:ext uri="{FF2B5EF4-FFF2-40B4-BE49-F238E27FC236}">
                <a16:creationId xmlns:a16="http://schemas.microsoft.com/office/drawing/2014/main" id="{997E9F12-2CD7-41EA-A649-87571D105F89}"/>
              </a:ext>
            </a:extLst>
          </p:cNvPr>
          <p:cNvSpPr txBox="1"/>
          <p:nvPr/>
        </p:nvSpPr>
        <p:spPr>
          <a:xfrm>
            <a:off x="4193346" y="1542851"/>
            <a:ext cx="2876025" cy="369332"/>
          </a:xfrm>
          <a:prstGeom prst="rect">
            <a:avLst/>
          </a:prstGeom>
          <a:noFill/>
        </p:spPr>
        <p:txBody>
          <a:bodyPr wrap="square" rtlCol="0">
            <a:spAutoFit/>
          </a:bodyPr>
          <a:lstStyle/>
          <a:p>
            <a:r>
              <a:rPr lang="en-US" dirty="0" err="1">
                <a:latin typeface="Monaco" panose="020B0509030404040204" pitchFamily="49" charset="0"/>
              </a:rPr>
              <a:t>RegEx</a:t>
            </a:r>
            <a:r>
              <a:rPr lang="en-US" dirty="0">
                <a:latin typeface="Monaco" panose="020B0509030404040204" pitchFamily="49" charset="0"/>
              </a:rPr>
              <a:t> : a(a + b)*</a:t>
            </a:r>
          </a:p>
        </p:txBody>
      </p:sp>
      <p:sp>
        <p:nvSpPr>
          <p:cNvPr id="63" name="TextBox 62">
            <a:extLst>
              <a:ext uri="{FF2B5EF4-FFF2-40B4-BE49-F238E27FC236}">
                <a16:creationId xmlns:a16="http://schemas.microsoft.com/office/drawing/2014/main" id="{94E676A3-8915-4C94-A69B-B13E471476E8}"/>
              </a:ext>
            </a:extLst>
          </p:cNvPr>
          <p:cNvSpPr txBox="1"/>
          <p:nvPr/>
        </p:nvSpPr>
        <p:spPr>
          <a:xfrm>
            <a:off x="4234271" y="2976090"/>
            <a:ext cx="2670785" cy="369332"/>
          </a:xfrm>
          <a:prstGeom prst="rect">
            <a:avLst/>
          </a:prstGeom>
          <a:noFill/>
        </p:spPr>
        <p:txBody>
          <a:bodyPr wrap="square" rtlCol="0">
            <a:spAutoFit/>
          </a:bodyPr>
          <a:lstStyle/>
          <a:p>
            <a:r>
              <a:rPr lang="en-US" dirty="0" err="1">
                <a:latin typeface="Monaco" panose="020B0509030404040204" pitchFamily="49" charset="0"/>
              </a:rPr>
              <a:t>RegEx</a:t>
            </a:r>
            <a:r>
              <a:rPr lang="en-US" dirty="0">
                <a:latin typeface="Monaco" panose="020B0509030404040204" pitchFamily="49" charset="0"/>
              </a:rPr>
              <a:t> : b(a + b)*</a:t>
            </a:r>
          </a:p>
        </p:txBody>
      </p:sp>
      <p:sp>
        <p:nvSpPr>
          <p:cNvPr id="64" name="TextBox 63">
            <a:extLst>
              <a:ext uri="{FF2B5EF4-FFF2-40B4-BE49-F238E27FC236}">
                <a16:creationId xmlns:a16="http://schemas.microsoft.com/office/drawing/2014/main" id="{A3DFBEDF-D34E-47D8-A989-9717809C4C9C}"/>
              </a:ext>
            </a:extLst>
          </p:cNvPr>
          <p:cNvSpPr txBox="1"/>
          <p:nvPr/>
        </p:nvSpPr>
        <p:spPr>
          <a:xfrm>
            <a:off x="20823" y="6026115"/>
            <a:ext cx="4372061" cy="646331"/>
          </a:xfrm>
          <a:prstGeom prst="rect">
            <a:avLst/>
          </a:prstGeom>
          <a:noFill/>
        </p:spPr>
        <p:txBody>
          <a:bodyPr wrap="square" rtlCol="0">
            <a:spAutoFit/>
          </a:bodyPr>
          <a:lstStyle/>
          <a:p>
            <a:r>
              <a:rPr lang="en-US" dirty="0" err="1">
                <a:latin typeface="Monaco" panose="020B0509030404040204" pitchFamily="49" charset="0"/>
              </a:rPr>
              <a:t>RegEx</a:t>
            </a:r>
            <a:r>
              <a:rPr lang="en-US" dirty="0">
                <a:latin typeface="Monaco" panose="020B0509030404040204" pitchFamily="49" charset="0"/>
              </a:rPr>
              <a:t> : is a small hand short mathematical notation of a FA.</a:t>
            </a:r>
          </a:p>
        </p:txBody>
      </p:sp>
    </p:spTree>
    <p:extLst>
      <p:ext uri="{BB962C8B-B14F-4D97-AF65-F5344CB8AC3E}">
        <p14:creationId xmlns:p14="http://schemas.microsoft.com/office/powerpoint/2010/main" val="413078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Effect transition="in" filter="fade">
                                      <p:cBhvr>
                                        <p:cTn id="92" dur="500"/>
                                        <p:tgtEl>
                                          <p:spTgt spid="20">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500"/>
                                        <p:tgtEl>
                                          <p:spTgt spid="6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fade">
                                      <p:cBhvr>
                                        <p:cTn id="102" dur="500"/>
                                        <p:tgtEl>
                                          <p:spTgt spid="6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fade">
                                      <p:cBhvr>
                                        <p:cTn id="107" dur="500"/>
                                        <p:tgtEl>
                                          <p:spTgt spid="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500"/>
                                        <p:tgtEl>
                                          <p:spTgt spid="2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fade">
                                      <p:cBhvr>
                                        <p:cTn id="117" dur="5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500"/>
                                        <p:tgtEl>
                                          <p:spTgt spid="22"/>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fade">
                                      <p:cBhvr>
                                        <p:cTn id="127" dur="500"/>
                                        <p:tgtEl>
                                          <p:spTgt spid="2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3"/>
                                        </p:tgtEl>
                                        <p:attrNameLst>
                                          <p:attrName>style.visibility</p:attrName>
                                        </p:attrNameLst>
                                      </p:cBhvr>
                                      <p:to>
                                        <p:strVal val="visible"/>
                                      </p:to>
                                    </p:set>
                                    <p:animEffect transition="in" filter="fade">
                                      <p:cBhvr>
                                        <p:cTn id="132" dur="500"/>
                                        <p:tgtEl>
                                          <p:spTgt spid="23"/>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fade">
                                      <p:cBhvr>
                                        <p:cTn id="137" dur="500"/>
                                        <p:tgtEl>
                                          <p:spTgt spid="26"/>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
                                        </p:tgtEl>
                                        <p:attrNameLst>
                                          <p:attrName>style.visibility</p:attrName>
                                        </p:attrNameLst>
                                      </p:cBhvr>
                                      <p:to>
                                        <p:strVal val="visible"/>
                                      </p:to>
                                    </p:set>
                                    <p:animEffect transition="in" filter="fade">
                                      <p:cBhvr>
                                        <p:cTn id="142" dur="500"/>
                                        <p:tgtEl>
                                          <p:spTgt spid="27"/>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8"/>
                                        </p:tgtEl>
                                        <p:attrNameLst>
                                          <p:attrName>style.visibility</p:attrName>
                                        </p:attrNameLst>
                                      </p:cBhvr>
                                      <p:to>
                                        <p:strVal val="visible"/>
                                      </p:to>
                                    </p:set>
                                    <p:animEffect transition="in" filter="fade">
                                      <p:cBhvr>
                                        <p:cTn id="147" dur="500"/>
                                        <p:tgtEl>
                                          <p:spTgt spid="2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1"/>
                                        </p:tgtEl>
                                        <p:attrNameLst>
                                          <p:attrName>style.visibility</p:attrName>
                                        </p:attrNameLst>
                                      </p:cBhvr>
                                      <p:to>
                                        <p:strVal val="visible"/>
                                      </p:to>
                                    </p:set>
                                    <p:animEffect transition="in" filter="fade">
                                      <p:cBhvr>
                                        <p:cTn id="152" dur="500"/>
                                        <p:tgtEl>
                                          <p:spTgt spid="31"/>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35"/>
                                        </p:tgtEl>
                                        <p:attrNameLst>
                                          <p:attrName>style.visibility</p:attrName>
                                        </p:attrNameLst>
                                      </p:cBhvr>
                                      <p:to>
                                        <p:strVal val="visible"/>
                                      </p:to>
                                    </p:set>
                                    <p:animEffect transition="in" filter="fade">
                                      <p:cBhvr>
                                        <p:cTn id="157" dur="500"/>
                                        <p:tgtEl>
                                          <p:spTgt spid="35"/>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fade">
                                      <p:cBhvr>
                                        <p:cTn id="162" dur="500"/>
                                        <p:tgtEl>
                                          <p:spTgt spid="37">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1"/>
                                        </p:tgtEl>
                                        <p:attrNameLst>
                                          <p:attrName>style.visibility</p:attrName>
                                        </p:attrNameLst>
                                      </p:cBhvr>
                                      <p:to>
                                        <p:strVal val="visible"/>
                                      </p:to>
                                    </p:set>
                                    <p:animEffect transition="in" filter="fade">
                                      <p:cBhvr>
                                        <p:cTn id="167" dur="500"/>
                                        <p:tgtEl>
                                          <p:spTgt spid="41"/>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38"/>
                                        </p:tgtEl>
                                        <p:attrNameLst>
                                          <p:attrName>style.visibility</p:attrName>
                                        </p:attrNameLst>
                                      </p:cBhvr>
                                      <p:to>
                                        <p:strVal val="visible"/>
                                      </p:to>
                                    </p:set>
                                    <p:animEffect transition="in" filter="fade">
                                      <p:cBhvr>
                                        <p:cTn id="172" dur="500"/>
                                        <p:tgtEl>
                                          <p:spTgt spid="38"/>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39"/>
                                        </p:tgtEl>
                                        <p:attrNameLst>
                                          <p:attrName>style.visibility</p:attrName>
                                        </p:attrNameLst>
                                      </p:cBhvr>
                                      <p:to>
                                        <p:strVal val="visible"/>
                                      </p:to>
                                    </p:set>
                                    <p:animEffect transition="in" filter="fade">
                                      <p:cBhvr>
                                        <p:cTn id="177" dur="500"/>
                                        <p:tgtEl>
                                          <p:spTgt spid="39"/>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42"/>
                                        </p:tgtEl>
                                        <p:attrNameLst>
                                          <p:attrName>style.visibility</p:attrName>
                                        </p:attrNameLst>
                                      </p:cBhvr>
                                      <p:to>
                                        <p:strVal val="visible"/>
                                      </p:to>
                                    </p:set>
                                    <p:animEffect transition="in" filter="fade">
                                      <p:cBhvr>
                                        <p:cTn id="182" dur="500"/>
                                        <p:tgtEl>
                                          <p:spTgt spid="42"/>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fade">
                                      <p:cBhvr>
                                        <p:cTn id="187" dur="500"/>
                                        <p:tgtEl>
                                          <p:spTgt spid="40"/>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43"/>
                                        </p:tgtEl>
                                        <p:attrNameLst>
                                          <p:attrName>style.visibility</p:attrName>
                                        </p:attrNameLst>
                                      </p:cBhvr>
                                      <p:to>
                                        <p:strVal val="visible"/>
                                      </p:to>
                                    </p:set>
                                    <p:animEffect transition="in" filter="fade">
                                      <p:cBhvr>
                                        <p:cTn id="192" dur="500"/>
                                        <p:tgtEl>
                                          <p:spTgt spid="43"/>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44"/>
                                        </p:tgtEl>
                                        <p:attrNameLst>
                                          <p:attrName>style.visibility</p:attrName>
                                        </p:attrNameLst>
                                      </p:cBhvr>
                                      <p:to>
                                        <p:strVal val="visible"/>
                                      </p:to>
                                    </p:set>
                                    <p:animEffect transition="in" filter="fade">
                                      <p:cBhvr>
                                        <p:cTn id="197" dur="500"/>
                                        <p:tgtEl>
                                          <p:spTgt spid="44"/>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45"/>
                                        </p:tgtEl>
                                        <p:attrNameLst>
                                          <p:attrName>style.visibility</p:attrName>
                                        </p:attrNameLst>
                                      </p:cBhvr>
                                      <p:to>
                                        <p:strVal val="visible"/>
                                      </p:to>
                                    </p:set>
                                    <p:animEffect transition="in" filter="fade">
                                      <p:cBhvr>
                                        <p:cTn id="202" dur="500"/>
                                        <p:tgtEl>
                                          <p:spTgt spid="45"/>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49"/>
                                        </p:tgtEl>
                                        <p:attrNameLst>
                                          <p:attrName>style.visibility</p:attrName>
                                        </p:attrNameLst>
                                      </p:cBhvr>
                                      <p:to>
                                        <p:strVal val="visible"/>
                                      </p:to>
                                    </p:set>
                                    <p:animEffect transition="in" filter="fade">
                                      <p:cBhvr>
                                        <p:cTn id="207" dur="500"/>
                                        <p:tgtEl>
                                          <p:spTgt spid="49"/>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46"/>
                                        </p:tgtEl>
                                        <p:attrNameLst>
                                          <p:attrName>style.visibility</p:attrName>
                                        </p:attrNameLst>
                                      </p:cBhvr>
                                      <p:to>
                                        <p:strVal val="visible"/>
                                      </p:to>
                                    </p:set>
                                    <p:animEffect transition="in" filter="fade">
                                      <p:cBhvr>
                                        <p:cTn id="210" dur="500"/>
                                        <p:tgtEl>
                                          <p:spTgt spid="46"/>
                                        </p:tgtEl>
                                      </p:cBhvr>
                                    </p:animEffect>
                                  </p:childTnLst>
                                </p:cTn>
                              </p:par>
                              <p:par>
                                <p:cTn id="211" presetID="10" presetClass="entr" presetSubtype="0" fill="hold" nodeType="withEffect">
                                  <p:stCondLst>
                                    <p:cond delay="0"/>
                                  </p:stCondLst>
                                  <p:childTnLst>
                                    <p:set>
                                      <p:cBhvr>
                                        <p:cTn id="212" dur="1" fill="hold">
                                          <p:stCondLst>
                                            <p:cond delay="0"/>
                                          </p:stCondLst>
                                        </p:cTn>
                                        <p:tgtEl>
                                          <p:spTgt spid="47"/>
                                        </p:tgtEl>
                                        <p:attrNameLst>
                                          <p:attrName>style.visibility</p:attrName>
                                        </p:attrNameLst>
                                      </p:cBhvr>
                                      <p:to>
                                        <p:strVal val="visible"/>
                                      </p:to>
                                    </p:set>
                                    <p:animEffect transition="in" filter="fade">
                                      <p:cBhvr>
                                        <p:cTn id="213" dur="500"/>
                                        <p:tgtEl>
                                          <p:spTgt spid="47"/>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50"/>
                                        </p:tgtEl>
                                        <p:attrNameLst>
                                          <p:attrName>style.visibility</p:attrName>
                                        </p:attrNameLst>
                                      </p:cBhvr>
                                      <p:to>
                                        <p:strVal val="visible"/>
                                      </p:to>
                                    </p:set>
                                    <p:animEffect transition="in" filter="fade">
                                      <p:cBhvr>
                                        <p:cTn id="216" dur="500"/>
                                        <p:tgtEl>
                                          <p:spTgt spid="50"/>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48"/>
                                        </p:tgtEl>
                                        <p:attrNameLst>
                                          <p:attrName>style.visibility</p:attrName>
                                        </p:attrNameLst>
                                      </p:cBhvr>
                                      <p:to>
                                        <p:strVal val="visible"/>
                                      </p:to>
                                    </p:set>
                                    <p:animEffect transition="in" filter="fade">
                                      <p:cBhvr>
                                        <p:cTn id="219" dur="500"/>
                                        <p:tgtEl>
                                          <p:spTgt spid="48"/>
                                        </p:tgtEl>
                                      </p:cBhvr>
                                    </p:animEffect>
                                  </p:childTnLst>
                                </p:cTn>
                              </p:par>
                              <p:par>
                                <p:cTn id="220" presetID="10" presetClass="entr" presetSubtype="0" fill="hold" nodeType="with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fade">
                                      <p:cBhvr>
                                        <p:cTn id="222" dur="500"/>
                                        <p:tgtEl>
                                          <p:spTgt spid="51"/>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52"/>
                                        </p:tgtEl>
                                        <p:attrNameLst>
                                          <p:attrName>style.visibility</p:attrName>
                                        </p:attrNameLst>
                                      </p:cBhvr>
                                      <p:to>
                                        <p:strVal val="visible"/>
                                      </p:to>
                                    </p:set>
                                    <p:animEffect transition="in" filter="fade">
                                      <p:cBhvr>
                                        <p:cTn id="225" dur="500"/>
                                        <p:tgtEl>
                                          <p:spTgt spid="52"/>
                                        </p:tgtEl>
                                      </p:cBhvr>
                                    </p:animEffect>
                                  </p:childTnLst>
                                </p:cTn>
                              </p:par>
                              <p:par>
                                <p:cTn id="226" presetID="10" presetClass="entr" presetSubtype="0" fill="hold" nodeType="withEffect">
                                  <p:stCondLst>
                                    <p:cond delay="0"/>
                                  </p:stCondLst>
                                  <p:childTnLst>
                                    <p:set>
                                      <p:cBhvr>
                                        <p:cTn id="227" dur="1" fill="hold">
                                          <p:stCondLst>
                                            <p:cond delay="0"/>
                                          </p:stCondLst>
                                        </p:cTn>
                                        <p:tgtEl>
                                          <p:spTgt spid="53"/>
                                        </p:tgtEl>
                                        <p:attrNameLst>
                                          <p:attrName>style.visibility</p:attrName>
                                        </p:attrNameLst>
                                      </p:cBhvr>
                                      <p:to>
                                        <p:strVal val="visible"/>
                                      </p:to>
                                    </p:set>
                                    <p:animEffect transition="in" filter="fade">
                                      <p:cBhvr>
                                        <p:cTn id="228" dur="500"/>
                                        <p:tgtEl>
                                          <p:spTgt spid="53"/>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54">
                                            <p:txEl>
                                              <p:pRg st="0" end="0"/>
                                            </p:txEl>
                                          </p:spTgt>
                                        </p:tgtEl>
                                        <p:attrNameLst>
                                          <p:attrName>style.visibility</p:attrName>
                                        </p:attrNameLst>
                                      </p:cBhvr>
                                      <p:to>
                                        <p:strVal val="visible"/>
                                      </p:to>
                                    </p:set>
                                    <p:animEffect transition="in" filter="fade">
                                      <p:cBhvr>
                                        <p:cTn id="233" dur="500"/>
                                        <p:tgtEl>
                                          <p:spTgt spid="54">
                                            <p:txEl>
                                              <p:pRg st="0" end="0"/>
                                            </p:txEl>
                                          </p:spTgt>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grpId="0" nodeType="clickEffect">
                                  <p:stCondLst>
                                    <p:cond delay="0"/>
                                  </p:stCondLst>
                                  <p:childTnLst>
                                    <p:set>
                                      <p:cBhvr>
                                        <p:cTn id="237" dur="1" fill="hold">
                                          <p:stCondLst>
                                            <p:cond delay="0"/>
                                          </p:stCondLst>
                                        </p:cTn>
                                        <p:tgtEl>
                                          <p:spTgt spid="54">
                                            <p:txEl>
                                              <p:pRg st="2" end="2"/>
                                            </p:txEl>
                                          </p:spTgt>
                                        </p:tgtEl>
                                        <p:attrNameLst>
                                          <p:attrName>style.visibility</p:attrName>
                                        </p:attrNameLst>
                                      </p:cBhvr>
                                      <p:to>
                                        <p:strVal val="visible"/>
                                      </p:to>
                                    </p:set>
                                    <p:animEffect transition="in" filter="fade">
                                      <p:cBhvr>
                                        <p:cTn id="238" dur="500"/>
                                        <p:tgtEl>
                                          <p:spTgt spid="54">
                                            <p:txEl>
                                              <p:pRg st="2" end="2"/>
                                            </p:txEl>
                                          </p:spTgt>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54">
                                            <p:txEl>
                                              <p:pRg st="4" end="4"/>
                                            </p:txEl>
                                          </p:spTgt>
                                        </p:tgtEl>
                                        <p:attrNameLst>
                                          <p:attrName>style.visibility</p:attrName>
                                        </p:attrNameLst>
                                      </p:cBhvr>
                                      <p:to>
                                        <p:strVal val="visible"/>
                                      </p:to>
                                    </p:set>
                                    <p:animEffect transition="in" filter="fade">
                                      <p:cBhvr>
                                        <p:cTn id="243" dur="500"/>
                                        <p:tgtEl>
                                          <p:spTgt spid="54">
                                            <p:txEl>
                                              <p:pRg st="4" end="4"/>
                                            </p:txEl>
                                          </p:spTgt>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grpId="0" nodeType="clickEffect">
                                  <p:stCondLst>
                                    <p:cond delay="0"/>
                                  </p:stCondLst>
                                  <p:childTnLst>
                                    <p:set>
                                      <p:cBhvr>
                                        <p:cTn id="247" dur="1" fill="hold">
                                          <p:stCondLst>
                                            <p:cond delay="0"/>
                                          </p:stCondLst>
                                        </p:cTn>
                                        <p:tgtEl>
                                          <p:spTgt spid="54">
                                            <p:txEl>
                                              <p:pRg st="6" end="6"/>
                                            </p:txEl>
                                          </p:spTgt>
                                        </p:tgtEl>
                                        <p:attrNameLst>
                                          <p:attrName>style.visibility</p:attrName>
                                        </p:attrNameLst>
                                      </p:cBhvr>
                                      <p:to>
                                        <p:strVal val="visible"/>
                                      </p:to>
                                    </p:set>
                                    <p:animEffect transition="in" filter="fade">
                                      <p:cBhvr>
                                        <p:cTn id="248" dur="500"/>
                                        <p:tgtEl>
                                          <p:spTgt spid="54">
                                            <p:txEl>
                                              <p:pRg st="6" end="6"/>
                                            </p:txEl>
                                          </p:spTgt>
                                        </p:tgtEl>
                                      </p:cBhvr>
                                    </p:animEffect>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grpId="0" nodeType="clickEffect">
                                  <p:stCondLst>
                                    <p:cond delay="0"/>
                                  </p:stCondLst>
                                  <p:childTnLst>
                                    <p:set>
                                      <p:cBhvr>
                                        <p:cTn id="252" dur="1" fill="hold">
                                          <p:stCondLst>
                                            <p:cond delay="0"/>
                                          </p:stCondLst>
                                        </p:cTn>
                                        <p:tgtEl>
                                          <p:spTgt spid="54">
                                            <p:txEl>
                                              <p:pRg st="8" end="8"/>
                                            </p:txEl>
                                          </p:spTgt>
                                        </p:tgtEl>
                                        <p:attrNameLst>
                                          <p:attrName>style.visibility</p:attrName>
                                        </p:attrNameLst>
                                      </p:cBhvr>
                                      <p:to>
                                        <p:strVal val="visible"/>
                                      </p:to>
                                    </p:set>
                                    <p:animEffect transition="in" filter="fade">
                                      <p:cBhvr>
                                        <p:cTn id="253" dur="500"/>
                                        <p:tgtEl>
                                          <p:spTgt spid="54">
                                            <p:txEl>
                                              <p:pRg st="8" end="8"/>
                                            </p:txEl>
                                          </p:spTgt>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56"/>
                                        </p:tgtEl>
                                        <p:attrNameLst>
                                          <p:attrName>style.visibility</p:attrName>
                                        </p:attrNameLst>
                                      </p:cBhvr>
                                      <p:to>
                                        <p:strVal val="visible"/>
                                      </p:to>
                                    </p:set>
                                    <p:animEffect transition="in" filter="fade">
                                      <p:cBhvr>
                                        <p:cTn id="258" dur="500"/>
                                        <p:tgtEl>
                                          <p:spTgt spid="56"/>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nodeType="clickEffect">
                                  <p:stCondLst>
                                    <p:cond delay="0"/>
                                  </p:stCondLst>
                                  <p:childTnLst>
                                    <p:set>
                                      <p:cBhvr>
                                        <p:cTn id="262" dur="1" fill="hold">
                                          <p:stCondLst>
                                            <p:cond delay="0"/>
                                          </p:stCondLst>
                                        </p:cTn>
                                        <p:tgtEl>
                                          <p:spTgt spid="55"/>
                                        </p:tgtEl>
                                        <p:attrNameLst>
                                          <p:attrName>style.visibility</p:attrName>
                                        </p:attrNameLst>
                                      </p:cBhvr>
                                      <p:to>
                                        <p:strVal val="visible"/>
                                      </p:to>
                                    </p:set>
                                    <p:animEffect transition="in" filter="fade">
                                      <p:cBhvr>
                                        <p:cTn id="263" dur="500"/>
                                        <p:tgtEl>
                                          <p:spTgt spid="55"/>
                                        </p:tgtEl>
                                      </p:cBhvr>
                                    </p:animEffec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58"/>
                                        </p:tgtEl>
                                        <p:attrNameLst>
                                          <p:attrName>style.visibility</p:attrName>
                                        </p:attrNameLst>
                                      </p:cBhvr>
                                      <p:to>
                                        <p:strVal val="visible"/>
                                      </p:to>
                                    </p:set>
                                    <p:animEffect transition="in" filter="fade">
                                      <p:cBhvr>
                                        <p:cTn id="268" dur="500"/>
                                        <p:tgtEl>
                                          <p:spTgt spid="58"/>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nodeType="clickEffect">
                                  <p:stCondLst>
                                    <p:cond delay="0"/>
                                  </p:stCondLst>
                                  <p:childTnLst>
                                    <p:set>
                                      <p:cBhvr>
                                        <p:cTn id="272" dur="1" fill="hold">
                                          <p:stCondLst>
                                            <p:cond delay="0"/>
                                          </p:stCondLst>
                                        </p:cTn>
                                        <p:tgtEl>
                                          <p:spTgt spid="57"/>
                                        </p:tgtEl>
                                        <p:attrNameLst>
                                          <p:attrName>style.visibility</p:attrName>
                                        </p:attrNameLst>
                                      </p:cBhvr>
                                      <p:to>
                                        <p:strVal val="visible"/>
                                      </p:to>
                                    </p:set>
                                    <p:animEffect transition="in" filter="fade">
                                      <p:cBhvr>
                                        <p:cTn id="273" dur="500"/>
                                        <p:tgtEl>
                                          <p:spTgt spid="57"/>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grpId="0" nodeType="clickEffect">
                                  <p:stCondLst>
                                    <p:cond delay="0"/>
                                  </p:stCondLst>
                                  <p:childTnLst>
                                    <p:set>
                                      <p:cBhvr>
                                        <p:cTn id="277" dur="1" fill="hold">
                                          <p:stCondLst>
                                            <p:cond delay="0"/>
                                          </p:stCondLst>
                                        </p:cTn>
                                        <p:tgtEl>
                                          <p:spTgt spid="60"/>
                                        </p:tgtEl>
                                        <p:attrNameLst>
                                          <p:attrName>style.visibility</p:attrName>
                                        </p:attrNameLst>
                                      </p:cBhvr>
                                      <p:to>
                                        <p:strVal val="visible"/>
                                      </p:to>
                                    </p:set>
                                    <p:animEffect transition="in" filter="fade">
                                      <p:cBhvr>
                                        <p:cTn id="278" dur="500"/>
                                        <p:tgtEl>
                                          <p:spTgt spid="60"/>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59"/>
                                        </p:tgtEl>
                                        <p:attrNameLst>
                                          <p:attrName>style.visibility</p:attrName>
                                        </p:attrNameLst>
                                      </p:cBhvr>
                                      <p:to>
                                        <p:strVal val="visible"/>
                                      </p:to>
                                    </p:set>
                                    <p:animEffect transition="in" filter="fade">
                                      <p:cBhvr>
                                        <p:cTn id="281" dur="500"/>
                                        <p:tgtEl>
                                          <p:spTgt spid="59"/>
                                        </p:tgtEl>
                                      </p:cBhvr>
                                    </p:animEffect>
                                  </p:childTnLst>
                                </p:cTn>
                              </p:par>
                              <p:par>
                                <p:cTn id="282" presetID="10" presetClass="entr" presetSubtype="0" fill="hold" nodeType="withEffect">
                                  <p:stCondLst>
                                    <p:cond delay="0"/>
                                  </p:stCondLst>
                                  <p:childTnLst>
                                    <p:set>
                                      <p:cBhvr>
                                        <p:cTn id="283" dur="1" fill="hold">
                                          <p:stCondLst>
                                            <p:cond delay="0"/>
                                          </p:stCondLst>
                                        </p:cTn>
                                        <p:tgtEl>
                                          <p:spTgt spid="61"/>
                                        </p:tgtEl>
                                        <p:attrNameLst>
                                          <p:attrName>style.visibility</p:attrName>
                                        </p:attrNameLst>
                                      </p:cBhvr>
                                      <p:to>
                                        <p:strVal val="visible"/>
                                      </p:to>
                                    </p:set>
                                    <p:animEffect transition="in" filter="fade">
                                      <p:cBhvr>
                                        <p:cTn id="284" dur="500"/>
                                        <p:tgtEl>
                                          <p:spTgt spid="61"/>
                                        </p:tgtEl>
                                      </p:cBhvr>
                                    </p:animEffect>
                                  </p:childTnLst>
                                </p:cTn>
                              </p:par>
                              <p:par>
                                <p:cTn id="285" presetID="10" presetClass="entr" presetSubtype="0" fill="hold" nodeType="withEffect">
                                  <p:stCondLst>
                                    <p:cond delay="0"/>
                                  </p:stCondLst>
                                  <p:childTnLst>
                                    <p:set>
                                      <p:cBhvr>
                                        <p:cTn id="286" dur="1" fill="hold">
                                          <p:stCondLst>
                                            <p:cond delay="0"/>
                                          </p:stCondLst>
                                        </p:cTn>
                                        <p:tgtEl>
                                          <p:spTgt spid="62"/>
                                        </p:tgtEl>
                                        <p:attrNameLst>
                                          <p:attrName>style.visibility</p:attrName>
                                        </p:attrNameLst>
                                      </p:cBhvr>
                                      <p:to>
                                        <p:strVal val="visible"/>
                                      </p:to>
                                    </p:set>
                                    <p:animEffect transition="in" filter="fade">
                                      <p:cBhvr>
                                        <p:cTn id="287" dur="500"/>
                                        <p:tgtEl>
                                          <p:spTgt spid="62"/>
                                        </p:tgtEl>
                                      </p:cBhvr>
                                    </p:animEffect>
                                  </p:childTnLst>
                                </p:cTn>
                              </p:par>
                            </p:childTnLst>
                          </p:cTn>
                        </p:par>
                      </p:childTnLst>
                    </p:cTn>
                  </p:par>
                  <p:par>
                    <p:cTn id="288" fill="hold">
                      <p:stCondLst>
                        <p:cond delay="indefinite"/>
                      </p:stCondLst>
                      <p:childTnLst>
                        <p:par>
                          <p:cTn id="289" fill="hold">
                            <p:stCondLst>
                              <p:cond delay="0"/>
                            </p:stCondLst>
                            <p:childTnLst>
                              <p:par>
                                <p:cTn id="290" presetID="10" presetClass="entr" presetSubtype="0" fill="hold" grpId="0" nodeType="clickEffect">
                                  <p:stCondLst>
                                    <p:cond delay="0"/>
                                  </p:stCondLst>
                                  <p:childTnLst>
                                    <p:set>
                                      <p:cBhvr>
                                        <p:cTn id="291" dur="1" fill="hold">
                                          <p:stCondLst>
                                            <p:cond delay="0"/>
                                          </p:stCondLst>
                                        </p:cTn>
                                        <p:tgtEl>
                                          <p:spTgt spid="29"/>
                                        </p:tgtEl>
                                        <p:attrNameLst>
                                          <p:attrName>style.visibility</p:attrName>
                                        </p:attrNameLst>
                                      </p:cBhvr>
                                      <p:to>
                                        <p:strVal val="visible"/>
                                      </p:to>
                                    </p:set>
                                    <p:animEffect transition="in" filter="fade">
                                      <p:cBhvr>
                                        <p:cTn id="29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P spid="6" grpId="0" animBg="1"/>
      <p:bldP spid="7" grpId="0"/>
      <p:bldP spid="8" grpId="0"/>
      <p:bldP spid="10" grpId="0"/>
      <p:bldP spid="12" grpId="0" animBg="1"/>
      <p:bldP spid="14" grpId="0" animBg="1"/>
      <p:bldP spid="15" grpId="0"/>
      <p:bldP spid="16" grpId="0"/>
      <p:bldP spid="18" grpId="0"/>
      <p:bldP spid="20" grpId="0" build="p"/>
      <p:bldP spid="21" grpId="0" animBg="1"/>
      <p:bldP spid="23" grpId="0" animBg="1"/>
      <p:bldP spid="24" grpId="0"/>
      <p:bldP spid="25" grpId="0"/>
      <p:bldP spid="27" grpId="0"/>
      <p:bldP spid="35" grpId="0"/>
      <p:bldP spid="37" grpId="0" build="p"/>
      <p:bldP spid="38" grpId="0" animBg="1"/>
      <p:bldP spid="40" grpId="0" animBg="1"/>
      <p:bldP spid="41" grpId="0"/>
      <p:bldP spid="42" grpId="0"/>
      <p:bldP spid="44" grpId="0"/>
      <p:bldP spid="46" grpId="0" animBg="1"/>
      <p:bldP spid="48" grpId="0" animBg="1"/>
      <p:bldP spid="49" grpId="0"/>
      <p:bldP spid="50" grpId="0"/>
      <p:bldP spid="52" grpId="0"/>
      <p:bldP spid="54" grpId="0" uiExpand="1" build="p"/>
      <p:bldP spid="56" grpId="0"/>
      <p:bldP spid="58" grpId="0"/>
      <p:bldP spid="59" grpId="0" animBg="1"/>
      <p:bldP spid="60" grpId="0"/>
      <p:bldP spid="2" grpId="0"/>
      <p:bldP spid="29" grpId="0"/>
      <p:bldP spid="63" grpId="0"/>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1AC852A-D235-4F01-A49C-EE261A6D738D}"/>
              </a:ext>
            </a:extLst>
          </p:cNvPr>
          <p:cNvSpPr/>
          <p:nvPr/>
        </p:nvSpPr>
        <p:spPr>
          <a:xfrm>
            <a:off x="1484852" y="1424730"/>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1</a:t>
            </a:r>
            <a:endParaRPr lang="en-US" dirty="0">
              <a:solidFill>
                <a:srgbClr val="0070C0"/>
              </a:solidFill>
              <a:latin typeface="Ubuntu Mono" panose="020B0509030602030204" pitchFamily="49" charset="0"/>
            </a:endParaRPr>
          </a:p>
        </p:txBody>
      </p:sp>
      <p:cxnSp>
        <p:nvCxnSpPr>
          <p:cNvPr id="6" name="Straight Arrow Connector 5">
            <a:extLst>
              <a:ext uri="{FF2B5EF4-FFF2-40B4-BE49-F238E27FC236}">
                <a16:creationId xmlns:a16="http://schemas.microsoft.com/office/drawing/2014/main" id="{48BAFEAA-62F0-4234-B22C-57FE50791C60}"/>
              </a:ext>
            </a:extLst>
          </p:cNvPr>
          <p:cNvCxnSpPr>
            <a:cxnSpLocks/>
          </p:cNvCxnSpPr>
          <p:nvPr/>
        </p:nvCxnSpPr>
        <p:spPr>
          <a:xfrm>
            <a:off x="520117" y="1694574"/>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64E2649-3D29-4F3C-BE33-AF2C21C3CC6E}"/>
              </a:ext>
            </a:extLst>
          </p:cNvPr>
          <p:cNvSpPr/>
          <p:nvPr/>
        </p:nvSpPr>
        <p:spPr>
          <a:xfrm>
            <a:off x="3315050" y="1417738"/>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2</a:t>
            </a:r>
            <a:endParaRPr lang="en-US" dirty="0">
              <a:solidFill>
                <a:srgbClr val="0070C0"/>
              </a:solidFill>
              <a:latin typeface="Ubuntu Mono" panose="020B0509030602030204" pitchFamily="49" charset="0"/>
            </a:endParaRPr>
          </a:p>
        </p:txBody>
      </p:sp>
      <p:cxnSp>
        <p:nvCxnSpPr>
          <p:cNvPr id="9" name="Straight Arrow Connector 8">
            <a:extLst>
              <a:ext uri="{FF2B5EF4-FFF2-40B4-BE49-F238E27FC236}">
                <a16:creationId xmlns:a16="http://schemas.microsoft.com/office/drawing/2014/main" id="{38356976-EC8D-44C7-A9FC-33CB26DD42CA}"/>
              </a:ext>
            </a:extLst>
          </p:cNvPr>
          <p:cNvCxnSpPr>
            <a:cxnSpLocks/>
            <a:endCxn id="8" idx="2"/>
          </p:cNvCxnSpPr>
          <p:nvPr/>
        </p:nvCxnSpPr>
        <p:spPr>
          <a:xfrm>
            <a:off x="2030136" y="1694574"/>
            <a:ext cx="1284914"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7916FD-28B0-4272-878B-AEE3020676B0}"/>
              </a:ext>
            </a:extLst>
          </p:cNvPr>
          <p:cNvCxnSpPr>
            <a:cxnSpLocks/>
          </p:cNvCxnSpPr>
          <p:nvPr/>
        </p:nvCxnSpPr>
        <p:spPr>
          <a:xfrm>
            <a:off x="3860334" y="1695273"/>
            <a:ext cx="1139505" cy="153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A4BD4E3-6E53-47D6-89AD-82A046EB8BDF}"/>
              </a:ext>
            </a:extLst>
          </p:cNvPr>
          <p:cNvSpPr/>
          <p:nvPr/>
        </p:nvSpPr>
        <p:spPr>
          <a:xfrm>
            <a:off x="4999839" y="1410745"/>
            <a:ext cx="545284" cy="553673"/>
          </a:xfrm>
          <a:prstGeom prst="ellipse">
            <a:avLst/>
          </a:prstGeom>
          <a:solidFill>
            <a:srgbClr val="92D050"/>
          </a:solidFill>
          <a:ln w="38100" cmpd="tri"/>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or: Curved 18">
            <a:extLst>
              <a:ext uri="{FF2B5EF4-FFF2-40B4-BE49-F238E27FC236}">
                <a16:creationId xmlns:a16="http://schemas.microsoft.com/office/drawing/2014/main" id="{94CEEBB5-4A9E-4476-9757-F197C314447C}"/>
              </a:ext>
            </a:extLst>
          </p:cNvPr>
          <p:cNvCxnSpPr>
            <a:cxnSpLocks/>
            <a:stCxn id="8" idx="0"/>
            <a:endCxn id="8" idx="4"/>
          </p:cNvCxnSpPr>
          <p:nvPr/>
        </p:nvCxnSpPr>
        <p:spPr>
          <a:xfrm rot="16200000" flipH="1">
            <a:off x="3310855" y="1694574"/>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0A585BAB-0A3D-49DD-8404-3026A300E05C}"/>
              </a:ext>
            </a:extLst>
          </p:cNvPr>
          <p:cNvCxnSpPr>
            <a:cxnSpLocks/>
          </p:cNvCxnSpPr>
          <p:nvPr/>
        </p:nvCxnSpPr>
        <p:spPr>
          <a:xfrm rot="16200000" flipH="1">
            <a:off x="1493360" y="1704306"/>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3BDC857-1BBE-4EE8-894F-95AAF592A31F}"/>
              </a:ext>
            </a:extLst>
          </p:cNvPr>
          <p:cNvSpPr txBox="1"/>
          <p:nvPr/>
        </p:nvSpPr>
        <p:spPr>
          <a:xfrm>
            <a:off x="947374" y="1341322"/>
            <a:ext cx="519882" cy="369332"/>
          </a:xfrm>
          <a:prstGeom prst="rect">
            <a:avLst/>
          </a:prstGeom>
          <a:noFill/>
        </p:spPr>
        <p:txBody>
          <a:bodyPr wrap="square" rtlCol="0">
            <a:spAutoFit/>
          </a:bodyPr>
          <a:lstStyle/>
          <a:p>
            <a:r>
              <a:rPr lang="en-US" dirty="0">
                <a:latin typeface="Ubuntu Mono" panose="020B0509030602030204" pitchFamily="49" charset="0"/>
              </a:rPr>
              <a:t>S</a:t>
            </a:r>
          </a:p>
        </p:txBody>
      </p:sp>
      <p:sp>
        <p:nvSpPr>
          <p:cNvPr id="32" name="TextBox 31">
            <a:extLst>
              <a:ext uri="{FF2B5EF4-FFF2-40B4-BE49-F238E27FC236}">
                <a16:creationId xmlns:a16="http://schemas.microsoft.com/office/drawing/2014/main" id="{B78BA35B-FF3F-4C7F-B8F4-1332B48519E8}"/>
              </a:ext>
            </a:extLst>
          </p:cNvPr>
          <p:cNvSpPr txBox="1"/>
          <p:nvPr/>
        </p:nvSpPr>
        <p:spPr>
          <a:xfrm>
            <a:off x="2030136" y="918378"/>
            <a:ext cx="519882" cy="369332"/>
          </a:xfrm>
          <a:prstGeom prst="rect">
            <a:avLst/>
          </a:prstGeom>
          <a:noFill/>
        </p:spPr>
        <p:txBody>
          <a:bodyPr wrap="square" rtlCol="0">
            <a:spAutoFit/>
          </a:bodyPr>
          <a:lstStyle/>
          <a:p>
            <a:r>
              <a:rPr lang="en-US" dirty="0">
                <a:latin typeface="Ubuntu Mono" panose="020B0509030602030204" pitchFamily="49" charset="0"/>
              </a:rPr>
              <a:t>a</a:t>
            </a:r>
          </a:p>
        </p:txBody>
      </p:sp>
      <p:sp>
        <p:nvSpPr>
          <p:cNvPr id="33" name="TextBox 32">
            <a:extLst>
              <a:ext uri="{FF2B5EF4-FFF2-40B4-BE49-F238E27FC236}">
                <a16:creationId xmlns:a16="http://schemas.microsoft.com/office/drawing/2014/main" id="{E2C66943-DDE2-43D7-A0D1-5511F057CF16}"/>
              </a:ext>
            </a:extLst>
          </p:cNvPr>
          <p:cNvSpPr txBox="1"/>
          <p:nvPr/>
        </p:nvSpPr>
        <p:spPr>
          <a:xfrm>
            <a:off x="2472139" y="1331592"/>
            <a:ext cx="519882" cy="369332"/>
          </a:xfrm>
          <a:prstGeom prst="rect">
            <a:avLst/>
          </a:prstGeom>
          <a:noFill/>
        </p:spPr>
        <p:txBody>
          <a:bodyPr wrap="square" rtlCol="0">
            <a:spAutoFit/>
          </a:bodyPr>
          <a:lstStyle/>
          <a:p>
            <a:r>
              <a:rPr lang="en-US" dirty="0">
                <a:latin typeface="Ubuntu Mono" panose="020B0509030602030204" pitchFamily="49" charset="0"/>
              </a:rPr>
              <a:t>b</a:t>
            </a:r>
          </a:p>
        </p:txBody>
      </p:sp>
      <p:sp>
        <p:nvSpPr>
          <p:cNvPr id="34" name="TextBox 33">
            <a:extLst>
              <a:ext uri="{FF2B5EF4-FFF2-40B4-BE49-F238E27FC236}">
                <a16:creationId xmlns:a16="http://schemas.microsoft.com/office/drawing/2014/main" id="{D3F5FD75-A659-41E7-B107-8A2FE198E285}"/>
              </a:ext>
            </a:extLst>
          </p:cNvPr>
          <p:cNvSpPr txBox="1"/>
          <p:nvPr/>
        </p:nvSpPr>
        <p:spPr>
          <a:xfrm>
            <a:off x="4341348" y="2215925"/>
            <a:ext cx="519882" cy="369332"/>
          </a:xfrm>
          <a:prstGeom prst="rect">
            <a:avLst/>
          </a:prstGeom>
          <a:noFill/>
        </p:spPr>
        <p:txBody>
          <a:bodyPr wrap="square" rtlCol="0">
            <a:spAutoFit/>
          </a:bodyPr>
          <a:lstStyle/>
          <a:p>
            <a:r>
              <a:rPr lang="en-US" dirty="0">
                <a:latin typeface="Ubuntu Mono" panose="020B0509030602030204" pitchFamily="49" charset="0"/>
              </a:rPr>
              <a:t>b</a:t>
            </a:r>
          </a:p>
        </p:txBody>
      </p:sp>
      <p:sp>
        <p:nvSpPr>
          <p:cNvPr id="35" name="TextBox 34">
            <a:extLst>
              <a:ext uri="{FF2B5EF4-FFF2-40B4-BE49-F238E27FC236}">
                <a16:creationId xmlns:a16="http://schemas.microsoft.com/office/drawing/2014/main" id="{0E12637B-19E1-48EC-9E46-1F44AA57337B}"/>
              </a:ext>
            </a:extLst>
          </p:cNvPr>
          <p:cNvSpPr txBox="1"/>
          <p:nvPr/>
        </p:nvSpPr>
        <p:spPr>
          <a:xfrm>
            <a:off x="4213665" y="1341322"/>
            <a:ext cx="519882" cy="369332"/>
          </a:xfrm>
          <a:prstGeom prst="rect">
            <a:avLst/>
          </a:prstGeom>
          <a:noFill/>
        </p:spPr>
        <p:txBody>
          <a:bodyPr wrap="square" rtlCol="0">
            <a:spAutoFit/>
          </a:bodyPr>
          <a:lstStyle/>
          <a:p>
            <a:r>
              <a:rPr lang="en-US" dirty="0">
                <a:latin typeface="Ubuntu Mono" panose="020B0509030602030204" pitchFamily="49" charset="0"/>
              </a:rPr>
              <a:t>a</a:t>
            </a:r>
          </a:p>
        </p:txBody>
      </p:sp>
      <p:sp>
        <p:nvSpPr>
          <p:cNvPr id="36" name="TextBox 35">
            <a:extLst>
              <a:ext uri="{FF2B5EF4-FFF2-40B4-BE49-F238E27FC236}">
                <a16:creationId xmlns:a16="http://schemas.microsoft.com/office/drawing/2014/main" id="{CC478FF7-6DEB-4CEF-9BEE-C1515E5739F6}"/>
              </a:ext>
            </a:extLst>
          </p:cNvPr>
          <p:cNvSpPr txBox="1"/>
          <p:nvPr/>
        </p:nvSpPr>
        <p:spPr>
          <a:xfrm>
            <a:off x="5146301" y="1490585"/>
            <a:ext cx="519882" cy="369332"/>
          </a:xfrm>
          <a:prstGeom prst="rect">
            <a:avLst/>
          </a:prstGeom>
          <a:noFill/>
        </p:spPr>
        <p:txBody>
          <a:bodyPr wrap="square" rtlCol="0">
            <a:spAutoFit/>
          </a:bodyPr>
          <a:lstStyle/>
          <a:p>
            <a:r>
              <a:rPr lang="en-US" dirty="0">
                <a:latin typeface="Ubuntu Mono" panose="020B0509030602030204" pitchFamily="49" charset="0"/>
              </a:rPr>
              <a:t>F</a:t>
            </a:r>
          </a:p>
        </p:txBody>
      </p:sp>
      <p:cxnSp>
        <p:nvCxnSpPr>
          <p:cNvPr id="39" name="Straight Arrow Connector 38">
            <a:extLst>
              <a:ext uri="{FF2B5EF4-FFF2-40B4-BE49-F238E27FC236}">
                <a16:creationId xmlns:a16="http://schemas.microsoft.com/office/drawing/2014/main" id="{9F44ACAB-2C55-4D87-9686-26623A0F3FF9}"/>
              </a:ext>
            </a:extLst>
          </p:cNvPr>
          <p:cNvCxnSpPr>
            <a:cxnSpLocks/>
          </p:cNvCxnSpPr>
          <p:nvPr/>
        </p:nvCxnSpPr>
        <p:spPr>
          <a:xfrm>
            <a:off x="1972463" y="1893648"/>
            <a:ext cx="759617" cy="7740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C018685-C49E-453D-AB04-F90C8B3F635A}"/>
              </a:ext>
            </a:extLst>
          </p:cNvPr>
          <p:cNvCxnSpPr>
            <a:cxnSpLocks/>
            <a:stCxn id="8" idx="3"/>
          </p:cNvCxnSpPr>
          <p:nvPr/>
        </p:nvCxnSpPr>
        <p:spPr>
          <a:xfrm flipH="1">
            <a:off x="2840955" y="1890327"/>
            <a:ext cx="553950" cy="7773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EDA3E43A-CB68-4E28-8BE5-F0554B5FAE07}"/>
              </a:ext>
            </a:extLst>
          </p:cNvPr>
          <p:cNvSpPr/>
          <p:nvPr/>
        </p:nvSpPr>
        <p:spPr>
          <a:xfrm>
            <a:off x="2550018" y="2626283"/>
            <a:ext cx="545284" cy="553673"/>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Ubuntu Mono" panose="020B0509030602030204" pitchFamily="49" charset="0"/>
              </a:rPr>
              <a:t>q</a:t>
            </a:r>
            <a:r>
              <a:rPr lang="en-US" baseline="-25000" dirty="0">
                <a:latin typeface="Ubuntu Mono" panose="020B0509030602030204" pitchFamily="49" charset="0"/>
              </a:rPr>
              <a:t>0</a:t>
            </a:r>
            <a:endParaRPr lang="en-US" dirty="0">
              <a:latin typeface="Ubuntu Mono" panose="020B0509030602030204" pitchFamily="49" charset="0"/>
            </a:endParaRPr>
          </a:p>
        </p:txBody>
      </p:sp>
      <p:graphicFrame>
        <p:nvGraphicFramePr>
          <p:cNvPr id="48" name="Table 47">
            <a:extLst>
              <a:ext uri="{FF2B5EF4-FFF2-40B4-BE49-F238E27FC236}">
                <a16:creationId xmlns:a16="http://schemas.microsoft.com/office/drawing/2014/main" id="{998C353B-9275-458D-8FD2-6C85F2FE8367}"/>
              </a:ext>
            </a:extLst>
          </p:cNvPr>
          <p:cNvGraphicFramePr>
            <a:graphicFrameLocks noGrp="1"/>
          </p:cNvGraphicFramePr>
          <p:nvPr>
            <p:extLst>
              <p:ext uri="{D42A27DB-BD31-4B8C-83A1-F6EECF244321}">
                <p14:modId xmlns:p14="http://schemas.microsoft.com/office/powerpoint/2010/main" val="3634644000"/>
              </p:ext>
            </p:extLst>
          </p:nvPr>
        </p:nvGraphicFramePr>
        <p:xfrm>
          <a:off x="1207315" y="3593058"/>
          <a:ext cx="3865460" cy="370840"/>
        </p:xfrm>
        <a:graphic>
          <a:graphicData uri="http://schemas.openxmlformats.org/drawingml/2006/table">
            <a:tbl>
              <a:tblPr firstRow="1" bandRow="1">
                <a:tableStyleId>{5C22544A-7EE6-4342-B048-85BDC9FD1C3A}</a:tableStyleId>
              </a:tblPr>
              <a:tblGrid>
                <a:gridCol w="386546">
                  <a:extLst>
                    <a:ext uri="{9D8B030D-6E8A-4147-A177-3AD203B41FA5}">
                      <a16:colId xmlns:a16="http://schemas.microsoft.com/office/drawing/2014/main" val="4281523116"/>
                    </a:ext>
                  </a:extLst>
                </a:gridCol>
                <a:gridCol w="386546">
                  <a:extLst>
                    <a:ext uri="{9D8B030D-6E8A-4147-A177-3AD203B41FA5}">
                      <a16:colId xmlns:a16="http://schemas.microsoft.com/office/drawing/2014/main" val="717558636"/>
                    </a:ext>
                  </a:extLst>
                </a:gridCol>
                <a:gridCol w="386546">
                  <a:extLst>
                    <a:ext uri="{9D8B030D-6E8A-4147-A177-3AD203B41FA5}">
                      <a16:colId xmlns:a16="http://schemas.microsoft.com/office/drawing/2014/main" val="657287000"/>
                    </a:ext>
                  </a:extLst>
                </a:gridCol>
                <a:gridCol w="386546">
                  <a:extLst>
                    <a:ext uri="{9D8B030D-6E8A-4147-A177-3AD203B41FA5}">
                      <a16:colId xmlns:a16="http://schemas.microsoft.com/office/drawing/2014/main" val="4070512673"/>
                    </a:ext>
                  </a:extLst>
                </a:gridCol>
                <a:gridCol w="386546">
                  <a:extLst>
                    <a:ext uri="{9D8B030D-6E8A-4147-A177-3AD203B41FA5}">
                      <a16:colId xmlns:a16="http://schemas.microsoft.com/office/drawing/2014/main" val="3896614203"/>
                    </a:ext>
                  </a:extLst>
                </a:gridCol>
                <a:gridCol w="386546">
                  <a:extLst>
                    <a:ext uri="{9D8B030D-6E8A-4147-A177-3AD203B41FA5}">
                      <a16:colId xmlns:a16="http://schemas.microsoft.com/office/drawing/2014/main" val="732195079"/>
                    </a:ext>
                  </a:extLst>
                </a:gridCol>
                <a:gridCol w="386546">
                  <a:extLst>
                    <a:ext uri="{9D8B030D-6E8A-4147-A177-3AD203B41FA5}">
                      <a16:colId xmlns:a16="http://schemas.microsoft.com/office/drawing/2014/main" val="1524297468"/>
                    </a:ext>
                  </a:extLst>
                </a:gridCol>
                <a:gridCol w="386546">
                  <a:extLst>
                    <a:ext uri="{9D8B030D-6E8A-4147-A177-3AD203B41FA5}">
                      <a16:colId xmlns:a16="http://schemas.microsoft.com/office/drawing/2014/main" val="70737916"/>
                    </a:ext>
                  </a:extLst>
                </a:gridCol>
                <a:gridCol w="386546">
                  <a:extLst>
                    <a:ext uri="{9D8B030D-6E8A-4147-A177-3AD203B41FA5}">
                      <a16:colId xmlns:a16="http://schemas.microsoft.com/office/drawing/2014/main" val="686297291"/>
                    </a:ext>
                  </a:extLst>
                </a:gridCol>
                <a:gridCol w="386546">
                  <a:extLst>
                    <a:ext uri="{9D8B030D-6E8A-4147-A177-3AD203B41FA5}">
                      <a16:colId xmlns:a16="http://schemas.microsoft.com/office/drawing/2014/main" val="1292131185"/>
                    </a:ext>
                  </a:extLst>
                </a:gridCol>
              </a:tblGrid>
              <a:tr h="370840">
                <a:tc>
                  <a:txBody>
                    <a:bodyPr/>
                    <a:lstStyle/>
                    <a:p>
                      <a:r>
                        <a:rPr lang="en-US" dirty="0">
                          <a:solidFill>
                            <a:srgbClr val="002060"/>
                          </a:solidFill>
                          <a:latin typeface="Ubuntu Mono" panose="020B0509030602030204" pitchFamily="49" charset="0"/>
                        </a:rPr>
                        <a:t>a</a:t>
                      </a:r>
                    </a:p>
                  </a:txBody>
                  <a:tcPr>
                    <a:solidFill>
                      <a:schemeClr val="accent4">
                        <a:lumMod val="20000"/>
                        <a:lumOff val="80000"/>
                      </a:schemeClr>
                    </a:solidFill>
                  </a:tcPr>
                </a:tc>
                <a:tc>
                  <a:txBody>
                    <a:bodyPr/>
                    <a:lstStyle/>
                    <a:p>
                      <a:r>
                        <a:rPr lang="en-US" dirty="0">
                          <a:solidFill>
                            <a:srgbClr val="002060"/>
                          </a:solidFill>
                        </a:rPr>
                        <a:t>a</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tc>
                  <a:txBody>
                    <a:bodyPr/>
                    <a:lstStyle/>
                    <a:p>
                      <a:r>
                        <a:rPr lang="en-US" dirty="0">
                          <a:solidFill>
                            <a:srgbClr val="002060"/>
                          </a:solidFill>
                        </a:rPr>
                        <a:t>b</a:t>
                      </a:r>
                    </a:p>
                  </a:txBody>
                  <a:tcPr>
                    <a:solidFill>
                      <a:schemeClr val="accent4">
                        <a:lumMod val="20000"/>
                        <a:lumOff val="80000"/>
                      </a:schemeClr>
                    </a:solidFill>
                  </a:tcPr>
                </a:tc>
                <a:tc>
                  <a:txBody>
                    <a:bodyPr/>
                    <a:lstStyle/>
                    <a:p>
                      <a:r>
                        <a:rPr lang="en-US" dirty="0">
                          <a:solidFill>
                            <a:srgbClr val="002060"/>
                          </a:solidFill>
                        </a:rPr>
                        <a:t>a</a:t>
                      </a:r>
                    </a:p>
                  </a:txBody>
                  <a:tcPr>
                    <a:solidFill>
                      <a:schemeClr val="accent4">
                        <a:lumMod val="20000"/>
                        <a:lumOff val="80000"/>
                      </a:schemeClr>
                    </a:solidFill>
                  </a:tcPr>
                </a:tc>
                <a:tc>
                  <a:txBody>
                    <a:bodyPr/>
                    <a:lstStyle/>
                    <a:p>
                      <a:r>
                        <a:rPr lang="en-US" dirty="0">
                          <a:solidFill>
                            <a:schemeClr val="bg1"/>
                          </a:solidFill>
                        </a:rPr>
                        <a:t>b</a:t>
                      </a:r>
                    </a:p>
                  </a:txBody>
                  <a:tcPr>
                    <a:solidFill>
                      <a:srgbClr val="FF0000"/>
                    </a:solidFill>
                  </a:tcPr>
                </a:tc>
                <a:tc>
                  <a:txBody>
                    <a:bodyPr/>
                    <a:lstStyle/>
                    <a:p>
                      <a:r>
                        <a:rPr lang="en-US" dirty="0">
                          <a:solidFill>
                            <a:schemeClr val="bg1"/>
                          </a:solidFill>
                        </a:rPr>
                        <a:t>a</a:t>
                      </a:r>
                    </a:p>
                  </a:txBody>
                  <a:tcPr>
                    <a:solidFill>
                      <a:srgbClr val="FF0000"/>
                    </a:solidFill>
                  </a:tcPr>
                </a:tc>
                <a:tc>
                  <a:txBody>
                    <a:bodyPr/>
                    <a:lstStyle/>
                    <a:p>
                      <a:r>
                        <a:rPr lang="en-US" dirty="0">
                          <a:solidFill>
                            <a:schemeClr val="bg1"/>
                          </a:solidFill>
                        </a:rPr>
                        <a:t>a</a:t>
                      </a:r>
                    </a:p>
                  </a:txBody>
                  <a:tcPr>
                    <a:solidFill>
                      <a:srgbClr val="FF0000"/>
                    </a:solidFill>
                  </a:tcPr>
                </a:tc>
                <a:tc>
                  <a:txBody>
                    <a:bodyPr/>
                    <a:lstStyle/>
                    <a:p>
                      <a:r>
                        <a:rPr lang="en-US" dirty="0">
                          <a:solidFill>
                            <a:schemeClr val="bg1"/>
                          </a:solidFill>
                        </a:rPr>
                        <a:t>b</a:t>
                      </a:r>
                    </a:p>
                  </a:txBody>
                  <a:tcPr>
                    <a:solidFill>
                      <a:srgbClr val="FF0000"/>
                    </a:solidFill>
                  </a:tcPr>
                </a:tc>
                <a:extLst>
                  <a:ext uri="{0D108BD9-81ED-4DB2-BD59-A6C34878D82A}">
                    <a16:rowId xmlns:a16="http://schemas.microsoft.com/office/drawing/2014/main" val="2206825168"/>
                  </a:ext>
                </a:extLst>
              </a:tr>
            </a:tbl>
          </a:graphicData>
        </a:graphic>
      </p:graphicFrame>
      <p:sp>
        <p:nvSpPr>
          <p:cNvPr id="49" name="Arrow: Right 48">
            <a:extLst>
              <a:ext uri="{FF2B5EF4-FFF2-40B4-BE49-F238E27FC236}">
                <a16:creationId xmlns:a16="http://schemas.microsoft.com/office/drawing/2014/main" id="{652A9ACC-F996-4F98-A70E-E3ACD560DA09}"/>
              </a:ext>
            </a:extLst>
          </p:cNvPr>
          <p:cNvSpPr/>
          <p:nvPr/>
        </p:nvSpPr>
        <p:spPr>
          <a:xfrm rot="16200000">
            <a:off x="1193807" y="4050429"/>
            <a:ext cx="344274" cy="308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CD40B979-BF10-4101-A506-9ECF8E0D8763}"/>
              </a:ext>
            </a:extLst>
          </p:cNvPr>
          <p:cNvSpPr txBox="1"/>
          <p:nvPr/>
        </p:nvSpPr>
        <p:spPr>
          <a:xfrm>
            <a:off x="692413" y="3576171"/>
            <a:ext cx="519882" cy="369332"/>
          </a:xfrm>
          <a:prstGeom prst="rect">
            <a:avLst/>
          </a:prstGeom>
          <a:noFill/>
        </p:spPr>
        <p:txBody>
          <a:bodyPr wrap="square" rtlCol="0">
            <a:spAutoFit/>
          </a:bodyPr>
          <a:lstStyle/>
          <a:p>
            <a:r>
              <a:rPr lang="en-US" dirty="0">
                <a:latin typeface="Ubuntu Mono" panose="020B0509030602030204" pitchFamily="49" charset="0"/>
              </a:rPr>
              <a:t>S</a:t>
            </a:r>
          </a:p>
        </p:txBody>
      </p:sp>
      <p:sp>
        <p:nvSpPr>
          <p:cNvPr id="51" name="Arrow: Right 50">
            <a:extLst>
              <a:ext uri="{FF2B5EF4-FFF2-40B4-BE49-F238E27FC236}">
                <a16:creationId xmlns:a16="http://schemas.microsoft.com/office/drawing/2014/main" id="{8E202223-331B-40EC-8429-C531774635A2}"/>
              </a:ext>
            </a:extLst>
          </p:cNvPr>
          <p:cNvSpPr/>
          <p:nvPr/>
        </p:nvSpPr>
        <p:spPr>
          <a:xfrm rot="16200000">
            <a:off x="657397" y="4029267"/>
            <a:ext cx="344274" cy="308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Arrow: Right 60">
            <a:extLst>
              <a:ext uri="{FF2B5EF4-FFF2-40B4-BE49-F238E27FC236}">
                <a16:creationId xmlns:a16="http://schemas.microsoft.com/office/drawing/2014/main" id="{0CA29711-2579-4735-A79F-28CF7E05C431}"/>
              </a:ext>
            </a:extLst>
          </p:cNvPr>
          <p:cNvSpPr/>
          <p:nvPr/>
        </p:nvSpPr>
        <p:spPr>
          <a:xfrm rot="16200000">
            <a:off x="1591708" y="4050429"/>
            <a:ext cx="344274" cy="308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Arrow: Right 61">
            <a:extLst>
              <a:ext uri="{FF2B5EF4-FFF2-40B4-BE49-F238E27FC236}">
                <a16:creationId xmlns:a16="http://schemas.microsoft.com/office/drawing/2014/main" id="{339F723C-D61E-45F7-B2A8-D832C9AA6073}"/>
              </a:ext>
            </a:extLst>
          </p:cNvPr>
          <p:cNvSpPr/>
          <p:nvPr/>
        </p:nvSpPr>
        <p:spPr>
          <a:xfrm rot="16200000">
            <a:off x="2014076" y="4060845"/>
            <a:ext cx="344274" cy="308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Arrow: Right 62">
            <a:extLst>
              <a:ext uri="{FF2B5EF4-FFF2-40B4-BE49-F238E27FC236}">
                <a16:creationId xmlns:a16="http://schemas.microsoft.com/office/drawing/2014/main" id="{FE4924EE-08F1-4387-B935-9E28B2BA0C8C}"/>
              </a:ext>
            </a:extLst>
          </p:cNvPr>
          <p:cNvSpPr/>
          <p:nvPr/>
        </p:nvSpPr>
        <p:spPr>
          <a:xfrm rot="16200000">
            <a:off x="2415041" y="4050429"/>
            <a:ext cx="344274" cy="308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Arrow: Right 63">
            <a:extLst>
              <a:ext uri="{FF2B5EF4-FFF2-40B4-BE49-F238E27FC236}">
                <a16:creationId xmlns:a16="http://schemas.microsoft.com/office/drawing/2014/main" id="{C137526C-51BD-4985-A1D5-8C4A321417DE}"/>
              </a:ext>
            </a:extLst>
          </p:cNvPr>
          <p:cNvSpPr/>
          <p:nvPr/>
        </p:nvSpPr>
        <p:spPr>
          <a:xfrm rot="16200000">
            <a:off x="2791359" y="4050429"/>
            <a:ext cx="344274" cy="308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Arrow: Right 64">
            <a:extLst>
              <a:ext uri="{FF2B5EF4-FFF2-40B4-BE49-F238E27FC236}">
                <a16:creationId xmlns:a16="http://schemas.microsoft.com/office/drawing/2014/main" id="{5A807057-9C31-44BA-B36B-1C40D873EA53}"/>
              </a:ext>
            </a:extLst>
          </p:cNvPr>
          <p:cNvSpPr/>
          <p:nvPr/>
        </p:nvSpPr>
        <p:spPr>
          <a:xfrm rot="16200000">
            <a:off x="3231059" y="4050429"/>
            <a:ext cx="344274" cy="308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Arrow: Right 65">
            <a:extLst>
              <a:ext uri="{FF2B5EF4-FFF2-40B4-BE49-F238E27FC236}">
                <a16:creationId xmlns:a16="http://schemas.microsoft.com/office/drawing/2014/main" id="{90D888BD-F6C6-456E-B352-01E3515484CA}"/>
              </a:ext>
            </a:extLst>
          </p:cNvPr>
          <p:cNvSpPr/>
          <p:nvPr/>
        </p:nvSpPr>
        <p:spPr>
          <a:xfrm rot="16200000">
            <a:off x="3670759" y="4037010"/>
            <a:ext cx="344274" cy="308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Arrow: Right 66">
            <a:extLst>
              <a:ext uri="{FF2B5EF4-FFF2-40B4-BE49-F238E27FC236}">
                <a16:creationId xmlns:a16="http://schemas.microsoft.com/office/drawing/2014/main" id="{D3AF83BD-5317-409C-AD56-BCD1CC38E07D}"/>
              </a:ext>
            </a:extLst>
          </p:cNvPr>
          <p:cNvSpPr/>
          <p:nvPr/>
        </p:nvSpPr>
        <p:spPr>
          <a:xfrm rot="16200000">
            <a:off x="4033594" y="4037010"/>
            <a:ext cx="344274" cy="308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Arrow: Right 67">
            <a:extLst>
              <a:ext uri="{FF2B5EF4-FFF2-40B4-BE49-F238E27FC236}">
                <a16:creationId xmlns:a16="http://schemas.microsoft.com/office/drawing/2014/main" id="{DB8B66DA-3216-49F0-990D-58210345FFF1}"/>
              </a:ext>
            </a:extLst>
          </p:cNvPr>
          <p:cNvSpPr/>
          <p:nvPr/>
        </p:nvSpPr>
        <p:spPr>
          <a:xfrm rot="16200000">
            <a:off x="4374785" y="4037010"/>
            <a:ext cx="344274" cy="308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Arrow: Right 68">
            <a:extLst>
              <a:ext uri="{FF2B5EF4-FFF2-40B4-BE49-F238E27FC236}">
                <a16:creationId xmlns:a16="http://schemas.microsoft.com/office/drawing/2014/main" id="{5F6D477D-9A65-43BE-A70C-8560E756F4AC}"/>
              </a:ext>
            </a:extLst>
          </p:cNvPr>
          <p:cNvSpPr/>
          <p:nvPr/>
        </p:nvSpPr>
        <p:spPr>
          <a:xfrm rot="16200000">
            <a:off x="4715976" y="4029268"/>
            <a:ext cx="344274" cy="308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895F357E-8EB7-4FFB-AA45-53483CBDF7B5}"/>
              </a:ext>
            </a:extLst>
          </p:cNvPr>
          <p:cNvSpPr txBox="1"/>
          <p:nvPr/>
        </p:nvSpPr>
        <p:spPr>
          <a:xfrm>
            <a:off x="5976694" y="1484153"/>
            <a:ext cx="4200319" cy="5078313"/>
          </a:xfrm>
          <a:prstGeom prst="rect">
            <a:avLst/>
          </a:prstGeom>
          <a:noFill/>
        </p:spPr>
        <p:txBody>
          <a:bodyPr wrap="square" rtlCol="0">
            <a:spAutoFit/>
          </a:bodyPr>
          <a:lstStyle/>
          <a:p>
            <a:r>
              <a:rPr lang="en-US" dirty="0">
                <a:latin typeface="Ubuntu Mono" panose="020B0509030602030204" pitchFamily="49" charset="0"/>
              </a:rPr>
              <a:t>Start : S</a:t>
            </a:r>
          </a:p>
          <a:p>
            <a:r>
              <a:rPr lang="en-US" dirty="0">
                <a:latin typeface="Ubuntu Mono" panose="020B0509030602030204" pitchFamily="49" charset="0"/>
              </a:rPr>
              <a:t>Move : a, q1, q1</a:t>
            </a:r>
          </a:p>
          <a:p>
            <a:r>
              <a:rPr lang="en-US" dirty="0">
                <a:latin typeface="Ubuntu Mono" panose="020B0509030602030204" pitchFamily="49" charset="0"/>
              </a:rPr>
              <a:t>Move : a, q1, q1</a:t>
            </a:r>
          </a:p>
          <a:p>
            <a:r>
              <a:rPr lang="en-US" dirty="0">
                <a:latin typeface="Ubuntu Mono" panose="020B0509030602030204" pitchFamily="49" charset="0"/>
              </a:rPr>
              <a:t>Move : b, q1, q2</a:t>
            </a:r>
          </a:p>
          <a:p>
            <a:r>
              <a:rPr lang="en-US" dirty="0">
                <a:latin typeface="Ubuntu Mono" panose="020B0509030602030204" pitchFamily="49" charset="0"/>
              </a:rPr>
              <a:t>Move : b, q2, q2</a:t>
            </a:r>
          </a:p>
          <a:p>
            <a:r>
              <a:rPr lang="en-US" dirty="0">
                <a:latin typeface="Ubuntu Mono" panose="020B0509030602030204" pitchFamily="49" charset="0"/>
              </a:rPr>
              <a:t>Move : b, q2, q2</a:t>
            </a:r>
          </a:p>
          <a:p>
            <a:r>
              <a:rPr lang="en-US" dirty="0">
                <a:latin typeface="Ubuntu Mono" panose="020B0509030602030204" pitchFamily="49" charset="0"/>
              </a:rPr>
              <a:t>Move : a, q2, F</a:t>
            </a:r>
          </a:p>
          <a:p>
            <a:r>
              <a:rPr lang="en-US" dirty="0">
                <a:latin typeface="Ubuntu Mono" panose="020B0509030602030204" pitchFamily="49" charset="0"/>
              </a:rPr>
              <a:t>Final Halt</a:t>
            </a:r>
          </a:p>
          <a:p>
            <a:endParaRPr lang="en-US" dirty="0">
              <a:latin typeface="Ubuntu Mono" panose="020B0509030602030204" pitchFamily="49" charset="0"/>
            </a:endParaRPr>
          </a:p>
          <a:p>
            <a:r>
              <a:rPr lang="en-US" dirty="0">
                <a:latin typeface="Ubuntu Mono" panose="020B0509030602030204" pitchFamily="49" charset="0"/>
              </a:rPr>
              <a:t>Is it Okay??</a:t>
            </a:r>
          </a:p>
          <a:p>
            <a:endParaRPr lang="en-US" dirty="0">
              <a:latin typeface="Ubuntu Mono" panose="020B0509030602030204" pitchFamily="49" charset="0"/>
            </a:endParaRPr>
          </a:p>
          <a:p>
            <a:r>
              <a:rPr lang="en-US" dirty="0">
                <a:latin typeface="Ubuntu Mono" panose="020B0509030602030204" pitchFamily="49" charset="0"/>
              </a:rPr>
              <a:t>What about the string [</a:t>
            </a:r>
            <a:r>
              <a:rPr lang="en-US" dirty="0" err="1">
                <a:latin typeface="Ubuntu Mono" panose="020B0509030602030204" pitchFamily="49" charset="0"/>
              </a:rPr>
              <a:t>baab</a:t>
            </a:r>
            <a:r>
              <a:rPr lang="en-US" dirty="0">
                <a:latin typeface="Ubuntu Mono" panose="020B0509030602030204" pitchFamily="49" charset="0"/>
              </a:rPr>
              <a:t>] still there in the input ? </a:t>
            </a:r>
          </a:p>
          <a:p>
            <a:endParaRPr lang="en-US" dirty="0">
              <a:latin typeface="Ubuntu Mono" panose="020B0509030602030204" pitchFamily="49" charset="0"/>
            </a:endParaRPr>
          </a:p>
          <a:p>
            <a:r>
              <a:rPr lang="en-US" dirty="0">
                <a:latin typeface="Ubuntu Mono" panose="020B0509030602030204" pitchFamily="49" charset="0"/>
              </a:rPr>
              <a:t>Do we always halt when reaching the final state?</a:t>
            </a:r>
          </a:p>
          <a:p>
            <a:endParaRPr lang="en-US" dirty="0">
              <a:latin typeface="Ubuntu Mono" panose="020B0509030602030204" pitchFamily="49" charset="0"/>
            </a:endParaRPr>
          </a:p>
          <a:p>
            <a:r>
              <a:rPr lang="en-US" dirty="0">
                <a:latin typeface="Ubuntu Mono" panose="020B0509030602030204" pitchFamily="49" charset="0"/>
              </a:rPr>
              <a:t>We missed something !!.</a:t>
            </a:r>
          </a:p>
        </p:txBody>
      </p:sp>
      <p:sp>
        <p:nvSpPr>
          <p:cNvPr id="71" name="Arrow: Right 70">
            <a:extLst>
              <a:ext uri="{FF2B5EF4-FFF2-40B4-BE49-F238E27FC236}">
                <a16:creationId xmlns:a16="http://schemas.microsoft.com/office/drawing/2014/main" id="{A0438143-0CF3-4828-9619-6BC0A91A392F}"/>
              </a:ext>
            </a:extLst>
          </p:cNvPr>
          <p:cNvSpPr/>
          <p:nvPr/>
        </p:nvSpPr>
        <p:spPr>
          <a:xfrm rot="3564145">
            <a:off x="933184" y="853557"/>
            <a:ext cx="645952" cy="297537"/>
          </a:xfrm>
          <a:prstGeom prst="rightArrow">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row: Right 71">
            <a:extLst>
              <a:ext uri="{FF2B5EF4-FFF2-40B4-BE49-F238E27FC236}">
                <a16:creationId xmlns:a16="http://schemas.microsoft.com/office/drawing/2014/main" id="{97EE7A43-8ED2-4372-BB0E-42D2CB7E093E}"/>
              </a:ext>
            </a:extLst>
          </p:cNvPr>
          <p:cNvSpPr/>
          <p:nvPr/>
        </p:nvSpPr>
        <p:spPr>
          <a:xfrm rot="3564145">
            <a:off x="2822575" y="853557"/>
            <a:ext cx="645952" cy="297537"/>
          </a:xfrm>
          <a:prstGeom prst="rightArrow">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C219415C-4632-4190-9ADB-ABC764835CBC}"/>
              </a:ext>
            </a:extLst>
          </p:cNvPr>
          <p:cNvSpPr/>
          <p:nvPr/>
        </p:nvSpPr>
        <p:spPr>
          <a:xfrm rot="3564145">
            <a:off x="4501015" y="838823"/>
            <a:ext cx="645952" cy="297537"/>
          </a:xfrm>
          <a:prstGeom prst="rightArrow">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Connector: Curved 2">
            <a:extLst>
              <a:ext uri="{FF2B5EF4-FFF2-40B4-BE49-F238E27FC236}">
                <a16:creationId xmlns:a16="http://schemas.microsoft.com/office/drawing/2014/main" id="{52DCCD1E-B372-428E-84D4-C78512134DA3}"/>
              </a:ext>
            </a:extLst>
          </p:cNvPr>
          <p:cNvCxnSpPr>
            <a:cxnSpLocks/>
          </p:cNvCxnSpPr>
          <p:nvPr/>
        </p:nvCxnSpPr>
        <p:spPr>
          <a:xfrm rot="5400000">
            <a:off x="3714541" y="1345182"/>
            <a:ext cx="938702" cy="2177179"/>
          </a:xfrm>
          <a:prstGeom prst="curved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FBC603-24E9-4F07-970F-4BFAD828069D}"/>
              </a:ext>
            </a:extLst>
          </p:cNvPr>
          <p:cNvSpPr txBox="1"/>
          <p:nvPr/>
        </p:nvSpPr>
        <p:spPr>
          <a:xfrm>
            <a:off x="4012734" y="970061"/>
            <a:ext cx="519882" cy="369332"/>
          </a:xfrm>
          <a:prstGeom prst="rect">
            <a:avLst/>
          </a:prstGeom>
          <a:noFill/>
        </p:spPr>
        <p:txBody>
          <a:bodyPr wrap="square" rtlCol="0">
            <a:spAutoFit/>
          </a:bodyPr>
          <a:lstStyle/>
          <a:p>
            <a:r>
              <a:rPr lang="en-US" dirty="0">
                <a:latin typeface="Ubuntu Mono" panose="020B0509030602030204" pitchFamily="49" charset="0"/>
              </a:rPr>
              <a:t>b</a:t>
            </a:r>
          </a:p>
        </p:txBody>
      </p:sp>
      <p:sp>
        <p:nvSpPr>
          <p:cNvPr id="46" name="TextBox 45">
            <a:extLst>
              <a:ext uri="{FF2B5EF4-FFF2-40B4-BE49-F238E27FC236}">
                <a16:creationId xmlns:a16="http://schemas.microsoft.com/office/drawing/2014/main" id="{F2006B56-55DB-448F-BC53-36C3B0306539}"/>
              </a:ext>
            </a:extLst>
          </p:cNvPr>
          <p:cNvSpPr txBox="1"/>
          <p:nvPr/>
        </p:nvSpPr>
        <p:spPr>
          <a:xfrm>
            <a:off x="7953211" y="202740"/>
            <a:ext cx="4200319" cy="4524315"/>
          </a:xfrm>
          <a:prstGeom prst="rect">
            <a:avLst/>
          </a:prstGeom>
          <a:noFill/>
        </p:spPr>
        <p:txBody>
          <a:bodyPr wrap="square" rtlCol="0">
            <a:spAutoFit/>
          </a:bodyPr>
          <a:lstStyle/>
          <a:p>
            <a:r>
              <a:rPr lang="en-US" dirty="0">
                <a:latin typeface="Ubuntu Mono" panose="020B0509030602030204" pitchFamily="49" charset="0"/>
              </a:rPr>
              <a:t>Start State : S;</a:t>
            </a:r>
          </a:p>
          <a:p>
            <a:r>
              <a:rPr lang="en-US" dirty="0">
                <a:latin typeface="Ubuntu Mono" panose="020B0509030602030204" pitchFamily="49" charset="0"/>
              </a:rPr>
              <a:t>Set of States = [S, q1, q2, q0, F]</a:t>
            </a:r>
          </a:p>
          <a:p>
            <a:r>
              <a:rPr lang="en-US" dirty="0">
                <a:latin typeface="Ubuntu Mono" panose="020B0509030602030204" pitchFamily="49" charset="0"/>
              </a:rPr>
              <a:t>Set of Final States = [F]</a:t>
            </a:r>
          </a:p>
          <a:p>
            <a:r>
              <a:rPr lang="en-US" dirty="0">
                <a:latin typeface="Ubuntu Mono" panose="020B0509030602030204" pitchFamily="49" charset="0"/>
              </a:rPr>
              <a:t>Reading characters = [a, b], </a:t>
            </a:r>
            <a:r>
              <a:rPr lang="el-GR" dirty="0"/>
              <a:t>Γ</a:t>
            </a:r>
            <a:endParaRPr lang="en-US" dirty="0">
              <a:latin typeface="Ubuntu Mono" panose="020B0509030602030204" pitchFamily="49" charset="0"/>
            </a:endParaRPr>
          </a:p>
          <a:p>
            <a:r>
              <a:rPr lang="en-US" dirty="0">
                <a:latin typeface="Ubuntu Mono" panose="020B0509030602030204" pitchFamily="49" charset="0"/>
              </a:rPr>
              <a:t>Transition Table : </a:t>
            </a:r>
            <a:r>
              <a:rPr lang="el-GR" dirty="0"/>
              <a:t>δ</a:t>
            </a:r>
            <a:endParaRPr lang="en-US" dirty="0">
              <a:latin typeface="Ubuntu Mono" panose="020B0509030602030204" pitchFamily="49" charset="0"/>
            </a:endParaRPr>
          </a:p>
          <a:p>
            <a:r>
              <a:rPr lang="en-US" dirty="0">
                <a:latin typeface="Ubuntu Mono" panose="020B0509030602030204" pitchFamily="49" charset="0"/>
              </a:rPr>
              <a:t>	If State:q1 &amp; </a:t>
            </a:r>
            <a:r>
              <a:rPr lang="en-US" dirty="0" err="1">
                <a:latin typeface="Ubuntu Mono" panose="020B0509030602030204" pitchFamily="49" charset="0"/>
              </a:rPr>
              <a:t>inp:a</a:t>
            </a:r>
            <a:endParaRPr lang="en-US" dirty="0">
              <a:latin typeface="Ubuntu Mono" panose="020B0509030602030204" pitchFamily="49" charset="0"/>
            </a:endParaRPr>
          </a:p>
          <a:p>
            <a:r>
              <a:rPr lang="en-US" dirty="0">
                <a:latin typeface="Ubuntu Mono" panose="020B0509030602030204" pitchFamily="49" charset="0"/>
              </a:rPr>
              <a:t>		Move q1</a:t>
            </a:r>
          </a:p>
          <a:p>
            <a:r>
              <a:rPr lang="en-US" dirty="0">
                <a:latin typeface="Ubuntu Mono" panose="020B0509030602030204" pitchFamily="49" charset="0"/>
              </a:rPr>
              <a:t>	If State:q1 &amp; </a:t>
            </a:r>
            <a:r>
              <a:rPr lang="en-US" dirty="0" err="1">
                <a:latin typeface="Ubuntu Mono" panose="020B0509030602030204" pitchFamily="49" charset="0"/>
              </a:rPr>
              <a:t>inp:b</a:t>
            </a:r>
            <a:endParaRPr lang="en-US" dirty="0">
              <a:latin typeface="Ubuntu Mono" panose="020B0509030602030204" pitchFamily="49" charset="0"/>
            </a:endParaRPr>
          </a:p>
          <a:p>
            <a:r>
              <a:rPr lang="en-US" dirty="0">
                <a:latin typeface="Ubuntu Mono" panose="020B0509030602030204" pitchFamily="49" charset="0"/>
              </a:rPr>
              <a:t>		Move q2</a:t>
            </a:r>
          </a:p>
          <a:p>
            <a:r>
              <a:rPr lang="en-US" dirty="0">
                <a:latin typeface="Ubuntu Mono" panose="020B0509030602030204" pitchFamily="49" charset="0"/>
              </a:rPr>
              <a:t>	If State:q2 &amp; </a:t>
            </a:r>
            <a:r>
              <a:rPr lang="en-US" dirty="0" err="1">
                <a:latin typeface="Ubuntu Mono" panose="020B0509030602030204" pitchFamily="49" charset="0"/>
              </a:rPr>
              <a:t>inp:b</a:t>
            </a:r>
            <a:endParaRPr lang="en-US" dirty="0">
              <a:latin typeface="Ubuntu Mono" panose="020B0509030602030204" pitchFamily="49" charset="0"/>
            </a:endParaRPr>
          </a:p>
          <a:p>
            <a:r>
              <a:rPr lang="en-US" dirty="0">
                <a:latin typeface="Ubuntu Mono" panose="020B0509030602030204" pitchFamily="49" charset="0"/>
              </a:rPr>
              <a:t>		Move q2</a:t>
            </a:r>
          </a:p>
          <a:p>
            <a:r>
              <a:rPr lang="en-US" dirty="0">
                <a:latin typeface="Ubuntu Mono" panose="020B0509030602030204" pitchFamily="49" charset="0"/>
              </a:rPr>
              <a:t>	If State:q2 &amp; </a:t>
            </a:r>
            <a:r>
              <a:rPr lang="en-US" dirty="0" err="1">
                <a:latin typeface="Ubuntu Mono" panose="020B0509030602030204" pitchFamily="49" charset="0"/>
              </a:rPr>
              <a:t>inp:a</a:t>
            </a:r>
            <a:endParaRPr lang="en-US" dirty="0">
              <a:latin typeface="Ubuntu Mono" panose="020B0509030602030204" pitchFamily="49" charset="0"/>
            </a:endParaRPr>
          </a:p>
          <a:p>
            <a:r>
              <a:rPr lang="en-US" dirty="0">
                <a:latin typeface="Ubuntu Mono" panose="020B0509030602030204" pitchFamily="49" charset="0"/>
              </a:rPr>
              <a:t>		Move F</a:t>
            </a:r>
          </a:p>
          <a:p>
            <a:r>
              <a:rPr lang="en-US" dirty="0">
                <a:latin typeface="Ubuntu Mono" panose="020B0509030602030204" pitchFamily="49" charset="0"/>
              </a:rPr>
              <a:t>		...</a:t>
            </a:r>
          </a:p>
          <a:p>
            <a:endParaRPr lang="en-US" dirty="0">
              <a:latin typeface="Ubuntu Mono" panose="020B0509030602030204" pitchFamily="49" charset="0"/>
            </a:endParaRPr>
          </a:p>
          <a:p>
            <a:endParaRPr lang="en-US" dirty="0">
              <a:latin typeface="Ubuntu Mono" panose="020B0509030602030204" pitchFamily="49" charset="0"/>
            </a:endParaRPr>
          </a:p>
        </p:txBody>
      </p:sp>
      <p:sp>
        <p:nvSpPr>
          <p:cNvPr id="16" name="Rectangle 15">
            <a:extLst>
              <a:ext uri="{FF2B5EF4-FFF2-40B4-BE49-F238E27FC236}">
                <a16:creationId xmlns:a16="http://schemas.microsoft.com/office/drawing/2014/main" id="{7559E420-07B4-4E51-931B-7DF46B3E453B}"/>
              </a:ext>
            </a:extLst>
          </p:cNvPr>
          <p:cNvSpPr/>
          <p:nvPr/>
        </p:nvSpPr>
        <p:spPr>
          <a:xfrm>
            <a:off x="1207316" y="3576170"/>
            <a:ext cx="3865460" cy="37870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2F50FA8-DF81-4381-9D6D-FBE2E322DEA2}"/>
              </a:ext>
            </a:extLst>
          </p:cNvPr>
          <p:cNvSpPr txBox="1"/>
          <p:nvPr/>
        </p:nvSpPr>
        <p:spPr>
          <a:xfrm>
            <a:off x="1198925" y="3215282"/>
            <a:ext cx="1584733" cy="369332"/>
          </a:xfrm>
          <a:prstGeom prst="rect">
            <a:avLst/>
          </a:prstGeom>
          <a:noFill/>
        </p:spPr>
        <p:txBody>
          <a:bodyPr wrap="square" rtlCol="0">
            <a:spAutoFit/>
          </a:bodyPr>
          <a:lstStyle/>
          <a:p>
            <a:r>
              <a:rPr lang="en-US" dirty="0">
                <a:latin typeface="Ubuntu Mono" panose="020B0509030602030204" pitchFamily="49" charset="0"/>
              </a:rPr>
              <a:t>Input tape : </a:t>
            </a:r>
          </a:p>
        </p:txBody>
      </p:sp>
      <p:sp>
        <p:nvSpPr>
          <p:cNvPr id="41" name="TextBox 40">
            <a:extLst>
              <a:ext uri="{FF2B5EF4-FFF2-40B4-BE49-F238E27FC236}">
                <a16:creationId xmlns:a16="http://schemas.microsoft.com/office/drawing/2014/main" id="{E68776A4-B5A5-4148-B0A4-3E1C91B64B82}"/>
              </a:ext>
            </a:extLst>
          </p:cNvPr>
          <p:cNvSpPr txBox="1"/>
          <p:nvPr/>
        </p:nvSpPr>
        <p:spPr>
          <a:xfrm>
            <a:off x="204251" y="54126"/>
            <a:ext cx="4168352" cy="646331"/>
          </a:xfrm>
          <a:prstGeom prst="rect">
            <a:avLst/>
          </a:prstGeom>
          <a:noFill/>
        </p:spPr>
        <p:txBody>
          <a:bodyPr wrap="square" rtlCol="0">
            <a:spAutoFit/>
          </a:bodyPr>
          <a:lstStyle/>
          <a:p>
            <a:r>
              <a:rPr lang="en-US" dirty="0">
                <a:latin typeface="Ubuntu Mono" panose="020B0509030602030204" pitchFamily="49" charset="0"/>
              </a:rPr>
              <a:t>Finite State Machine : </a:t>
            </a:r>
          </a:p>
          <a:p>
            <a:r>
              <a:rPr lang="en-US" dirty="0">
                <a:latin typeface="Ubuntu Mono" panose="020B0509030602030204" pitchFamily="49" charset="0"/>
              </a:rPr>
              <a:t> </a:t>
            </a:r>
          </a:p>
        </p:txBody>
      </p:sp>
      <p:sp>
        <p:nvSpPr>
          <p:cNvPr id="5" name="TextBox 4">
            <a:extLst>
              <a:ext uri="{FF2B5EF4-FFF2-40B4-BE49-F238E27FC236}">
                <a16:creationId xmlns:a16="http://schemas.microsoft.com/office/drawing/2014/main" id="{BD683E4B-B5CB-4F99-A330-C22A3C0CE550}"/>
              </a:ext>
            </a:extLst>
          </p:cNvPr>
          <p:cNvSpPr txBox="1"/>
          <p:nvPr/>
        </p:nvSpPr>
        <p:spPr>
          <a:xfrm>
            <a:off x="160480" y="4533216"/>
            <a:ext cx="5733992" cy="2308324"/>
          </a:xfrm>
          <a:prstGeom prst="rect">
            <a:avLst/>
          </a:prstGeom>
          <a:noFill/>
        </p:spPr>
        <p:txBody>
          <a:bodyPr wrap="square" rtlCol="0">
            <a:spAutoFit/>
          </a:bodyPr>
          <a:lstStyle/>
          <a:p>
            <a:r>
              <a:rPr lang="en-US" dirty="0">
                <a:latin typeface="Ubuntu Mono" panose="020B0509030602030204" pitchFamily="49" charset="0"/>
              </a:rPr>
              <a:t>Complex Example : Starts with any character but has </a:t>
            </a:r>
            <a:r>
              <a:rPr lang="en-US" dirty="0" err="1">
                <a:latin typeface="Ubuntu Mono" panose="020B0509030602030204" pitchFamily="49" charset="0"/>
              </a:rPr>
              <a:t>atleast</a:t>
            </a:r>
            <a:r>
              <a:rPr lang="en-US" dirty="0">
                <a:latin typeface="Ubuntu Mono" panose="020B0509030602030204" pitchFamily="49" charset="0"/>
              </a:rPr>
              <a:t> one ‘b’ and ends on ‘a’. </a:t>
            </a:r>
          </a:p>
          <a:p>
            <a:endParaRPr lang="en-US" dirty="0">
              <a:latin typeface="Ubuntu Mono" panose="020B0509030602030204" pitchFamily="49" charset="0"/>
            </a:endParaRPr>
          </a:p>
          <a:p>
            <a:r>
              <a:rPr lang="en-US" dirty="0">
                <a:latin typeface="Ubuntu Mono" panose="020B0509030602030204" pitchFamily="49" charset="0"/>
              </a:rPr>
              <a:t>Regular Expressions : a*bb*aa* (Short-hand).</a:t>
            </a:r>
          </a:p>
          <a:p>
            <a:endParaRPr lang="en-US" dirty="0">
              <a:latin typeface="Ubuntu Mono" panose="020B0509030602030204" pitchFamily="49" charset="0"/>
            </a:endParaRPr>
          </a:p>
          <a:p>
            <a:r>
              <a:rPr lang="en-US" dirty="0">
                <a:latin typeface="Ubuntu Mono" panose="020B0509030602030204" pitchFamily="49" charset="0"/>
              </a:rPr>
              <a:t>Number : (digit)(digit)*</a:t>
            </a:r>
          </a:p>
          <a:p>
            <a:endParaRPr lang="en-US" dirty="0">
              <a:latin typeface="Ubuntu Mono" panose="020B0509030602030204" pitchFamily="49" charset="0"/>
            </a:endParaRPr>
          </a:p>
          <a:p>
            <a:r>
              <a:rPr lang="en-US" dirty="0">
                <a:latin typeface="Ubuntu Mono" panose="020B0509030602030204" pitchFamily="49" charset="0"/>
              </a:rPr>
              <a:t>All names start with San  </a:t>
            </a:r>
            <a:r>
              <a:rPr lang="en-US" dirty="0">
                <a:latin typeface="Ubuntu Mono" panose="020B0509030602030204" pitchFamily="49" charset="0"/>
                <a:sym typeface="Wingdings" panose="05000000000000000000" pitchFamily="2" charset="2"/>
              </a:rPr>
              <a:t> San(letter)*</a:t>
            </a:r>
            <a:endParaRPr lang="en-US" dirty="0">
              <a:latin typeface="Ubuntu Mono" panose="020B0509030602030204" pitchFamily="49" charset="0"/>
            </a:endParaRPr>
          </a:p>
        </p:txBody>
      </p:sp>
      <p:sp>
        <p:nvSpPr>
          <p:cNvPr id="52" name="Arrow: Right 51">
            <a:extLst>
              <a:ext uri="{FF2B5EF4-FFF2-40B4-BE49-F238E27FC236}">
                <a16:creationId xmlns:a16="http://schemas.microsoft.com/office/drawing/2014/main" id="{6D3A08A4-EE79-4BB6-8FB5-78EEB784BFB2}"/>
              </a:ext>
            </a:extLst>
          </p:cNvPr>
          <p:cNvSpPr/>
          <p:nvPr/>
        </p:nvSpPr>
        <p:spPr>
          <a:xfrm rot="20031380">
            <a:off x="1845574" y="2879248"/>
            <a:ext cx="645952" cy="297537"/>
          </a:xfrm>
          <a:prstGeom prst="rightArrow">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AC56C33-252B-43E3-97A7-39464285BE30}"/>
              </a:ext>
            </a:extLst>
          </p:cNvPr>
          <p:cNvSpPr/>
          <p:nvPr/>
        </p:nvSpPr>
        <p:spPr>
          <a:xfrm>
            <a:off x="1484853" y="1424731"/>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1</a:t>
            </a:r>
            <a:endParaRPr lang="en-US" dirty="0">
              <a:solidFill>
                <a:srgbClr val="0070C0"/>
              </a:solidFill>
              <a:latin typeface="Ubuntu Mono" panose="020B0509030602030204" pitchFamily="49" charset="0"/>
            </a:endParaRPr>
          </a:p>
        </p:txBody>
      </p:sp>
      <p:cxnSp>
        <p:nvCxnSpPr>
          <p:cNvPr id="54" name="Straight Arrow Connector 53">
            <a:extLst>
              <a:ext uri="{FF2B5EF4-FFF2-40B4-BE49-F238E27FC236}">
                <a16:creationId xmlns:a16="http://schemas.microsoft.com/office/drawing/2014/main" id="{9340AA34-3169-4ED0-B5A9-6E8E1AE2A4CA}"/>
              </a:ext>
            </a:extLst>
          </p:cNvPr>
          <p:cNvCxnSpPr>
            <a:cxnSpLocks/>
          </p:cNvCxnSpPr>
          <p:nvPr/>
        </p:nvCxnSpPr>
        <p:spPr>
          <a:xfrm>
            <a:off x="520118" y="1694575"/>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E8AB5366-EAA3-41D9-B096-675417F064B4}"/>
              </a:ext>
            </a:extLst>
          </p:cNvPr>
          <p:cNvCxnSpPr>
            <a:cxnSpLocks/>
          </p:cNvCxnSpPr>
          <p:nvPr/>
        </p:nvCxnSpPr>
        <p:spPr>
          <a:xfrm rot="16200000" flipH="1">
            <a:off x="1493361" y="1704307"/>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3E67213-D646-409C-8460-04FF77A066BF}"/>
              </a:ext>
            </a:extLst>
          </p:cNvPr>
          <p:cNvSpPr txBox="1"/>
          <p:nvPr/>
        </p:nvSpPr>
        <p:spPr>
          <a:xfrm>
            <a:off x="947375" y="1341323"/>
            <a:ext cx="519882" cy="369332"/>
          </a:xfrm>
          <a:prstGeom prst="rect">
            <a:avLst/>
          </a:prstGeom>
          <a:noFill/>
        </p:spPr>
        <p:txBody>
          <a:bodyPr wrap="square" rtlCol="0">
            <a:spAutoFit/>
          </a:bodyPr>
          <a:lstStyle/>
          <a:p>
            <a:r>
              <a:rPr lang="en-US" dirty="0">
                <a:latin typeface="Ubuntu Mono" panose="020B0509030602030204" pitchFamily="49" charset="0"/>
              </a:rPr>
              <a:t>S</a:t>
            </a:r>
          </a:p>
        </p:txBody>
      </p:sp>
      <p:sp>
        <p:nvSpPr>
          <p:cNvPr id="57" name="TextBox 56">
            <a:extLst>
              <a:ext uri="{FF2B5EF4-FFF2-40B4-BE49-F238E27FC236}">
                <a16:creationId xmlns:a16="http://schemas.microsoft.com/office/drawing/2014/main" id="{B9EBF2C8-CDFC-4A2F-BA13-5422C2D33226}"/>
              </a:ext>
            </a:extLst>
          </p:cNvPr>
          <p:cNvSpPr txBox="1"/>
          <p:nvPr/>
        </p:nvSpPr>
        <p:spPr>
          <a:xfrm>
            <a:off x="2030137" y="918379"/>
            <a:ext cx="519882" cy="369332"/>
          </a:xfrm>
          <a:prstGeom prst="rect">
            <a:avLst/>
          </a:prstGeom>
          <a:noFill/>
        </p:spPr>
        <p:txBody>
          <a:bodyPr wrap="square" rtlCol="0">
            <a:spAutoFit/>
          </a:bodyPr>
          <a:lstStyle/>
          <a:p>
            <a:r>
              <a:rPr lang="en-US" dirty="0">
                <a:latin typeface="Ubuntu Mono" panose="020B0509030602030204" pitchFamily="49" charset="0"/>
              </a:rPr>
              <a:t>a</a:t>
            </a:r>
          </a:p>
        </p:txBody>
      </p:sp>
      <p:sp>
        <p:nvSpPr>
          <p:cNvPr id="58" name="Oval 57">
            <a:extLst>
              <a:ext uri="{FF2B5EF4-FFF2-40B4-BE49-F238E27FC236}">
                <a16:creationId xmlns:a16="http://schemas.microsoft.com/office/drawing/2014/main" id="{7016C16F-74B4-497F-8810-9D675D82D483}"/>
              </a:ext>
            </a:extLst>
          </p:cNvPr>
          <p:cNvSpPr/>
          <p:nvPr/>
        </p:nvSpPr>
        <p:spPr>
          <a:xfrm>
            <a:off x="1484854" y="1424732"/>
            <a:ext cx="545284" cy="5536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Ubuntu Mono" panose="020B0509030602030204" pitchFamily="49" charset="0"/>
              </a:rPr>
              <a:t>q</a:t>
            </a:r>
            <a:r>
              <a:rPr lang="en-US" baseline="-25000" dirty="0">
                <a:solidFill>
                  <a:srgbClr val="0070C0"/>
                </a:solidFill>
                <a:latin typeface="Ubuntu Mono" panose="020B0509030602030204" pitchFamily="49" charset="0"/>
              </a:rPr>
              <a:t>1</a:t>
            </a:r>
            <a:endParaRPr lang="en-US" dirty="0">
              <a:solidFill>
                <a:srgbClr val="0070C0"/>
              </a:solidFill>
              <a:latin typeface="Ubuntu Mono" panose="020B0509030602030204" pitchFamily="49" charset="0"/>
            </a:endParaRPr>
          </a:p>
        </p:txBody>
      </p:sp>
      <p:cxnSp>
        <p:nvCxnSpPr>
          <p:cNvPr id="59" name="Straight Arrow Connector 58">
            <a:extLst>
              <a:ext uri="{FF2B5EF4-FFF2-40B4-BE49-F238E27FC236}">
                <a16:creationId xmlns:a16="http://schemas.microsoft.com/office/drawing/2014/main" id="{B52E1F7C-1967-40CA-B7EF-0F7BF919147A}"/>
              </a:ext>
            </a:extLst>
          </p:cNvPr>
          <p:cNvCxnSpPr>
            <a:cxnSpLocks/>
          </p:cNvCxnSpPr>
          <p:nvPr/>
        </p:nvCxnSpPr>
        <p:spPr>
          <a:xfrm>
            <a:off x="520119" y="1694576"/>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A21010C2-F418-4CA0-88F0-C95FB997C446}"/>
              </a:ext>
            </a:extLst>
          </p:cNvPr>
          <p:cNvCxnSpPr>
            <a:cxnSpLocks/>
          </p:cNvCxnSpPr>
          <p:nvPr/>
        </p:nvCxnSpPr>
        <p:spPr>
          <a:xfrm rot="16200000" flipH="1">
            <a:off x="1493362" y="1704308"/>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7F6B5FA-0883-4CE5-B3DC-3D35F76CD0A9}"/>
              </a:ext>
            </a:extLst>
          </p:cNvPr>
          <p:cNvSpPr txBox="1"/>
          <p:nvPr/>
        </p:nvSpPr>
        <p:spPr>
          <a:xfrm>
            <a:off x="947376" y="1341324"/>
            <a:ext cx="519882" cy="369332"/>
          </a:xfrm>
          <a:prstGeom prst="rect">
            <a:avLst/>
          </a:prstGeom>
          <a:noFill/>
        </p:spPr>
        <p:txBody>
          <a:bodyPr wrap="square" rtlCol="0">
            <a:spAutoFit/>
          </a:bodyPr>
          <a:lstStyle/>
          <a:p>
            <a:r>
              <a:rPr lang="en-US" dirty="0">
                <a:latin typeface="Ubuntu Mono" panose="020B0509030602030204" pitchFamily="49" charset="0"/>
              </a:rPr>
              <a:t>S</a:t>
            </a:r>
          </a:p>
        </p:txBody>
      </p:sp>
      <p:sp>
        <p:nvSpPr>
          <p:cNvPr id="75" name="TextBox 74">
            <a:extLst>
              <a:ext uri="{FF2B5EF4-FFF2-40B4-BE49-F238E27FC236}">
                <a16:creationId xmlns:a16="http://schemas.microsoft.com/office/drawing/2014/main" id="{3C078040-6458-4788-B4F5-FBE35D63F1C7}"/>
              </a:ext>
            </a:extLst>
          </p:cNvPr>
          <p:cNvSpPr txBox="1"/>
          <p:nvPr/>
        </p:nvSpPr>
        <p:spPr>
          <a:xfrm>
            <a:off x="2030138" y="918380"/>
            <a:ext cx="519882" cy="369332"/>
          </a:xfrm>
          <a:prstGeom prst="rect">
            <a:avLst/>
          </a:prstGeom>
          <a:noFill/>
        </p:spPr>
        <p:txBody>
          <a:bodyPr wrap="square" rtlCol="0">
            <a:spAutoFit/>
          </a:bodyPr>
          <a:lstStyle/>
          <a:p>
            <a:r>
              <a:rPr lang="en-US" dirty="0">
                <a:latin typeface="Ubuntu Mono" panose="020B0509030602030204" pitchFamily="49" charset="0"/>
              </a:rPr>
              <a:t>a</a:t>
            </a:r>
          </a:p>
        </p:txBody>
      </p:sp>
    </p:spTree>
    <p:extLst>
      <p:ext uri="{BB962C8B-B14F-4D97-AF65-F5344CB8AC3E}">
        <p14:creationId xmlns:p14="http://schemas.microsoft.com/office/powerpoint/2010/main" val="198579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xEl>
                                              <p:pRg st="0" end="0"/>
                                            </p:txEl>
                                          </p:spTgt>
                                        </p:tgtEl>
                                        <p:attrNameLst>
                                          <p:attrName>style.visibility</p:attrName>
                                        </p:attrNameLst>
                                      </p:cBhvr>
                                      <p:to>
                                        <p:strVal val="visible"/>
                                      </p:to>
                                    </p:set>
                                    <p:animEffect transition="in" filter="fade">
                                      <p:cBhvr>
                                        <p:cTn id="32" dur="500"/>
                                        <p:tgtEl>
                                          <p:spTgt spid="4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xEl>
                                              <p:pRg st="1" end="1"/>
                                            </p:txEl>
                                          </p:spTgt>
                                        </p:tgtEl>
                                        <p:attrNameLst>
                                          <p:attrName>style.visibility</p:attrName>
                                        </p:attrNameLst>
                                      </p:cBhvr>
                                      <p:to>
                                        <p:strVal val="visible"/>
                                      </p:to>
                                    </p:set>
                                    <p:animEffect transition="in" filter="fade">
                                      <p:cBhvr>
                                        <p:cTn id="37" dur="500"/>
                                        <p:tgtEl>
                                          <p:spTgt spid="4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6">
                                            <p:txEl>
                                              <p:pRg st="2" end="2"/>
                                            </p:txEl>
                                          </p:spTgt>
                                        </p:tgtEl>
                                        <p:attrNameLst>
                                          <p:attrName>style.visibility</p:attrName>
                                        </p:attrNameLst>
                                      </p:cBhvr>
                                      <p:to>
                                        <p:strVal val="visible"/>
                                      </p:to>
                                    </p:set>
                                    <p:animEffect transition="in" filter="fade">
                                      <p:cBhvr>
                                        <p:cTn id="42" dur="500"/>
                                        <p:tgtEl>
                                          <p:spTgt spid="4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6">
                                            <p:txEl>
                                              <p:pRg st="3" end="3"/>
                                            </p:txEl>
                                          </p:spTgt>
                                        </p:tgtEl>
                                        <p:attrNameLst>
                                          <p:attrName>style.visibility</p:attrName>
                                        </p:attrNameLst>
                                      </p:cBhvr>
                                      <p:to>
                                        <p:strVal val="visible"/>
                                      </p:to>
                                    </p:set>
                                    <p:animEffect transition="in" filter="fade">
                                      <p:cBhvr>
                                        <p:cTn id="47" dur="500"/>
                                        <p:tgtEl>
                                          <p:spTgt spid="4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6">
                                            <p:txEl>
                                              <p:pRg st="4" end="4"/>
                                            </p:txEl>
                                          </p:spTgt>
                                        </p:tgtEl>
                                        <p:attrNameLst>
                                          <p:attrName>style.visibility</p:attrName>
                                        </p:attrNameLst>
                                      </p:cBhvr>
                                      <p:to>
                                        <p:strVal val="visible"/>
                                      </p:to>
                                    </p:set>
                                    <p:animEffect transition="in" filter="fade">
                                      <p:cBhvr>
                                        <p:cTn id="52" dur="500"/>
                                        <p:tgtEl>
                                          <p:spTgt spid="4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6">
                                            <p:txEl>
                                              <p:pRg st="5" end="5"/>
                                            </p:txEl>
                                          </p:spTgt>
                                        </p:tgtEl>
                                        <p:attrNameLst>
                                          <p:attrName>style.visibility</p:attrName>
                                        </p:attrNameLst>
                                      </p:cBhvr>
                                      <p:to>
                                        <p:strVal val="visible"/>
                                      </p:to>
                                    </p:set>
                                    <p:animEffect transition="in" filter="fade">
                                      <p:cBhvr>
                                        <p:cTn id="57" dur="500"/>
                                        <p:tgtEl>
                                          <p:spTgt spid="46">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6">
                                            <p:txEl>
                                              <p:pRg st="6" end="6"/>
                                            </p:txEl>
                                          </p:spTgt>
                                        </p:tgtEl>
                                        <p:attrNameLst>
                                          <p:attrName>style.visibility</p:attrName>
                                        </p:attrNameLst>
                                      </p:cBhvr>
                                      <p:to>
                                        <p:strVal val="visible"/>
                                      </p:to>
                                    </p:set>
                                    <p:animEffect transition="in" filter="fade">
                                      <p:cBhvr>
                                        <p:cTn id="62" dur="500"/>
                                        <p:tgtEl>
                                          <p:spTgt spid="46">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6">
                                            <p:txEl>
                                              <p:pRg st="7" end="7"/>
                                            </p:txEl>
                                          </p:spTgt>
                                        </p:tgtEl>
                                        <p:attrNameLst>
                                          <p:attrName>style.visibility</p:attrName>
                                        </p:attrNameLst>
                                      </p:cBhvr>
                                      <p:to>
                                        <p:strVal val="visible"/>
                                      </p:to>
                                    </p:set>
                                    <p:animEffect transition="in" filter="fade">
                                      <p:cBhvr>
                                        <p:cTn id="67" dur="500"/>
                                        <p:tgtEl>
                                          <p:spTgt spid="46">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6">
                                            <p:txEl>
                                              <p:pRg st="8" end="8"/>
                                            </p:txEl>
                                          </p:spTgt>
                                        </p:tgtEl>
                                        <p:attrNameLst>
                                          <p:attrName>style.visibility</p:attrName>
                                        </p:attrNameLst>
                                      </p:cBhvr>
                                      <p:to>
                                        <p:strVal val="visible"/>
                                      </p:to>
                                    </p:set>
                                    <p:animEffect transition="in" filter="fade">
                                      <p:cBhvr>
                                        <p:cTn id="72" dur="500"/>
                                        <p:tgtEl>
                                          <p:spTgt spid="46">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6">
                                            <p:txEl>
                                              <p:pRg st="9" end="9"/>
                                            </p:txEl>
                                          </p:spTgt>
                                        </p:tgtEl>
                                        <p:attrNameLst>
                                          <p:attrName>style.visibility</p:attrName>
                                        </p:attrNameLst>
                                      </p:cBhvr>
                                      <p:to>
                                        <p:strVal val="visible"/>
                                      </p:to>
                                    </p:set>
                                    <p:animEffect transition="in" filter="fade">
                                      <p:cBhvr>
                                        <p:cTn id="77" dur="500"/>
                                        <p:tgtEl>
                                          <p:spTgt spid="46">
                                            <p:txEl>
                                              <p:pRg st="9" end="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6">
                                            <p:txEl>
                                              <p:pRg st="10" end="10"/>
                                            </p:txEl>
                                          </p:spTgt>
                                        </p:tgtEl>
                                        <p:attrNameLst>
                                          <p:attrName>style.visibility</p:attrName>
                                        </p:attrNameLst>
                                      </p:cBhvr>
                                      <p:to>
                                        <p:strVal val="visible"/>
                                      </p:to>
                                    </p:set>
                                    <p:animEffect transition="in" filter="fade">
                                      <p:cBhvr>
                                        <p:cTn id="82" dur="500"/>
                                        <p:tgtEl>
                                          <p:spTgt spid="46">
                                            <p:txEl>
                                              <p:pRg st="10" end="1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6">
                                            <p:txEl>
                                              <p:pRg st="11" end="11"/>
                                            </p:txEl>
                                          </p:spTgt>
                                        </p:tgtEl>
                                        <p:attrNameLst>
                                          <p:attrName>style.visibility</p:attrName>
                                        </p:attrNameLst>
                                      </p:cBhvr>
                                      <p:to>
                                        <p:strVal val="visible"/>
                                      </p:to>
                                    </p:set>
                                    <p:animEffect transition="in" filter="fade">
                                      <p:cBhvr>
                                        <p:cTn id="87" dur="500"/>
                                        <p:tgtEl>
                                          <p:spTgt spid="46">
                                            <p:txEl>
                                              <p:pRg st="11" end="1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6">
                                            <p:txEl>
                                              <p:pRg st="12" end="12"/>
                                            </p:txEl>
                                          </p:spTgt>
                                        </p:tgtEl>
                                        <p:attrNameLst>
                                          <p:attrName>style.visibility</p:attrName>
                                        </p:attrNameLst>
                                      </p:cBhvr>
                                      <p:to>
                                        <p:strVal val="visible"/>
                                      </p:to>
                                    </p:set>
                                    <p:animEffect transition="in" filter="fade">
                                      <p:cBhvr>
                                        <p:cTn id="92" dur="500"/>
                                        <p:tgtEl>
                                          <p:spTgt spid="46">
                                            <p:txEl>
                                              <p:pRg st="12" end="1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xEl>
                                              <p:pRg st="13" end="13"/>
                                            </p:txEl>
                                          </p:spTgt>
                                        </p:tgtEl>
                                        <p:attrNameLst>
                                          <p:attrName>style.visibility</p:attrName>
                                        </p:attrNameLst>
                                      </p:cBhvr>
                                      <p:to>
                                        <p:strVal val="visible"/>
                                      </p:to>
                                    </p:set>
                                    <p:animEffect transition="in" filter="fade">
                                      <p:cBhvr>
                                        <p:cTn id="97" dur="500"/>
                                        <p:tgtEl>
                                          <p:spTgt spid="46">
                                            <p:txEl>
                                              <p:pRg st="13" end="1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
                                        </p:tgtEl>
                                        <p:attrNameLst>
                                          <p:attrName>style.visibility</p:attrName>
                                        </p:attrNameLst>
                                      </p:cBhvr>
                                      <p:to>
                                        <p:strVal val="visible"/>
                                      </p:to>
                                    </p:set>
                                    <p:animEffect transition="in" filter="fade">
                                      <p:cBhvr>
                                        <p:cTn id="102" dur="500"/>
                                        <p:tgtEl>
                                          <p:spTgt spid="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gtEl>
                                        <p:attrNameLst>
                                          <p:attrName>style.visibility</p:attrName>
                                        </p:attrNameLst>
                                      </p:cBhvr>
                                      <p:to>
                                        <p:strVal val="visible"/>
                                      </p:to>
                                    </p:set>
                                    <p:animEffect transition="in" filter="fade">
                                      <p:cBhvr>
                                        <p:cTn id="117" dur="500"/>
                                        <p:tgtEl>
                                          <p:spTgt spid="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fade">
                                      <p:cBhvr>
                                        <p:cTn id="122" dur="500"/>
                                        <p:tgtEl>
                                          <p:spTgt spid="2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9"/>
                                        </p:tgtEl>
                                        <p:attrNameLst>
                                          <p:attrName>style.visibility</p:attrName>
                                        </p:attrNameLst>
                                      </p:cBhvr>
                                      <p:to>
                                        <p:strVal val="visible"/>
                                      </p:to>
                                    </p:set>
                                    <p:animEffect transition="in" filter="fade">
                                      <p:cBhvr>
                                        <p:cTn id="127" dur="500"/>
                                        <p:tgtEl>
                                          <p:spTgt spid="9"/>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9"/>
                                        </p:tgtEl>
                                        <p:attrNameLst>
                                          <p:attrName>style.visibility</p:attrName>
                                        </p:attrNameLst>
                                      </p:cBhvr>
                                      <p:to>
                                        <p:strVal val="visible"/>
                                      </p:to>
                                    </p:set>
                                    <p:animEffect transition="in" filter="fade">
                                      <p:cBhvr>
                                        <p:cTn id="132" dur="500"/>
                                        <p:tgtEl>
                                          <p:spTgt spid="39"/>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fade">
                                      <p:cBhvr>
                                        <p:cTn id="137" dur="500"/>
                                        <p:tgtEl>
                                          <p:spTgt spid="32"/>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fade">
                                      <p:cBhvr>
                                        <p:cTn id="142" dur="500"/>
                                        <p:tgtEl>
                                          <p:spTgt spid="33"/>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8"/>
                                        </p:tgtEl>
                                        <p:attrNameLst>
                                          <p:attrName>style.visibility</p:attrName>
                                        </p:attrNameLst>
                                      </p:cBhvr>
                                      <p:to>
                                        <p:strVal val="visible"/>
                                      </p:to>
                                    </p:set>
                                    <p:animEffect transition="in" filter="fade">
                                      <p:cBhvr>
                                        <p:cTn id="147" dur="500"/>
                                        <p:tgtEl>
                                          <p:spTgt spid="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5"/>
                                        </p:tgtEl>
                                        <p:attrNameLst>
                                          <p:attrName>style.visibility</p:attrName>
                                        </p:attrNameLst>
                                      </p:cBhvr>
                                      <p:to>
                                        <p:strVal val="visible"/>
                                      </p:to>
                                    </p:set>
                                    <p:animEffect transition="in" filter="fade">
                                      <p:cBhvr>
                                        <p:cTn id="152" dur="500"/>
                                        <p:tgtEl>
                                          <p:spTgt spid="45"/>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9"/>
                                        </p:tgtEl>
                                        <p:attrNameLst>
                                          <p:attrName>style.visibility</p:attrName>
                                        </p:attrNameLst>
                                      </p:cBhvr>
                                      <p:to>
                                        <p:strVal val="visible"/>
                                      </p:to>
                                    </p:set>
                                    <p:animEffect transition="in" filter="fade">
                                      <p:cBhvr>
                                        <p:cTn id="157" dur="500"/>
                                        <p:tgtEl>
                                          <p:spTgt spid="19"/>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11"/>
                                        </p:tgtEl>
                                        <p:attrNameLst>
                                          <p:attrName>style.visibility</p:attrName>
                                        </p:attrNameLst>
                                      </p:cBhvr>
                                      <p:to>
                                        <p:strVal val="visible"/>
                                      </p:to>
                                    </p:set>
                                    <p:animEffect transition="in" filter="fade">
                                      <p:cBhvr>
                                        <p:cTn id="162" dur="500"/>
                                        <p:tgtEl>
                                          <p:spTgt spid="11"/>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35"/>
                                        </p:tgtEl>
                                        <p:attrNameLst>
                                          <p:attrName>style.visibility</p:attrName>
                                        </p:attrNameLst>
                                      </p:cBhvr>
                                      <p:to>
                                        <p:strVal val="visible"/>
                                      </p:to>
                                    </p:set>
                                    <p:animEffect transition="in" filter="fade">
                                      <p:cBhvr>
                                        <p:cTn id="167" dur="500"/>
                                        <p:tgtEl>
                                          <p:spTgt spid="35"/>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3"/>
                                        </p:tgtEl>
                                        <p:attrNameLst>
                                          <p:attrName>style.visibility</p:attrName>
                                        </p:attrNameLst>
                                      </p:cBhvr>
                                      <p:to>
                                        <p:strVal val="visible"/>
                                      </p:to>
                                    </p:set>
                                    <p:animEffect transition="in" filter="fade">
                                      <p:cBhvr>
                                        <p:cTn id="172" dur="500"/>
                                        <p:tgtEl>
                                          <p:spTgt spid="13"/>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36"/>
                                        </p:tgtEl>
                                        <p:attrNameLst>
                                          <p:attrName>style.visibility</p:attrName>
                                        </p:attrNameLst>
                                      </p:cBhvr>
                                      <p:to>
                                        <p:strVal val="visible"/>
                                      </p:to>
                                    </p:set>
                                    <p:animEffect transition="in" filter="fade">
                                      <p:cBhvr>
                                        <p:cTn id="177" dur="500"/>
                                        <p:tgtEl>
                                          <p:spTgt spid="36"/>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42"/>
                                        </p:tgtEl>
                                        <p:attrNameLst>
                                          <p:attrName>style.visibility</p:attrName>
                                        </p:attrNameLst>
                                      </p:cBhvr>
                                      <p:to>
                                        <p:strVal val="visible"/>
                                      </p:to>
                                    </p:set>
                                    <p:animEffect transition="in" filter="fade">
                                      <p:cBhvr>
                                        <p:cTn id="182" dur="500"/>
                                        <p:tgtEl>
                                          <p:spTgt spid="42"/>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50"/>
                                        </p:tgtEl>
                                        <p:attrNameLst>
                                          <p:attrName>style.visibility</p:attrName>
                                        </p:attrNameLst>
                                      </p:cBhvr>
                                      <p:to>
                                        <p:strVal val="visible"/>
                                      </p:to>
                                    </p:set>
                                    <p:animEffect transition="in" filter="fade">
                                      <p:cBhvr>
                                        <p:cTn id="187" dur="500"/>
                                        <p:tgtEl>
                                          <p:spTgt spid="50"/>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7"/>
                                        </p:tgtEl>
                                        <p:attrNameLst>
                                          <p:attrName>style.visibility</p:attrName>
                                        </p:attrNameLst>
                                      </p:cBhvr>
                                      <p:to>
                                        <p:strVal val="visible"/>
                                      </p:to>
                                    </p:set>
                                    <p:animEffect transition="in" filter="fade">
                                      <p:cBhvr>
                                        <p:cTn id="192" dur="500"/>
                                        <p:tgtEl>
                                          <p:spTgt spid="47"/>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6"/>
                                        </p:tgtEl>
                                        <p:attrNameLst>
                                          <p:attrName>style.visibility</p:attrName>
                                        </p:attrNameLst>
                                      </p:cBhvr>
                                      <p:to>
                                        <p:strVal val="visible"/>
                                      </p:to>
                                    </p:set>
                                    <p:animEffect transition="in" filter="fade">
                                      <p:cBhvr>
                                        <p:cTn id="197" dur="500"/>
                                        <p:tgtEl>
                                          <p:spTgt spid="16"/>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48"/>
                                        </p:tgtEl>
                                        <p:attrNameLst>
                                          <p:attrName>style.visibility</p:attrName>
                                        </p:attrNameLst>
                                      </p:cBhvr>
                                      <p:to>
                                        <p:strVal val="visible"/>
                                      </p:to>
                                    </p:set>
                                    <p:animEffect transition="in" filter="fade">
                                      <p:cBhvr>
                                        <p:cTn id="202" dur="500"/>
                                        <p:tgtEl>
                                          <p:spTgt spid="48"/>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51"/>
                                        </p:tgtEl>
                                        <p:attrNameLst>
                                          <p:attrName>style.visibility</p:attrName>
                                        </p:attrNameLst>
                                      </p:cBhvr>
                                      <p:to>
                                        <p:strVal val="visible"/>
                                      </p:to>
                                    </p:set>
                                    <p:animEffect transition="in" filter="fade">
                                      <p:cBhvr>
                                        <p:cTn id="207" dur="500"/>
                                        <p:tgtEl>
                                          <p:spTgt spid="51"/>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51"/>
                                        </p:tgtEl>
                                      </p:cBhvr>
                                    </p:animEffect>
                                    <p:set>
                                      <p:cBhvr>
                                        <p:cTn id="212" dur="1" fill="hold">
                                          <p:stCondLst>
                                            <p:cond delay="499"/>
                                          </p:stCondLst>
                                        </p:cTn>
                                        <p:tgtEl>
                                          <p:spTgt spid="51"/>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49"/>
                                        </p:tgtEl>
                                        <p:attrNameLst>
                                          <p:attrName>style.visibility</p:attrName>
                                        </p:attrNameLst>
                                      </p:cBhvr>
                                      <p:to>
                                        <p:strVal val="visible"/>
                                      </p:to>
                                    </p:set>
                                    <p:animEffect transition="in" filter="fade">
                                      <p:cBhvr>
                                        <p:cTn id="217" dur="500"/>
                                        <p:tgtEl>
                                          <p:spTgt spid="49"/>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xit" presetSubtype="4" fill="hold" grpId="1" nodeType="clickEffect">
                                  <p:stCondLst>
                                    <p:cond delay="0"/>
                                  </p:stCondLst>
                                  <p:childTnLst>
                                    <p:animEffect transition="out" filter="wipe(down)">
                                      <p:cBhvr>
                                        <p:cTn id="221" dur="500"/>
                                        <p:tgtEl>
                                          <p:spTgt spid="49"/>
                                        </p:tgtEl>
                                      </p:cBhvr>
                                    </p:animEffect>
                                    <p:set>
                                      <p:cBhvr>
                                        <p:cTn id="222" dur="1" fill="hold">
                                          <p:stCondLst>
                                            <p:cond delay="499"/>
                                          </p:stCondLst>
                                        </p:cTn>
                                        <p:tgtEl>
                                          <p:spTgt spid="49"/>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fad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xit" presetSubtype="4" fill="hold" grpId="1" nodeType="clickEffect">
                                  <p:stCondLst>
                                    <p:cond delay="0"/>
                                  </p:stCondLst>
                                  <p:childTnLst>
                                    <p:animEffect transition="out" filter="wipe(down)">
                                      <p:cBhvr>
                                        <p:cTn id="231" dur="500"/>
                                        <p:tgtEl>
                                          <p:spTgt spid="61"/>
                                        </p:tgtEl>
                                      </p:cBhvr>
                                    </p:animEffect>
                                    <p:set>
                                      <p:cBhvr>
                                        <p:cTn id="232" dur="1" fill="hold">
                                          <p:stCondLst>
                                            <p:cond delay="499"/>
                                          </p:stCondLst>
                                        </p:cTn>
                                        <p:tgtEl>
                                          <p:spTgt spid="61"/>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62"/>
                                        </p:tgtEl>
                                        <p:attrNameLst>
                                          <p:attrName>style.visibility</p:attrName>
                                        </p:attrNameLst>
                                      </p:cBhvr>
                                      <p:to>
                                        <p:strVal val="visible"/>
                                      </p:to>
                                    </p:set>
                                    <p:animEffect transition="in" filter="fade">
                                      <p:cBhvr>
                                        <p:cTn id="237" dur="500"/>
                                        <p:tgtEl>
                                          <p:spTgt spid="62"/>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xit" presetSubtype="4" fill="hold" grpId="1" nodeType="clickEffect">
                                  <p:stCondLst>
                                    <p:cond delay="0"/>
                                  </p:stCondLst>
                                  <p:childTnLst>
                                    <p:animEffect transition="out" filter="wipe(down)">
                                      <p:cBhvr>
                                        <p:cTn id="241" dur="500"/>
                                        <p:tgtEl>
                                          <p:spTgt spid="62"/>
                                        </p:tgtEl>
                                      </p:cBhvr>
                                    </p:animEffect>
                                    <p:set>
                                      <p:cBhvr>
                                        <p:cTn id="242" dur="1" fill="hold">
                                          <p:stCondLst>
                                            <p:cond delay="499"/>
                                          </p:stCondLst>
                                        </p:cTn>
                                        <p:tgtEl>
                                          <p:spTgt spid="62"/>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0" presetClass="exit" presetSubtype="0" fill="hold" grpId="1" nodeType="clickEffect">
                                  <p:stCondLst>
                                    <p:cond delay="0"/>
                                  </p:stCondLst>
                                  <p:childTnLst>
                                    <p:animEffect transition="out" filter="fade">
                                      <p:cBhvr>
                                        <p:cTn id="246" dur="500"/>
                                        <p:tgtEl>
                                          <p:spTgt spid="71"/>
                                        </p:tgtEl>
                                      </p:cBhvr>
                                    </p:animEffect>
                                    <p:set>
                                      <p:cBhvr>
                                        <p:cTn id="247" dur="1" fill="hold">
                                          <p:stCondLst>
                                            <p:cond delay="499"/>
                                          </p:stCondLst>
                                        </p:cTn>
                                        <p:tgtEl>
                                          <p:spTgt spid="71"/>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0" nodeType="clickEffect">
                                  <p:stCondLst>
                                    <p:cond delay="0"/>
                                  </p:stCondLst>
                                  <p:childTnLst>
                                    <p:set>
                                      <p:cBhvr>
                                        <p:cTn id="251" dur="1" fill="hold">
                                          <p:stCondLst>
                                            <p:cond delay="0"/>
                                          </p:stCondLst>
                                        </p:cTn>
                                        <p:tgtEl>
                                          <p:spTgt spid="72"/>
                                        </p:tgtEl>
                                        <p:attrNameLst>
                                          <p:attrName>style.visibility</p:attrName>
                                        </p:attrNameLst>
                                      </p:cBhvr>
                                      <p:to>
                                        <p:strVal val="visible"/>
                                      </p:to>
                                    </p:set>
                                    <p:animEffect transition="in" filter="fade">
                                      <p:cBhvr>
                                        <p:cTn id="252" dur="500"/>
                                        <p:tgtEl>
                                          <p:spTgt spid="72"/>
                                        </p:tgtEl>
                                      </p:cBhvr>
                                    </p:animEffect>
                                  </p:childTnLst>
                                </p:cTn>
                              </p:par>
                            </p:childTnLst>
                          </p:cTn>
                        </p:par>
                      </p:childTnLst>
                    </p:cTn>
                  </p:par>
                  <p:par>
                    <p:cTn id="253" fill="hold">
                      <p:stCondLst>
                        <p:cond delay="indefinite"/>
                      </p:stCondLst>
                      <p:childTnLst>
                        <p:par>
                          <p:cTn id="254" fill="hold">
                            <p:stCondLst>
                              <p:cond delay="0"/>
                            </p:stCondLst>
                            <p:childTnLst>
                              <p:par>
                                <p:cTn id="255" presetID="10" presetClass="entr" presetSubtype="0" fill="hold" grpId="0" nodeType="clickEffect">
                                  <p:stCondLst>
                                    <p:cond delay="0"/>
                                  </p:stCondLst>
                                  <p:childTnLst>
                                    <p:set>
                                      <p:cBhvr>
                                        <p:cTn id="256" dur="1" fill="hold">
                                          <p:stCondLst>
                                            <p:cond delay="0"/>
                                          </p:stCondLst>
                                        </p:cTn>
                                        <p:tgtEl>
                                          <p:spTgt spid="63"/>
                                        </p:tgtEl>
                                        <p:attrNameLst>
                                          <p:attrName>style.visibility</p:attrName>
                                        </p:attrNameLst>
                                      </p:cBhvr>
                                      <p:to>
                                        <p:strVal val="visible"/>
                                      </p:to>
                                    </p:set>
                                    <p:animEffect transition="in" filter="fade">
                                      <p:cBhvr>
                                        <p:cTn id="257" dur="500"/>
                                        <p:tgtEl>
                                          <p:spTgt spid="63"/>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xit" presetSubtype="4" fill="hold" grpId="1" nodeType="clickEffect">
                                  <p:stCondLst>
                                    <p:cond delay="0"/>
                                  </p:stCondLst>
                                  <p:childTnLst>
                                    <p:animEffect transition="out" filter="wipe(down)">
                                      <p:cBhvr>
                                        <p:cTn id="261" dur="500"/>
                                        <p:tgtEl>
                                          <p:spTgt spid="63"/>
                                        </p:tgtEl>
                                      </p:cBhvr>
                                    </p:animEffect>
                                    <p:set>
                                      <p:cBhvr>
                                        <p:cTn id="262" dur="1" fill="hold">
                                          <p:stCondLst>
                                            <p:cond delay="499"/>
                                          </p:stCondLst>
                                        </p:cTn>
                                        <p:tgtEl>
                                          <p:spTgt spid="63"/>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0" presetClass="entr" presetSubtype="0" fill="hold" grpId="0" nodeType="clickEffect">
                                  <p:stCondLst>
                                    <p:cond delay="0"/>
                                  </p:stCondLst>
                                  <p:childTnLst>
                                    <p:set>
                                      <p:cBhvr>
                                        <p:cTn id="266" dur="1" fill="hold">
                                          <p:stCondLst>
                                            <p:cond delay="0"/>
                                          </p:stCondLst>
                                        </p:cTn>
                                        <p:tgtEl>
                                          <p:spTgt spid="64"/>
                                        </p:tgtEl>
                                        <p:attrNameLst>
                                          <p:attrName>style.visibility</p:attrName>
                                        </p:attrNameLst>
                                      </p:cBhvr>
                                      <p:to>
                                        <p:strVal val="visible"/>
                                      </p:to>
                                    </p:set>
                                    <p:animEffect transition="in" filter="fade">
                                      <p:cBhvr>
                                        <p:cTn id="267" dur="500"/>
                                        <p:tgtEl>
                                          <p:spTgt spid="64"/>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xit" presetSubtype="4" fill="hold" grpId="1" nodeType="clickEffect">
                                  <p:stCondLst>
                                    <p:cond delay="0"/>
                                  </p:stCondLst>
                                  <p:childTnLst>
                                    <p:animEffect transition="out" filter="wipe(down)">
                                      <p:cBhvr>
                                        <p:cTn id="271" dur="500"/>
                                        <p:tgtEl>
                                          <p:spTgt spid="64"/>
                                        </p:tgtEl>
                                      </p:cBhvr>
                                    </p:animEffect>
                                    <p:set>
                                      <p:cBhvr>
                                        <p:cTn id="272" dur="1" fill="hold">
                                          <p:stCondLst>
                                            <p:cond delay="499"/>
                                          </p:stCondLst>
                                        </p:cTn>
                                        <p:tgtEl>
                                          <p:spTgt spid="64"/>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65"/>
                                        </p:tgtEl>
                                        <p:attrNameLst>
                                          <p:attrName>style.visibility</p:attrName>
                                        </p:attrNameLst>
                                      </p:cBhvr>
                                      <p:to>
                                        <p:strVal val="visible"/>
                                      </p:to>
                                    </p:set>
                                    <p:animEffect transition="in" filter="fade">
                                      <p:cBhvr>
                                        <p:cTn id="277" dur="500"/>
                                        <p:tgtEl>
                                          <p:spTgt spid="65"/>
                                        </p:tgtEl>
                                      </p:cBhvr>
                                    </p:animEffect>
                                  </p:childTnLst>
                                </p:cTn>
                              </p:par>
                            </p:childTnLst>
                          </p:cTn>
                        </p:par>
                      </p:childTnLst>
                    </p:cTn>
                  </p:par>
                  <p:par>
                    <p:cTn id="278" fill="hold">
                      <p:stCondLst>
                        <p:cond delay="indefinite"/>
                      </p:stCondLst>
                      <p:childTnLst>
                        <p:par>
                          <p:cTn id="279" fill="hold">
                            <p:stCondLst>
                              <p:cond delay="0"/>
                            </p:stCondLst>
                            <p:childTnLst>
                              <p:par>
                                <p:cTn id="280" presetID="22" presetClass="exit" presetSubtype="4" fill="hold" grpId="1" nodeType="clickEffect">
                                  <p:stCondLst>
                                    <p:cond delay="0"/>
                                  </p:stCondLst>
                                  <p:childTnLst>
                                    <p:animEffect transition="out" filter="wipe(down)">
                                      <p:cBhvr>
                                        <p:cTn id="281" dur="500"/>
                                        <p:tgtEl>
                                          <p:spTgt spid="65"/>
                                        </p:tgtEl>
                                      </p:cBhvr>
                                    </p:animEffect>
                                    <p:set>
                                      <p:cBhvr>
                                        <p:cTn id="282" dur="1" fill="hold">
                                          <p:stCondLst>
                                            <p:cond delay="499"/>
                                          </p:stCondLst>
                                        </p:cTn>
                                        <p:tgtEl>
                                          <p:spTgt spid="65"/>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10" presetClass="exit" presetSubtype="0" fill="hold" grpId="1" nodeType="clickEffect">
                                  <p:stCondLst>
                                    <p:cond delay="0"/>
                                  </p:stCondLst>
                                  <p:childTnLst>
                                    <p:animEffect transition="out" filter="fade">
                                      <p:cBhvr>
                                        <p:cTn id="286" dur="500"/>
                                        <p:tgtEl>
                                          <p:spTgt spid="72"/>
                                        </p:tgtEl>
                                      </p:cBhvr>
                                    </p:animEffect>
                                    <p:set>
                                      <p:cBhvr>
                                        <p:cTn id="287" dur="1" fill="hold">
                                          <p:stCondLst>
                                            <p:cond delay="499"/>
                                          </p:stCondLst>
                                        </p:cTn>
                                        <p:tgtEl>
                                          <p:spTgt spid="72"/>
                                        </p:tgtEl>
                                        <p:attrNameLst>
                                          <p:attrName>style.visibility</p:attrName>
                                        </p:attrNameLst>
                                      </p:cBhvr>
                                      <p:to>
                                        <p:strVal val="hidden"/>
                                      </p:to>
                                    </p:set>
                                  </p:childTnLst>
                                </p:cTn>
                              </p:par>
                            </p:childTnLst>
                          </p:cTn>
                        </p:par>
                      </p:childTnLst>
                    </p:cTn>
                  </p:par>
                  <p:par>
                    <p:cTn id="288" fill="hold">
                      <p:stCondLst>
                        <p:cond delay="indefinite"/>
                      </p:stCondLst>
                      <p:childTnLst>
                        <p:par>
                          <p:cTn id="289" fill="hold">
                            <p:stCondLst>
                              <p:cond delay="0"/>
                            </p:stCondLst>
                            <p:childTnLst>
                              <p:par>
                                <p:cTn id="290" presetID="22" presetClass="entr" presetSubtype="4" fill="hold" grpId="0" nodeType="clickEffect">
                                  <p:stCondLst>
                                    <p:cond delay="0"/>
                                  </p:stCondLst>
                                  <p:childTnLst>
                                    <p:set>
                                      <p:cBhvr>
                                        <p:cTn id="291" dur="1" fill="hold">
                                          <p:stCondLst>
                                            <p:cond delay="0"/>
                                          </p:stCondLst>
                                        </p:cTn>
                                        <p:tgtEl>
                                          <p:spTgt spid="73"/>
                                        </p:tgtEl>
                                        <p:attrNameLst>
                                          <p:attrName>style.visibility</p:attrName>
                                        </p:attrNameLst>
                                      </p:cBhvr>
                                      <p:to>
                                        <p:strVal val="visible"/>
                                      </p:to>
                                    </p:set>
                                    <p:animEffect transition="in" filter="wipe(down)">
                                      <p:cBhvr>
                                        <p:cTn id="292" dur="500"/>
                                        <p:tgtEl>
                                          <p:spTgt spid="73"/>
                                        </p:tgtEl>
                                      </p:cBhvr>
                                    </p:animEffect>
                                  </p:childTnLst>
                                </p:cTn>
                              </p:par>
                            </p:childTnLst>
                          </p:cTn>
                        </p:par>
                      </p:childTnLst>
                    </p:cTn>
                  </p:par>
                  <p:par>
                    <p:cTn id="293" fill="hold">
                      <p:stCondLst>
                        <p:cond delay="indefinite"/>
                      </p:stCondLst>
                      <p:childTnLst>
                        <p:par>
                          <p:cTn id="294" fill="hold">
                            <p:stCondLst>
                              <p:cond delay="0"/>
                            </p:stCondLst>
                            <p:childTnLst>
                              <p:par>
                                <p:cTn id="295" presetID="10" presetClass="entr" presetSubtype="0" fill="hold" grpId="0" nodeType="clickEffect">
                                  <p:stCondLst>
                                    <p:cond delay="0"/>
                                  </p:stCondLst>
                                  <p:childTnLst>
                                    <p:set>
                                      <p:cBhvr>
                                        <p:cTn id="296" dur="1" fill="hold">
                                          <p:stCondLst>
                                            <p:cond delay="0"/>
                                          </p:stCondLst>
                                        </p:cTn>
                                        <p:tgtEl>
                                          <p:spTgt spid="66"/>
                                        </p:tgtEl>
                                        <p:attrNameLst>
                                          <p:attrName>style.visibility</p:attrName>
                                        </p:attrNameLst>
                                      </p:cBhvr>
                                      <p:to>
                                        <p:strVal val="visible"/>
                                      </p:to>
                                    </p:set>
                                    <p:animEffect transition="in" filter="fade">
                                      <p:cBhvr>
                                        <p:cTn id="297" dur="500"/>
                                        <p:tgtEl>
                                          <p:spTgt spid="66"/>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xit" presetSubtype="4" fill="hold" grpId="1" nodeType="clickEffect">
                                  <p:stCondLst>
                                    <p:cond delay="0"/>
                                  </p:stCondLst>
                                  <p:childTnLst>
                                    <p:animEffect transition="out" filter="wipe(down)">
                                      <p:cBhvr>
                                        <p:cTn id="301" dur="500"/>
                                        <p:tgtEl>
                                          <p:spTgt spid="66"/>
                                        </p:tgtEl>
                                      </p:cBhvr>
                                    </p:animEffect>
                                    <p:set>
                                      <p:cBhvr>
                                        <p:cTn id="302" dur="1" fill="hold">
                                          <p:stCondLst>
                                            <p:cond delay="499"/>
                                          </p:stCondLst>
                                        </p:cTn>
                                        <p:tgtEl>
                                          <p:spTgt spid="66"/>
                                        </p:tgtEl>
                                        <p:attrNameLst>
                                          <p:attrName>style.visibility</p:attrName>
                                        </p:attrNameLst>
                                      </p:cBhvr>
                                      <p:to>
                                        <p:strVal val="hidden"/>
                                      </p:to>
                                    </p:set>
                                  </p:childTnLst>
                                </p:cTn>
                              </p:par>
                            </p:childTnLst>
                          </p:cTn>
                        </p:par>
                      </p:childTnLst>
                    </p:cTn>
                  </p:par>
                  <p:par>
                    <p:cTn id="303" fill="hold">
                      <p:stCondLst>
                        <p:cond delay="indefinite"/>
                      </p:stCondLst>
                      <p:childTnLst>
                        <p:par>
                          <p:cTn id="304" fill="hold">
                            <p:stCondLst>
                              <p:cond delay="0"/>
                            </p:stCondLst>
                            <p:childTnLst>
                              <p:par>
                                <p:cTn id="305" presetID="10" presetClass="entr" presetSubtype="0" fill="hold" grpId="0" nodeType="clickEffect">
                                  <p:stCondLst>
                                    <p:cond delay="0"/>
                                  </p:stCondLst>
                                  <p:childTnLst>
                                    <p:set>
                                      <p:cBhvr>
                                        <p:cTn id="306" dur="1" fill="hold">
                                          <p:stCondLst>
                                            <p:cond delay="0"/>
                                          </p:stCondLst>
                                        </p:cTn>
                                        <p:tgtEl>
                                          <p:spTgt spid="67"/>
                                        </p:tgtEl>
                                        <p:attrNameLst>
                                          <p:attrName>style.visibility</p:attrName>
                                        </p:attrNameLst>
                                      </p:cBhvr>
                                      <p:to>
                                        <p:strVal val="visible"/>
                                      </p:to>
                                    </p:set>
                                    <p:animEffect transition="in" filter="fade">
                                      <p:cBhvr>
                                        <p:cTn id="307" dur="500"/>
                                        <p:tgtEl>
                                          <p:spTgt spid="67"/>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xit" presetSubtype="4" fill="hold" grpId="1" nodeType="clickEffect">
                                  <p:stCondLst>
                                    <p:cond delay="0"/>
                                  </p:stCondLst>
                                  <p:childTnLst>
                                    <p:animEffect transition="out" filter="wipe(down)">
                                      <p:cBhvr>
                                        <p:cTn id="311" dur="500"/>
                                        <p:tgtEl>
                                          <p:spTgt spid="67"/>
                                        </p:tgtEl>
                                      </p:cBhvr>
                                    </p:animEffect>
                                    <p:set>
                                      <p:cBhvr>
                                        <p:cTn id="312" dur="1" fill="hold">
                                          <p:stCondLst>
                                            <p:cond delay="499"/>
                                          </p:stCondLst>
                                        </p:cTn>
                                        <p:tgtEl>
                                          <p:spTgt spid="67"/>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grpId="0" nodeType="clickEffect">
                                  <p:stCondLst>
                                    <p:cond delay="0"/>
                                  </p:stCondLst>
                                  <p:childTnLst>
                                    <p:set>
                                      <p:cBhvr>
                                        <p:cTn id="316" dur="1" fill="hold">
                                          <p:stCondLst>
                                            <p:cond delay="0"/>
                                          </p:stCondLst>
                                        </p:cTn>
                                        <p:tgtEl>
                                          <p:spTgt spid="68"/>
                                        </p:tgtEl>
                                        <p:attrNameLst>
                                          <p:attrName>style.visibility</p:attrName>
                                        </p:attrNameLst>
                                      </p:cBhvr>
                                      <p:to>
                                        <p:strVal val="visible"/>
                                      </p:to>
                                    </p:set>
                                    <p:animEffect transition="in" filter="fade">
                                      <p:cBhvr>
                                        <p:cTn id="317" dur="500"/>
                                        <p:tgtEl>
                                          <p:spTgt spid="68"/>
                                        </p:tgtEl>
                                      </p:cBhvr>
                                    </p:animEffect>
                                  </p:childTnLst>
                                </p:cTn>
                              </p:par>
                            </p:childTnLst>
                          </p:cTn>
                        </p:par>
                      </p:childTnLst>
                    </p:cTn>
                  </p:par>
                  <p:par>
                    <p:cTn id="318" fill="hold">
                      <p:stCondLst>
                        <p:cond delay="indefinite"/>
                      </p:stCondLst>
                      <p:childTnLst>
                        <p:par>
                          <p:cTn id="319" fill="hold">
                            <p:stCondLst>
                              <p:cond delay="0"/>
                            </p:stCondLst>
                            <p:childTnLst>
                              <p:par>
                                <p:cTn id="320" presetID="22" presetClass="exit" presetSubtype="4" fill="hold" grpId="1" nodeType="clickEffect">
                                  <p:stCondLst>
                                    <p:cond delay="0"/>
                                  </p:stCondLst>
                                  <p:childTnLst>
                                    <p:animEffect transition="out" filter="wipe(down)">
                                      <p:cBhvr>
                                        <p:cTn id="321" dur="500"/>
                                        <p:tgtEl>
                                          <p:spTgt spid="68"/>
                                        </p:tgtEl>
                                      </p:cBhvr>
                                    </p:animEffect>
                                    <p:set>
                                      <p:cBhvr>
                                        <p:cTn id="322" dur="1" fill="hold">
                                          <p:stCondLst>
                                            <p:cond delay="499"/>
                                          </p:stCondLst>
                                        </p:cTn>
                                        <p:tgtEl>
                                          <p:spTgt spid="68"/>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0" presetClass="entr" presetSubtype="0" fill="hold" grpId="0" nodeType="clickEffect">
                                  <p:stCondLst>
                                    <p:cond delay="0"/>
                                  </p:stCondLst>
                                  <p:childTnLst>
                                    <p:set>
                                      <p:cBhvr>
                                        <p:cTn id="326" dur="1" fill="hold">
                                          <p:stCondLst>
                                            <p:cond delay="0"/>
                                          </p:stCondLst>
                                        </p:cTn>
                                        <p:tgtEl>
                                          <p:spTgt spid="69"/>
                                        </p:tgtEl>
                                        <p:attrNameLst>
                                          <p:attrName>style.visibility</p:attrName>
                                        </p:attrNameLst>
                                      </p:cBhvr>
                                      <p:to>
                                        <p:strVal val="visible"/>
                                      </p:to>
                                    </p:set>
                                    <p:animEffect transition="in" filter="fade">
                                      <p:cBhvr>
                                        <p:cTn id="327" dur="500"/>
                                        <p:tgtEl>
                                          <p:spTgt spid="69"/>
                                        </p:tgtEl>
                                      </p:cBhvr>
                                    </p:animEffect>
                                  </p:childTnLst>
                                </p:cTn>
                              </p:par>
                            </p:childTnLst>
                          </p:cTn>
                        </p:par>
                      </p:childTnLst>
                    </p:cTn>
                  </p:par>
                  <p:par>
                    <p:cTn id="328" fill="hold">
                      <p:stCondLst>
                        <p:cond delay="indefinite"/>
                      </p:stCondLst>
                      <p:childTnLst>
                        <p:par>
                          <p:cTn id="329" fill="hold">
                            <p:stCondLst>
                              <p:cond delay="0"/>
                            </p:stCondLst>
                            <p:childTnLst>
                              <p:par>
                                <p:cTn id="330" presetID="22" presetClass="exit" presetSubtype="4" fill="hold" grpId="1" nodeType="clickEffect">
                                  <p:stCondLst>
                                    <p:cond delay="0"/>
                                  </p:stCondLst>
                                  <p:childTnLst>
                                    <p:animEffect transition="out" filter="wipe(down)">
                                      <p:cBhvr>
                                        <p:cTn id="331" dur="500"/>
                                        <p:tgtEl>
                                          <p:spTgt spid="69"/>
                                        </p:tgtEl>
                                      </p:cBhvr>
                                    </p:animEffect>
                                    <p:set>
                                      <p:cBhvr>
                                        <p:cTn id="332" dur="1" fill="hold">
                                          <p:stCondLst>
                                            <p:cond delay="499"/>
                                          </p:stCondLst>
                                        </p:cTn>
                                        <p:tgtEl>
                                          <p:spTgt spid="69"/>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0" presetClass="entr" presetSubtype="0" fill="hold" grpId="0" nodeType="clickEffect">
                                  <p:stCondLst>
                                    <p:cond delay="0"/>
                                  </p:stCondLst>
                                  <p:childTnLst>
                                    <p:set>
                                      <p:cBhvr>
                                        <p:cTn id="336" dur="1" fill="hold">
                                          <p:stCondLst>
                                            <p:cond delay="0"/>
                                          </p:stCondLst>
                                        </p:cTn>
                                        <p:tgtEl>
                                          <p:spTgt spid="70">
                                            <p:txEl>
                                              <p:pRg st="0" end="0"/>
                                            </p:txEl>
                                          </p:spTgt>
                                        </p:tgtEl>
                                        <p:attrNameLst>
                                          <p:attrName>style.visibility</p:attrName>
                                        </p:attrNameLst>
                                      </p:cBhvr>
                                      <p:to>
                                        <p:strVal val="visible"/>
                                      </p:to>
                                    </p:set>
                                    <p:animEffect transition="in" filter="fade">
                                      <p:cBhvr>
                                        <p:cTn id="337" dur="500"/>
                                        <p:tgtEl>
                                          <p:spTgt spid="70">
                                            <p:txEl>
                                              <p:pRg st="0" end="0"/>
                                            </p:txEl>
                                          </p:spTgt>
                                        </p:tgtEl>
                                      </p:cBhvr>
                                    </p:animEffect>
                                  </p:childTnLst>
                                </p:cTn>
                              </p:par>
                            </p:childTnLst>
                          </p:cTn>
                        </p:par>
                      </p:childTnLst>
                    </p:cTn>
                  </p:par>
                  <p:par>
                    <p:cTn id="338" fill="hold">
                      <p:stCondLst>
                        <p:cond delay="indefinite"/>
                      </p:stCondLst>
                      <p:childTnLst>
                        <p:par>
                          <p:cTn id="339" fill="hold">
                            <p:stCondLst>
                              <p:cond delay="0"/>
                            </p:stCondLst>
                            <p:childTnLst>
                              <p:par>
                                <p:cTn id="340" presetID="10" presetClass="entr" presetSubtype="0" fill="hold" grpId="0" nodeType="clickEffect">
                                  <p:stCondLst>
                                    <p:cond delay="0"/>
                                  </p:stCondLst>
                                  <p:childTnLst>
                                    <p:set>
                                      <p:cBhvr>
                                        <p:cTn id="341" dur="1" fill="hold">
                                          <p:stCondLst>
                                            <p:cond delay="0"/>
                                          </p:stCondLst>
                                        </p:cTn>
                                        <p:tgtEl>
                                          <p:spTgt spid="70">
                                            <p:txEl>
                                              <p:pRg st="1" end="1"/>
                                            </p:txEl>
                                          </p:spTgt>
                                        </p:tgtEl>
                                        <p:attrNameLst>
                                          <p:attrName>style.visibility</p:attrName>
                                        </p:attrNameLst>
                                      </p:cBhvr>
                                      <p:to>
                                        <p:strVal val="visible"/>
                                      </p:to>
                                    </p:set>
                                    <p:animEffect transition="in" filter="fade">
                                      <p:cBhvr>
                                        <p:cTn id="342" dur="500"/>
                                        <p:tgtEl>
                                          <p:spTgt spid="70">
                                            <p:txEl>
                                              <p:pRg st="1" end="1"/>
                                            </p:txEl>
                                          </p:spTgt>
                                        </p:tgtEl>
                                      </p:cBhvr>
                                    </p:animEffect>
                                  </p:childTnLst>
                                </p:cTn>
                              </p:par>
                            </p:childTnLst>
                          </p:cTn>
                        </p:par>
                      </p:childTnLst>
                    </p:cTn>
                  </p:par>
                  <p:par>
                    <p:cTn id="343" fill="hold">
                      <p:stCondLst>
                        <p:cond delay="indefinite"/>
                      </p:stCondLst>
                      <p:childTnLst>
                        <p:par>
                          <p:cTn id="344" fill="hold">
                            <p:stCondLst>
                              <p:cond delay="0"/>
                            </p:stCondLst>
                            <p:childTnLst>
                              <p:par>
                                <p:cTn id="345" presetID="10" presetClass="entr" presetSubtype="0" fill="hold" grpId="0" nodeType="clickEffect">
                                  <p:stCondLst>
                                    <p:cond delay="0"/>
                                  </p:stCondLst>
                                  <p:childTnLst>
                                    <p:set>
                                      <p:cBhvr>
                                        <p:cTn id="346" dur="1" fill="hold">
                                          <p:stCondLst>
                                            <p:cond delay="0"/>
                                          </p:stCondLst>
                                        </p:cTn>
                                        <p:tgtEl>
                                          <p:spTgt spid="70">
                                            <p:txEl>
                                              <p:pRg st="2" end="2"/>
                                            </p:txEl>
                                          </p:spTgt>
                                        </p:tgtEl>
                                        <p:attrNameLst>
                                          <p:attrName>style.visibility</p:attrName>
                                        </p:attrNameLst>
                                      </p:cBhvr>
                                      <p:to>
                                        <p:strVal val="visible"/>
                                      </p:to>
                                    </p:set>
                                    <p:animEffect transition="in" filter="fade">
                                      <p:cBhvr>
                                        <p:cTn id="347" dur="500"/>
                                        <p:tgtEl>
                                          <p:spTgt spid="70">
                                            <p:txEl>
                                              <p:pRg st="2" end="2"/>
                                            </p:txEl>
                                          </p:spTgt>
                                        </p:tgtEl>
                                      </p:cBhvr>
                                    </p:animEffect>
                                  </p:childTnLst>
                                </p:cTn>
                              </p:par>
                            </p:childTnLst>
                          </p:cTn>
                        </p:par>
                      </p:childTnLst>
                    </p:cTn>
                  </p:par>
                  <p:par>
                    <p:cTn id="348" fill="hold">
                      <p:stCondLst>
                        <p:cond delay="indefinite"/>
                      </p:stCondLst>
                      <p:childTnLst>
                        <p:par>
                          <p:cTn id="349" fill="hold">
                            <p:stCondLst>
                              <p:cond delay="0"/>
                            </p:stCondLst>
                            <p:childTnLst>
                              <p:par>
                                <p:cTn id="350" presetID="10" presetClass="entr" presetSubtype="0" fill="hold" grpId="0" nodeType="clickEffect">
                                  <p:stCondLst>
                                    <p:cond delay="0"/>
                                  </p:stCondLst>
                                  <p:childTnLst>
                                    <p:set>
                                      <p:cBhvr>
                                        <p:cTn id="351" dur="1" fill="hold">
                                          <p:stCondLst>
                                            <p:cond delay="0"/>
                                          </p:stCondLst>
                                        </p:cTn>
                                        <p:tgtEl>
                                          <p:spTgt spid="70">
                                            <p:txEl>
                                              <p:pRg st="3" end="3"/>
                                            </p:txEl>
                                          </p:spTgt>
                                        </p:tgtEl>
                                        <p:attrNameLst>
                                          <p:attrName>style.visibility</p:attrName>
                                        </p:attrNameLst>
                                      </p:cBhvr>
                                      <p:to>
                                        <p:strVal val="visible"/>
                                      </p:to>
                                    </p:set>
                                    <p:animEffect transition="in" filter="fade">
                                      <p:cBhvr>
                                        <p:cTn id="352" dur="500"/>
                                        <p:tgtEl>
                                          <p:spTgt spid="70">
                                            <p:txEl>
                                              <p:pRg st="3" end="3"/>
                                            </p:txEl>
                                          </p:spTgt>
                                        </p:tgtEl>
                                      </p:cBhvr>
                                    </p:animEffect>
                                  </p:childTnLst>
                                </p:cTn>
                              </p:par>
                            </p:childTnLst>
                          </p:cTn>
                        </p:par>
                      </p:childTnLst>
                    </p:cTn>
                  </p:par>
                  <p:par>
                    <p:cTn id="353" fill="hold">
                      <p:stCondLst>
                        <p:cond delay="indefinite"/>
                      </p:stCondLst>
                      <p:childTnLst>
                        <p:par>
                          <p:cTn id="354" fill="hold">
                            <p:stCondLst>
                              <p:cond delay="0"/>
                            </p:stCondLst>
                            <p:childTnLst>
                              <p:par>
                                <p:cTn id="355" presetID="10" presetClass="entr" presetSubtype="0" fill="hold" grpId="0" nodeType="clickEffect">
                                  <p:stCondLst>
                                    <p:cond delay="0"/>
                                  </p:stCondLst>
                                  <p:childTnLst>
                                    <p:set>
                                      <p:cBhvr>
                                        <p:cTn id="356" dur="1" fill="hold">
                                          <p:stCondLst>
                                            <p:cond delay="0"/>
                                          </p:stCondLst>
                                        </p:cTn>
                                        <p:tgtEl>
                                          <p:spTgt spid="70">
                                            <p:txEl>
                                              <p:pRg st="4" end="4"/>
                                            </p:txEl>
                                          </p:spTgt>
                                        </p:tgtEl>
                                        <p:attrNameLst>
                                          <p:attrName>style.visibility</p:attrName>
                                        </p:attrNameLst>
                                      </p:cBhvr>
                                      <p:to>
                                        <p:strVal val="visible"/>
                                      </p:to>
                                    </p:set>
                                    <p:animEffect transition="in" filter="fade">
                                      <p:cBhvr>
                                        <p:cTn id="357" dur="500"/>
                                        <p:tgtEl>
                                          <p:spTgt spid="70">
                                            <p:txEl>
                                              <p:pRg st="4" end="4"/>
                                            </p:txEl>
                                          </p:spTgt>
                                        </p:tgtEl>
                                      </p:cBhvr>
                                    </p:animEffect>
                                  </p:childTnLst>
                                </p:cTn>
                              </p:par>
                            </p:childTnLst>
                          </p:cTn>
                        </p:par>
                      </p:childTnLst>
                    </p:cTn>
                  </p:par>
                  <p:par>
                    <p:cTn id="358" fill="hold">
                      <p:stCondLst>
                        <p:cond delay="indefinite"/>
                      </p:stCondLst>
                      <p:childTnLst>
                        <p:par>
                          <p:cTn id="359" fill="hold">
                            <p:stCondLst>
                              <p:cond delay="0"/>
                            </p:stCondLst>
                            <p:childTnLst>
                              <p:par>
                                <p:cTn id="360" presetID="10" presetClass="entr" presetSubtype="0" fill="hold" grpId="0" nodeType="clickEffect">
                                  <p:stCondLst>
                                    <p:cond delay="0"/>
                                  </p:stCondLst>
                                  <p:childTnLst>
                                    <p:set>
                                      <p:cBhvr>
                                        <p:cTn id="361" dur="1" fill="hold">
                                          <p:stCondLst>
                                            <p:cond delay="0"/>
                                          </p:stCondLst>
                                        </p:cTn>
                                        <p:tgtEl>
                                          <p:spTgt spid="70">
                                            <p:txEl>
                                              <p:pRg st="5" end="5"/>
                                            </p:txEl>
                                          </p:spTgt>
                                        </p:tgtEl>
                                        <p:attrNameLst>
                                          <p:attrName>style.visibility</p:attrName>
                                        </p:attrNameLst>
                                      </p:cBhvr>
                                      <p:to>
                                        <p:strVal val="visible"/>
                                      </p:to>
                                    </p:set>
                                    <p:animEffect transition="in" filter="fade">
                                      <p:cBhvr>
                                        <p:cTn id="362" dur="500"/>
                                        <p:tgtEl>
                                          <p:spTgt spid="70">
                                            <p:txEl>
                                              <p:pRg st="5" end="5"/>
                                            </p:txEl>
                                          </p:spTgt>
                                        </p:tgtEl>
                                      </p:cBhvr>
                                    </p:animEffect>
                                  </p:childTnLst>
                                </p:cTn>
                              </p:par>
                            </p:childTnLst>
                          </p:cTn>
                        </p:par>
                      </p:childTnLst>
                    </p:cTn>
                  </p:par>
                  <p:par>
                    <p:cTn id="363" fill="hold">
                      <p:stCondLst>
                        <p:cond delay="indefinite"/>
                      </p:stCondLst>
                      <p:childTnLst>
                        <p:par>
                          <p:cTn id="364" fill="hold">
                            <p:stCondLst>
                              <p:cond delay="0"/>
                            </p:stCondLst>
                            <p:childTnLst>
                              <p:par>
                                <p:cTn id="365" presetID="10" presetClass="entr" presetSubtype="0" fill="hold" grpId="0" nodeType="clickEffect">
                                  <p:stCondLst>
                                    <p:cond delay="0"/>
                                  </p:stCondLst>
                                  <p:childTnLst>
                                    <p:set>
                                      <p:cBhvr>
                                        <p:cTn id="366" dur="1" fill="hold">
                                          <p:stCondLst>
                                            <p:cond delay="0"/>
                                          </p:stCondLst>
                                        </p:cTn>
                                        <p:tgtEl>
                                          <p:spTgt spid="70">
                                            <p:txEl>
                                              <p:pRg st="6" end="6"/>
                                            </p:txEl>
                                          </p:spTgt>
                                        </p:tgtEl>
                                        <p:attrNameLst>
                                          <p:attrName>style.visibility</p:attrName>
                                        </p:attrNameLst>
                                      </p:cBhvr>
                                      <p:to>
                                        <p:strVal val="visible"/>
                                      </p:to>
                                    </p:set>
                                    <p:animEffect transition="in" filter="fade">
                                      <p:cBhvr>
                                        <p:cTn id="367" dur="500"/>
                                        <p:tgtEl>
                                          <p:spTgt spid="70">
                                            <p:txEl>
                                              <p:pRg st="6" end="6"/>
                                            </p:txEl>
                                          </p:spTgt>
                                        </p:tgtEl>
                                      </p:cBhvr>
                                    </p:animEffect>
                                  </p:childTnLst>
                                </p:cTn>
                              </p:par>
                            </p:childTnLst>
                          </p:cTn>
                        </p:par>
                      </p:childTnLst>
                    </p:cTn>
                  </p:par>
                  <p:par>
                    <p:cTn id="368" fill="hold">
                      <p:stCondLst>
                        <p:cond delay="indefinite"/>
                      </p:stCondLst>
                      <p:childTnLst>
                        <p:par>
                          <p:cTn id="369" fill="hold">
                            <p:stCondLst>
                              <p:cond delay="0"/>
                            </p:stCondLst>
                            <p:childTnLst>
                              <p:par>
                                <p:cTn id="370" presetID="10" presetClass="entr" presetSubtype="0" fill="hold" grpId="0" nodeType="clickEffect">
                                  <p:stCondLst>
                                    <p:cond delay="0"/>
                                  </p:stCondLst>
                                  <p:childTnLst>
                                    <p:set>
                                      <p:cBhvr>
                                        <p:cTn id="371" dur="1" fill="hold">
                                          <p:stCondLst>
                                            <p:cond delay="0"/>
                                          </p:stCondLst>
                                        </p:cTn>
                                        <p:tgtEl>
                                          <p:spTgt spid="70">
                                            <p:txEl>
                                              <p:pRg st="7" end="7"/>
                                            </p:txEl>
                                          </p:spTgt>
                                        </p:tgtEl>
                                        <p:attrNameLst>
                                          <p:attrName>style.visibility</p:attrName>
                                        </p:attrNameLst>
                                      </p:cBhvr>
                                      <p:to>
                                        <p:strVal val="visible"/>
                                      </p:to>
                                    </p:set>
                                    <p:animEffect transition="in" filter="fade">
                                      <p:cBhvr>
                                        <p:cTn id="372" dur="500"/>
                                        <p:tgtEl>
                                          <p:spTgt spid="70">
                                            <p:txEl>
                                              <p:pRg st="7" end="7"/>
                                            </p:txEl>
                                          </p:spTgt>
                                        </p:tgtEl>
                                      </p:cBhvr>
                                    </p:animEffect>
                                  </p:childTnLst>
                                </p:cTn>
                              </p:par>
                            </p:childTnLst>
                          </p:cTn>
                        </p:par>
                      </p:childTnLst>
                    </p:cTn>
                  </p:par>
                  <p:par>
                    <p:cTn id="373" fill="hold">
                      <p:stCondLst>
                        <p:cond delay="indefinite"/>
                      </p:stCondLst>
                      <p:childTnLst>
                        <p:par>
                          <p:cTn id="374" fill="hold">
                            <p:stCondLst>
                              <p:cond delay="0"/>
                            </p:stCondLst>
                            <p:childTnLst>
                              <p:par>
                                <p:cTn id="375" presetID="10" presetClass="entr" presetSubtype="0" fill="hold" grpId="0" nodeType="clickEffect">
                                  <p:stCondLst>
                                    <p:cond delay="0"/>
                                  </p:stCondLst>
                                  <p:childTnLst>
                                    <p:set>
                                      <p:cBhvr>
                                        <p:cTn id="376" dur="1" fill="hold">
                                          <p:stCondLst>
                                            <p:cond delay="0"/>
                                          </p:stCondLst>
                                        </p:cTn>
                                        <p:tgtEl>
                                          <p:spTgt spid="70">
                                            <p:txEl>
                                              <p:pRg st="9" end="9"/>
                                            </p:txEl>
                                          </p:spTgt>
                                        </p:tgtEl>
                                        <p:attrNameLst>
                                          <p:attrName>style.visibility</p:attrName>
                                        </p:attrNameLst>
                                      </p:cBhvr>
                                      <p:to>
                                        <p:strVal val="visible"/>
                                      </p:to>
                                    </p:set>
                                    <p:animEffect transition="in" filter="fade">
                                      <p:cBhvr>
                                        <p:cTn id="377" dur="500"/>
                                        <p:tgtEl>
                                          <p:spTgt spid="70">
                                            <p:txEl>
                                              <p:pRg st="9" end="9"/>
                                            </p:txEl>
                                          </p:spTgt>
                                        </p:tgtEl>
                                      </p:cBhvr>
                                    </p:animEffect>
                                  </p:childTnLst>
                                </p:cTn>
                              </p:par>
                            </p:childTnLst>
                          </p:cTn>
                        </p:par>
                      </p:childTnLst>
                    </p:cTn>
                  </p:par>
                  <p:par>
                    <p:cTn id="378" fill="hold">
                      <p:stCondLst>
                        <p:cond delay="indefinite"/>
                      </p:stCondLst>
                      <p:childTnLst>
                        <p:par>
                          <p:cTn id="379" fill="hold">
                            <p:stCondLst>
                              <p:cond delay="0"/>
                            </p:stCondLst>
                            <p:childTnLst>
                              <p:par>
                                <p:cTn id="380" presetID="10" presetClass="entr" presetSubtype="0" fill="hold" grpId="0" nodeType="clickEffect">
                                  <p:stCondLst>
                                    <p:cond delay="0"/>
                                  </p:stCondLst>
                                  <p:childTnLst>
                                    <p:set>
                                      <p:cBhvr>
                                        <p:cTn id="381" dur="1" fill="hold">
                                          <p:stCondLst>
                                            <p:cond delay="0"/>
                                          </p:stCondLst>
                                        </p:cTn>
                                        <p:tgtEl>
                                          <p:spTgt spid="70">
                                            <p:txEl>
                                              <p:pRg st="11" end="11"/>
                                            </p:txEl>
                                          </p:spTgt>
                                        </p:tgtEl>
                                        <p:attrNameLst>
                                          <p:attrName>style.visibility</p:attrName>
                                        </p:attrNameLst>
                                      </p:cBhvr>
                                      <p:to>
                                        <p:strVal val="visible"/>
                                      </p:to>
                                    </p:set>
                                    <p:animEffect transition="in" filter="fade">
                                      <p:cBhvr>
                                        <p:cTn id="382" dur="500"/>
                                        <p:tgtEl>
                                          <p:spTgt spid="70">
                                            <p:txEl>
                                              <p:pRg st="11" end="11"/>
                                            </p:txEl>
                                          </p:spTgt>
                                        </p:tgtEl>
                                      </p:cBhvr>
                                    </p:animEffect>
                                  </p:childTnLst>
                                </p:cTn>
                              </p:par>
                            </p:childTnLst>
                          </p:cTn>
                        </p:par>
                      </p:childTnLst>
                    </p:cTn>
                  </p:par>
                  <p:par>
                    <p:cTn id="383" fill="hold">
                      <p:stCondLst>
                        <p:cond delay="indefinite"/>
                      </p:stCondLst>
                      <p:childTnLst>
                        <p:par>
                          <p:cTn id="384" fill="hold">
                            <p:stCondLst>
                              <p:cond delay="0"/>
                            </p:stCondLst>
                            <p:childTnLst>
                              <p:par>
                                <p:cTn id="385" presetID="10" presetClass="entr" presetSubtype="0" fill="hold" grpId="0" nodeType="clickEffect">
                                  <p:stCondLst>
                                    <p:cond delay="0"/>
                                  </p:stCondLst>
                                  <p:childTnLst>
                                    <p:set>
                                      <p:cBhvr>
                                        <p:cTn id="386" dur="1" fill="hold">
                                          <p:stCondLst>
                                            <p:cond delay="0"/>
                                          </p:stCondLst>
                                        </p:cTn>
                                        <p:tgtEl>
                                          <p:spTgt spid="70">
                                            <p:txEl>
                                              <p:pRg st="13" end="13"/>
                                            </p:txEl>
                                          </p:spTgt>
                                        </p:tgtEl>
                                        <p:attrNameLst>
                                          <p:attrName>style.visibility</p:attrName>
                                        </p:attrNameLst>
                                      </p:cBhvr>
                                      <p:to>
                                        <p:strVal val="visible"/>
                                      </p:to>
                                    </p:set>
                                    <p:animEffect transition="in" filter="fade">
                                      <p:cBhvr>
                                        <p:cTn id="387" dur="500"/>
                                        <p:tgtEl>
                                          <p:spTgt spid="70">
                                            <p:txEl>
                                              <p:pRg st="13" end="13"/>
                                            </p:txEl>
                                          </p:spTgt>
                                        </p:tgtEl>
                                      </p:cBhvr>
                                    </p:animEffect>
                                  </p:childTnLst>
                                </p:cTn>
                              </p:par>
                            </p:childTnLst>
                          </p:cTn>
                        </p:par>
                      </p:childTnLst>
                    </p:cTn>
                  </p:par>
                  <p:par>
                    <p:cTn id="388" fill="hold">
                      <p:stCondLst>
                        <p:cond delay="indefinite"/>
                      </p:stCondLst>
                      <p:childTnLst>
                        <p:par>
                          <p:cTn id="389" fill="hold">
                            <p:stCondLst>
                              <p:cond delay="0"/>
                            </p:stCondLst>
                            <p:childTnLst>
                              <p:par>
                                <p:cTn id="390" presetID="10" presetClass="entr" presetSubtype="0" fill="hold" grpId="0" nodeType="clickEffect">
                                  <p:stCondLst>
                                    <p:cond delay="0"/>
                                  </p:stCondLst>
                                  <p:childTnLst>
                                    <p:set>
                                      <p:cBhvr>
                                        <p:cTn id="391" dur="1" fill="hold">
                                          <p:stCondLst>
                                            <p:cond delay="0"/>
                                          </p:stCondLst>
                                        </p:cTn>
                                        <p:tgtEl>
                                          <p:spTgt spid="70">
                                            <p:txEl>
                                              <p:pRg st="15" end="15"/>
                                            </p:txEl>
                                          </p:spTgt>
                                        </p:tgtEl>
                                        <p:attrNameLst>
                                          <p:attrName>style.visibility</p:attrName>
                                        </p:attrNameLst>
                                      </p:cBhvr>
                                      <p:to>
                                        <p:strVal val="visible"/>
                                      </p:to>
                                    </p:set>
                                    <p:animEffect transition="in" filter="fade">
                                      <p:cBhvr>
                                        <p:cTn id="392" dur="500"/>
                                        <p:tgtEl>
                                          <p:spTgt spid="70">
                                            <p:txEl>
                                              <p:pRg st="15" end="15"/>
                                            </p:txEl>
                                          </p:spTgt>
                                        </p:tgtEl>
                                      </p:cBhvr>
                                    </p:animEffect>
                                  </p:childTnLst>
                                </p:cTn>
                              </p:par>
                            </p:childTnLst>
                          </p:cTn>
                        </p:par>
                      </p:childTnLst>
                    </p:cTn>
                  </p:par>
                  <p:par>
                    <p:cTn id="393" fill="hold">
                      <p:stCondLst>
                        <p:cond delay="indefinite"/>
                      </p:stCondLst>
                      <p:childTnLst>
                        <p:par>
                          <p:cTn id="394" fill="hold">
                            <p:stCondLst>
                              <p:cond delay="0"/>
                            </p:stCondLst>
                            <p:childTnLst>
                              <p:par>
                                <p:cTn id="395" presetID="10" presetClass="entr" presetSubtype="0" fill="hold" grpId="0" nodeType="clickEffect">
                                  <p:stCondLst>
                                    <p:cond delay="0"/>
                                  </p:stCondLst>
                                  <p:childTnLst>
                                    <p:set>
                                      <p:cBhvr>
                                        <p:cTn id="396" dur="1" fill="hold">
                                          <p:stCondLst>
                                            <p:cond delay="0"/>
                                          </p:stCondLst>
                                        </p:cTn>
                                        <p:tgtEl>
                                          <p:spTgt spid="44"/>
                                        </p:tgtEl>
                                        <p:attrNameLst>
                                          <p:attrName>style.visibility</p:attrName>
                                        </p:attrNameLst>
                                      </p:cBhvr>
                                      <p:to>
                                        <p:strVal val="visible"/>
                                      </p:to>
                                    </p:set>
                                    <p:animEffect transition="in" filter="fade">
                                      <p:cBhvr>
                                        <p:cTn id="397" dur="500"/>
                                        <p:tgtEl>
                                          <p:spTgt spid="44"/>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4" fill="hold" nodeType="clickEffect">
                                  <p:stCondLst>
                                    <p:cond delay="0"/>
                                  </p:stCondLst>
                                  <p:childTnLst>
                                    <p:set>
                                      <p:cBhvr>
                                        <p:cTn id="401" dur="1" fill="hold">
                                          <p:stCondLst>
                                            <p:cond delay="0"/>
                                          </p:stCondLst>
                                        </p:cTn>
                                        <p:tgtEl>
                                          <p:spTgt spid="3"/>
                                        </p:tgtEl>
                                        <p:attrNameLst>
                                          <p:attrName>style.visibility</p:attrName>
                                        </p:attrNameLst>
                                      </p:cBhvr>
                                      <p:to>
                                        <p:strVal val="visible"/>
                                      </p:to>
                                    </p:set>
                                    <p:animEffect transition="in" filter="wipe(down)">
                                      <p:cBhvr>
                                        <p:cTn id="402" dur="500"/>
                                        <p:tgtEl>
                                          <p:spTgt spid="3"/>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4" fill="hold" grpId="0" nodeType="clickEffect">
                                  <p:stCondLst>
                                    <p:cond delay="0"/>
                                  </p:stCondLst>
                                  <p:childTnLst>
                                    <p:set>
                                      <p:cBhvr>
                                        <p:cTn id="406" dur="1" fill="hold">
                                          <p:stCondLst>
                                            <p:cond delay="0"/>
                                          </p:stCondLst>
                                        </p:cTn>
                                        <p:tgtEl>
                                          <p:spTgt spid="34"/>
                                        </p:tgtEl>
                                        <p:attrNameLst>
                                          <p:attrName>style.visibility</p:attrName>
                                        </p:attrNameLst>
                                      </p:cBhvr>
                                      <p:to>
                                        <p:strVal val="visible"/>
                                      </p:to>
                                    </p:set>
                                    <p:animEffect transition="in" filter="wipe(down)">
                                      <p:cBhvr>
                                        <p:cTn id="407" dur="500"/>
                                        <p:tgtEl>
                                          <p:spTgt spid="34"/>
                                        </p:tgtEl>
                                      </p:cBhvr>
                                    </p:animEffect>
                                  </p:childTnLst>
                                </p:cTn>
                              </p:par>
                            </p:childTnLst>
                          </p:cTn>
                        </p:par>
                      </p:childTnLst>
                    </p:cTn>
                  </p:par>
                  <p:par>
                    <p:cTn id="408" fill="hold">
                      <p:stCondLst>
                        <p:cond delay="indefinite"/>
                      </p:stCondLst>
                      <p:childTnLst>
                        <p:par>
                          <p:cTn id="409" fill="hold">
                            <p:stCondLst>
                              <p:cond delay="0"/>
                            </p:stCondLst>
                            <p:childTnLst>
                              <p:par>
                                <p:cTn id="410" presetID="22" presetClass="entr" presetSubtype="4" fill="hold" grpId="0" nodeType="clickEffect">
                                  <p:stCondLst>
                                    <p:cond delay="0"/>
                                  </p:stCondLst>
                                  <p:childTnLst>
                                    <p:set>
                                      <p:cBhvr>
                                        <p:cTn id="411" dur="1" fill="hold">
                                          <p:stCondLst>
                                            <p:cond delay="0"/>
                                          </p:stCondLst>
                                        </p:cTn>
                                        <p:tgtEl>
                                          <p:spTgt spid="52"/>
                                        </p:tgtEl>
                                        <p:attrNameLst>
                                          <p:attrName>style.visibility</p:attrName>
                                        </p:attrNameLst>
                                      </p:cBhvr>
                                      <p:to>
                                        <p:strVal val="visible"/>
                                      </p:to>
                                    </p:set>
                                    <p:animEffect transition="in" filter="wipe(down)">
                                      <p:cBhvr>
                                        <p:cTn id="412" dur="500"/>
                                        <p:tgtEl>
                                          <p:spTgt spid="52"/>
                                        </p:tgtEl>
                                      </p:cBhvr>
                                    </p:animEffect>
                                  </p:childTnLst>
                                </p:cTn>
                              </p:par>
                            </p:childTnLst>
                          </p:cTn>
                        </p:par>
                      </p:childTnLst>
                    </p:cTn>
                  </p:par>
                  <p:par>
                    <p:cTn id="413" fill="hold">
                      <p:stCondLst>
                        <p:cond delay="indefinite"/>
                      </p:stCondLst>
                      <p:childTnLst>
                        <p:par>
                          <p:cTn id="414" fill="hold">
                            <p:stCondLst>
                              <p:cond delay="0"/>
                            </p:stCondLst>
                            <p:childTnLst>
                              <p:par>
                                <p:cTn id="415" presetID="22" presetClass="exit" presetSubtype="4" fill="hold" grpId="1" nodeType="clickEffect">
                                  <p:stCondLst>
                                    <p:cond delay="0"/>
                                  </p:stCondLst>
                                  <p:childTnLst>
                                    <p:animEffect transition="out" filter="wipe(down)">
                                      <p:cBhvr>
                                        <p:cTn id="416" dur="500"/>
                                        <p:tgtEl>
                                          <p:spTgt spid="73"/>
                                        </p:tgtEl>
                                      </p:cBhvr>
                                    </p:animEffect>
                                    <p:set>
                                      <p:cBhvr>
                                        <p:cTn id="417" dur="1" fill="hold">
                                          <p:stCondLst>
                                            <p:cond delay="499"/>
                                          </p:stCondLst>
                                        </p:cTn>
                                        <p:tgtEl>
                                          <p:spTgt spid="73"/>
                                        </p:tgtEl>
                                        <p:attrNameLst>
                                          <p:attrName>style.visibility</p:attrName>
                                        </p:attrNameLst>
                                      </p:cBhvr>
                                      <p:to>
                                        <p:strVal val="hidden"/>
                                      </p:to>
                                    </p:set>
                                  </p:childTnLst>
                                </p:cTn>
                              </p:par>
                            </p:childTnLst>
                          </p:cTn>
                        </p:par>
                      </p:childTnLst>
                    </p:cTn>
                  </p:par>
                  <p:par>
                    <p:cTn id="418" fill="hold">
                      <p:stCondLst>
                        <p:cond delay="indefinite"/>
                      </p:stCondLst>
                      <p:childTnLst>
                        <p:par>
                          <p:cTn id="419" fill="hold">
                            <p:stCondLst>
                              <p:cond delay="0"/>
                            </p:stCondLst>
                            <p:childTnLst>
                              <p:par>
                                <p:cTn id="420" presetID="10" presetClass="entr" presetSubtype="0" fill="hold" nodeType="clickEffect">
                                  <p:stCondLst>
                                    <p:cond delay="0"/>
                                  </p:stCondLst>
                                  <p:childTnLst>
                                    <p:set>
                                      <p:cBhvr>
                                        <p:cTn id="421" dur="1" fill="hold">
                                          <p:stCondLst>
                                            <p:cond delay="0"/>
                                          </p:stCondLst>
                                        </p:cTn>
                                        <p:tgtEl>
                                          <p:spTgt spid="54"/>
                                        </p:tgtEl>
                                        <p:attrNameLst>
                                          <p:attrName>style.visibility</p:attrName>
                                        </p:attrNameLst>
                                      </p:cBhvr>
                                      <p:to>
                                        <p:strVal val="visible"/>
                                      </p:to>
                                    </p:set>
                                    <p:animEffect transition="in" filter="fade">
                                      <p:cBhvr>
                                        <p:cTn id="422" dur="500"/>
                                        <p:tgtEl>
                                          <p:spTgt spid="54"/>
                                        </p:tgtEl>
                                      </p:cBhvr>
                                    </p:animEffect>
                                  </p:childTnLst>
                                </p:cTn>
                              </p:par>
                            </p:childTnLst>
                          </p:cTn>
                        </p:par>
                      </p:childTnLst>
                    </p:cTn>
                  </p:par>
                  <p:par>
                    <p:cTn id="423" fill="hold">
                      <p:stCondLst>
                        <p:cond delay="indefinite"/>
                      </p:stCondLst>
                      <p:childTnLst>
                        <p:par>
                          <p:cTn id="424" fill="hold">
                            <p:stCondLst>
                              <p:cond delay="0"/>
                            </p:stCondLst>
                            <p:childTnLst>
                              <p:par>
                                <p:cTn id="425" presetID="10" presetClass="entr" presetSubtype="0" fill="hold" grpId="0" nodeType="clickEffect">
                                  <p:stCondLst>
                                    <p:cond delay="0"/>
                                  </p:stCondLst>
                                  <p:childTnLst>
                                    <p:set>
                                      <p:cBhvr>
                                        <p:cTn id="426" dur="1" fill="hold">
                                          <p:stCondLst>
                                            <p:cond delay="0"/>
                                          </p:stCondLst>
                                        </p:cTn>
                                        <p:tgtEl>
                                          <p:spTgt spid="56"/>
                                        </p:tgtEl>
                                        <p:attrNameLst>
                                          <p:attrName>style.visibility</p:attrName>
                                        </p:attrNameLst>
                                      </p:cBhvr>
                                      <p:to>
                                        <p:strVal val="visible"/>
                                      </p:to>
                                    </p:set>
                                    <p:animEffect transition="in" filter="fade">
                                      <p:cBhvr>
                                        <p:cTn id="427" dur="500"/>
                                        <p:tgtEl>
                                          <p:spTgt spid="56"/>
                                        </p:tgtEl>
                                      </p:cBhvr>
                                    </p:animEffect>
                                  </p:childTnLst>
                                </p:cTn>
                              </p:par>
                            </p:childTnLst>
                          </p:cTn>
                        </p:par>
                      </p:childTnLst>
                    </p:cTn>
                  </p:par>
                  <p:par>
                    <p:cTn id="428" fill="hold">
                      <p:stCondLst>
                        <p:cond delay="indefinite"/>
                      </p:stCondLst>
                      <p:childTnLst>
                        <p:par>
                          <p:cTn id="429" fill="hold">
                            <p:stCondLst>
                              <p:cond delay="0"/>
                            </p:stCondLst>
                            <p:childTnLst>
                              <p:par>
                                <p:cTn id="430" presetID="10" presetClass="entr" presetSubtype="0" fill="hold" grpId="0" nodeType="clickEffect">
                                  <p:stCondLst>
                                    <p:cond delay="0"/>
                                  </p:stCondLst>
                                  <p:childTnLst>
                                    <p:set>
                                      <p:cBhvr>
                                        <p:cTn id="431" dur="1" fill="hold">
                                          <p:stCondLst>
                                            <p:cond delay="0"/>
                                          </p:stCondLst>
                                        </p:cTn>
                                        <p:tgtEl>
                                          <p:spTgt spid="53"/>
                                        </p:tgtEl>
                                        <p:attrNameLst>
                                          <p:attrName>style.visibility</p:attrName>
                                        </p:attrNameLst>
                                      </p:cBhvr>
                                      <p:to>
                                        <p:strVal val="visible"/>
                                      </p:to>
                                    </p:set>
                                    <p:animEffect transition="in" filter="fade">
                                      <p:cBhvr>
                                        <p:cTn id="432" dur="500"/>
                                        <p:tgtEl>
                                          <p:spTgt spid="53"/>
                                        </p:tgtEl>
                                      </p:cBhvr>
                                    </p:animEffect>
                                  </p:childTnLst>
                                </p:cTn>
                              </p:par>
                            </p:childTnLst>
                          </p:cTn>
                        </p:par>
                      </p:childTnLst>
                    </p:cTn>
                  </p:par>
                  <p:par>
                    <p:cTn id="433" fill="hold">
                      <p:stCondLst>
                        <p:cond delay="indefinite"/>
                      </p:stCondLst>
                      <p:childTnLst>
                        <p:par>
                          <p:cTn id="434" fill="hold">
                            <p:stCondLst>
                              <p:cond delay="0"/>
                            </p:stCondLst>
                            <p:childTnLst>
                              <p:par>
                                <p:cTn id="435" presetID="10" presetClass="entr" presetSubtype="0" fill="hold" nodeType="clickEffect">
                                  <p:stCondLst>
                                    <p:cond delay="0"/>
                                  </p:stCondLst>
                                  <p:childTnLst>
                                    <p:set>
                                      <p:cBhvr>
                                        <p:cTn id="436" dur="1" fill="hold">
                                          <p:stCondLst>
                                            <p:cond delay="0"/>
                                          </p:stCondLst>
                                        </p:cTn>
                                        <p:tgtEl>
                                          <p:spTgt spid="55"/>
                                        </p:tgtEl>
                                        <p:attrNameLst>
                                          <p:attrName>style.visibility</p:attrName>
                                        </p:attrNameLst>
                                      </p:cBhvr>
                                      <p:to>
                                        <p:strVal val="visible"/>
                                      </p:to>
                                    </p:set>
                                    <p:animEffect transition="in" filter="fade">
                                      <p:cBhvr>
                                        <p:cTn id="437" dur="500"/>
                                        <p:tgtEl>
                                          <p:spTgt spid="55"/>
                                        </p:tgtEl>
                                      </p:cBhvr>
                                    </p:animEffect>
                                  </p:childTnLst>
                                </p:cTn>
                              </p:par>
                            </p:childTnLst>
                          </p:cTn>
                        </p:par>
                      </p:childTnLst>
                    </p:cTn>
                  </p:par>
                  <p:par>
                    <p:cTn id="438" fill="hold">
                      <p:stCondLst>
                        <p:cond delay="indefinite"/>
                      </p:stCondLst>
                      <p:childTnLst>
                        <p:par>
                          <p:cTn id="439" fill="hold">
                            <p:stCondLst>
                              <p:cond delay="0"/>
                            </p:stCondLst>
                            <p:childTnLst>
                              <p:par>
                                <p:cTn id="440" presetID="10" presetClass="entr" presetSubtype="0" fill="hold" grpId="0" nodeType="clickEffect">
                                  <p:stCondLst>
                                    <p:cond delay="0"/>
                                  </p:stCondLst>
                                  <p:childTnLst>
                                    <p:set>
                                      <p:cBhvr>
                                        <p:cTn id="441" dur="1" fill="hold">
                                          <p:stCondLst>
                                            <p:cond delay="0"/>
                                          </p:stCondLst>
                                        </p:cTn>
                                        <p:tgtEl>
                                          <p:spTgt spid="57"/>
                                        </p:tgtEl>
                                        <p:attrNameLst>
                                          <p:attrName>style.visibility</p:attrName>
                                        </p:attrNameLst>
                                      </p:cBhvr>
                                      <p:to>
                                        <p:strVal val="visible"/>
                                      </p:to>
                                    </p:set>
                                    <p:animEffect transition="in" filter="fade">
                                      <p:cBhvr>
                                        <p:cTn id="442" dur="500"/>
                                        <p:tgtEl>
                                          <p:spTgt spid="57"/>
                                        </p:tgtEl>
                                      </p:cBhvr>
                                    </p:animEffect>
                                  </p:childTnLst>
                                </p:cTn>
                              </p:par>
                            </p:childTnLst>
                          </p:cTn>
                        </p:par>
                      </p:childTnLst>
                    </p:cTn>
                  </p:par>
                  <p:par>
                    <p:cTn id="443" fill="hold">
                      <p:stCondLst>
                        <p:cond delay="indefinite"/>
                      </p:stCondLst>
                      <p:childTnLst>
                        <p:par>
                          <p:cTn id="444" fill="hold">
                            <p:stCondLst>
                              <p:cond delay="0"/>
                            </p:stCondLst>
                            <p:childTnLst>
                              <p:par>
                                <p:cTn id="445" presetID="10" presetClass="entr" presetSubtype="0" fill="hold" nodeType="clickEffect">
                                  <p:stCondLst>
                                    <p:cond delay="0"/>
                                  </p:stCondLst>
                                  <p:childTnLst>
                                    <p:set>
                                      <p:cBhvr>
                                        <p:cTn id="446" dur="1" fill="hold">
                                          <p:stCondLst>
                                            <p:cond delay="0"/>
                                          </p:stCondLst>
                                        </p:cTn>
                                        <p:tgtEl>
                                          <p:spTgt spid="59"/>
                                        </p:tgtEl>
                                        <p:attrNameLst>
                                          <p:attrName>style.visibility</p:attrName>
                                        </p:attrNameLst>
                                      </p:cBhvr>
                                      <p:to>
                                        <p:strVal val="visible"/>
                                      </p:to>
                                    </p:set>
                                    <p:animEffect transition="in" filter="fade">
                                      <p:cBhvr>
                                        <p:cTn id="447" dur="500"/>
                                        <p:tgtEl>
                                          <p:spTgt spid="59"/>
                                        </p:tgtEl>
                                      </p:cBhvr>
                                    </p:animEffect>
                                  </p:childTnLst>
                                </p:cTn>
                              </p:par>
                            </p:childTnLst>
                          </p:cTn>
                        </p:par>
                      </p:childTnLst>
                    </p:cTn>
                  </p:par>
                  <p:par>
                    <p:cTn id="448" fill="hold">
                      <p:stCondLst>
                        <p:cond delay="indefinite"/>
                      </p:stCondLst>
                      <p:childTnLst>
                        <p:par>
                          <p:cTn id="449" fill="hold">
                            <p:stCondLst>
                              <p:cond delay="0"/>
                            </p:stCondLst>
                            <p:childTnLst>
                              <p:par>
                                <p:cTn id="450" presetID="10" presetClass="entr" presetSubtype="0" fill="hold" grpId="0" nodeType="clickEffect">
                                  <p:stCondLst>
                                    <p:cond delay="0"/>
                                  </p:stCondLst>
                                  <p:childTnLst>
                                    <p:set>
                                      <p:cBhvr>
                                        <p:cTn id="451" dur="1" fill="hold">
                                          <p:stCondLst>
                                            <p:cond delay="0"/>
                                          </p:stCondLst>
                                        </p:cTn>
                                        <p:tgtEl>
                                          <p:spTgt spid="74"/>
                                        </p:tgtEl>
                                        <p:attrNameLst>
                                          <p:attrName>style.visibility</p:attrName>
                                        </p:attrNameLst>
                                      </p:cBhvr>
                                      <p:to>
                                        <p:strVal val="visible"/>
                                      </p:to>
                                    </p:set>
                                    <p:animEffect transition="in" filter="fade">
                                      <p:cBhvr>
                                        <p:cTn id="452" dur="500"/>
                                        <p:tgtEl>
                                          <p:spTgt spid="74"/>
                                        </p:tgtEl>
                                      </p:cBhvr>
                                    </p:animEffect>
                                  </p:childTnLst>
                                </p:cTn>
                              </p:par>
                            </p:childTnLst>
                          </p:cTn>
                        </p:par>
                      </p:childTnLst>
                    </p:cTn>
                  </p:par>
                  <p:par>
                    <p:cTn id="453" fill="hold">
                      <p:stCondLst>
                        <p:cond delay="indefinite"/>
                      </p:stCondLst>
                      <p:childTnLst>
                        <p:par>
                          <p:cTn id="454" fill="hold">
                            <p:stCondLst>
                              <p:cond delay="0"/>
                            </p:stCondLst>
                            <p:childTnLst>
                              <p:par>
                                <p:cTn id="455" presetID="10" presetClass="entr" presetSubtype="0" fill="hold" grpId="0" nodeType="clickEffect">
                                  <p:stCondLst>
                                    <p:cond delay="0"/>
                                  </p:stCondLst>
                                  <p:childTnLst>
                                    <p:set>
                                      <p:cBhvr>
                                        <p:cTn id="456" dur="1" fill="hold">
                                          <p:stCondLst>
                                            <p:cond delay="0"/>
                                          </p:stCondLst>
                                        </p:cTn>
                                        <p:tgtEl>
                                          <p:spTgt spid="58"/>
                                        </p:tgtEl>
                                        <p:attrNameLst>
                                          <p:attrName>style.visibility</p:attrName>
                                        </p:attrNameLst>
                                      </p:cBhvr>
                                      <p:to>
                                        <p:strVal val="visible"/>
                                      </p:to>
                                    </p:set>
                                    <p:animEffect transition="in" filter="fade">
                                      <p:cBhvr>
                                        <p:cTn id="457" dur="500"/>
                                        <p:tgtEl>
                                          <p:spTgt spid="58"/>
                                        </p:tgtEl>
                                      </p:cBhvr>
                                    </p:animEffect>
                                  </p:childTnLst>
                                </p:cTn>
                              </p:par>
                            </p:childTnLst>
                          </p:cTn>
                        </p:par>
                      </p:childTnLst>
                    </p:cTn>
                  </p:par>
                  <p:par>
                    <p:cTn id="458" fill="hold">
                      <p:stCondLst>
                        <p:cond delay="indefinite"/>
                      </p:stCondLst>
                      <p:childTnLst>
                        <p:par>
                          <p:cTn id="459" fill="hold">
                            <p:stCondLst>
                              <p:cond delay="0"/>
                            </p:stCondLst>
                            <p:childTnLst>
                              <p:par>
                                <p:cTn id="460" presetID="10" presetClass="entr" presetSubtype="0" fill="hold" nodeType="clickEffect">
                                  <p:stCondLst>
                                    <p:cond delay="0"/>
                                  </p:stCondLst>
                                  <p:childTnLst>
                                    <p:set>
                                      <p:cBhvr>
                                        <p:cTn id="461" dur="1" fill="hold">
                                          <p:stCondLst>
                                            <p:cond delay="0"/>
                                          </p:stCondLst>
                                        </p:cTn>
                                        <p:tgtEl>
                                          <p:spTgt spid="60"/>
                                        </p:tgtEl>
                                        <p:attrNameLst>
                                          <p:attrName>style.visibility</p:attrName>
                                        </p:attrNameLst>
                                      </p:cBhvr>
                                      <p:to>
                                        <p:strVal val="visible"/>
                                      </p:to>
                                    </p:set>
                                    <p:animEffect transition="in" filter="fade">
                                      <p:cBhvr>
                                        <p:cTn id="462" dur="500"/>
                                        <p:tgtEl>
                                          <p:spTgt spid="60"/>
                                        </p:tgtEl>
                                      </p:cBhvr>
                                    </p:animEffect>
                                  </p:childTnLst>
                                </p:cTn>
                              </p:par>
                            </p:childTnLst>
                          </p:cTn>
                        </p:par>
                      </p:childTnLst>
                    </p:cTn>
                  </p:par>
                  <p:par>
                    <p:cTn id="463" fill="hold">
                      <p:stCondLst>
                        <p:cond delay="indefinite"/>
                      </p:stCondLst>
                      <p:childTnLst>
                        <p:par>
                          <p:cTn id="464" fill="hold">
                            <p:stCondLst>
                              <p:cond delay="0"/>
                            </p:stCondLst>
                            <p:childTnLst>
                              <p:par>
                                <p:cTn id="465" presetID="10" presetClass="entr" presetSubtype="0" fill="hold" grpId="0" nodeType="clickEffect">
                                  <p:stCondLst>
                                    <p:cond delay="0"/>
                                  </p:stCondLst>
                                  <p:childTnLst>
                                    <p:set>
                                      <p:cBhvr>
                                        <p:cTn id="466" dur="1" fill="hold">
                                          <p:stCondLst>
                                            <p:cond delay="0"/>
                                          </p:stCondLst>
                                        </p:cTn>
                                        <p:tgtEl>
                                          <p:spTgt spid="75"/>
                                        </p:tgtEl>
                                        <p:attrNameLst>
                                          <p:attrName>style.visibility</p:attrName>
                                        </p:attrNameLst>
                                      </p:cBhvr>
                                      <p:to>
                                        <p:strVal val="visible"/>
                                      </p:to>
                                    </p:set>
                                    <p:animEffect transition="in" filter="fade">
                                      <p:cBhvr>
                                        <p:cTn id="46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30" grpId="0"/>
      <p:bldP spid="32" grpId="0"/>
      <p:bldP spid="33" grpId="0"/>
      <p:bldP spid="34" grpId="0"/>
      <p:bldP spid="35" grpId="0"/>
      <p:bldP spid="36" grpId="0"/>
      <p:bldP spid="45" grpId="0" animBg="1"/>
      <p:bldP spid="49" grpId="0" animBg="1"/>
      <p:bldP spid="49" grpId="1" animBg="1"/>
      <p:bldP spid="50" grpId="0"/>
      <p:bldP spid="51" grpId="0" animBg="1"/>
      <p:bldP spid="51"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build="p"/>
      <p:bldP spid="71" grpId="0" animBg="1"/>
      <p:bldP spid="71" grpId="1" animBg="1"/>
      <p:bldP spid="72" grpId="0" animBg="1"/>
      <p:bldP spid="72" grpId="1" animBg="1"/>
      <p:bldP spid="73" grpId="0" animBg="1"/>
      <p:bldP spid="73" grpId="1" animBg="1"/>
      <p:bldP spid="44" grpId="0"/>
      <p:bldP spid="46" grpId="0" uiExpand="1" build="p"/>
      <p:bldP spid="16" grpId="0" animBg="1"/>
      <p:bldP spid="47" grpId="0"/>
      <p:bldP spid="41" grpId="0"/>
      <p:bldP spid="5" grpId="0" build="p"/>
      <p:bldP spid="52" grpId="0" animBg="1"/>
      <p:bldP spid="53" grpId="0" animBg="1"/>
      <p:bldP spid="56" grpId="0"/>
      <p:bldP spid="57" grpId="0"/>
      <p:bldP spid="58" grpId="0" animBg="1"/>
      <p:bldP spid="74"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0A0B61-3E77-43C7-81EF-3BE54EBB23A5}"/>
              </a:ext>
            </a:extLst>
          </p:cNvPr>
          <p:cNvPicPr>
            <a:picLocks noChangeAspect="1"/>
          </p:cNvPicPr>
          <p:nvPr/>
        </p:nvPicPr>
        <p:blipFill>
          <a:blip r:embed="rId2"/>
          <a:stretch>
            <a:fillRect/>
          </a:stretch>
        </p:blipFill>
        <p:spPr>
          <a:xfrm>
            <a:off x="322118" y="72802"/>
            <a:ext cx="10113786" cy="6785198"/>
          </a:xfrm>
          <a:prstGeom prst="rect">
            <a:avLst/>
          </a:prstGeom>
        </p:spPr>
      </p:pic>
    </p:spTree>
    <p:extLst>
      <p:ext uri="{BB962C8B-B14F-4D97-AF65-F5344CB8AC3E}">
        <p14:creationId xmlns:p14="http://schemas.microsoft.com/office/powerpoint/2010/main" val="58742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2871D4-133B-461B-A755-B755E7AB5481}"/>
              </a:ext>
            </a:extLst>
          </p:cNvPr>
          <p:cNvPicPr>
            <a:picLocks noChangeAspect="1"/>
          </p:cNvPicPr>
          <p:nvPr/>
        </p:nvPicPr>
        <p:blipFill>
          <a:blip r:embed="rId2"/>
          <a:stretch>
            <a:fillRect/>
          </a:stretch>
        </p:blipFill>
        <p:spPr>
          <a:xfrm>
            <a:off x="972618" y="0"/>
            <a:ext cx="10246764" cy="6858000"/>
          </a:xfrm>
          <a:prstGeom prst="rect">
            <a:avLst/>
          </a:prstGeom>
        </p:spPr>
      </p:pic>
    </p:spTree>
    <p:extLst>
      <p:ext uri="{BB962C8B-B14F-4D97-AF65-F5344CB8AC3E}">
        <p14:creationId xmlns:p14="http://schemas.microsoft.com/office/powerpoint/2010/main" val="311250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3C3D3A-AC3C-46B9-9F4C-3CC93F5BC2F6}"/>
              </a:ext>
            </a:extLst>
          </p:cNvPr>
          <p:cNvSpPr txBox="1"/>
          <p:nvPr/>
        </p:nvSpPr>
        <p:spPr>
          <a:xfrm>
            <a:off x="286095" y="197346"/>
            <a:ext cx="5506381" cy="5909310"/>
          </a:xfrm>
          <a:prstGeom prst="rect">
            <a:avLst/>
          </a:prstGeom>
          <a:noFill/>
        </p:spPr>
        <p:txBody>
          <a:bodyPr wrap="square" rtlCol="0">
            <a:spAutoFit/>
          </a:bodyPr>
          <a:lstStyle/>
          <a:p>
            <a:r>
              <a:rPr lang="en-US" dirty="0">
                <a:latin typeface="Monaco" panose="020B0509030404040204" pitchFamily="49" charset="0"/>
              </a:rPr>
              <a:t>Different Problem :</a:t>
            </a:r>
          </a:p>
          <a:p>
            <a:endParaRPr lang="en-US" dirty="0">
              <a:latin typeface="Monaco" panose="020B0509030404040204" pitchFamily="49" charset="0"/>
            </a:endParaRPr>
          </a:p>
          <a:p>
            <a:r>
              <a:rPr lang="en-US" dirty="0">
                <a:latin typeface="Monaco" panose="020B0509030404040204" pitchFamily="49" charset="0"/>
              </a:rPr>
              <a:t>Can have any number of a’s or b’s </a:t>
            </a:r>
          </a:p>
          <a:p>
            <a:r>
              <a:rPr lang="en-US" dirty="0">
                <a:latin typeface="Monaco" panose="020B0509030404040204" pitchFamily="49" charset="0"/>
              </a:rPr>
              <a:t>	</a:t>
            </a:r>
            <a:r>
              <a:rPr lang="en-US" dirty="0" err="1">
                <a:latin typeface="Monaco" panose="020B0509030404040204" pitchFamily="49" charset="0"/>
              </a:rPr>
              <a:t>RegEx</a:t>
            </a:r>
            <a:r>
              <a:rPr lang="en-US" dirty="0">
                <a:latin typeface="Monaco" panose="020B0509030404040204" pitchFamily="49" charset="0"/>
              </a:rPr>
              <a:t> : a*b* ??</a:t>
            </a:r>
          </a:p>
          <a:p>
            <a:endParaRPr lang="en-US" dirty="0">
              <a:latin typeface="Monaco" panose="020B0509030404040204" pitchFamily="49" charset="0"/>
            </a:endParaRPr>
          </a:p>
          <a:p>
            <a:r>
              <a:rPr lang="en-US" dirty="0">
                <a:latin typeface="Monaco" panose="020B0509030404040204" pitchFamily="49" charset="0"/>
              </a:rPr>
              <a:t>1. All a’s need to be before b’s. </a:t>
            </a:r>
          </a:p>
          <a:p>
            <a:endParaRPr lang="en-US" dirty="0">
              <a:latin typeface="Monaco" panose="020B0509030404040204" pitchFamily="49" charset="0"/>
            </a:endParaRPr>
          </a:p>
          <a:p>
            <a:r>
              <a:rPr lang="en-US" dirty="0">
                <a:latin typeface="Monaco" panose="020B0509030404040204" pitchFamily="49" charset="0"/>
              </a:rPr>
              <a:t>2. but needs to be equal in number.</a:t>
            </a:r>
          </a:p>
          <a:p>
            <a:r>
              <a:rPr lang="en-US" dirty="0">
                <a:latin typeface="Monaco" panose="020B0509030404040204" pitchFamily="49" charset="0"/>
              </a:rPr>
              <a:t>	n(a) == n(b); </a:t>
            </a:r>
          </a:p>
          <a:p>
            <a:endParaRPr lang="en-US" dirty="0">
              <a:latin typeface="Monaco" panose="020B0509030404040204" pitchFamily="49" charset="0"/>
            </a:endParaRPr>
          </a:p>
          <a:p>
            <a:r>
              <a:rPr lang="en-US" dirty="0">
                <a:latin typeface="Monaco" panose="020B0509030404040204" pitchFamily="49" charset="0"/>
              </a:rPr>
              <a:t>Short-Expression : </a:t>
            </a:r>
            <a:r>
              <a:rPr lang="en-US" dirty="0" err="1">
                <a:latin typeface="Monaco" panose="020B0509030404040204" pitchFamily="49" charset="0"/>
              </a:rPr>
              <a:t>a</a:t>
            </a:r>
            <a:r>
              <a:rPr lang="en-US" baseline="30000" dirty="0" err="1">
                <a:latin typeface="Monaco" panose="020B0509030404040204" pitchFamily="49" charset="0"/>
              </a:rPr>
              <a:t>n</a:t>
            </a:r>
            <a:r>
              <a:rPr lang="en-US" dirty="0" err="1">
                <a:latin typeface="Monaco" panose="020B0509030404040204" pitchFamily="49" charset="0"/>
              </a:rPr>
              <a:t>b</a:t>
            </a:r>
            <a:r>
              <a:rPr lang="en-US" baseline="30000" dirty="0" err="1">
                <a:latin typeface="Monaco" panose="020B0509030404040204" pitchFamily="49" charset="0"/>
              </a:rPr>
              <a:t>n</a:t>
            </a:r>
            <a:r>
              <a:rPr lang="en-US" baseline="30000" dirty="0">
                <a:latin typeface="Monaco" panose="020B0509030404040204" pitchFamily="49" charset="0"/>
              </a:rPr>
              <a:t> </a:t>
            </a:r>
            <a:r>
              <a:rPr lang="en-US" dirty="0">
                <a:latin typeface="Monaco" panose="020B0509030404040204" pitchFamily="49" charset="0"/>
              </a:rPr>
              <a:t> .</a:t>
            </a:r>
          </a:p>
          <a:p>
            <a:endParaRPr lang="en-US" dirty="0">
              <a:latin typeface="Monaco" panose="020B0509030404040204" pitchFamily="49" charset="0"/>
            </a:endParaRPr>
          </a:p>
          <a:p>
            <a:r>
              <a:rPr lang="en-US" dirty="0">
                <a:latin typeface="Monaco" panose="020B0509030404040204" pitchFamily="49" charset="0"/>
              </a:rPr>
              <a:t>Note </a:t>
            </a:r>
            <a:r>
              <a:rPr lang="en-US" dirty="0">
                <a:latin typeface="Monaco" panose="020B0509030404040204" pitchFamily="49" charset="0"/>
                <a:sym typeface="Wingdings" panose="05000000000000000000" pitchFamily="2" charset="2"/>
              </a:rPr>
              <a:t></a:t>
            </a:r>
            <a:r>
              <a:rPr lang="en-US" dirty="0">
                <a:latin typeface="Monaco" panose="020B0509030404040204" pitchFamily="49" charset="0"/>
              </a:rPr>
              <a:t> </a:t>
            </a:r>
            <a:r>
              <a:rPr lang="en-US" dirty="0" err="1">
                <a:latin typeface="Monaco" panose="020B0509030404040204" pitchFamily="49" charset="0"/>
              </a:rPr>
              <a:t>a</a:t>
            </a:r>
            <a:r>
              <a:rPr lang="en-US" baseline="30000" dirty="0" err="1">
                <a:latin typeface="Monaco" panose="020B0509030404040204" pitchFamily="49" charset="0"/>
              </a:rPr>
              <a:t>n</a:t>
            </a:r>
            <a:r>
              <a:rPr lang="en-US" dirty="0" err="1">
                <a:latin typeface="Monaco" panose="020B0509030404040204" pitchFamily="49" charset="0"/>
              </a:rPr>
              <a:t>b</a:t>
            </a:r>
            <a:r>
              <a:rPr lang="en-US" baseline="30000" dirty="0" err="1">
                <a:latin typeface="Monaco" panose="020B0509030404040204" pitchFamily="49" charset="0"/>
              </a:rPr>
              <a:t>n</a:t>
            </a:r>
            <a:r>
              <a:rPr lang="en-US" dirty="0">
                <a:latin typeface="Monaco" panose="020B0509030404040204" pitchFamily="49" charset="0"/>
              </a:rPr>
              <a:t> != a*b*.  </a:t>
            </a:r>
          </a:p>
          <a:p>
            <a:endParaRPr lang="en-US" dirty="0">
              <a:latin typeface="Monaco" panose="020B0509030404040204" pitchFamily="49" charset="0"/>
            </a:endParaRPr>
          </a:p>
          <a:p>
            <a:r>
              <a:rPr lang="en-US" dirty="0" err="1">
                <a:latin typeface="Monaco" panose="020B0509030404040204" pitchFamily="49" charset="0"/>
              </a:rPr>
              <a:t>Eg</a:t>
            </a:r>
            <a:r>
              <a:rPr lang="en-US" dirty="0">
                <a:latin typeface="Monaco" panose="020B0509030404040204" pitchFamily="49" charset="0"/>
              </a:rPr>
              <a:t> : </a:t>
            </a:r>
            <a:r>
              <a:rPr lang="en-US" dirty="0" err="1">
                <a:latin typeface="Monaco" panose="020B0509030404040204" pitchFamily="49" charset="0"/>
              </a:rPr>
              <a:t>aabb</a:t>
            </a:r>
            <a:r>
              <a:rPr lang="en-US" dirty="0">
                <a:latin typeface="Monaco" panose="020B0509030404040204" pitchFamily="49" charset="0"/>
              </a:rPr>
              <a:t>, ab, </a:t>
            </a:r>
            <a:r>
              <a:rPr lang="en-US" dirty="0" err="1">
                <a:latin typeface="Monaco" panose="020B0509030404040204" pitchFamily="49" charset="0"/>
              </a:rPr>
              <a:t>aaaabbbb</a:t>
            </a:r>
            <a:r>
              <a:rPr lang="en-US" dirty="0">
                <a:latin typeface="Monaco" panose="020B0509030404040204" pitchFamily="49" charset="0"/>
              </a:rPr>
              <a:t>, </a:t>
            </a:r>
            <a:r>
              <a:rPr lang="en-US" dirty="0" err="1">
                <a:latin typeface="Monaco" panose="020B0509030404040204" pitchFamily="49" charset="0"/>
              </a:rPr>
              <a:t>aaabbb</a:t>
            </a:r>
            <a:r>
              <a:rPr lang="en-US" dirty="0">
                <a:latin typeface="Monaco" panose="020B0509030404040204" pitchFamily="49" charset="0"/>
              </a:rPr>
              <a:t>, </a:t>
            </a:r>
          </a:p>
          <a:p>
            <a:endParaRPr lang="en-US" dirty="0">
              <a:latin typeface="Monaco" panose="020B0509030404040204" pitchFamily="49" charset="0"/>
            </a:endParaRPr>
          </a:p>
          <a:p>
            <a:r>
              <a:rPr lang="en-US" dirty="0">
                <a:latin typeface="Monaco" panose="020B0509030404040204" pitchFamily="49" charset="0"/>
              </a:rPr>
              <a:t>Not Valid : a, </a:t>
            </a:r>
            <a:r>
              <a:rPr lang="en-US" dirty="0" err="1">
                <a:latin typeface="Monaco" panose="020B0509030404040204" pitchFamily="49" charset="0"/>
              </a:rPr>
              <a:t>ba</a:t>
            </a:r>
            <a:r>
              <a:rPr lang="en-US" dirty="0">
                <a:latin typeface="Monaco" panose="020B0509030404040204" pitchFamily="49" charset="0"/>
              </a:rPr>
              <a:t>, </a:t>
            </a:r>
            <a:r>
              <a:rPr lang="en-US" dirty="0" err="1">
                <a:latin typeface="Monaco" panose="020B0509030404040204" pitchFamily="49" charset="0"/>
              </a:rPr>
              <a:t>bbaa</a:t>
            </a:r>
            <a:r>
              <a:rPr lang="en-US" dirty="0">
                <a:latin typeface="Monaco" panose="020B0509030404040204" pitchFamily="49" charset="0"/>
              </a:rPr>
              <a:t>, </a:t>
            </a:r>
            <a:r>
              <a:rPr lang="en-US" dirty="0" err="1">
                <a:latin typeface="Monaco" panose="020B0509030404040204" pitchFamily="49" charset="0"/>
              </a:rPr>
              <a:t>abab</a:t>
            </a:r>
            <a:endParaRPr lang="en-US" dirty="0">
              <a:latin typeface="Monaco" panose="020B0509030404040204" pitchFamily="49" charset="0"/>
            </a:endParaRPr>
          </a:p>
          <a:p>
            <a:endParaRPr lang="en-US" dirty="0">
              <a:latin typeface="Monaco" panose="020B0509030404040204" pitchFamily="49" charset="0"/>
            </a:endParaRPr>
          </a:p>
          <a:p>
            <a:r>
              <a:rPr lang="en-US" dirty="0">
                <a:latin typeface="Monaco" panose="020B0509030404040204" pitchFamily="49" charset="0"/>
              </a:rPr>
              <a:t>Hint : Need to keep count of what the start character is and how many a’s seen till now. </a:t>
            </a:r>
          </a:p>
        </p:txBody>
      </p:sp>
      <p:sp>
        <p:nvSpPr>
          <p:cNvPr id="8" name="TextBox 7">
            <a:extLst>
              <a:ext uri="{FF2B5EF4-FFF2-40B4-BE49-F238E27FC236}">
                <a16:creationId xmlns:a16="http://schemas.microsoft.com/office/drawing/2014/main" id="{F54A299F-4FE6-4DA9-BB3B-9D34C056BC3C}"/>
              </a:ext>
            </a:extLst>
          </p:cNvPr>
          <p:cNvSpPr txBox="1"/>
          <p:nvPr/>
        </p:nvSpPr>
        <p:spPr>
          <a:xfrm>
            <a:off x="7940707" y="533230"/>
            <a:ext cx="697160" cy="369332"/>
          </a:xfrm>
          <a:prstGeom prst="rect">
            <a:avLst/>
          </a:prstGeom>
          <a:noFill/>
        </p:spPr>
        <p:txBody>
          <a:bodyPr wrap="square" rtlCol="0">
            <a:spAutoFit/>
          </a:bodyPr>
          <a:lstStyle/>
          <a:p>
            <a:r>
              <a:rPr lang="en-US" dirty="0">
                <a:latin typeface="Ubuntu Mono" panose="020B0509030602030204" pitchFamily="49" charset="0"/>
              </a:rPr>
              <a:t>a, b</a:t>
            </a:r>
          </a:p>
        </p:txBody>
      </p:sp>
      <p:sp>
        <p:nvSpPr>
          <p:cNvPr id="9" name="Oval 8">
            <a:extLst>
              <a:ext uri="{FF2B5EF4-FFF2-40B4-BE49-F238E27FC236}">
                <a16:creationId xmlns:a16="http://schemas.microsoft.com/office/drawing/2014/main" id="{6DE87B85-DE5D-4026-AA19-0B64E3F8F8F9}"/>
              </a:ext>
            </a:extLst>
          </p:cNvPr>
          <p:cNvSpPr/>
          <p:nvPr/>
        </p:nvSpPr>
        <p:spPr>
          <a:xfrm>
            <a:off x="7141832" y="717897"/>
            <a:ext cx="545284" cy="553673"/>
          </a:xfrm>
          <a:prstGeom prst="ellipse">
            <a:avLst/>
          </a:prstGeom>
          <a:solidFill>
            <a:srgbClr val="92D050"/>
          </a:solidFill>
          <a:ln w="38100" cmpd="tri"/>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AA506CC-E1C3-4B93-961A-80F5C50BD429}"/>
              </a:ext>
            </a:extLst>
          </p:cNvPr>
          <p:cNvSpPr txBox="1"/>
          <p:nvPr/>
        </p:nvSpPr>
        <p:spPr>
          <a:xfrm>
            <a:off x="6399524" y="1010312"/>
            <a:ext cx="519882" cy="369332"/>
          </a:xfrm>
          <a:prstGeom prst="rect">
            <a:avLst/>
          </a:prstGeom>
          <a:noFill/>
        </p:spPr>
        <p:txBody>
          <a:bodyPr wrap="square" rtlCol="0">
            <a:spAutoFit/>
          </a:bodyPr>
          <a:lstStyle/>
          <a:p>
            <a:r>
              <a:rPr lang="en-US" dirty="0">
                <a:latin typeface="Ubuntu Mono" panose="020B0509030602030204" pitchFamily="49" charset="0"/>
              </a:rPr>
              <a:t>S</a:t>
            </a:r>
          </a:p>
        </p:txBody>
      </p:sp>
      <p:cxnSp>
        <p:nvCxnSpPr>
          <p:cNvPr id="11" name="Connector: Curved 10">
            <a:extLst>
              <a:ext uri="{FF2B5EF4-FFF2-40B4-BE49-F238E27FC236}">
                <a16:creationId xmlns:a16="http://schemas.microsoft.com/office/drawing/2014/main" id="{99D9C692-535C-4503-8671-937CB8949C95}"/>
              </a:ext>
            </a:extLst>
          </p:cNvPr>
          <p:cNvCxnSpPr>
            <a:cxnSpLocks/>
          </p:cNvCxnSpPr>
          <p:nvPr/>
        </p:nvCxnSpPr>
        <p:spPr>
          <a:xfrm rot="16200000" flipH="1">
            <a:off x="7124938" y="988384"/>
            <a:ext cx="553673" cy="12700"/>
          </a:xfrm>
          <a:prstGeom prst="curvedConnector5">
            <a:avLst>
              <a:gd name="adj1" fmla="val -41288"/>
              <a:gd name="adj2" fmla="val 3946787"/>
              <a:gd name="adj3" fmla="val 14128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CDB20DC-1692-48B1-95D5-0CC545645EC9}"/>
              </a:ext>
            </a:extLst>
          </p:cNvPr>
          <p:cNvCxnSpPr>
            <a:cxnSpLocks/>
          </p:cNvCxnSpPr>
          <p:nvPr/>
        </p:nvCxnSpPr>
        <p:spPr>
          <a:xfrm>
            <a:off x="6177097" y="1006366"/>
            <a:ext cx="96473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B4678E-F06A-491F-95CE-91856666C040}"/>
              </a:ext>
            </a:extLst>
          </p:cNvPr>
          <p:cNvSpPr/>
          <p:nvPr/>
        </p:nvSpPr>
        <p:spPr>
          <a:xfrm>
            <a:off x="7240871" y="810067"/>
            <a:ext cx="300082" cy="369332"/>
          </a:xfrm>
          <a:prstGeom prst="rect">
            <a:avLst/>
          </a:prstGeom>
        </p:spPr>
        <p:txBody>
          <a:bodyPr wrap="none">
            <a:spAutoFit/>
          </a:bodyPr>
          <a:lstStyle/>
          <a:p>
            <a:r>
              <a:rPr lang="en-US" dirty="0">
                <a:latin typeface="Ubuntu Mono" panose="020B0509030602030204" pitchFamily="49" charset="0"/>
              </a:rPr>
              <a:t>F</a:t>
            </a:r>
          </a:p>
        </p:txBody>
      </p:sp>
      <p:sp>
        <p:nvSpPr>
          <p:cNvPr id="2" name="TextBox 1">
            <a:extLst>
              <a:ext uri="{FF2B5EF4-FFF2-40B4-BE49-F238E27FC236}">
                <a16:creationId xmlns:a16="http://schemas.microsoft.com/office/drawing/2014/main" id="{9347757B-5FD9-4A97-BC6D-2B6AE5977EFA}"/>
              </a:ext>
            </a:extLst>
          </p:cNvPr>
          <p:cNvSpPr txBox="1"/>
          <p:nvPr/>
        </p:nvSpPr>
        <p:spPr>
          <a:xfrm>
            <a:off x="6004200" y="2246119"/>
            <a:ext cx="6078744" cy="4524315"/>
          </a:xfrm>
          <a:prstGeom prst="rect">
            <a:avLst/>
          </a:prstGeom>
          <a:noFill/>
        </p:spPr>
        <p:txBody>
          <a:bodyPr wrap="square" rtlCol="0">
            <a:spAutoFit/>
          </a:bodyPr>
          <a:lstStyle/>
          <a:p>
            <a:r>
              <a:rPr lang="en-US" dirty="0">
                <a:latin typeface="Monaco" panose="020B0509030404040204" pitchFamily="49" charset="0"/>
              </a:rPr>
              <a:t>Can an array help ?</a:t>
            </a:r>
          </a:p>
          <a:p>
            <a:endParaRPr lang="en-US" dirty="0">
              <a:latin typeface="Monaco" panose="020B0509030404040204" pitchFamily="49" charset="0"/>
            </a:endParaRPr>
          </a:p>
          <a:p>
            <a:r>
              <a:rPr lang="en-US" dirty="0">
                <a:latin typeface="Monaco" panose="020B0509030404040204" pitchFamily="49" charset="0"/>
              </a:rPr>
              <a:t>Can a stack or queue help ?</a:t>
            </a:r>
          </a:p>
          <a:p>
            <a:endParaRPr lang="en-US" dirty="0">
              <a:latin typeface="Monaco" panose="020B0509030404040204" pitchFamily="49" charset="0"/>
            </a:endParaRPr>
          </a:p>
          <a:p>
            <a:r>
              <a:rPr lang="en-US" dirty="0">
                <a:latin typeface="Monaco" panose="020B0509030404040204" pitchFamily="49" charset="0"/>
              </a:rPr>
              <a:t>SAW b </a:t>
            </a:r>
            <a:r>
              <a:rPr lang="en-US" dirty="0">
                <a:latin typeface="Monaco" panose="020B0509030404040204" pitchFamily="49" charset="0"/>
                <a:sym typeface="Wingdings" panose="05000000000000000000" pitchFamily="2" charset="2"/>
              </a:rPr>
              <a:t> Error.</a:t>
            </a:r>
          </a:p>
          <a:p>
            <a:r>
              <a:rPr lang="en-US" dirty="0">
                <a:latin typeface="Monaco" panose="020B0509030404040204" pitchFamily="49" charset="0"/>
                <a:sym typeface="Wingdings" panose="05000000000000000000" pitchFamily="2" charset="2"/>
              </a:rPr>
              <a:t> </a:t>
            </a:r>
          </a:p>
          <a:p>
            <a:r>
              <a:rPr lang="en-US" dirty="0">
                <a:latin typeface="Monaco" panose="020B0509030404040204" pitchFamily="49" charset="0"/>
                <a:sym typeface="Wingdings" panose="05000000000000000000" pitchFamily="2" charset="2"/>
              </a:rPr>
              <a:t>Else SAW a  Push a;</a:t>
            </a:r>
          </a:p>
          <a:p>
            <a:r>
              <a:rPr lang="en-US" dirty="0">
                <a:solidFill>
                  <a:srgbClr val="FF0000"/>
                </a:solidFill>
                <a:latin typeface="Monaco" panose="020B0509030404040204" pitchFamily="49" charset="0"/>
                <a:sym typeface="Wingdings" panose="05000000000000000000" pitchFamily="2" charset="2"/>
              </a:rPr>
              <a:t>Keep repeating above step until we see b or reach end of string. </a:t>
            </a:r>
          </a:p>
          <a:p>
            <a:endParaRPr lang="en-US" dirty="0">
              <a:latin typeface="Monaco" panose="020B0509030404040204" pitchFamily="49" charset="0"/>
              <a:sym typeface="Wingdings" panose="05000000000000000000" pitchFamily="2" charset="2"/>
            </a:endParaRPr>
          </a:p>
          <a:p>
            <a:r>
              <a:rPr lang="en-US" dirty="0">
                <a:latin typeface="Monaco" panose="020B0509030404040204" pitchFamily="49" charset="0"/>
                <a:sym typeface="Wingdings" panose="05000000000000000000" pitchFamily="2" charset="2"/>
              </a:rPr>
              <a:t>SAW b  Pop a.</a:t>
            </a:r>
          </a:p>
          <a:p>
            <a:r>
              <a:rPr lang="en-US" dirty="0">
                <a:solidFill>
                  <a:srgbClr val="FF0000"/>
                </a:solidFill>
                <a:latin typeface="Monaco" panose="020B0509030404040204" pitchFamily="49" charset="0"/>
                <a:sym typeface="Wingdings" panose="05000000000000000000" pitchFamily="2" charset="2"/>
              </a:rPr>
              <a:t>Keep repeating above step until stack end or we exhaust all b’s</a:t>
            </a:r>
          </a:p>
          <a:p>
            <a:endParaRPr lang="en-US" dirty="0">
              <a:latin typeface="Monaco" panose="020B0509030404040204" pitchFamily="49" charset="0"/>
              <a:sym typeface="Wingdings" panose="05000000000000000000" pitchFamily="2" charset="2"/>
            </a:endParaRPr>
          </a:p>
          <a:p>
            <a:r>
              <a:rPr lang="en-US" dirty="0">
                <a:latin typeface="Monaco" panose="020B0509030404040204" pitchFamily="49" charset="0"/>
                <a:sym typeface="Wingdings" panose="05000000000000000000" pitchFamily="2" charset="2"/>
              </a:rPr>
              <a:t>Empty Stack  </a:t>
            </a:r>
            <a:r>
              <a:rPr lang="en-US" dirty="0">
                <a:solidFill>
                  <a:srgbClr val="00B050"/>
                </a:solidFill>
                <a:latin typeface="Monaco" panose="020B0509030404040204" pitchFamily="49" charset="0"/>
                <a:sym typeface="Wingdings" panose="05000000000000000000" pitchFamily="2" charset="2"/>
              </a:rPr>
              <a:t>Accept !!! </a:t>
            </a:r>
            <a:r>
              <a:rPr lang="en-US" dirty="0">
                <a:latin typeface="Monaco" panose="020B0509030404040204" pitchFamily="49" charset="0"/>
                <a:sym typeface="Wingdings" panose="05000000000000000000" pitchFamily="2" charset="2"/>
              </a:rPr>
              <a:t>Or Stack-not-empty  </a:t>
            </a:r>
            <a:r>
              <a:rPr lang="en-US" dirty="0">
                <a:solidFill>
                  <a:srgbClr val="0070C0"/>
                </a:solidFill>
                <a:latin typeface="Monaco" panose="020B0509030404040204" pitchFamily="49" charset="0"/>
                <a:sym typeface="Wingdings" panose="05000000000000000000" pitchFamily="2" charset="2"/>
              </a:rPr>
              <a:t>Reject !!!.</a:t>
            </a:r>
            <a:endParaRPr lang="en-US" dirty="0">
              <a:solidFill>
                <a:srgbClr val="0070C0"/>
              </a:solidFill>
              <a:latin typeface="Monaco" panose="020B0509030404040204" pitchFamily="49" charset="0"/>
            </a:endParaRPr>
          </a:p>
        </p:txBody>
      </p:sp>
    </p:spTree>
    <p:extLst>
      <p:ext uri="{BB962C8B-B14F-4D97-AF65-F5344CB8AC3E}">
        <p14:creationId xmlns:p14="http://schemas.microsoft.com/office/powerpoint/2010/main" val="69579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fade">
                                      <p:cBhvr>
                                        <p:cTn id="42" dur="500"/>
                                        <p:tgtEl>
                                          <p:spTgt spid="6">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4" end="14"/>
                                            </p:txEl>
                                          </p:spTgt>
                                        </p:tgtEl>
                                        <p:attrNameLst>
                                          <p:attrName>style.visibility</p:attrName>
                                        </p:attrNameLst>
                                      </p:cBhvr>
                                      <p:to>
                                        <p:strVal val="visible"/>
                                      </p:to>
                                    </p:set>
                                    <p:animEffect transition="in" filter="fade">
                                      <p:cBhvr>
                                        <p:cTn id="47" dur="500"/>
                                        <p:tgtEl>
                                          <p:spTgt spid="6">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6" end="16"/>
                                            </p:txEl>
                                          </p:spTgt>
                                        </p:tgtEl>
                                        <p:attrNameLst>
                                          <p:attrName>style.visibility</p:attrName>
                                        </p:attrNameLst>
                                      </p:cBhvr>
                                      <p:to>
                                        <p:strVal val="visible"/>
                                      </p:to>
                                    </p:set>
                                    <p:animEffect transition="in" filter="fade">
                                      <p:cBhvr>
                                        <p:cTn id="52" dur="500"/>
                                        <p:tgtEl>
                                          <p:spTgt spid="6">
                                            <p:txEl>
                                              <p:pRg st="16" end="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8" end="18"/>
                                            </p:txEl>
                                          </p:spTgt>
                                        </p:tgtEl>
                                        <p:attrNameLst>
                                          <p:attrName>style.visibility</p:attrName>
                                        </p:attrNameLst>
                                      </p:cBhvr>
                                      <p:to>
                                        <p:strVal val="visible"/>
                                      </p:to>
                                    </p:set>
                                    <p:animEffect transition="in" filter="fade">
                                      <p:cBhvr>
                                        <p:cTn id="57" dur="500"/>
                                        <p:tgtEl>
                                          <p:spTgt spid="6">
                                            <p:txEl>
                                              <p:pRg st="18" end="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500"/>
                                        <p:tgtEl>
                                          <p:spTgt spid="9"/>
                                        </p:tgtEl>
                                      </p:cBhvr>
                                    </p:animEffect>
                                  </p:childTnLst>
                                </p:cTn>
                              </p:par>
                              <p:par>
                                <p:cTn id="74" presetID="10" presetClass="entr" presetSubtype="0" fill="hold"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500"/>
                                        <p:tgtEl>
                                          <p:spTgt spid="11"/>
                                        </p:tgtEl>
                                      </p:cBhvr>
                                    </p:animEffect>
                                  </p:childTnLst>
                                </p:cTn>
                              </p:par>
                              <p:par>
                                <p:cTn id="77" presetID="10"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
                                            <p:txEl>
                                              <p:pRg st="0" end="0"/>
                                            </p:txEl>
                                          </p:spTgt>
                                        </p:tgtEl>
                                        <p:attrNameLst>
                                          <p:attrName>style.visibility</p:attrName>
                                        </p:attrNameLst>
                                      </p:cBhvr>
                                      <p:to>
                                        <p:strVal val="visible"/>
                                      </p:to>
                                    </p:set>
                                    <p:animEffect transition="in" filter="fade">
                                      <p:cBhvr>
                                        <p:cTn id="84" dur="500"/>
                                        <p:tgtEl>
                                          <p:spTgt spid="2">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
                                            <p:txEl>
                                              <p:pRg st="2" end="2"/>
                                            </p:txEl>
                                          </p:spTgt>
                                        </p:tgtEl>
                                        <p:attrNameLst>
                                          <p:attrName>style.visibility</p:attrName>
                                        </p:attrNameLst>
                                      </p:cBhvr>
                                      <p:to>
                                        <p:strVal val="visible"/>
                                      </p:to>
                                    </p:set>
                                    <p:animEffect transition="in" filter="fade">
                                      <p:cBhvr>
                                        <p:cTn id="89" dur="500"/>
                                        <p:tgtEl>
                                          <p:spTgt spid="2">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
                                            <p:txEl>
                                              <p:pRg st="4" end="4"/>
                                            </p:txEl>
                                          </p:spTgt>
                                        </p:tgtEl>
                                        <p:attrNameLst>
                                          <p:attrName>style.visibility</p:attrName>
                                        </p:attrNameLst>
                                      </p:cBhvr>
                                      <p:to>
                                        <p:strVal val="visible"/>
                                      </p:to>
                                    </p:set>
                                    <p:animEffect transition="in" filter="fade">
                                      <p:cBhvr>
                                        <p:cTn id="94" dur="500"/>
                                        <p:tgtEl>
                                          <p:spTgt spid="2">
                                            <p:txEl>
                                              <p:pRg st="4" end="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
                                            <p:txEl>
                                              <p:pRg st="5" end="5"/>
                                            </p:txEl>
                                          </p:spTgt>
                                        </p:tgtEl>
                                        <p:attrNameLst>
                                          <p:attrName>style.visibility</p:attrName>
                                        </p:attrNameLst>
                                      </p:cBhvr>
                                      <p:to>
                                        <p:strVal val="visible"/>
                                      </p:to>
                                    </p:set>
                                    <p:animEffect transition="in" filter="fade">
                                      <p:cBhvr>
                                        <p:cTn id="99" dur="500"/>
                                        <p:tgtEl>
                                          <p:spTgt spid="2">
                                            <p:txEl>
                                              <p:pRg st="5" end="5"/>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
                                            <p:txEl>
                                              <p:pRg st="6" end="6"/>
                                            </p:txEl>
                                          </p:spTgt>
                                        </p:tgtEl>
                                        <p:attrNameLst>
                                          <p:attrName>style.visibility</p:attrName>
                                        </p:attrNameLst>
                                      </p:cBhvr>
                                      <p:to>
                                        <p:strVal val="visible"/>
                                      </p:to>
                                    </p:set>
                                    <p:animEffect transition="in" filter="fade">
                                      <p:cBhvr>
                                        <p:cTn id="104" dur="500"/>
                                        <p:tgtEl>
                                          <p:spTgt spid="2">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
                                            <p:txEl>
                                              <p:pRg st="7" end="7"/>
                                            </p:txEl>
                                          </p:spTgt>
                                        </p:tgtEl>
                                        <p:attrNameLst>
                                          <p:attrName>style.visibility</p:attrName>
                                        </p:attrNameLst>
                                      </p:cBhvr>
                                      <p:to>
                                        <p:strVal val="visible"/>
                                      </p:to>
                                    </p:set>
                                    <p:animEffect transition="in" filter="fade">
                                      <p:cBhvr>
                                        <p:cTn id="109" dur="500"/>
                                        <p:tgtEl>
                                          <p:spTgt spid="2">
                                            <p:txEl>
                                              <p:pRg st="7" end="7"/>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
                                            <p:txEl>
                                              <p:pRg st="9" end="9"/>
                                            </p:txEl>
                                          </p:spTgt>
                                        </p:tgtEl>
                                        <p:attrNameLst>
                                          <p:attrName>style.visibility</p:attrName>
                                        </p:attrNameLst>
                                      </p:cBhvr>
                                      <p:to>
                                        <p:strVal val="visible"/>
                                      </p:to>
                                    </p:set>
                                    <p:animEffect transition="in" filter="fade">
                                      <p:cBhvr>
                                        <p:cTn id="114" dur="500"/>
                                        <p:tgtEl>
                                          <p:spTgt spid="2">
                                            <p:txEl>
                                              <p:pRg st="9" end="9"/>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2">
                                            <p:txEl>
                                              <p:pRg st="10" end="10"/>
                                            </p:txEl>
                                          </p:spTgt>
                                        </p:tgtEl>
                                        <p:attrNameLst>
                                          <p:attrName>style.visibility</p:attrName>
                                        </p:attrNameLst>
                                      </p:cBhvr>
                                      <p:to>
                                        <p:strVal val="visible"/>
                                      </p:to>
                                    </p:set>
                                    <p:animEffect transition="in" filter="fade">
                                      <p:cBhvr>
                                        <p:cTn id="119" dur="500"/>
                                        <p:tgtEl>
                                          <p:spTgt spid="2">
                                            <p:txEl>
                                              <p:pRg st="10" end="1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2">
                                            <p:txEl>
                                              <p:pRg st="12" end="12"/>
                                            </p:txEl>
                                          </p:spTgt>
                                        </p:tgtEl>
                                        <p:attrNameLst>
                                          <p:attrName>style.visibility</p:attrName>
                                        </p:attrNameLst>
                                      </p:cBhvr>
                                      <p:to>
                                        <p:strVal val="visible"/>
                                      </p:to>
                                    </p:set>
                                    <p:animEffect transition="in" filter="fade">
                                      <p:cBhvr>
                                        <p:cTn id="124"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9" grpId="0" animBg="1"/>
      <p:bldP spid="10" grpId="0"/>
      <p:bldP spid="13" grpId="0"/>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1678</Words>
  <Application>Microsoft Office PowerPoint</Application>
  <PresentationFormat>Widescreen</PresentationFormat>
  <Paragraphs>389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Monaco</vt:lpstr>
      <vt:lpstr>Ubuntu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Technotonix</dc:creator>
  <cp:lastModifiedBy>Sumit Technotonix</cp:lastModifiedBy>
  <cp:revision>165</cp:revision>
  <dcterms:created xsi:type="dcterms:W3CDTF">2019-06-06T06:28:25Z</dcterms:created>
  <dcterms:modified xsi:type="dcterms:W3CDTF">2019-06-08T13:51:58Z</dcterms:modified>
</cp:coreProperties>
</file>