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5" r:id="rId3"/>
    <p:sldId id="259" r:id="rId4"/>
    <p:sldId id="260" r:id="rId5"/>
    <p:sldId id="262" r:id="rId6"/>
    <p:sldId id="273" r:id="rId7"/>
    <p:sldId id="272" r:id="rId8"/>
    <p:sldId id="274" r:id="rId9"/>
    <p:sldId id="267" r:id="rId10"/>
    <p:sldId id="275"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p:cViewPr>
        <p:scale>
          <a:sx n="90" d="100"/>
          <a:sy n="90" d="100"/>
        </p:scale>
        <p:origin x="-66" y="-12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BE4C64-092D-47B4-84D0-888A5482677B}"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36BCD-0AFA-4ED0-A391-E245B8AB7DA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7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E4C64-092D-47B4-84D0-888A5482677B}"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361756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E4C64-092D-47B4-84D0-888A5482677B}"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278260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E4C64-092D-47B4-84D0-888A5482677B}"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161049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E4C64-092D-47B4-84D0-888A5482677B}"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36BCD-0AFA-4ED0-A391-E245B8AB7DA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75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E4C64-092D-47B4-84D0-888A5482677B}"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289939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E4C64-092D-47B4-84D0-888A5482677B}"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31935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E4C64-092D-47B4-84D0-888A5482677B}" type="datetimeFigureOut">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358717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BE4C64-092D-47B4-84D0-888A5482677B}" type="datetimeFigureOut">
              <a:rPr lang="en-IN" smtClean="0"/>
              <a:t>08-01-2022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348826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BE4C64-092D-47B4-84D0-888A5482677B}" type="datetimeFigureOut">
              <a:rPr lang="en-IN" smtClean="0"/>
              <a:t>08-01-2022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236BCD-0AFA-4ED0-A391-E245B8AB7DA9}" type="slidenum">
              <a:rPr lang="en-IN" smtClean="0"/>
              <a:t>‹#›</a:t>
            </a:fld>
            <a:endParaRPr lang="en-IN"/>
          </a:p>
        </p:txBody>
      </p:sp>
    </p:spTree>
    <p:extLst>
      <p:ext uri="{BB962C8B-B14F-4D97-AF65-F5344CB8AC3E}">
        <p14:creationId xmlns:p14="http://schemas.microsoft.com/office/powerpoint/2010/main" val="142864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E4C64-092D-47B4-84D0-888A5482677B}"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36BCD-0AFA-4ED0-A391-E245B8AB7DA9}" type="slidenum">
              <a:rPr lang="en-IN" smtClean="0"/>
              <a:t>‹#›</a:t>
            </a:fld>
            <a:endParaRPr lang="en-IN"/>
          </a:p>
        </p:txBody>
      </p:sp>
    </p:spTree>
    <p:extLst>
      <p:ext uri="{BB962C8B-B14F-4D97-AF65-F5344CB8AC3E}">
        <p14:creationId xmlns:p14="http://schemas.microsoft.com/office/powerpoint/2010/main" val="396027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BE4C64-092D-47B4-84D0-888A5482677B}" type="datetimeFigureOut">
              <a:rPr lang="en-IN" smtClean="0"/>
              <a:t>08-01-2022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236BCD-0AFA-4ED0-A391-E245B8AB7DA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1216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iddk.nih.gov/health-information/weight-management/adult-overweight-obesity/definition-facts" TargetMode="External"/><Relationship Id="rId2" Type="http://schemas.openxmlformats.org/officeDocument/2006/relationships/hyperlink" Target="https://www.kaggle.com/fedesoriano/body-fat-prediction-dataset" TargetMode="External"/><Relationship Id="rId1" Type="http://schemas.openxmlformats.org/officeDocument/2006/relationships/slideLayout" Target="../slideLayouts/slideLayout2.xml"/><Relationship Id="rId5" Type="http://schemas.openxmlformats.org/officeDocument/2006/relationships/hyperlink" Target="https://www.scribbr.com/methodology/research-ethics/" TargetMode="External"/><Relationship Id="rId4" Type="http://schemas.openxmlformats.org/officeDocument/2006/relationships/hyperlink" Target="https://en.wikipedia.org/wiki/Body_fat_percentage#:~:text=The%20body%20fat%20percentage%20(BFP,maintain%20life%20and%20reproductive%20fun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3A1B31-FB6E-47C6-94A1-C1D305191C3A}"/>
              </a:ext>
            </a:extLst>
          </p:cNvPr>
          <p:cNvSpPr>
            <a:spLocks noGrp="1"/>
          </p:cNvSpPr>
          <p:nvPr>
            <p:ph type="ctrTitle"/>
          </p:nvPr>
        </p:nvSpPr>
        <p:spPr/>
        <p:txBody>
          <a:bodyPr>
            <a:normAutofit/>
          </a:bodyPr>
          <a:lstStyle/>
          <a:p>
            <a:r>
              <a:rPr lang="en-IN" b="0" i="0" dirty="0" smtClean="0">
                <a:solidFill>
                  <a:srgbClr val="000000"/>
                </a:solidFill>
                <a:effectLst/>
                <a:latin typeface="+mn-lt"/>
              </a:rPr>
              <a:t>Body Fat </a:t>
            </a:r>
            <a:r>
              <a:rPr lang="en-IN" b="0" i="0" dirty="0">
                <a:solidFill>
                  <a:srgbClr val="000000"/>
                </a:solidFill>
                <a:effectLst/>
                <a:latin typeface="+mn-lt"/>
              </a:rPr>
              <a:t>Prediction</a:t>
            </a:r>
            <a:br>
              <a:rPr lang="en-IN" b="0" i="0" dirty="0">
                <a:solidFill>
                  <a:srgbClr val="000000"/>
                </a:solidFill>
                <a:effectLst/>
                <a:latin typeface="+mn-lt"/>
              </a:rPr>
            </a:br>
            <a:endParaRPr lang="en-IN" dirty="0">
              <a:latin typeface="+mn-lt"/>
            </a:endParaRPr>
          </a:p>
        </p:txBody>
      </p:sp>
    </p:spTree>
    <p:extLst>
      <p:ext uri="{BB962C8B-B14F-4D97-AF65-F5344CB8AC3E}">
        <p14:creationId xmlns:p14="http://schemas.microsoft.com/office/powerpoint/2010/main" val="2487894253"/>
      </p:ext>
    </p:extLst>
  </p:cSld>
  <p:clrMapOvr>
    <a:masterClrMapping/>
  </p:clrMapOvr>
  <mc:AlternateContent xmlns:mc="http://schemas.openxmlformats.org/markup-compatibility/2006">
    <mc:Choice xmlns:p14="http://schemas.microsoft.com/office/powerpoint/2010/main" Requires="p14">
      <p:transition spd="slow" p14:dur="2000" advTm="5161"/>
    </mc:Choice>
    <mc:Fallback>
      <p:transition spd="slow" advTm="516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BodyFat</a:t>
            </a:r>
            <a:r>
              <a:rPr lang="en-US" dirty="0" smtClean="0"/>
              <a:t> Prediction with New Data</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42" y="1660590"/>
            <a:ext cx="95535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49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5D108-695C-4EB6-B40A-C56B5C5F1772}"/>
              </a:ext>
            </a:extLst>
          </p:cNvPr>
          <p:cNvSpPr>
            <a:spLocks noGrp="1"/>
          </p:cNvSpPr>
          <p:nvPr>
            <p:ph type="title"/>
          </p:nvPr>
        </p:nvSpPr>
        <p:spPr/>
        <p:txBody>
          <a:bodyPr>
            <a:normAutofit/>
          </a:bodyPr>
          <a:lstStyle/>
          <a:p>
            <a:r>
              <a:rPr lang="en-IN" sz="4400" b="1" dirty="0"/>
              <a:t>Conclusion</a:t>
            </a:r>
          </a:p>
        </p:txBody>
      </p:sp>
      <p:sp>
        <p:nvSpPr>
          <p:cNvPr id="3" name="Content Placeholder 2">
            <a:extLst>
              <a:ext uri="{FF2B5EF4-FFF2-40B4-BE49-F238E27FC236}">
                <a16:creationId xmlns:a16="http://schemas.microsoft.com/office/drawing/2014/main" xmlns="" id="{F9C6D214-95D2-4090-B1BA-76A8709C94FA}"/>
              </a:ext>
            </a:extLst>
          </p:cNvPr>
          <p:cNvSpPr>
            <a:spLocks noGrp="1"/>
          </p:cNvSpPr>
          <p:nvPr>
            <p:ph idx="1"/>
          </p:nvPr>
        </p:nvSpPr>
        <p:spPr>
          <a:xfrm>
            <a:off x="1097280" y="2088934"/>
            <a:ext cx="10058400" cy="4023360"/>
          </a:xfrm>
        </p:spPr>
        <p:txBody>
          <a:bodyPr/>
          <a:lstStyle/>
          <a:p>
            <a:pPr>
              <a:buFont typeface="Wingdings" pitchFamily="2" charset="2"/>
              <a:buChar char="q"/>
            </a:pPr>
            <a:endParaRPr lang="en-US" sz="1800" dirty="0" smtClean="0">
              <a:effectLst/>
              <a:latin typeface="Trebuchet MS" panose="020B0603020202020204" pitchFamily="34" charset="0"/>
              <a:ea typeface="Calibri" panose="020F0502020204030204" pitchFamily="34" charset="0"/>
              <a:cs typeface="Latha" panose="020B0604020202020204" pitchFamily="34" charset="0"/>
            </a:endParaRPr>
          </a:p>
          <a:p>
            <a:pPr>
              <a:buFont typeface="Wingdings" pitchFamily="2" charset="2"/>
              <a:buChar char="q"/>
            </a:pPr>
            <a:r>
              <a:rPr lang="en-US" sz="1800" dirty="0">
                <a:latin typeface="Trebuchet MS" panose="020B0603020202020204" pitchFamily="34" charset="0"/>
                <a:ea typeface="Calibri" panose="020F0502020204030204" pitchFamily="34" charset="0"/>
                <a:cs typeface="Latha" panose="020B0604020202020204" pitchFamily="34" charset="0"/>
              </a:rPr>
              <a:t> </a:t>
            </a:r>
            <a:r>
              <a:rPr lang="en-US" sz="1800" dirty="0" smtClean="0">
                <a:effectLst/>
                <a:latin typeface="Trebuchet MS" panose="020B0603020202020204" pitchFamily="34" charset="0"/>
                <a:ea typeface="Calibri" panose="020F0502020204030204" pitchFamily="34" charset="0"/>
                <a:cs typeface="Latha" panose="020B0604020202020204" pitchFamily="34" charset="0"/>
              </a:rPr>
              <a:t>Age do not have any influence </a:t>
            </a:r>
            <a:r>
              <a:rPr lang="en-US" sz="1800" dirty="0">
                <a:effectLst/>
                <a:latin typeface="Trebuchet MS" panose="020B0603020202020204" pitchFamily="34" charset="0"/>
                <a:ea typeface="Calibri" panose="020F0502020204030204" pitchFamily="34" charset="0"/>
                <a:cs typeface="Latha" panose="020B0604020202020204" pitchFamily="34" charset="0"/>
              </a:rPr>
              <a:t>on the prediction of </a:t>
            </a:r>
            <a:r>
              <a:rPr lang="en-US" sz="1800" dirty="0" smtClean="0">
                <a:effectLst/>
                <a:latin typeface="Trebuchet MS" panose="020B0603020202020204" pitchFamily="34" charset="0"/>
                <a:ea typeface="Calibri" panose="020F0502020204030204" pitchFamily="34" charset="0"/>
                <a:cs typeface="Latha" panose="020B0604020202020204" pitchFamily="34" charset="0"/>
              </a:rPr>
              <a:t>Body Fat. </a:t>
            </a:r>
          </a:p>
          <a:p>
            <a:pPr>
              <a:buFont typeface="Wingdings" pitchFamily="2" charset="2"/>
              <a:buChar char="q"/>
            </a:pPr>
            <a:endParaRPr lang="en-US" sz="1800" dirty="0">
              <a:effectLst/>
              <a:latin typeface="Trebuchet MS" panose="020B0603020202020204" pitchFamily="34" charset="0"/>
              <a:ea typeface="Calibri" panose="020F0502020204030204" pitchFamily="34" charset="0"/>
              <a:cs typeface="Latha" panose="020B0604020202020204" pitchFamily="34" charset="0"/>
            </a:endParaRPr>
          </a:p>
          <a:p>
            <a:pPr>
              <a:buFont typeface="Wingdings" pitchFamily="2" charset="2"/>
              <a:buChar char="q"/>
            </a:pPr>
            <a:r>
              <a:rPr lang="en-US" sz="1800" dirty="0" smtClean="0">
                <a:effectLst/>
                <a:latin typeface="Trebuchet MS" panose="020B0603020202020204" pitchFamily="34" charset="0"/>
                <a:ea typeface="Calibri" panose="020F0502020204030204" pitchFamily="34" charset="0"/>
                <a:cs typeface="Latha" panose="020B0604020202020204" pitchFamily="34" charset="0"/>
              </a:rPr>
              <a:t> Based </a:t>
            </a:r>
            <a:r>
              <a:rPr lang="en-US" sz="1800" dirty="0">
                <a:effectLst/>
                <a:latin typeface="Trebuchet MS" panose="020B0603020202020204" pitchFamily="34" charset="0"/>
                <a:ea typeface="Calibri" panose="020F0502020204030204" pitchFamily="34" charset="0"/>
                <a:cs typeface="Latha" panose="020B0604020202020204" pitchFamily="34" charset="0"/>
              </a:rPr>
              <a:t>on a comparison of the </a:t>
            </a:r>
            <a:r>
              <a:rPr lang="en-US" sz="1800" dirty="0" smtClean="0">
                <a:effectLst/>
                <a:latin typeface="Trebuchet MS" panose="020B0603020202020204" pitchFamily="34" charset="0"/>
                <a:ea typeface="Calibri" panose="020F0502020204030204" pitchFamily="34" charset="0"/>
                <a:cs typeface="Latha" panose="020B0604020202020204" pitchFamily="34" charset="0"/>
              </a:rPr>
              <a:t>Regression models</a:t>
            </a:r>
            <a:r>
              <a:rPr lang="en-US" sz="1800" dirty="0">
                <a:effectLst/>
                <a:latin typeface="Trebuchet MS" panose="020B0603020202020204" pitchFamily="34" charset="0"/>
                <a:ea typeface="Calibri" panose="020F0502020204030204" pitchFamily="34" charset="0"/>
                <a:cs typeface="Latha" panose="020B0604020202020204" pitchFamily="34" charset="0"/>
              </a:rPr>
              <a:t>, we recommend that </a:t>
            </a:r>
            <a:r>
              <a:rPr lang="en-US" sz="1800" dirty="0" smtClean="0">
                <a:effectLst/>
                <a:latin typeface="Trebuchet MS" panose="020B0603020202020204" pitchFamily="34" charset="0"/>
                <a:ea typeface="Calibri" panose="020F0502020204030204" pitchFamily="34" charset="0"/>
                <a:cs typeface="Latha" panose="020B0604020202020204" pitchFamily="34" charset="0"/>
              </a:rPr>
              <a:t>Linear Regression model </a:t>
            </a:r>
            <a:r>
              <a:rPr lang="en-US" sz="1800" dirty="0">
                <a:effectLst/>
                <a:latin typeface="Trebuchet MS" panose="020B0603020202020204" pitchFamily="34" charset="0"/>
                <a:ea typeface="Calibri" panose="020F0502020204030204" pitchFamily="34" charset="0"/>
                <a:cs typeface="Latha" panose="020B0604020202020204" pitchFamily="34" charset="0"/>
              </a:rPr>
              <a:t>would be a better performing model to predict </a:t>
            </a:r>
            <a:r>
              <a:rPr lang="en-US" sz="1800" dirty="0" smtClean="0">
                <a:effectLst/>
                <a:latin typeface="Trebuchet MS" panose="020B0603020202020204" pitchFamily="34" charset="0"/>
                <a:ea typeface="Calibri" panose="020F0502020204030204" pitchFamily="34" charset="0"/>
                <a:cs typeface="Latha" panose="020B0604020202020204" pitchFamily="34" charset="0"/>
              </a:rPr>
              <a:t>the Body Fat. </a:t>
            </a:r>
          </a:p>
          <a:p>
            <a:pPr>
              <a:buFont typeface="Wingdings" pitchFamily="2" charset="2"/>
              <a:buChar char="q"/>
            </a:pPr>
            <a:endParaRPr lang="en-US" sz="1800" dirty="0">
              <a:latin typeface="Trebuchet MS" panose="020B0603020202020204" pitchFamily="34" charset="0"/>
              <a:ea typeface="Calibri" panose="020F0502020204030204" pitchFamily="34" charset="0"/>
              <a:cs typeface="Latha" panose="020B0604020202020204" pitchFamily="34" charset="0"/>
            </a:endParaRPr>
          </a:p>
          <a:p>
            <a:pPr>
              <a:buFont typeface="Wingdings" pitchFamily="2" charset="2"/>
              <a:buChar char="q"/>
            </a:pPr>
            <a:r>
              <a:rPr lang="en-US" sz="1800" dirty="0" smtClean="0">
                <a:effectLst/>
                <a:latin typeface="Trebuchet MS" panose="020B0603020202020204" pitchFamily="34" charset="0"/>
                <a:ea typeface="Calibri" panose="020F0502020204030204" pitchFamily="34" charset="0"/>
                <a:cs typeface="Latha" panose="020B0604020202020204" pitchFamily="34" charset="0"/>
              </a:rPr>
              <a:t>Based on the </a:t>
            </a:r>
            <a:r>
              <a:rPr lang="en-US" sz="1800" dirty="0" err="1" smtClean="0">
                <a:effectLst/>
                <a:latin typeface="Trebuchet MS" panose="020B0603020202020204" pitchFamily="34" charset="0"/>
                <a:ea typeface="Calibri" panose="020F0502020204030204" pitchFamily="34" charset="0"/>
                <a:cs typeface="Latha" panose="020B0604020202020204" pitchFamily="34" charset="0"/>
              </a:rPr>
              <a:t>BodyFat</a:t>
            </a:r>
            <a:r>
              <a:rPr lang="en-US" sz="1800" dirty="0" smtClean="0">
                <a:latin typeface="Trebuchet MS" panose="020B0603020202020204" pitchFamily="34" charset="0"/>
                <a:ea typeface="Calibri" panose="020F0502020204030204" pitchFamily="34" charset="0"/>
                <a:cs typeface="Latha" panose="020B0604020202020204" pitchFamily="34" charset="0"/>
              </a:rPr>
              <a:t>, we can tell whether the person is Obese or not</a:t>
            </a:r>
            <a:endParaRPr lang="en-US" sz="1800" dirty="0">
              <a:effectLst/>
              <a:latin typeface="Trebuchet MS" panose="020B060302020202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910224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5D108-695C-4EB6-B40A-C56B5C5F1772}"/>
              </a:ext>
            </a:extLst>
          </p:cNvPr>
          <p:cNvSpPr>
            <a:spLocks noGrp="1"/>
          </p:cNvSpPr>
          <p:nvPr>
            <p:ph type="title"/>
          </p:nvPr>
        </p:nvSpPr>
        <p:spPr/>
        <p:txBody>
          <a:bodyPr>
            <a:normAutofit/>
          </a:bodyPr>
          <a:lstStyle/>
          <a:p>
            <a:r>
              <a:rPr lang="en-IN" sz="4400" b="1" dirty="0"/>
              <a:t>Reference</a:t>
            </a:r>
          </a:p>
        </p:txBody>
      </p:sp>
      <p:sp>
        <p:nvSpPr>
          <p:cNvPr id="3" name="Content Placeholder 2">
            <a:extLst>
              <a:ext uri="{FF2B5EF4-FFF2-40B4-BE49-F238E27FC236}">
                <a16:creationId xmlns:a16="http://schemas.microsoft.com/office/drawing/2014/main" xmlns="" id="{F9C6D214-95D2-4090-B1BA-76A8709C94FA}"/>
              </a:ext>
            </a:extLst>
          </p:cNvPr>
          <p:cNvSpPr>
            <a:spLocks noGrp="1"/>
          </p:cNvSpPr>
          <p:nvPr>
            <p:ph idx="1"/>
          </p:nvPr>
        </p:nvSpPr>
        <p:spPr/>
        <p:txBody>
          <a:bodyPr/>
          <a:lstStyle/>
          <a:p>
            <a:pPr lvl="0"/>
            <a:r>
              <a:rPr lang="en-US" sz="1800" dirty="0" err="1"/>
              <a:t>Kaggle</a:t>
            </a:r>
            <a:r>
              <a:rPr lang="en-US" sz="1800" dirty="0"/>
              <a:t> link for a dataset: </a:t>
            </a:r>
            <a:r>
              <a:rPr lang="en-US" sz="1800" u="sng" dirty="0">
                <a:hlinkClick r:id="rId2"/>
              </a:rPr>
              <a:t>https://www.kaggle.com/fedesoriano/body-fat-prediction-dataset</a:t>
            </a:r>
            <a:endParaRPr lang="en-US" sz="1800" dirty="0"/>
          </a:p>
          <a:p>
            <a:pPr lvl="0"/>
            <a:r>
              <a:rPr lang="en-US" sz="1800" u="sng" dirty="0">
                <a:hlinkClick r:id="rId3"/>
              </a:rPr>
              <a:t>https://www.niddk.nih.gov/health-information/weight-management/adult-overweight-obesity/definition-facts</a:t>
            </a:r>
            <a:endParaRPr lang="en-US" sz="1800" dirty="0"/>
          </a:p>
          <a:p>
            <a:pPr lvl="0"/>
            <a:r>
              <a:rPr lang="en-US" sz="1800" u="sng" dirty="0">
                <a:hlinkClick r:id="rId4"/>
              </a:rPr>
              <a:t>https://en.wikipedia.org/wiki/Body_fat_percentage#:~:text=The%20body%20fat%20percentage%20(BFP,maintain%20life%20and%20reproductive%20functions</a:t>
            </a:r>
            <a:r>
              <a:rPr lang="en-US" sz="1800" dirty="0"/>
              <a:t>.</a:t>
            </a:r>
          </a:p>
          <a:p>
            <a:pPr lvl="0"/>
            <a:r>
              <a:rPr lang="en-US" sz="1800" u="sng" dirty="0">
                <a:hlinkClick r:id="rId5"/>
              </a:rPr>
              <a:t>https://www.scribbr.com/methodology/research-ethics/</a:t>
            </a:r>
            <a:endParaRPr lang="en-US" sz="1800" dirty="0"/>
          </a:p>
        </p:txBody>
      </p:sp>
    </p:spTree>
    <p:extLst>
      <p:ext uri="{BB962C8B-B14F-4D97-AF65-F5344CB8AC3E}">
        <p14:creationId xmlns:p14="http://schemas.microsoft.com/office/powerpoint/2010/main" val="404473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D0734-9483-4E8A-B920-D7336A78AC3B}"/>
              </a:ext>
            </a:extLst>
          </p:cNvPr>
          <p:cNvSpPr>
            <a:spLocks noGrp="1"/>
          </p:cNvSpPr>
          <p:nvPr>
            <p:ph type="title"/>
          </p:nvPr>
        </p:nvSpPr>
        <p:spPr>
          <a:xfrm>
            <a:off x="1097280" y="286603"/>
            <a:ext cx="10058400" cy="1450757"/>
          </a:xfrm>
        </p:spPr>
        <p:txBody>
          <a:bodyPr>
            <a:normAutofit/>
          </a:bodyPr>
          <a:lstStyle/>
          <a:p>
            <a:r>
              <a:rPr lang="en-IN" b="1"/>
              <a:t>Background of the problem</a:t>
            </a:r>
          </a:p>
        </p:txBody>
      </p:sp>
      <p:sp>
        <p:nvSpPr>
          <p:cNvPr id="3" name="Content Placeholder 2">
            <a:extLst>
              <a:ext uri="{FF2B5EF4-FFF2-40B4-BE49-F238E27FC236}">
                <a16:creationId xmlns:a16="http://schemas.microsoft.com/office/drawing/2014/main" xmlns="" id="{13143ED5-6AEE-4AA7-8015-DB15F07EC060}"/>
              </a:ext>
            </a:extLst>
          </p:cNvPr>
          <p:cNvSpPr>
            <a:spLocks noGrp="1"/>
          </p:cNvSpPr>
          <p:nvPr>
            <p:ph idx="1"/>
          </p:nvPr>
        </p:nvSpPr>
        <p:spPr>
          <a:xfrm>
            <a:off x="1097279" y="1845734"/>
            <a:ext cx="9664099" cy="4023360"/>
          </a:xfrm>
        </p:spPr>
        <p:txBody>
          <a:bodyPr>
            <a:normAutofit lnSpcReduction="10000"/>
          </a:bodyPr>
          <a:lstStyle/>
          <a:p>
            <a:pPr>
              <a:buFont typeface="Wingdings" pitchFamily="2" charset="2"/>
              <a:buChar char="q"/>
            </a:pPr>
            <a:r>
              <a:rPr lang="en-US" dirty="0">
                <a:latin typeface="Trebuchet MS" panose="020B0603020202020204" pitchFamily="34" charset="0"/>
              </a:rPr>
              <a:t>The body fat percentage (BFP) of a human or other living being is the total mass of fat divided by total body mass, multiplied by 100; body fat includes essential body fat and storage body fat. </a:t>
            </a:r>
            <a:endParaRPr lang="en-US" dirty="0" smtClean="0">
              <a:latin typeface="Trebuchet MS" panose="020B0603020202020204" pitchFamily="34" charset="0"/>
            </a:endParaRPr>
          </a:p>
          <a:p>
            <a:pPr>
              <a:buFont typeface="Wingdings" pitchFamily="2" charset="2"/>
              <a:buChar char="q"/>
            </a:pPr>
            <a:r>
              <a:rPr lang="en-US" dirty="0" smtClean="0">
                <a:latin typeface="Trebuchet MS" panose="020B0603020202020204" pitchFamily="34" charset="0"/>
              </a:rPr>
              <a:t>Essential </a:t>
            </a:r>
            <a:r>
              <a:rPr lang="en-US" dirty="0">
                <a:latin typeface="Trebuchet MS" panose="020B0603020202020204" pitchFamily="34" charset="0"/>
              </a:rPr>
              <a:t>is necessary to maintain life and reproductive functions. The body fat percentage is a measure of fitness level, since it is the only body measurement which directly calculates a person's relative body composition without regard to height or weight. </a:t>
            </a:r>
            <a:endParaRPr lang="en-US" dirty="0" smtClean="0">
              <a:latin typeface="Trebuchet MS" panose="020B0603020202020204" pitchFamily="34" charset="0"/>
            </a:endParaRPr>
          </a:p>
          <a:p>
            <a:pPr>
              <a:buFont typeface="Wingdings" pitchFamily="2" charset="2"/>
              <a:buChar char="q"/>
            </a:pPr>
            <a:r>
              <a:rPr lang="en-US" dirty="0" smtClean="0">
                <a:latin typeface="Trebuchet MS" panose="020B0603020202020204" pitchFamily="34" charset="0"/>
              </a:rPr>
              <a:t>The </a:t>
            </a:r>
            <a:r>
              <a:rPr lang="en-US" dirty="0">
                <a:latin typeface="Trebuchet MS" panose="020B0603020202020204" pitchFamily="34" charset="0"/>
              </a:rPr>
              <a:t>widely used body mass index (BMI) provides a measure that allows the comparison of the adiposity of individuals of different heights and weights. While BMI largely increases as adiposity increases, due to differences in body composition, other indicators of body fat give more accurate results; for example, individuals with greater muscle mass or larger bones will have higher BMIs. As such, BMI is a useful indicator of overall fitness for a large group of people, but a poor tool for determining the health of an individual.</a:t>
            </a:r>
            <a:endParaRPr lang="en-IN" dirty="0">
              <a:latin typeface="Trebuchet MS" panose="020B0603020202020204" pitchFamily="34" charset="0"/>
            </a:endParaRPr>
          </a:p>
        </p:txBody>
      </p:sp>
    </p:spTree>
    <p:extLst>
      <p:ext uri="{BB962C8B-B14F-4D97-AF65-F5344CB8AC3E}">
        <p14:creationId xmlns:p14="http://schemas.microsoft.com/office/powerpoint/2010/main" val="3762137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D0734-9483-4E8A-B920-D7336A78AC3B}"/>
              </a:ext>
            </a:extLst>
          </p:cNvPr>
          <p:cNvSpPr>
            <a:spLocks noGrp="1"/>
          </p:cNvSpPr>
          <p:nvPr>
            <p:ph type="title"/>
          </p:nvPr>
        </p:nvSpPr>
        <p:spPr>
          <a:xfrm>
            <a:off x="1158834" y="860660"/>
            <a:ext cx="11018520" cy="816219"/>
          </a:xfrm>
        </p:spPr>
        <p:txBody>
          <a:bodyPr anchor="b">
            <a:normAutofit/>
          </a:bodyPr>
          <a:lstStyle/>
          <a:p>
            <a:r>
              <a:rPr lang="en-IN" sz="4400" b="1" dirty="0"/>
              <a:t>Proposal</a:t>
            </a:r>
          </a:p>
        </p:txBody>
      </p:sp>
      <p:sp>
        <p:nvSpPr>
          <p:cNvPr id="3" name="Content Placeholder 2">
            <a:extLst>
              <a:ext uri="{FF2B5EF4-FFF2-40B4-BE49-F238E27FC236}">
                <a16:creationId xmlns:a16="http://schemas.microsoft.com/office/drawing/2014/main" xmlns="" id="{13143ED5-6AEE-4AA7-8015-DB15F07EC060}"/>
              </a:ext>
            </a:extLst>
          </p:cNvPr>
          <p:cNvSpPr>
            <a:spLocks noGrp="1"/>
          </p:cNvSpPr>
          <p:nvPr>
            <p:ph idx="1"/>
          </p:nvPr>
        </p:nvSpPr>
        <p:spPr>
          <a:xfrm>
            <a:off x="1158834" y="1979476"/>
            <a:ext cx="9845831" cy="1665079"/>
          </a:xfrm>
        </p:spPr>
        <p:txBody>
          <a:bodyPr anchor="t">
            <a:noAutofit/>
          </a:bodyPr>
          <a:lstStyle/>
          <a:p>
            <a:pPr marL="342900" marR="0" lvl="0" indent="-342900">
              <a:spcBef>
                <a:spcPts val="0"/>
              </a:spcBef>
              <a:spcAft>
                <a:spcPts val="0"/>
              </a:spcAft>
              <a:buFont typeface="Symbol" panose="05050102010706020507" pitchFamily="18" charset="2"/>
              <a:buChar char=""/>
            </a:pPr>
            <a:r>
              <a:rPr lang="en-US" dirty="0">
                <a:effectLst/>
                <a:latin typeface="Trebuchet MS" panose="020B0603020202020204" pitchFamily="34" charset="0"/>
                <a:ea typeface="Times New Roman" panose="02020603050405020304" pitchFamily="18" charset="0"/>
              </a:rPr>
              <a:t>Using Machine learning algorithms, we will predict if </a:t>
            </a:r>
            <a:r>
              <a:rPr lang="en-US" dirty="0" smtClean="0">
                <a:effectLst/>
                <a:latin typeface="Trebuchet MS" panose="020B0603020202020204" pitchFamily="34" charset="0"/>
                <a:ea typeface="Times New Roman" panose="02020603050405020304" pitchFamily="18" charset="0"/>
              </a:rPr>
              <a:t>body fat of a person.</a:t>
            </a:r>
            <a:endParaRPr lang="en-IN"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smtClean="0">
              <a:effectLst/>
              <a:latin typeface="Trebuchet MS" panose="020B0603020202020204" pitchFamily="34" charset="0"/>
              <a:ea typeface="Calibri" panose="020F0502020204030204" pitchFamily="34" charset="0"/>
              <a:cs typeface="Latha" panose="020B0604020202020204" pitchFamily="34" charset="0"/>
            </a:endParaRPr>
          </a:p>
          <a:p>
            <a:pPr marL="342900" marR="0" lvl="0" indent="-342900">
              <a:spcBef>
                <a:spcPts val="0"/>
              </a:spcBef>
              <a:spcAft>
                <a:spcPts val="0"/>
              </a:spcAft>
              <a:buFont typeface="Symbol" panose="05050102010706020507" pitchFamily="18" charset="2"/>
              <a:buChar char=""/>
            </a:pPr>
            <a:r>
              <a:rPr lang="en-US" dirty="0" smtClean="0">
                <a:effectLst/>
                <a:latin typeface="Trebuchet MS" panose="020B0603020202020204" pitchFamily="34" charset="0"/>
                <a:ea typeface="Calibri" panose="020F0502020204030204" pitchFamily="34" charset="0"/>
                <a:cs typeface="Latha" panose="020B0604020202020204" pitchFamily="34" charset="0"/>
              </a:rPr>
              <a:t>Train </a:t>
            </a:r>
            <a:r>
              <a:rPr lang="en-US" dirty="0">
                <a:effectLst/>
                <a:latin typeface="Trebuchet MS" panose="020B0603020202020204" pitchFamily="34" charset="0"/>
                <a:ea typeface="Calibri" panose="020F0502020204030204" pitchFamily="34" charset="0"/>
                <a:cs typeface="Latha" panose="020B0604020202020204" pitchFamily="34" charset="0"/>
              </a:rPr>
              <a:t>the data with </a:t>
            </a:r>
            <a:r>
              <a:rPr lang="en-US" dirty="0" smtClean="0">
                <a:latin typeface="Trebuchet MS" panose="020B0603020202020204" pitchFamily="34" charset="0"/>
                <a:ea typeface="Calibri" panose="020F0502020204030204" pitchFamily="34" charset="0"/>
                <a:cs typeface="Latha" panose="020B0604020202020204" pitchFamily="34" charset="0"/>
              </a:rPr>
              <a:t>80</a:t>
            </a:r>
            <a:r>
              <a:rPr lang="en-US" dirty="0" smtClean="0">
                <a:effectLst/>
                <a:latin typeface="Trebuchet MS" panose="020B0603020202020204" pitchFamily="34" charset="0"/>
                <a:ea typeface="Calibri" panose="020F0502020204030204" pitchFamily="34" charset="0"/>
                <a:cs typeface="Latha" panose="020B0604020202020204" pitchFamily="34" charset="0"/>
              </a:rPr>
              <a:t>% </a:t>
            </a:r>
            <a:r>
              <a:rPr lang="en-US" dirty="0">
                <a:effectLst/>
                <a:latin typeface="Trebuchet MS" panose="020B0603020202020204" pitchFamily="34" charset="0"/>
                <a:ea typeface="Calibri" panose="020F0502020204030204" pitchFamily="34" charset="0"/>
                <a:cs typeface="Latha" panose="020B0604020202020204" pitchFamily="34" charset="0"/>
              </a:rPr>
              <a:t>of the dataset and test with the remaining </a:t>
            </a:r>
            <a:r>
              <a:rPr lang="en-US" dirty="0" smtClean="0">
                <a:latin typeface="Trebuchet MS" panose="020B0603020202020204" pitchFamily="34" charset="0"/>
                <a:ea typeface="Calibri" panose="020F0502020204030204" pitchFamily="34" charset="0"/>
                <a:cs typeface="Latha" panose="020B0604020202020204" pitchFamily="34" charset="0"/>
              </a:rPr>
              <a:t>20</a:t>
            </a:r>
            <a:r>
              <a:rPr lang="en-US" dirty="0" smtClean="0">
                <a:effectLst/>
                <a:latin typeface="Trebuchet MS" panose="020B0603020202020204" pitchFamily="34" charset="0"/>
                <a:ea typeface="Calibri" panose="020F0502020204030204" pitchFamily="34" charset="0"/>
                <a:cs typeface="Latha" panose="020B0604020202020204" pitchFamily="34" charset="0"/>
              </a:rPr>
              <a:t>% </a:t>
            </a:r>
            <a:r>
              <a:rPr lang="en-US" dirty="0">
                <a:effectLst/>
                <a:latin typeface="Trebuchet MS" panose="020B0603020202020204" pitchFamily="34" charset="0"/>
                <a:ea typeface="Calibri" panose="020F0502020204030204" pitchFamily="34" charset="0"/>
                <a:cs typeface="Latha" panose="020B0604020202020204" pitchFamily="34" charset="0"/>
              </a:rPr>
              <a:t>of the dataset</a:t>
            </a:r>
            <a:r>
              <a:rPr lang="en-US" dirty="0" smtClean="0">
                <a:effectLst/>
                <a:latin typeface="Trebuchet MS" panose="020B0603020202020204" pitchFamily="34" charset="0"/>
                <a:ea typeface="Calibri" panose="020F0502020204030204" pitchFamily="34" charset="0"/>
                <a:cs typeface="Latha" panose="020B0604020202020204" pitchFamily="34" charset="0"/>
              </a:rPr>
              <a:t>.</a:t>
            </a:r>
            <a:endParaRPr lang="en-IN"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a16="http://schemas.microsoft.com/office/drawing/2014/main" xmlns="" id="{95D084D0-075E-4EE9-A604-C5747E178DC8}"/>
              </a:ext>
            </a:extLst>
          </p:cNvPr>
          <p:cNvSpPr txBox="1">
            <a:spLocks/>
          </p:cNvSpPr>
          <p:nvPr/>
        </p:nvSpPr>
        <p:spPr>
          <a:xfrm>
            <a:off x="1158834" y="3661031"/>
            <a:ext cx="11018520" cy="8162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Process Overview</a:t>
            </a:r>
          </a:p>
        </p:txBody>
      </p:sp>
      <p:sp>
        <p:nvSpPr>
          <p:cNvPr id="6" name="Rectangle: Rounded Corners 5">
            <a:extLst>
              <a:ext uri="{FF2B5EF4-FFF2-40B4-BE49-F238E27FC236}">
                <a16:creationId xmlns:a16="http://schemas.microsoft.com/office/drawing/2014/main" xmlns="" id="{8903BC37-4494-4E15-BCDF-B73DC22FD4E7}"/>
              </a:ext>
            </a:extLst>
          </p:cNvPr>
          <p:cNvSpPr/>
          <p:nvPr/>
        </p:nvSpPr>
        <p:spPr>
          <a:xfrm>
            <a:off x="1158834" y="4764210"/>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Preliminary analysis on data</a:t>
            </a:r>
          </a:p>
        </p:txBody>
      </p:sp>
      <p:sp>
        <p:nvSpPr>
          <p:cNvPr id="12" name="Rectangle: Rounded Corners 11">
            <a:extLst>
              <a:ext uri="{FF2B5EF4-FFF2-40B4-BE49-F238E27FC236}">
                <a16:creationId xmlns:a16="http://schemas.microsoft.com/office/drawing/2014/main" xmlns="" id="{48046035-ACAD-4275-B3AE-E7AA3AC93D40}"/>
              </a:ext>
            </a:extLst>
          </p:cNvPr>
          <p:cNvSpPr/>
          <p:nvPr/>
        </p:nvSpPr>
        <p:spPr>
          <a:xfrm>
            <a:off x="3263602" y="4760091"/>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Data preparation and cleaning</a:t>
            </a:r>
          </a:p>
        </p:txBody>
      </p:sp>
      <p:sp>
        <p:nvSpPr>
          <p:cNvPr id="13" name="Rectangle: Rounded Corners 12">
            <a:extLst>
              <a:ext uri="{FF2B5EF4-FFF2-40B4-BE49-F238E27FC236}">
                <a16:creationId xmlns:a16="http://schemas.microsoft.com/office/drawing/2014/main" xmlns="" id="{615AD407-DAFA-420B-9D6C-EA52902598E5}"/>
              </a:ext>
            </a:extLst>
          </p:cNvPr>
          <p:cNvSpPr/>
          <p:nvPr/>
        </p:nvSpPr>
        <p:spPr>
          <a:xfrm>
            <a:off x="5368370" y="4764210"/>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Exploratory Data Analysis</a:t>
            </a:r>
          </a:p>
        </p:txBody>
      </p:sp>
      <p:sp>
        <p:nvSpPr>
          <p:cNvPr id="14" name="Rectangle: Rounded Corners 13">
            <a:extLst>
              <a:ext uri="{FF2B5EF4-FFF2-40B4-BE49-F238E27FC236}">
                <a16:creationId xmlns:a16="http://schemas.microsoft.com/office/drawing/2014/main" xmlns="" id="{0643BAE1-B031-4069-82B9-BAD060E0BFA6}"/>
              </a:ext>
            </a:extLst>
          </p:cNvPr>
          <p:cNvSpPr/>
          <p:nvPr/>
        </p:nvSpPr>
        <p:spPr>
          <a:xfrm>
            <a:off x="7473138" y="4760091"/>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Train and test models</a:t>
            </a:r>
          </a:p>
        </p:txBody>
      </p:sp>
      <p:sp>
        <p:nvSpPr>
          <p:cNvPr id="15" name="Rectangle: Rounded Corners 14">
            <a:extLst>
              <a:ext uri="{FF2B5EF4-FFF2-40B4-BE49-F238E27FC236}">
                <a16:creationId xmlns:a16="http://schemas.microsoft.com/office/drawing/2014/main" xmlns="" id="{DFBED981-ADE0-4994-A091-C9C33659F6CD}"/>
              </a:ext>
            </a:extLst>
          </p:cNvPr>
          <p:cNvSpPr/>
          <p:nvPr/>
        </p:nvSpPr>
        <p:spPr>
          <a:xfrm>
            <a:off x="9575321" y="4749970"/>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evaluation and tuning</a:t>
            </a:r>
          </a:p>
        </p:txBody>
      </p:sp>
      <p:sp>
        <p:nvSpPr>
          <p:cNvPr id="10" name="Arrow: Right 9">
            <a:extLst>
              <a:ext uri="{FF2B5EF4-FFF2-40B4-BE49-F238E27FC236}">
                <a16:creationId xmlns:a16="http://schemas.microsoft.com/office/drawing/2014/main" xmlns="" id="{AE657666-E797-437C-9263-FDF88CBF2E4C}"/>
              </a:ext>
            </a:extLst>
          </p:cNvPr>
          <p:cNvSpPr/>
          <p:nvPr/>
        </p:nvSpPr>
        <p:spPr>
          <a:xfrm>
            <a:off x="2923305" y="5021478"/>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xmlns="" id="{82DB3AA8-D79D-4C5D-BA62-083577BCB4F0}"/>
              </a:ext>
            </a:extLst>
          </p:cNvPr>
          <p:cNvSpPr/>
          <p:nvPr/>
        </p:nvSpPr>
        <p:spPr>
          <a:xfrm>
            <a:off x="5030658" y="5019243"/>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xmlns="" id="{57467C32-0159-4C5B-BCC6-F43C7CD758D3}"/>
              </a:ext>
            </a:extLst>
          </p:cNvPr>
          <p:cNvSpPr/>
          <p:nvPr/>
        </p:nvSpPr>
        <p:spPr>
          <a:xfrm>
            <a:off x="7132841" y="5023713"/>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xmlns="" id="{00E3E591-F4EC-47E8-BFF6-787CF0D50A71}"/>
              </a:ext>
            </a:extLst>
          </p:cNvPr>
          <p:cNvSpPr/>
          <p:nvPr/>
        </p:nvSpPr>
        <p:spPr>
          <a:xfrm>
            <a:off x="9240194" y="5021478"/>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0389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D0734-9483-4E8A-B920-D7336A78AC3B}"/>
              </a:ext>
            </a:extLst>
          </p:cNvPr>
          <p:cNvSpPr>
            <a:spLocks noGrp="1"/>
          </p:cNvSpPr>
          <p:nvPr>
            <p:ph type="title"/>
          </p:nvPr>
        </p:nvSpPr>
        <p:spPr>
          <a:xfrm>
            <a:off x="1097280" y="286603"/>
            <a:ext cx="10058400" cy="1450757"/>
          </a:xfrm>
        </p:spPr>
        <p:txBody>
          <a:bodyPr>
            <a:normAutofit/>
          </a:bodyPr>
          <a:lstStyle/>
          <a:p>
            <a:r>
              <a:rPr lang="en-IN" sz="4400" b="1" dirty="0"/>
              <a:t>Data Understanding</a:t>
            </a:r>
          </a:p>
        </p:txBody>
      </p:sp>
      <p:sp>
        <p:nvSpPr>
          <p:cNvPr id="5" name="Content Placeholder 2">
            <a:extLst>
              <a:ext uri="{FF2B5EF4-FFF2-40B4-BE49-F238E27FC236}">
                <a16:creationId xmlns:a16="http://schemas.microsoft.com/office/drawing/2014/main" xmlns="" id="{A3E38DE7-0D45-4903-A04F-CD94A44341CA}"/>
              </a:ext>
            </a:extLst>
          </p:cNvPr>
          <p:cNvSpPr txBox="1">
            <a:spLocks/>
          </p:cNvSpPr>
          <p:nvPr/>
        </p:nvSpPr>
        <p:spPr>
          <a:xfrm>
            <a:off x="1097281" y="1986745"/>
            <a:ext cx="10108083" cy="3056283"/>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spcBef>
                <a:spcPts val="0"/>
              </a:spcBef>
              <a:spcAft>
                <a:spcPts val="0"/>
              </a:spcAft>
              <a:buFont typeface="Symbol" panose="05050102010706020507" pitchFamily="18" charset="2"/>
              <a:buChar char=""/>
            </a:pPr>
            <a:r>
              <a:rPr lang="en-US" dirty="0">
                <a:effectLst/>
                <a:latin typeface="Trebuchet MS" panose="020B0603020202020204" pitchFamily="34" charset="0"/>
                <a:ea typeface="Times New Roman" panose="02020603050405020304" pitchFamily="18" charset="0"/>
                <a:cs typeface="Calibri" panose="020F0502020204030204" pitchFamily="34" charset="0"/>
              </a:rPr>
              <a:t>The dataset that is selected has </a:t>
            </a:r>
            <a:r>
              <a:rPr lang="en-US" dirty="0" smtClean="0">
                <a:effectLst/>
                <a:latin typeface="Trebuchet MS" panose="020B0603020202020204" pitchFamily="34" charset="0"/>
                <a:ea typeface="Times New Roman" panose="02020603050405020304" pitchFamily="18" charset="0"/>
                <a:cs typeface="Calibri" panose="020F0502020204030204" pitchFamily="34" charset="0"/>
              </a:rPr>
              <a:t>the measurements of body like wrist, height, weight age etc. </a:t>
            </a:r>
            <a:endParaRPr lang="en-US" dirty="0">
              <a:effectLst/>
              <a:latin typeface="Trebuchet MS" panose="020B0603020202020204" pitchFamily="34" charset="0"/>
              <a:ea typeface="Times New Roman" panose="02020603050405020304" pitchFamily="18" charset="0"/>
              <a:cs typeface="Calibri" panose="020F0502020204030204" pitchFamily="34" charset="0"/>
            </a:endParaRPr>
          </a:p>
          <a:p>
            <a:pPr marL="0" indent="0">
              <a:spcBef>
                <a:spcPts val="0"/>
              </a:spcBef>
              <a:spcAft>
                <a:spcPts val="0"/>
              </a:spcAft>
              <a:buNone/>
            </a:pPr>
            <a:endParaRPr lang="en-US" dirty="0">
              <a:effectLst/>
              <a:latin typeface="Trebuchet MS" panose="020B0603020202020204" pitchFamily="34" charset="0"/>
              <a:ea typeface="Times New Roman" panose="02020603050405020304" pitchFamily="18" charset="0"/>
              <a:cs typeface="Calibri" panose="020F0502020204030204" pitchFamily="34" charset="0"/>
            </a:endParaRPr>
          </a:p>
          <a:p>
            <a:pPr marL="342900" indent="-342900">
              <a:spcBef>
                <a:spcPts val="0"/>
              </a:spcBef>
              <a:spcAft>
                <a:spcPts val="0"/>
              </a:spcAft>
              <a:buFont typeface="Symbol" panose="05050102010706020507" pitchFamily="18" charset="2"/>
              <a:buChar char=""/>
            </a:pPr>
            <a:r>
              <a:rPr lang="en-US" dirty="0">
                <a:effectLst/>
                <a:latin typeface="Trebuchet MS" panose="020B0603020202020204" pitchFamily="34" charset="0"/>
                <a:ea typeface="Times New Roman" panose="02020603050405020304" pitchFamily="18" charset="0"/>
                <a:cs typeface="Calibri" panose="020F0502020204030204" pitchFamily="34" charset="0"/>
              </a:rPr>
              <a:t>It </a:t>
            </a:r>
            <a:r>
              <a:rPr lang="en-US" dirty="0" smtClean="0">
                <a:effectLst/>
                <a:latin typeface="Trebuchet MS" panose="020B0603020202020204" pitchFamily="34" charset="0"/>
                <a:ea typeface="Times New Roman" panose="02020603050405020304" pitchFamily="18" charset="0"/>
                <a:cs typeface="Calibri" panose="020F0502020204030204" pitchFamily="34" charset="0"/>
              </a:rPr>
              <a:t>is a very small dataset with 250 records.</a:t>
            </a:r>
            <a:endParaRPr lang="en-US" dirty="0">
              <a:effectLst/>
              <a:latin typeface="Trebuchet MS" panose="020B0603020202020204" pitchFamily="34" charset="0"/>
              <a:ea typeface="Times New Roman" panose="02020603050405020304" pitchFamily="18" charset="0"/>
              <a:cs typeface="Calibri" panose="020F0502020204030204" pitchFamily="34" charset="0"/>
            </a:endParaRPr>
          </a:p>
          <a:p>
            <a:pPr marL="0" indent="0">
              <a:spcBef>
                <a:spcPts val="0"/>
              </a:spcBef>
              <a:spcAft>
                <a:spcPts val="0"/>
              </a:spcAft>
              <a:buNone/>
            </a:pPr>
            <a:endParaRPr lang="en-US" dirty="0">
              <a:effectLst/>
              <a:latin typeface="Trebuchet MS" panose="020B060302020202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92208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D0734-9483-4E8A-B920-D7336A78AC3B}"/>
              </a:ext>
            </a:extLst>
          </p:cNvPr>
          <p:cNvSpPr>
            <a:spLocks noGrp="1"/>
          </p:cNvSpPr>
          <p:nvPr>
            <p:ph type="title"/>
          </p:nvPr>
        </p:nvSpPr>
        <p:spPr>
          <a:xfrm>
            <a:off x="1097280" y="286603"/>
            <a:ext cx="10058400" cy="1450757"/>
          </a:xfrm>
        </p:spPr>
        <p:txBody>
          <a:bodyPr>
            <a:normAutofit/>
          </a:bodyPr>
          <a:lstStyle/>
          <a:p>
            <a:r>
              <a:rPr lang="en-IN" sz="4400" b="1" dirty="0"/>
              <a:t>Exploratory Data Analysis</a:t>
            </a:r>
          </a:p>
        </p:txBody>
      </p:sp>
      <p:sp>
        <p:nvSpPr>
          <p:cNvPr id="5" name="Content Placeholder 2">
            <a:extLst>
              <a:ext uri="{FF2B5EF4-FFF2-40B4-BE49-F238E27FC236}">
                <a16:creationId xmlns:a16="http://schemas.microsoft.com/office/drawing/2014/main" xmlns="" id="{C66FC9ED-7B8D-4A1D-9E1D-4CDC3A07FBC7}"/>
              </a:ext>
            </a:extLst>
          </p:cNvPr>
          <p:cNvSpPr txBox="1">
            <a:spLocks/>
          </p:cNvSpPr>
          <p:nvPr/>
        </p:nvSpPr>
        <p:spPr>
          <a:xfrm>
            <a:off x="1203566" y="2097553"/>
            <a:ext cx="5452608" cy="3528894"/>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spcBef>
                <a:spcPts val="0"/>
              </a:spcBef>
              <a:spcAft>
                <a:spcPts val="0"/>
              </a:spcAft>
              <a:buFont typeface="Symbol" panose="05050102010706020507" pitchFamily="18" charset="2"/>
              <a:buChar char=""/>
            </a:pPr>
            <a:endParaRPr lang="en-US" sz="2000" dirty="0" smtClean="0">
              <a:latin typeface="Trebuchet MS" panose="020B0603020202020204" pitchFamily="34" charset="0"/>
              <a:cs typeface="Times New Roman" panose="02020603050405020304" pitchFamily="18" charset="0"/>
            </a:endParaRPr>
          </a:p>
          <a:p>
            <a:pPr marL="342900" indent="-342900">
              <a:spcBef>
                <a:spcPts val="0"/>
              </a:spcBef>
              <a:spcAft>
                <a:spcPts val="0"/>
              </a:spcAft>
              <a:buFont typeface="Symbol" panose="05050102010706020507" pitchFamily="18" charset="2"/>
              <a:buChar char=""/>
            </a:pPr>
            <a:r>
              <a:rPr lang="en-US" sz="2000" dirty="0" smtClean="0">
                <a:latin typeface="Trebuchet MS" panose="020B0603020202020204" pitchFamily="34" charset="0"/>
                <a:cs typeface="Times New Roman" panose="02020603050405020304" pitchFamily="18" charset="0"/>
              </a:rPr>
              <a:t>The</a:t>
            </a:r>
            <a:r>
              <a:rPr lang="en-US" sz="2000" dirty="0" smtClean="0">
                <a:effectLst/>
                <a:latin typeface="Trebuchet MS" panose="020B0603020202020204" pitchFamily="34" charset="0"/>
                <a:ea typeface="Times New Roman" panose="02020603050405020304" pitchFamily="18" charset="0"/>
                <a:cs typeface="Calibri" panose="020F0502020204030204" pitchFamily="34" charset="0"/>
              </a:rPr>
              <a:t>  </a:t>
            </a:r>
            <a:r>
              <a:rPr lang="en-US" sz="2000" dirty="0">
                <a:effectLst/>
                <a:latin typeface="Trebuchet MS" panose="020B0603020202020204" pitchFamily="34" charset="0"/>
                <a:ea typeface="Times New Roman" panose="02020603050405020304" pitchFamily="18" charset="0"/>
                <a:cs typeface="Calibri" panose="020F0502020204030204" pitchFamily="34" charset="0"/>
              </a:rPr>
              <a:t>matrix </a:t>
            </a:r>
            <a:r>
              <a:rPr lang="en-US" sz="2000" dirty="0">
                <a:latin typeface="Trebuchet MS" panose="020B0603020202020204" pitchFamily="34" charset="0"/>
                <a:ea typeface="Times New Roman" panose="02020603050405020304" pitchFamily="18" charset="0"/>
                <a:cs typeface="Calibri" panose="020F0502020204030204" pitchFamily="34" charset="0"/>
              </a:rPr>
              <a:t>is used to find the correlation between all the possible pairs of values in the dataset.</a:t>
            </a:r>
          </a:p>
          <a:p>
            <a:pPr marL="0" indent="0">
              <a:spcBef>
                <a:spcPts val="0"/>
              </a:spcBef>
              <a:spcAft>
                <a:spcPts val="0"/>
              </a:spcAft>
              <a:buNone/>
            </a:pPr>
            <a:endParaRPr lang="en-US" sz="2000" dirty="0">
              <a:latin typeface="Trebuchet MS" panose="020B0603020202020204" pitchFamily="34" charset="0"/>
              <a:ea typeface="Times New Roman" panose="02020603050405020304" pitchFamily="18" charset="0"/>
              <a:cs typeface="Calibri" panose="020F0502020204030204" pitchFamily="34" charset="0"/>
            </a:endParaRPr>
          </a:p>
          <a:p>
            <a:pPr marL="342900" indent="-342900">
              <a:spcBef>
                <a:spcPts val="0"/>
              </a:spcBef>
              <a:spcAft>
                <a:spcPts val="0"/>
              </a:spcAft>
              <a:buFont typeface="Symbol" panose="05050102010706020507" pitchFamily="18" charset="2"/>
              <a:buChar char=""/>
            </a:pPr>
            <a:r>
              <a:rPr lang="en-US" sz="2000" dirty="0">
                <a:latin typeface="Trebuchet MS" panose="020B0603020202020204" pitchFamily="34" charset="0"/>
                <a:ea typeface="Times New Roman" panose="02020603050405020304" pitchFamily="18" charset="0"/>
                <a:cs typeface="Calibri" panose="020F0502020204030204" pitchFamily="34" charset="0"/>
              </a:rPr>
              <a:t>In this matrix, </a:t>
            </a:r>
            <a:r>
              <a:rPr lang="en-US" sz="2000" dirty="0" smtClean="0">
                <a:latin typeface="Trebuchet MS" panose="020B0603020202020204" pitchFamily="34" charset="0"/>
                <a:ea typeface="Times New Roman" panose="02020603050405020304" pitchFamily="18" charset="0"/>
                <a:cs typeface="Calibri" panose="020F0502020204030204" pitchFamily="34" charset="0"/>
              </a:rPr>
              <a:t>density is strongly related with </a:t>
            </a:r>
            <a:r>
              <a:rPr lang="en-US" sz="2000" dirty="0" err="1" smtClean="0">
                <a:latin typeface="Trebuchet MS" panose="020B0603020202020204" pitchFamily="34" charset="0"/>
                <a:ea typeface="Times New Roman" panose="02020603050405020304" pitchFamily="18" charset="0"/>
                <a:cs typeface="Calibri" panose="020F0502020204030204" pitchFamily="34" charset="0"/>
              </a:rPr>
              <a:t>Bodyfat</a:t>
            </a:r>
            <a:r>
              <a:rPr lang="en-US" sz="2000" dirty="0" smtClean="0">
                <a:latin typeface="Trebuchet MS" panose="020B0603020202020204" pitchFamily="34" charset="0"/>
                <a:ea typeface="Times New Roman" panose="02020603050405020304" pitchFamily="18" charset="0"/>
                <a:cs typeface="Calibri" panose="020F0502020204030204" pitchFamily="34" charset="0"/>
              </a:rPr>
              <a:t>.</a:t>
            </a:r>
            <a:endParaRPr lang="en-US" dirty="0">
              <a:latin typeface="Trebuchet MS" panose="020B0603020202020204" pitchFamily="34" charset="0"/>
              <a:ea typeface="Times New Roman" panose="02020603050405020304" pitchFamily="18" charset="0"/>
              <a:cs typeface="Calibri" panose="020F0502020204030204" pitchFamily="34" charset="0"/>
            </a:endParaRPr>
          </a:p>
          <a:p>
            <a:pPr marL="342900" indent="-342900">
              <a:spcBef>
                <a:spcPts val="0"/>
              </a:spcBef>
              <a:spcAft>
                <a:spcPts val="0"/>
              </a:spcAft>
              <a:buFont typeface="Symbol" panose="05050102010706020507" pitchFamily="18" charset="2"/>
              <a:buChar char=""/>
            </a:pPr>
            <a:endParaRPr lang="en-US" dirty="0">
              <a:effectLst/>
              <a:latin typeface="Trebuchet MS" panose="020B0603020202020204" pitchFamily="34" charset="0"/>
              <a:ea typeface="Times New Roman" panose="02020603050405020304" pitchFamily="18" charset="0"/>
              <a:cs typeface="Calibri" panose="020F0502020204030204" pitchFamily="34" charset="0"/>
            </a:endParaRPr>
          </a:p>
          <a:p>
            <a:pPr marL="342900" indent="-342900">
              <a:spcBef>
                <a:spcPts val="0"/>
              </a:spcBef>
              <a:spcAft>
                <a:spcPts val="0"/>
              </a:spcAft>
              <a:buFont typeface="Symbol" panose="05050102010706020507" pitchFamily="18" charset="2"/>
              <a:buChar char=""/>
            </a:pPr>
            <a:r>
              <a:rPr lang="en-US" dirty="0" smtClean="0">
                <a:effectLst/>
                <a:latin typeface="Trebuchet MS" panose="020B0603020202020204" pitchFamily="34" charset="0"/>
                <a:ea typeface="Times New Roman" panose="02020603050405020304" pitchFamily="18" charset="0"/>
                <a:cs typeface="Calibri" panose="020F0502020204030204" pitchFamily="34" charset="0"/>
              </a:rPr>
              <a:t>Abdomen is positively </a:t>
            </a:r>
            <a:r>
              <a:rPr lang="en-US" dirty="0">
                <a:effectLst/>
                <a:latin typeface="Trebuchet MS" panose="020B0603020202020204" pitchFamily="34" charset="0"/>
                <a:ea typeface="Times New Roman" panose="02020603050405020304" pitchFamily="18" charset="0"/>
                <a:cs typeface="Calibri" panose="020F0502020204030204" pitchFamily="34" charset="0"/>
              </a:rPr>
              <a:t>cor</a:t>
            </a:r>
            <a:r>
              <a:rPr lang="en-US" dirty="0">
                <a:latin typeface="Trebuchet MS" panose="020B0603020202020204" pitchFamily="34" charset="0"/>
                <a:ea typeface="Times New Roman" panose="02020603050405020304" pitchFamily="18" charset="0"/>
                <a:cs typeface="Calibri" panose="020F0502020204030204" pitchFamily="34" charset="0"/>
              </a:rPr>
              <a:t>relating with any variables.</a:t>
            </a:r>
            <a:endParaRPr lang="en-US" dirty="0">
              <a:effectLst/>
              <a:latin typeface="Trebuchet MS" panose="020B0603020202020204" pitchFamily="34" charset="0"/>
              <a:ea typeface="Times New Roman" panose="02020603050405020304" pitchFamily="18" charset="0"/>
              <a:cs typeface="Calibri" panose="020F0502020204030204" pitchFamily="34" charset="0"/>
            </a:endParaRPr>
          </a:p>
          <a:p>
            <a:pPr marL="342900" indent="-342900">
              <a:spcBef>
                <a:spcPts val="0"/>
              </a:spcBef>
              <a:spcAft>
                <a:spcPts val="0"/>
              </a:spcAft>
              <a:buFont typeface="Symbol" panose="05050102010706020507" pitchFamily="18" charset="2"/>
              <a:buChar char=""/>
            </a:pPr>
            <a:endParaRPr lang="en-US" dirty="0">
              <a:latin typeface="Trebuchet MS" panose="020B0603020202020204" pitchFamily="34" charset="0"/>
              <a:ea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642" y="1736918"/>
            <a:ext cx="4853648" cy="4537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82463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 Relation of Variables</a:t>
            </a:r>
            <a:endParaRPr lang="en-US" dirty="0"/>
          </a:p>
        </p:txBody>
      </p:sp>
      <p:sp>
        <p:nvSpPr>
          <p:cNvPr id="3" name="Content Placeholder 2"/>
          <p:cNvSpPr>
            <a:spLocks noGrp="1"/>
          </p:cNvSpPr>
          <p:nvPr>
            <p:ph idx="1"/>
          </p:nvPr>
        </p:nvSpPr>
        <p:spPr>
          <a:xfrm>
            <a:off x="1097280" y="1845734"/>
            <a:ext cx="5298234" cy="4023360"/>
          </a:xfrm>
        </p:spPr>
        <p:txBody>
          <a:bodyPr/>
          <a:lstStyle/>
          <a:p>
            <a:endParaRPr lang="en-US" dirty="0" smtClean="0"/>
          </a:p>
          <a:p>
            <a:endParaRPr lang="en-US" dirty="0" smtClean="0"/>
          </a:p>
          <a:p>
            <a:endParaRPr lang="en-US" dirty="0"/>
          </a:p>
          <a:p>
            <a:pPr>
              <a:buFont typeface="Wingdings" pitchFamily="2" charset="2"/>
              <a:buChar char="q"/>
            </a:pPr>
            <a:r>
              <a:rPr lang="en-US" dirty="0" smtClean="0"/>
              <a:t>Most of the features are linearly dependent to the target variable </a:t>
            </a:r>
            <a:r>
              <a:rPr lang="en-US" dirty="0" err="1" smtClean="0"/>
              <a:t>bodyFat</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8623" y="1766979"/>
            <a:ext cx="4641444" cy="454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271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Handling Outliers</a:t>
            </a:r>
            <a:endParaRPr lang="en-US" dirty="0"/>
          </a:p>
        </p:txBody>
      </p:sp>
      <p:sp>
        <p:nvSpPr>
          <p:cNvPr id="3" name="Content Placeholder 2"/>
          <p:cNvSpPr>
            <a:spLocks noGrp="1"/>
          </p:cNvSpPr>
          <p:nvPr>
            <p:ph idx="1"/>
          </p:nvPr>
        </p:nvSpPr>
        <p:spPr>
          <a:xfrm>
            <a:off x="4273873" y="1956731"/>
            <a:ext cx="3733712" cy="4023360"/>
          </a:xfrm>
        </p:spPr>
        <p:txBody>
          <a:bodyPr/>
          <a:lstStyle/>
          <a:p>
            <a:endParaRPr lang="en-US" dirty="0" smtClean="0"/>
          </a:p>
          <a:p>
            <a:endParaRPr lang="en-US" dirty="0"/>
          </a:p>
          <a:p>
            <a:pPr>
              <a:buFont typeface="Wingdings" pitchFamily="2" charset="2"/>
              <a:buChar char="q"/>
            </a:pPr>
            <a:r>
              <a:rPr lang="en-US" dirty="0" smtClean="0"/>
              <a:t>When we plot the </a:t>
            </a:r>
            <a:r>
              <a:rPr lang="en-US" dirty="0" err="1" smtClean="0"/>
              <a:t>BodyFat</a:t>
            </a:r>
            <a:r>
              <a:rPr lang="en-US" dirty="0" smtClean="0"/>
              <a:t> and Height histograms, we can visually identify the outliers and remove them for the dataset</a:t>
            </a:r>
            <a:endParaRPr lang="en-US" dirty="0"/>
          </a:p>
        </p:txBody>
      </p:sp>
      <p:sp>
        <p:nvSpPr>
          <p:cNvPr id="4" name="AutoShape 2" descr="data:image/png;base64,iVBORw0KGgoAAAANSUhEUgAAAXgAAAEWCAYAAABsY4yMAAAABHNCSVQICAgIfAhkiAAAAAlwSFlzAAALEgAACxIB0t1+/AAAADh0RVh0U29mdHdhcmUAbWF0cGxvdGxpYiB2ZXJzaW9uMy4xLjMsIGh0dHA6Ly9tYXRwbG90bGliLm9yZy+AADFEAAAYf0lEQVR4nO3de5RkZX3u8e8DA47KTaSjCDYtkcPRRYKXQYNwVEAjOmhijhFUFD16ZrlMjEbUYKJGo0aiCYckajxzvIAIKKJEYdR4AUQiggyCImg0ZFAEQRDkooIz/s4fe/dM0XT3VE/37qZ3fz9r9ZqqfXkve6qe/dZbVbtSVUiS+merhW6AJKkbBrwk9ZQBL0k9ZcBLUk8Z8JLUUwa8JPWUAd8zSd6f5E1zVNZoktuTbN3ePzfJy+ai7La8zyU5aq7Km0G9b09yY5KfzENdb0ny0a7rmU9J3pTk/UNu+9Ekb5li3bIklWRsDpunAQb8IpJkXZJfJrktyS1Jvpbk5Uk2/j9W1cur6m1DlvWU6bapqh9W1XZVtWEO2n6PoKuqp1fVibMte4bteChwNPDIqnrwJOufnOQ37Ynt9iQ/TvLWeWpbJbljoO5bhtzv/CQv7rh5G1XV26rq5fNVn7acAb/4PLOqtgf2AI4F/gL44FxXkmTZXJd5L7EHcFNV3TDNNte2J7btgAOBlyb5w/lpHvuO111VO81TnUPr8eOilwz4Raqqfl5VnwEOB45Ksg9AkhOSvL29vUuSs9rR/s+SfDXJVklOAkaBM9uR4uuTjLUjyJcm+SFw9sCywSf1bye5KMnPk3w6yc5tXU9Ocs1gG8dfJSQ5FPhL4PC2vsva9RunfNp2vTHJ1UluSPKRJDu268bbcVSSH7bTK3811bFJsmO7/0/b8t7Ylv8U4IvAQ9p2nDDEcf4v4GvAIwfKf0KSb7TH4BtJnjCw7mFJvtK+yvoisMvAujVJXjmhrd/a3MkjyQOTfLbtz81JzkyyW7vu74D9gfe3fTp+kv2/lOTlE5Z9J8mz2tvvSXJNklsn6c/bk3w8yalJbgOObJed0K7fKsnpSX7SPs7OTfKICU0YSfLl9pic076Kmqyfy5Mcl+RHSa5P8r4ky6c7NpqeAb/IVdVFwDXA/5hk9dHtuhHgQTQhW1X1QuCHNK8Gtquqdw3s8yTgEcDTpqjyRcD/Ah4CrAf+aYg2fh74W+DjbX37TrLZi9u/g4A9ge2A90zY5kBgb+AQ4M2TBMm4fwZ2bMt5Utvml1TVl4Cns2mE/uLNtT3JXsABwNfb+zsDa2j6/UDgOGBNkge2u5wCrKUJ9rcBg+8xnAgcOVD2vsBuwGc304ytgP9Hc1LeA/g18I8AVfUXwAXAy9s+vXqS/U8Bnjeh3l2Bz7eLLgR+F9gZOB34RJL7DOz/7LaMHYGPT1L+WcBewIOBy4GTJqw/EngzzTG5YpL14/4eeFjblr2AMWDKE7k2z4Dvh2tpnpwT/ZrmibxHVf26qr5am7/40Fuq6o6q+uUU60+qqsur6g7gTcBz074JO0svAI6rqquq6nbgDcARE149vLWqfllVlwGXAfc4UbRtORx4Q1XdVlXrgH8AXjiDtjykHY3eCvwHTQCe365bCXy/qk6qqvVVdSrwXeCZSUaB/YA3VdWdVXUecOZAuZ8G9mpPGrRt+nhV3TWwzSVt3bck+SeAqvppVZ3R9v1WmpPlk2bQn08C+yXZvb3/fOD08XrbvvysqtYD7wJ2AB4+sP/5VXVmVf1m4uOiXXZCe6x/BbwFeGyS+w9sdmZV/XtV3UkzyHhikl0Hy0nzPtLLgFdX1c1tP98JHDGDfmoCA74fdgN+NsnydwM/AL6Q5KokxwxR1o9msP5qYBsGpiFm4SFteYNlL6N55TFu8FMvv6AZ5U+0C7DtJGXtNoO2XFtVO1XVDsBOwC9pRt+TtXOw/IcAN7cnv8F1ALQBdxrNNMdWNKPqiaPZx7R171RVfwaQ5P5JPtBOT90KnM0MjnlV/ZxmtH54ktCE5snj69NM0X03yc+Bm4H7Tyh/ysdEkq2TvKt9fN1K83hjqv3btvyc5lgNejBwH+Cy8RMczSuD3xq2n7onA36RS7IfTbicP3FdO6o6uqr2BJ4JvCbJIeOrpyhycyP8wfnTUZpXCTcCdwD3G2jX1jRTQ8OWey3N9MNg2euB6zez30Q3tm2aWNaPZ1gOsDGQTqE5fpO1c7D864AHTBi9jk7Y9kSaVyuHAL+oqguGaMbraaYuHteedA6e2MwhyjiV5oRyIM3z/jyAJAcBrwH+J83J7AHA7UCGLP9FwDPaNu3IppH/4P4bHzPt+yo70hzHQdcDdwF7D5zgdqyqHYfom6ZgwC9SSXZIchjwMeCjVfXtSbY5LMnD21HbrcCG9g+aJ9SeW1D1kUkemeR+wN/QvNTfQDOVsTzJyiTbAG+kGZGNux4Yy8BHOic4Ffjz9k3K7dg0Z79+Jo1r23Ia8I4k2yfZgybAtuiz6G1bjgC+0y76LPDfkjw/zee4D6d5A/asqroauBh4a5JtkxzIphPDePsuAH5DM2001Vz0RNvTvGK5uZ3rf/OE9cP8X55JM6/9ZuBjA1N129OcSG+keTX2FpoR/LC2B+4EbqI5wb9jkm2emWT/dl7/7TRTPtcNbtD+v30AOD7JSBq7J/n9GbRFExjwi8+Z7acZfkTzBtRxwEum2HYv4Es0I7ILgPdV1bntuncCb2xfDr92BvWfBJxAM12yHPgz2DjSfQXNk/THNCP6wU/VfKL996Ykl0xS7ofass8D/gv4FfDKSbYbxivb+q+ieWVzSlv+sMY/ZXM7zRTLzjSjbqrqJuAwmjewb6IZXR9WVTe2+z4feDzNlNlfAx+ZpPyPAL/D8Ced42hGvTfRfKLncxPWHw88r/2/PG6yAtr58X8FnkJzPMZ9luYx8n1gHc1A4LqJ+0/jwzSj8WtpToJfm2Sbj9IE+400b6BO9X7I0TTH+yKaaZwv0DyGtYXiD35I8yvJi4BVVXXgQrdF/eYIXppH7dTWK4DVC90W9Z8BL82TJE8DfkozZ37KZjaXZs0pGknqKUfwktRT96oLB+2yyy41Nja20M2QpEVj7dq1N1bVyGTr7lUBPzY2xsUXX7zQzZCkRSPJxG9Wb+QUjST1lAEvST1lwEtSTxnwktRTBrwk9ZQBL0k91VnAJ9k7yaUDf7cmmeznxCRJHejsc/BV9T3gUbDxxx9+DJzRVX2SpLubrymaQ4D/bH8QQZI0D+brm6xH0Pxizz0kWQWsAhgdnfjrZrq3GDtmzcbb645dea+ra6p9Zrp8NgbLHNR1vdJUOh/BJ9kWeBabftHnbqpqdVWtqKoVIyOTXk5BkrQF5mOK5unAJVU10x9PliTNwnwE/POYYnpGktSdTgO+/XmypwKf6rIeSdI9dfoma1X9Anhgl3VIkibnN1klqacMeEnqKQNeknrKgJeknjLgJamnDHhJ6ikDXpJ6yoCXpJ4y4CWppwx4SeopA16SesqAl6SeMuAlqacMeEnqKQNeknrKgJeknjLgJamnDHhJ6ikDXpJ6yoCXpJ7qNOCT7JTk9CTfTXJlkv27rE+StMmyjsv/R+DzVfWcJNsC9+u4PklSq7OAT7ID8ETgxQBVdRdwV1f1SZLurssR/J7AT4EPJ9kXWAu8qqruGNwoySpgFcDo6GiHzdHYMWs23l537MoFL7OL9kjapMs5+GXAY4B/qapHA3cAx0zcqKpWV9WKqloxMjLSYXMkaWnpMuCvAa6pqgvb+6fTBL4kaR50FvBV9RPgR0n2bhcdAlzRVX2SpLvr+lM0rwRObj9BcxXwko7rkyS1Og34qroUWNFlHZKkyflNVknqKQNeknrKgJeknjLgJamnDHhJ6ikDXpJ6yoCXpJ4y4CWppwx4SeopA16SesqAl6SeMuAlqacMeEnqKQNeknrKgJeknjLgJamnDHhJ6ikDXpJ6yoCXpJ4y4CWppwx4SeqpZV0WnmQdcBuwAVhfVSu6rE+StEmnAd86qKpunId6JEkDnKKRpJ7qegRfwBeSFPB/q2r1xA2SrAJWAYyOjnbcnMVp7Jg1G2+vO3blFm8zm/LnymBds91/mGMx0+XD9H+ujtd8HnctTV2P4A+oqscATwf+JMkTJ25QVaurakVVrRgZGem4OZK0dHQa8FV1bfvvDcAZwOO6rE+StElnAZ/k/km2H78N/D5weVf1SZLurss5+AcBZyQZr+eUqvp8h/VJkgZ0FvBVdRWwb1flS5Km58ckJamnDHhJ6ikDXpJ6yoCXpJ4y4CWppwx4SeopA16SesqAl6SeMuAlqacMeEnqKQNeknrKgJeknjLgJamnDHhJ6ikDXpJ6yoCXpJ4y4CWppwx4SeopA16SesqAl6Se6jzgk2yd5JtJzuq6LknSJkMFfJIDhlk2hVcBV86kUZKk2Rt2BP/PQy67myS7AyuBD8ykUZKk2Vs23cok+wNPAEaSvGZg1Q7A1kOUfzzwemD7aepYBawCGB0dHaLIxWfsmDUbb687duVmt5luu67qmwuzKXNL9p3PPszncZzKdHV1/XjR4rS5Efy2wHY0J4LtB/5uBZ4z3Y5JDgNuqKq1021XVaurakVVrRgZGRm64ZKk6U07gq+qrwBfSXJCVV09w7IPAJ6V5BnAcmCHJB+tqiO3sK2SpBmYNuAH3CfJamBscJ+qOniqHarqDcAbAJI8GXit4S5J82fYgP8E8H6aN0s3dNccSdJcGTbg11fVv2xpJVV1LnDulu4vSZq5YT8meWaSVyTZNcnO43+dtkySNCvDjuCPav993cCyAvac2+ZIkubKUAFfVQ/ruiGSpLk1VMAnedFky6vqI3PbHEnSXBl2ima/gdvLgUOASwADXpLupYadonnl4P0kOwInddIiSdKc2NLLBf8C2GsuGyJJmlvDzsGfSfOpGWguMvYI4LSuGiVJmr1h5+D/fuD2euDqqrqmg/ZIkubIUFM07UXHvktzJckHAHd12ShJ0uwN+4tOzwUuAv4YeC5wYZJpLxcsSVpYw07R/BWwX1XdAJBkBPgScHpXDZMkzc6wn6LZajzcWzfNYF9J0gIYdgT/+ST/Bpza3j8c+Gw3TZIkzYXN/Sbrw4EHVdXrkvwRcCAQ4ALg5HlonyRpC21umuV44DaAqvpUVb2mqv6cZvR+fNeNkyRtuc0F/FhVfWviwqq6mObn+yRJ91KbC/jl06y771w2RJI0tzYX8N9I8r8nLkzyUmBtN02SJM2FzX2K5tXAGUlewKZAXwFsCzy7y4ZJkmZn2oCvquuBJyQ5CNinXbymqs7uvGWSpFkZ9nrw5wDnzKTgJMuB84D7tPWcXlV/PeMWSpK2yLBfdNoSdwIHV9XtSbYBzk/yuar6eod1SpJanQV8VRVwe3t3m/avpt5DkjSXuhzBk2RrmjdnHw68t6ounGSbVcAqgNHR0S6bMytjx6zZeHvdsStntP1s65vLcre03oVyb2tPV2b6+Oqqjvloh+ZPpxcMq6oNVfUoYHfgcUn2mWSb1VW1oqpWjIyMdNkcSVpS5uWKkFV1C3AucOh81CdJ6jDgk4wk2am9fV/gKTS/CiVJmgddzsHvCpzYzsNvBZxWVWd1WJ8kaUCXn6L5FvDorsqXJE3PX2WSpJ4y4CWppwx4SeopA16SesqAl6SeMuAlqacMeEnqKQNeknrKgJeknjLgJamnDHhJ6ikDXpJ6yoCXpJ4y4CWppwx4SeopA16SesqAl6SeMuAlqacMeEnqKQNeknqqs4BP8tAk5yS5Msl3kryqq7okSfe0rMOy1wNHV9UlSbYH1ib5YlVd0WGdkqRWZyP4qrquqi5pb98GXAns1lV9kqS7m5c5+CRjwKOBC+ejPklSt1M0ACTZDvgk8OqqunWS9auAVQCjo6NdN2dGxo5ZM+fbD26z7tiVM27TTM20DwtVpiY37LGearupHmOz+T+caV1aOJ2O4JNsQxPuJ1fVpybbpqpWV9WKqloxMjLSZXMkaUnp8lM0AT4IXFlVx3VVjyRpcl2O4A8AXggcnOTS9u8ZHdYnSRrQ2Rx8VZ0PpKvyJUnT85usktRTBrwk9ZQBL0k9ZcBLUk8Z8JLUUwa8JPWUAS9JPWXAS1JPGfCS1FMGvCT1lAEvST1lwEtSTxnwktRTBrwk9ZQBL0k9ZcBLUk8Z8JLUUwa8JPWUAS9JPWXAS1JPGfCS1FOdBXySDyW5IcnlXdUhSZpalyP4E4BDOyxfkjSNzgK+qs4DftZV+ZKk6aWquis8GQPOqqp9ptlmFbAKYHR09LFXX331FtU1dsyaSZevO3blnJQzVZnDbK+lrQ+Pl5n2YabPu0GD5Q9TzsT2zKbu+TTTfk4lydqqWjHZugV/k7WqVlfViqpaMTIystDNkaTeWPCAlyR1w4CXpJ7q8mOSpwIXAHsnuSbJS7uqS5J0T8u6KriqntdV2ZKkzXOKRpJ6yoCXpJ4y4CWppwx4SeopA16SesqAl6SeMuAlqacMeEnqKQNeknrKgJeknjLgJamnDHhJ6ikDXpJ6yoCXpJ4y4CWppwx4SeopA16SesqAl6SeMuAlqacMeEnqKQNeknqq04BPcmiS7yX5QZJjuqxLknR3nQV8kq2B9wJPBx4JPC/JI7uqT5J0d12O4B8H/KCqrqqqu4CPAX/QYX2SpAGpqm4KTp4DHFpVL2vvvxB4fFX96YTtVgGr2rt7A9/bwip3AW7cwn37wP7bf/u/NO1RVSOTrVjWYaWZZNk9ziZVtRpYPevKkourasVsy1ms7L/9t/9Lt/9T6XKK5hrgoQP3dweu7bA+SdKALgP+G8BeSR6WZFvgCOAzHdYnSRrQ2RRNVa1P8qfAvwFbAx+qqu90VR9zMM2zyNn/pc3+6x46e5NVkrSw/CarJPWUAS9JPbXoA34pXg4hyYeS3JDk8oFlOyf5YpLvt/8+YCHb2JUkD01yTpIrk3wnyava5Uui/wBJlie5KMll7TF4a7v8YUkubI/Bx9sPN/RSkq2TfDPJWe39JdP3mVjUAb+EL4dwAnDohGXHAF+uqr2AL7f3+2g9cHRVPQL4PeBP2v/zpdJ/gDuBg6tqX+BRwKFJfg/4O+D/tMfgZuClC9jGrr0KuHLg/lLq+9AWdcCzRC+HUFXnAT+bsPgPgBPb2ycCfzivjZonVXVdVV3S3r6N5km+G0uk/wDVuL29u037V8DBwOnt8t4egyS7AyuBD7T3wxLp+0wt9oDfDfjRwP1r2mVL0YOq6jpoQhD4rQVuT+eSjAGPBi5kifW/naK4FLgB+CLwn8AtVbW+3aTPz4XjgdcDv2nvP5Cl0/cZWewBP9TlENQ/SbYDPgm8uqpuXej2zLeq2lBVj6L5hvjjgEdMttn8tqp7SQ4DbqiqtYOLJ9m0d33fEl1ei2Y+eDmETa5PsmtVXZdkV5qRXS8l2YYm3E+uqk+1i5dM/wdV1S1JzqV5P2KnJMvakWxfnwsHAM9K8gxgObADzYh+KfR9xhb7CN7LIWzyGeCo9vZRwKcXsC2daedbPwhcWVXHDaxaEv0HSDKSZKf29n2Bp9C8F3EO8Jx2s14eg6p6Q1XtXlVjNM/3s6vqBSyBvm+JRf9N1vZMfjybLofwjgVuUueSnAo8meYSqdcDfw38K3AaMAr8EPjjqpr4Ruyil+RA4KvAt9k0B/uXNPPwve8/QJLfpXkjcWuaQdppVfU3Sfak+aDBzsA3gSOr6s6Fa2m3kjwZeG1VHbbU+j6sRR/wkqTJLfYpGknSFAx4SeopA16SesqAl6SeMuAlqacMePVWkg1JLm2vunhJkifMcP8TkjxnM9usS/Lttp5Lp6sjyU5JXjGTNkizsdi/ySpN55ft1/lJ8jTgncCTOqjnoKq6cYjtdgJeAbyvgzZI9+AIXkvFDjSXkSWNdye5vB19Hz6w/D1JrkiyhvaCZUkOSXLGeEFJnprkU5NV0q7fLsmX21cN304yfoXTY4Hfbkf67+6qo9I4R/Dqs/u2V1xcDuxKc0lZgD+iuY76vjTfBv5GkvOA/YG9gd8BHgRcAXwIOBt4b5KRqvop8BLgwwP1nJNkA3BnVT0e+BXw7Kq6NckuwNeTfIbmGvX7jL+qkLpmwKvPBqdo9gc+kmQf4EDg1KraQHORsq8A+wFPHFh+bZKzobn+epKTgCOTfJjmRPCigXomTtEE+NskT6S5nMJuNCcMaV4Z8FoSquqCdjQ9wuSXl9246RTLPwycSTM6/8TAtccn84K2nsdW1a+TrKN5FSHNK+fgtSQk+e80F+e6CTgPOLz90YwRmpH7Re3yI9rluwIHje9fVdfSXIL2jTQ/mTidHWmuWf7rJAcBe7TLbwO2n7teSdNzBK8+G5+Dh2bUflRVbWjfMN0fuIxmxP76qvpJu/xgmitV/gfwlQnlnQyMVNUVm6n3ZODMJBcDlwLfBaiqm5L8e5ofS/9cVb1uDvooTcmrSUpDSvIe4JtV9cGFbos0DANeGkKStcAdwFO9zrgWCwNeknrKN1klqacMeEnqKQNeknrKgJeknjLgJamn/j84j2ouzf3v/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074899"/>
            <a:ext cx="3483526" cy="3147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data:image/png;base64,iVBORw0KGgoAAAANSUhEUgAAAYQAAAEWCAYAAABmE+CbAAAABHNCSVQICAgIfAhkiAAAAAlwSFlzAAALEgAACxIB0t1+/AAAADh0RVh0U29mdHdhcmUAbWF0cGxvdGxpYiB2ZXJzaW9uMy4xLjMsIGh0dHA6Ly9tYXRwbG90bGliLm9yZy+AADFEAAAXI0lEQVR4nO3debhkdX3n8fdHkLCqIC3TLE2DMgT0UTQtomQMihoMKuooy6jBLcQFFUEzuCXoaMLMGLc4UVEJRIWIII8Y3BBRQ0bBBhFRdDDYQNvY3YisEmPjd/44vwvlpW7fus2tqubW+/U89dw6p06d8/1V3apPne13UlVIknS/cRcgSdo4GAiSJMBAkCQ1BoIkCTAQJEmNgSBJAgyEiZbkw0neNk/zWpLktiSbtOGvJ3n5fMy7ze+LSY6cr/nNYbnvTHJDkp8Paf4/SHLAgNOuSPKUYdSxIdr7vfsA0y1NUkk2neHxE5J8cv4r1FwZCAtU+/K4I8mtSW5K8n+TvCLJXe95Vb2iqv7HgPNa7xdRVV1bVVtX1Z3zUPs9viCq6ulVdeq9nfcc69gFOA7Yu6r+U5/HD0iyss/4gcOwqh5eVV+fh1r71jJM7f2+epTL1HAZCAvbM6tqG2BX4ETgvwMfn++FzPTLbwHYFfhFVa0ZdyEbkwX8fk88A2ECVNXNVXUOcBhwZJJHACQ5Jck72/3tk/xzW5u4Mcm/JLlfkk8AS4DPt00Ef9GzCeBlSa4FvjbDZoGHJrk4yc1JPpdku7ase/yanVoLSXIQ8GbgsLa877XH7/rV3ep6a5JrkqxJ8o9JHtgem6rjyCTXts09b5nptUnywPb8tW1+b23zfwpwHrBjq+OUDX39kzwjyWU9a2qPnN7udn+LJKcm+WWSK9trPf1X/z5JLm+v6aeTbJ5kK+CLPbXelmTHaTXsl+TnU5v02rjnJLm83d83ybdajdcn+WCSzXqmrSSvTnIVcFXPuIe1+wcn+W6SW5Jcl+SEPi/FS5OsavM/bj2v137tdbopyfcy4CY13XsGwgSpqouBlcB/6fPwce2xRcAOdF/KVVUvAq6lW9vYuqr+V89z/gjYC/jjGRb5p8BLgR2BdcAHBqjxS8BfA59uy3tUn8le3G5PAnYHtgY+OG2aPwT2BA4E/jLJXjMs8u+AB7b5/FGr+SVV9VXg6cCqVseLZ6u9nySPAU4G/hx4MPAR4Jwkv9dn8r8ClrZangq8sM80hwIHAbsBjwReXFW3T6t166pa1fukqvo2cDvw5J7R/w04rd2/E3g9sD3weLrX7VXTlv1s4HHA3n3qup3utXsQcDDwyiTPnjbNk4A9gKcBx/fbDJlkJ+Bc4J3AdsAbgLOSLOqzTM0zA2HyrKL7oE33G2AxsGtV/aaq/qVm7+jqhKq6varumOHxT1TVFe0L623Aob2/UO+FFwDvqaqrq+o24E3A4dPWTt5eVXdU1feA7wH3CJZWy2HAm6rq1qpaAfwt8KI51LJj+yV7140ujKb8GfCRqrqoqu5s+0F+DezXZ16HAn9dVb+sqpX0D9APVNWqqroR+DywzxxqPR04AiDJNsCftHFU1SVV9e2qWtdeh4/QBWSvv6mqG/u931X19ar6flX9tqoub/Od/vy3t/+X7wP/MFXLNC8EvlBVX2jzOg9Y3mrVkBkIk2cn4MY+4/838BPgK0muTnL8APO6bg6PXwPcn+4X6L21Y5tf77w3pVuzmdJ7VNCv6NYiptse2KzPvHaaQy2rqupBvTfgwp7HdwWOmxYYu7Q2TLcjv/ua9Xt9B2nXTE4DntvWTp4LXFpV1wAk+c9tk+HPk9xCt5Y2/b2a8f1O8rgkF7RNbzcDr5jl+dfQ/zXYFXh+n4BdPId2agMZCBMkyWPpvuwunP5Y+4V8XFXtDjwTODbJgVMPzzDL2dYgdum5v4RuLeQGus0LW/bUtQndpqpB57uK7oujd97rgNWzPG+6G1pN0+f1sznOZ32uA941LTS2rKrT+0x7PbBzz/AufaaZyazdFlfVD+m+iJ/O724uAvgQ8CNgj6p6AN0mw8xhGacB5wC7VNUDgQ/3ef70/4dV3NN1dGuWva/XVlV14vpbp/lgIEyAJA9I8gzgn4BPtlX26dM8I8nDkgS4hW6b8tQhpKvptmvP1QuT7J1kS+AdwJntsNT/B2zedkTeH3gr0LtNfTWwND2HyE5zOvD6JLsl2Zq79zmsm0txrZYzgHcl2SbJrsCxwHweE/9R4BXtF3SSbNXavU2fac8A3pRk27Yt/eg5LGc18OC0nevrcRrwWuCJwGd6xm9D977fluT3gVfOYdlTz7+xqv49yb50gTPd25JsmeThwEuAT/eZ5pPAM5P8cZJN2k7zA5Ls3GdazTMDYWH7fJJb6X51vQV4D90HsZ89gK8CtwHfAv6+5/j4vwHe2lbh3zCH5X8COIVuM8fmdF9EVNXNdDssP0b3a/x2uh3aU6a+qH6R5NI+8z25zfubwE+BfwdeM4e6er2mLf9qujWn09r850VVLafbj/BB4Jd0m+VePMPk76B7HX5K916cSbe/YZDl/IguKK9u71O/zTG0aQ4AvlZVN/SMfwPdl/itdCHW78t6fV4FvKP9v/0lXbhN9w269p8PvLuqvtKnHdcBh9Ctoayl+999I35XjUS8QI60cUrySuDwqpq+c1YaClNX2kgkWZxk/3TnQexJdyjw2eOuS5PDMw6ljcdmdId77gbcRLfP5+/HWpEmipuMJEnAEDcZJdmlHZd8ZboeHV/Xxp+Q5GfpTuW/LIknnEjSRmBoawhJFgOLq+rSdojdJXSnvh8K3FZV7x50Xttvv30tXbp0KHVK0kJ1ySWX3FBVA3f7MbR9CFV1Pd2JNlTVrUmuZG5ngN5l6dKlLF++fD7Lk6QFL8k1s091t5EcZZRkKfBo4KI26uh0PTaenGTbGZ5zVJLlSZavXbt2FGVK0kQbeiC0M0nPAo6pqlvoTpF/KF2nXNfTdSZ2D1V1UlUtq6plixbZ0aEkDdtQA6F1S3AW8Kmq+ixAVa1uvT7+lu6MyH2HWYMkaTDDPMoodFfnurKq3tMzvrfXwucAVwyrBknS4IZ5Ytr+dP3Kfz/JZW3cm4EjkuxD13PiCroLh0iSxmyYRxldyD27vwX4wrCWKUnacPZlJEkCDARJUmMgSJIAezuVtAAsPf7cu+6vOPHgMVZy3+YagiQJMBAkSY2BIEkCDARJUmMgSJIAA0GS1BgIkiTAQJAkNQaCJAkwECRJjYEgSQIMBElSYyBIkgADQZLUGAiSJMBAkCQ1BoIkCTAQJEmNgSBJAgwESVJjIEiSAANBktQYCJIkwECQJDUGgiQJMBAkSY2BIEkCDARJUmMgSJIAA0GS1AwtEJLskuSCJFcm+UGS17Xx2yU5L8lV7e+2w6pBkjS4Ya4hrAOOq6q9gP2AVyfZGzgeOL+q9gDOb8OSpDEbWiBU1fVVdWm7fytwJbATcAhwapvsVODZw6pBkjS4TUexkCRLgUcDFwE7VNX10IVGkofM8JyjgKMAlixZMooyJU2gpcefe9f9FScePMZKxm/oO5WTbA2cBRxTVbcM+ryqOqmqllXVskWLFg2vQEkSMORASHJ/ujD4VFV9to1enWRxe3wxsGaYNUiSBjPMo4wCfBy4sqre0/PQOcCR7f6RwOeGVYMkaXDD3IewP/Ai4PtJLmvj3gycCJyR5GXAtcDzh1iDJGlAQwuEqroQyAwPHzis5UqSNoxnKkuSAANBktQYCJIkYEQnpknSqNybE80m/SQ11xAkSYCBIElqDARJEmAgSJIaA0GSBBgIkqTGQJAkAQaCJKkxECRJgIEgSWoMBEkSYCBIkhoDQZIEGAiSpMZAkCQBBoIkqfECOZI2OpN+oZpxcQ1BkgQYCJKkxkCQJAEGgiSpMRAkSYCBIElqDARJEmAgSJIaA0GSBBgIkqTGQJAkAQaCJKkxECRJwBADIcnJSdYkuaJn3AlJfpbksnb7k2EtX5I0N8NcQzgFOKjP+PdW1T7t9oUhLl+SNAdDC4Sq+iZw47DmL0maX+PYh3B0ksvbJqVtZ5ooyVFJlidZvnbt2lHWJ0kTadSB8CHgocA+wPXA3840YVWdVFXLqmrZokWLRlWfJE2skQZCVa2uqjur6rfAR4F9R7l8SdLMRhoISRb3DD4HuGKmaSVJo7XpsGac5HTgAGD7JCuBvwIOSLIPUMAK4M+HtXxJ0twMLRCq6og+oz8+rOVJku4dz1SWJAEGgiSpMRAkScCA+xCS7F9V/zrbOEmab0uPP7fv+BUnHjziSha+QdcQ/m7AcZKk+6j1riEkeTzwBGBRkmN7HnoAsMkwC5MkjdZsm4w2A7Zu023TM/4W4HnDKkqSNHrrDYSq+gbwjSSnVNU1I6pJkjQGg56Y9ntJTgKW9j6nqp48jKIkSaM3aCB8Bvgw8DHgzuGVI0kal0EDYV1VfWiolUiSxmrQw04/n+RVSRYn2W7qNtTKJEkjNegawpHt7xt7xhWw+/yWI0nzp/ekNk9km91AgVBVuw27EEnSeA3adcWf9htfVf84v+VIksZl0E1Gj+25vzlwIHApYCBI0gIx6Caj1/QOJ3kg8ImhVCRJGosN7f76V8Ae81mIJGm8Bt2H8Hm6o4qg69RuL+CMYRUlSRq9QfchvLvn/jrgmqpaOYR6JEljMug+hG8k2YG7dy5fNbySJGl2M104Z9jPXcgG2oeQ5FDgYuD5wKHARUns/lqSFpBBNxm9BXhsVa0BSLII+Cpw5rAKkySN1qBHGd1vKgyaX8zhuZKk+4BB1xC+lOTLwOlt+DDgC8MpSZI0DrNdU/lhwA5V9cYkzwX+EAjwLeBTI6hPkjQis232eR9wK0BVfbaqjq2q19OtHbxv2MVJkkZntkBYWlWXTx9ZVcvpLqcpSVogZguEzdfz2BbzWYgkabxm26n8nSR/VlUf7R2Z5GXAJcMrS5LGa6aL6yzki+7MFgjHAGcneQF3B8AyYDPgOcMsTJI0WusNhKpaDTwhyZOAR7TR51bV14ZemSRppAbty+gC4IIh1yJJGiPPNpYkAUMMhCQnJ1mT5IqecdslOS/JVe3vtsNaviRpboa5hnAKcNC0cccD51fVHsD5bViStBEYWiBU1TeBG6eNPgQ4td0/FXj2sJYvSZqbUe9D2KGqrgdofx8y4uVLkmaw0e5UTnJUkuVJlq9du3bc5UjSgjfqQFidZDFA+7tmpgmr6qSqWlZVyxYtWjSyAiVpUo06EM4Bjmz3jwQ+N+LlS5JmMMzDTk+nu27CnklWtv6PTgSemuQq4KltWJK0ERj0imlzVlVHzPDQgcNapiRpw220O5UlSaNlIEiSAANBktQMbR+CJM1F74VnNjYz1bbQLpbjGoIkCTAQJEmNgSBJAgwESVJjIEiSAANBktQYCJIkwECQJDWemCZpZBbaiVy9FkLbXEOQJAEGgiSpMRAkSYCBIElqDARJEmAgSJIaA0GSBBgIkqTGQJAkAQaCJKkxECRJgIEgSWoMBEkSYCBIkhoDQZIEGAiSpMYL5EiaCL0XsFF/riFIkgADQZLUGAiSJMBAkCQ1Y9mpnGQFcCtwJ7CuqpaNow5J0t3GeZTRk6rqhjEuX5LUw01GkiRgfIFQwFeSXJLkqDHVIEnqMa5NRvtX1aokDwHOS/Kjqvpm7wQtKI4CWLJkyThqlKSJMpY1hKpa1f6uAc4G9u0zzUlVtayqli1atGjUJUrSxBl5ICTZKsk2U/eBpwFXjLoOSdLvGscmox2As5NMLf+0qvrSGOqQJPUYeSBU1dXAo0a9XEnS+nnYqSQJMBAkSY2BIEkCDARJUmMgSJIAA0GS1BgIkiTAQJAkNQaCJAkwECRJjYEgSQIMBElSM85rKkuaYEuPP3fcJWga1xAkSYCBIElqDARJEmAgSJIaA0GSBBgIkqTGQJAkAQaCJKnxxDRJG6z35LIVJx7cd/wkGuR16R0/03PXN90wuIYgSQIMBElSYyBIkgADQZLUGAiSJMBAkCQ1BoIkCZiA8xAGOe5XkoblvnROhmsIkiTAQJAkNQaCJAkwECRJjYEgSQLGFAhJDkry4yQ/SXL8OGqQJP2ukQdCkk2A/wM8HdgbOCLJ3qOuQ5L0u8axhrAv8JOqurqq/gP4J+CQMdQhSeqRqhrtApPnAQdV1cvb8IuAx1XV0dOmOwo4qg3uCfx4Hha/PXDDPMznvsi2T65Jbv+kt32rqlo06BPGcaZy+oy7RypV1UnASfO64GR5VS2bz3neV9j2yWw7THb7bXstnctzxrHJaCWwS8/wzsCqMdQhSeoxjkD4DrBHkt2SbAYcDpwzhjokST1GvsmoqtYlORr4MrAJcHJV/WBEi5/XTVD3MbZ9ck1y+237HIx8p7IkaePkmcqSJMBAkCQ1CzYQkmye5OIk30vygyRvb+N3S3JRkquSfLrt2F6QkmyS5LtJ/rkNT0Tbk6xI8v0klyVZ3sZtl+S81vbzkmw77jqHIcmDkpyZ5EdJrkzy+Eloe5I92/s9dbslyTGT0HaAJK9v33NXJDm9ff/N+fO+YAMB+DXw5Kp6FLAPcFCS/YD/Cby3qvYAfgm8bIw1DtvrgCt7hiep7U+qqn16jkE/Hji/tf38NrwQvR/4UlX9PvAouvd/wbe9qn7c3u99gD8AfgWczQS0PclOwGuBZVX1CLqDdQ5nAz7vCzYQqnNbG7x/uxXwZODMNv5U4NljKG/okuwMHAx8rA2HCWn7DA6hazMs0LYneQDwRODjAFX1H1V1ExPQ9mkOBP6tqq5hctq+KbBFkk2BLYHr2YDP+4INBLhrk8llwBrgPODfgJuqal2bZCWw07jqG7L3AX8B/LYNP5jJaXsBX0lySesCBWCHqroeoP19yNiqG57dgbXAP7RNhR9LshWT0fZehwOnt/sLvu1V9TPg3cC1dEFwM3AJG/B5X9CBUFV3tlXInek61dur32SjrWr4kjwDWFNVl/SO7jPpgmt7s39VPYauR91XJ3niuAsakU2BxwAfqqpHA7ezADeRrE/bTv4s4DPjrmVU2n6RQ4DdgB2Brej+96eb9fO+oANhSltt/jqwH/CgtloFC7fbjP2BZyVZQdeb7JPp1hgmoe1U1ar2dw3dduR9gdVJFgO0v2vGV+HQrARWVtVFbfhMuoCYhLZPeTpwaVWtbsOT0PanAD+tqrVV9Rvgs8AT2IDP+4INhCSLkjyo3d+C7kW7ErgAeF6b7Ejgc+OpcHiq6k1VtXPr2Opw4GtV9QImoO1JtkqyzdR94GnAFXTdoxzZJluQba+qnwPXJdmzjToQ+CET0PYeR3D35iKYjLZfC+yXZMu2r3DqfZ/z533Bnqmc5JF0O1I2oQu+M6rqHUl2p/vVvB3wXeCFVfXr8VU6XEkOAN5QVc+YhLa3Np7dBjcFTquqdyV5MHAGsITuA/T8qrpxTGUOTZJ96A4k2Ay4GngJ7f+fhd/2LYHrgN2r6uY2blLe97cDhwHr6D7bL6fbZzCnz/uCDQRJ0tws2E1GkqS5MRAkSYCBIElqDARJEmAgSJIaA0ETL8lt04ZfnOSDszznWUnWexZwkgOmeprt89gx7TBJaaNhIEgboKrOqaoT78UsjqHrhEzaaBgI0nq0M97PSvKddtu/jb9rLSLJQ5N8uz3+jmlrHFv3XJ/gU+m8lq7PmQuSXDCGZkl9bTr7JNKCt0XrFXfKdnRdHkB3fYH3VtWFSZYAX+aenSS+H3h/VZ2e5BXTHns08HC6fmT+la7jvQ8kOZbumg03zHdjpA1lIEhwR+sVF+h+/QNTF9Z5CrB310UMAA+Y6iupx+O5u6/50+i6Ip5ycVWtbPO9DFgKXDifxUvzxUCQ1u9+wOOr6o7ekT0BMZvevmPuxM+cNmLuQ5DW7yvA0VMDrfO46b4N/Nd2//AB53srMH1NQxorA0Fav9cCy5JcnuSHwPR9BNAdMXRskouBxXRXrJrNScAX3amsjYm9nUr3Ujuf4I6qqiSHA0dU1SHjrkuaK7dnSvfeHwAfbBcnuQl46ZjrkTaIawiSJMB9CJKkxkCQJAEGgiSpMRAkSYCBIElq/j8NZPOIGsxpU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322" y="2074904"/>
            <a:ext cx="3789738" cy="311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055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8241"/>
            <a:ext cx="10058400" cy="997383"/>
          </a:xfrm>
        </p:spPr>
        <p:txBody>
          <a:bodyPr/>
          <a:lstStyle/>
          <a:p>
            <a:r>
              <a:rPr lang="en-US" dirty="0" smtClean="0"/>
              <a:t>Best Features to Predict Target Variable</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44" y="1247876"/>
            <a:ext cx="103155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465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D0734-9483-4E8A-B920-D7336A78AC3B}"/>
              </a:ext>
            </a:extLst>
          </p:cNvPr>
          <p:cNvSpPr>
            <a:spLocks noGrp="1"/>
          </p:cNvSpPr>
          <p:nvPr>
            <p:ph type="title"/>
          </p:nvPr>
        </p:nvSpPr>
        <p:spPr>
          <a:xfrm>
            <a:off x="1097280" y="286603"/>
            <a:ext cx="10058400" cy="1450757"/>
          </a:xfrm>
        </p:spPr>
        <p:txBody>
          <a:bodyPr>
            <a:normAutofit/>
          </a:bodyPr>
          <a:lstStyle/>
          <a:p>
            <a:r>
              <a:rPr lang="en-IN" sz="4400" b="1" dirty="0" smtClean="0"/>
              <a:t>Model Selection</a:t>
            </a:r>
            <a:endParaRPr lang="en-IN" sz="4400" b="1" dirty="0"/>
          </a:p>
        </p:txBody>
      </p:sp>
      <p:sp>
        <p:nvSpPr>
          <p:cNvPr id="6" name="Content Placeholder 2">
            <a:extLst>
              <a:ext uri="{FF2B5EF4-FFF2-40B4-BE49-F238E27FC236}">
                <a16:creationId xmlns:a16="http://schemas.microsoft.com/office/drawing/2014/main" xmlns="" id="{643F03FB-63CD-4274-B112-712B08FAA729}"/>
              </a:ext>
            </a:extLst>
          </p:cNvPr>
          <p:cNvSpPr txBox="1">
            <a:spLocks/>
          </p:cNvSpPr>
          <p:nvPr/>
        </p:nvSpPr>
        <p:spPr>
          <a:xfrm>
            <a:off x="1097281" y="1849853"/>
            <a:ext cx="1007637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spcBef>
                <a:spcPts val="0"/>
              </a:spcBef>
              <a:spcAft>
                <a:spcPts val="600"/>
              </a:spcAft>
              <a:buFont typeface="Symbol" panose="05050102010706020507" pitchFamily="18" charset="2"/>
              <a:buChar char=""/>
              <a:tabLst>
                <a:tab pos="457200" algn="l"/>
              </a:tabLst>
            </a:pPr>
            <a:endParaRPr lang="en-US" dirty="0" smtClean="0">
              <a:effectLst/>
              <a:latin typeface="Trebuchet MS" panose="020B0603020202020204" pitchFamily="34" charset="0"/>
              <a:ea typeface="Times New Roman" panose="02020603050405020304" pitchFamily="18" charset="0"/>
            </a:endParaRPr>
          </a:p>
          <a:p>
            <a:pPr marL="342900" indent="-342900">
              <a:spcBef>
                <a:spcPts val="0"/>
              </a:spcBef>
              <a:spcAft>
                <a:spcPts val="600"/>
              </a:spcAft>
              <a:buFont typeface="Symbol" panose="05050102010706020507" pitchFamily="18" charset="2"/>
              <a:buChar char=""/>
              <a:tabLst>
                <a:tab pos="457200" algn="l"/>
              </a:tabLst>
            </a:pPr>
            <a:r>
              <a:rPr lang="en-US" dirty="0" smtClean="0">
                <a:effectLst/>
                <a:latin typeface="Trebuchet MS" panose="020B0603020202020204" pitchFamily="34" charset="0"/>
                <a:ea typeface="Times New Roman" panose="02020603050405020304" pitchFamily="18" charset="0"/>
              </a:rPr>
              <a:t>Based </a:t>
            </a:r>
            <a:r>
              <a:rPr lang="en-US" dirty="0">
                <a:effectLst/>
                <a:latin typeface="Trebuchet MS" panose="020B0603020202020204" pitchFamily="34" charset="0"/>
                <a:ea typeface="Times New Roman" panose="02020603050405020304" pitchFamily="18" charset="0"/>
              </a:rPr>
              <a:t>on a high </a:t>
            </a:r>
            <a:r>
              <a:rPr lang="en-US" dirty="0" smtClean="0">
                <a:latin typeface="Trebuchet MS" panose="020B0603020202020204" pitchFamily="34" charset="0"/>
                <a:ea typeface="Times New Roman" panose="02020603050405020304" pitchFamily="18" charset="0"/>
              </a:rPr>
              <a:t>model score </a:t>
            </a:r>
            <a:r>
              <a:rPr lang="en-US" dirty="0" smtClean="0">
                <a:effectLst/>
                <a:latin typeface="Trebuchet MS" panose="020B0603020202020204" pitchFamily="34" charset="0"/>
                <a:ea typeface="Times New Roman" panose="02020603050405020304" pitchFamily="18" charset="0"/>
              </a:rPr>
              <a:t>value</a:t>
            </a:r>
            <a:r>
              <a:rPr lang="en-US" dirty="0">
                <a:effectLst/>
                <a:latin typeface="Trebuchet MS" panose="020B0603020202020204" pitchFamily="34" charset="0"/>
                <a:ea typeface="Times New Roman" panose="02020603050405020304" pitchFamily="18" charset="0"/>
              </a:rPr>
              <a:t>, </a:t>
            </a:r>
            <a:r>
              <a:rPr lang="en-US" dirty="0" smtClean="0">
                <a:effectLst/>
                <a:latin typeface="Trebuchet MS" panose="020B0603020202020204" pitchFamily="34" charset="0"/>
                <a:ea typeface="Times New Roman" panose="02020603050405020304" pitchFamily="18" charset="0"/>
              </a:rPr>
              <a:t>between Random </a:t>
            </a:r>
            <a:r>
              <a:rPr lang="en-US" dirty="0">
                <a:effectLst/>
                <a:latin typeface="Trebuchet MS" panose="020B0603020202020204" pitchFamily="34" charset="0"/>
                <a:ea typeface="Times New Roman" panose="02020603050405020304" pitchFamily="18" charset="0"/>
              </a:rPr>
              <a:t>Forest Model </a:t>
            </a:r>
            <a:r>
              <a:rPr lang="en-US" dirty="0" smtClean="0">
                <a:effectLst/>
                <a:latin typeface="Trebuchet MS" panose="020B0603020202020204" pitchFamily="34" charset="0"/>
                <a:ea typeface="Times New Roman" panose="02020603050405020304" pitchFamily="18" charset="0"/>
              </a:rPr>
              <a:t>and Linear Regression Model we are using Linear Model to provides </a:t>
            </a:r>
            <a:r>
              <a:rPr lang="en-US" dirty="0">
                <a:effectLst/>
                <a:latin typeface="Trebuchet MS" panose="020B0603020202020204" pitchFamily="34" charset="0"/>
                <a:ea typeface="Times New Roman" panose="02020603050405020304" pitchFamily="18" charset="0"/>
              </a:rPr>
              <a:t>us high true prediction values for our dataset. </a:t>
            </a:r>
          </a:p>
          <a:p>
            <a:pPr marL="0" indent="0">
              <a:spcBef>
                <a:spcPts val="0"/>
              </a:spcBef>
              <a:spcAft>
                <a:spcPts val="600"/>
              </a:spcAft>
              <a:buNone/>
              <a:tabLst>
                <a:tab pos="457200" algn="l"/>
              </a:tabLst>
            </a:pPr>
            <a:endParaRPr lang="en-US" dirty="0">
              <a:effectLst/>
              <a:latin typeface="Trebuchet MS" panose="020B0603020202020204" pitchFamily="34" charset="0"/>
              <a:ea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94" y="3681706"/>
            <a:ext cx="39243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3729331"/>
            <a:ext cx="43053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0339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1309</TotalTime>
  <Words>483</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Body Fat Prediction </vt:lpstr>
      <vt:lpstr>Background of the problem</vt:lpstr>
      <vt:lpstr>Proposal</vt:lpstr>
      <vt:lpstr>Data Understanding</vt:lpstr>
      <vt:lpstr>Exploratory Data Analysis</vt:lpstr>
      <vt:lpstr>Scatterplot Relation of Variables</vt:lpstr>
      <vt:lpstr>Handling Outliers</vt:lpstr>
      <vt:lpstr>Best Features to Predict Target Variable</vt:lpstr>
      <vt:lpstr>Model Selection</vt:lpstr>
      <vt:lpstr>BodyFat Prediction with New Data</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Prediction </dc:title>
  <dc:creator>Vasanthakumar Kalaikkovan</dc:creator>
  <cp:lastModifiedBy>Venkata Kanaparthi</cp:lastModifiedBy>
  <cp:revision>26</cp:revision>
  <dcterms:created xsi:type="dcterms:W3CDTF">2021-10-29T23:27:29Z</dcterms:created>
  <dcterms:modified xsi:type="dcterms:W3CDTF">2022-01-09T19:30:49Z</dcterms:modified>
</cp:coreProperties>
</file>